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1" r:id="rId6"/>
    <p:sldId id="262" r:id="rId7"/>
    <p:sldId id="260" r:id="rId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656" y="-259"/>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8" name="日期占位符 27"/>
          <p:cNvSpPr>
            <a:spLocks noGrp="1"/>
          </p:cNvSpPr>
          <p:nvPr>
            <p:ph type="dt" sz="half" idx="10"/>
          </p:nvPr>
        </p:nvSpPr>
        <p:spPr/>
        <p:txBody>
          <a:bodyPr/>
          <a:lstStyle>
            <a:extLst/>
          </a:lstStyle>
          <a:p>
            <a:fld id="{6D002DA1-5C7C-4E6E-938C-64934E734975}" type="datetimeFigureOut">
              <a:rPr lang="zh-CN" altLang="en-US" smtClean="0"/>
              <a:t>2019/11/3</a:t>
            </a:fld>
            <a:endParaRPr lang="zh-CN" altLang="en-US"/>
          </a:p>
        </p:txBody>
      </p:sp>
      <p:sp>
        <p:nvSpPr>
          <p:cNvPr id="17" name="页脚占位符 16"/>
          <p:cNvSpPr>
            <a:spLocks noGrp="1"/>
          </p:cNvSpPr>
          <p:nvPr>
            <p:ph type="ftr" sz="quarter" idx="11"/>
          </p:nvPr>
        </p:nvSpPr>
        <p:spPr/>
        <p:txBody>
          <a:bodyPr/>
          <a:lstStyle>
            <a:extLst/>
          </a:lstStyle>
          <a:p>
            <a:endParaRPr lang="zh-CN" altLang="en-US"/>
          </a:p>
        </p:txBody>
      </p:sp>
      <p:sp>
        <p:nvSpPr>
          <p:cNvPr id="29" name="灯片编号占位符 28"/>
          <p:cNvSpPr>
            <a:spLocks noGrp="1"/>
          </p:cNvSpPr>
          <p:nvPr>
            <p:ph type="sldNum" sz="quarter" idx="12"/>
          </p:nvPr>
        </p:nvSpPr>
        <p:spPr/>
        <p:txBody>
          <a:bodyPr/>
          <a:lstStyle>
            <a:extLst/>
          </a:lstStyle>
          <a:p>
            <a:fld id="{9B02E143-4666-428E-ADFF-DDD7C0471499}" type="slidenum">
              <a:rPr lang="zh-CN" altLang="en-US" smtClean="0"/>
              <a:t>‹#›</a:t>
            </a:fld>
            <a:endParaRPr lang="zh-CN" altLang="en-US"/>
          </a:p>
        </p:txBody>
      </p:sp>
      <p:sp>
        <p:nvSpPr>
          <p:cNvPr id="32" name="矩形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矩形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矩形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矩形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矩形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标题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56" name="矩形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矩形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矩形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矩形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6D002DA1-5C7C-4E6E-938C-64934E734975}" type="datetimeFigureOut">
              <a:rPr lang="zh-CN" altLang="en-US" smtClean="0"/>
              <a:t>2019/11/3</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B02E143-4666-428E-ADFF-DDD7C047149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981200" cy="5851525"/>
          </a:xfrm>
        </p:spPr>
        <p:txBody>
          <a:bodyPr vert="eaVert" anchor="ct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609600" y="274639"/>
            <a:ext cx="58674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6D002DA1-5C7C-4E6E-938C-64934E734975}" type="datetimeFigureOut">
              <a:rPr lang="zh-CN" altLang="en-US" smtClean="0"/>
              <a:t>2019/11/3</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B02E143-4666-428E-ADFF-DDD7C047149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6D002DA1-5C7C-4E6E-938C-64934E734975}" type="datetimeFigureOut">
              <a:rPr lang="zh-CN" altLang="en-US" smtClean="0"/>
              <a:t>2019/11/3</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B02E143-4666-428E-ADFF-DDD7C047149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4" name="任意多边形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任意多边形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任意多边形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任意多边形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任意多边形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任意多边形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任意多边形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任意多边形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任意多边形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任意多边形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任意多边形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任意多边形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任意多边形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任意多边形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任意多边形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文本占位符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6D002DA1-5C7C-4E6E-938C-64934E734975}" type="datetimeFigureOut">
              <a:rPr lang="zh-CN" altLang="en-US" smtClean="0"/>
              <a:t>2019/11/3</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B02E143-4666-428E-ADFF-DDD7C0471499}" type="slidenum">
              <a:rPr lang="zh-CN" altLang="en-US" smtClean="0"/>
              <a:t>‹#›</a:t>
            </a:fld>
            <a:endParaRPr lang="zh-CN" altLang="en-US"/>
          </a:p>
        </p:txBody>
      </p:sp>
      <p:sp>
        <p:nvSpPr>
          <p:cNvPr id="7" name="矩形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zh-CN" altLang="en-US" smtClean="0"/>
              <a:t>单击此处编辑母版标题样式</a:t>
            </a:r>
            <a:endParaRPr kumimoji="0" lang="en-US"/>
          </a:p>
        </p:txBody>
      </p:sp>
      <p:sp>
        <p:nvSpPr>
          <p:cNvPr id="8" name="矩形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矩形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矩形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矩形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矩形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512064"/>
            <a:ext cx="8229600" cy="9144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6D002DA1-5C7C-4E6E-938C-64934E734975}" type="datetimeFigureOut">
              <a:rPr lang="zh-CN" altLang="en-US" smtClean="0"/>
              <a:t>2019/11/3</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9B02E143-4666-428E-ADFF-DDD7C047149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5" name="矩形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504824" y="512064"/>
            <a:ext cx="7772400" cy="914400"/>
          </a:xfrm>
        </p:spPr>
        <p:txBody>
          <a:bodyPr anchor="t"/>
          <a:lstStyle>
            <a:lvl1pPr>
              <a:defRPr sz="400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6D002DA1-5C7C-4E6E-938C-64934E734975}" type="datetimeFigureOut">
              <a:rPr lang="zh-CN" altLang="en-US" smtClean="0"/>
              <a:t>2019/11/3</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9B02E143-4666-428E-ADFF-DDD7C0471499}" type="slidenum">
              <a:rPr lang="zh-CN" altLang="en-US" smtClean="0"/>
              <a:t>‹#›</a:t>
            </a:fld>
            <a:endParaRPr lang="zh-CN" altLang="en-US"/>
          </a:p>
        </p:txBody>
      </p:sp>
      <p:sp>
        <p:nvSpPr>
          <p:cNvPr id="16" name="矩形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矩形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矩形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矩形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矩形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矩形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矩形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矩形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矩形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512064"/>
            <a:ext cx="7772400" cy="914400"/>
          </a:xfrm>
        </p:spPr>
        <p:txBody>
          <a:bodyPr/>
          <a:lstStyle>
            <a:lvl1pPr>
              <a:defRPr sz="4000" cap="none" baseline="0"/>
            </a:lvl1pPr>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6D002DA1-5C7C-4E6E-938C-64934E734975}" type="datetimeFigureOut">
              <a:rPr lang="zh-CN" altLang="en-US" smtClean="0"/>
              <a:t>2019/11/3</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9B02E143-4666-428E-ADFF-DDD7C047149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6D002DA1-5C7C-4E6E-938C-64934E734975}" type="datetimeFigureOut">
              <a:rPr lang="zh-CN" altLang="en-US" smtClean="0"/>
              <a:t>2019/11/3</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9B02E143-4666-428E-ADFF-DDD7C047149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273050"/>
            <a:ext cx="8229600" cy="1162050"/>
          </a:xfrm>
        </p:spPr>
        <p:txBody>
          <a:bodyPr anchor="ctr"/>
          <a:lstStyle>
            <a:lvl1pPr algn="l">
              <a:buNone/>
              <a:defRPr sz="3600" b="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6D002DA1-5C7C-4E6E-938C-64934E734975}" type="datetimeFigureOut">
              <a:rPr lang="zh-CN" altLang="en-US" smtClean="0"/>
              <a:t>2019/11/3</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9B02E143-4666-428E-ADFF-DDD7C047149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直接连接符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组合 9"/>
          <p:cNvGrpSpPr/>
          <p:nvPr/>
        </p:nvGrpSpPr>
        <p:grpSpPr>
          <a:xfrm rot="5400000">
            <a:off x="8514581" y="1219200"/>
            <a:ext cx="132763" cy="128466"/>
            <a:chOff x="6668087" y="1297746"/>
            <a:chExt cx="161840" cy="156602"/>
          </a:xfrm>
        </p:grpSpPr>
        <p:cxnSp>
          <p:nvCxnSpPr>
            <p:cNvPr id="15" name="直接连接符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直接连接符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直接连接符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标题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zh-CN" altLang="en-US" smtClean="0"/>
              <a:t>单击图标添加图片</a:t>
            </a:r>
            <a:endParaRPr kumimoji="0" lang="en-US"/>
          </a:p>
        </p:txBody>
      </p:sp>
      <p:sp>
        <p:nvSpPr>
          <p:cNvPr id="4" name="文本占位符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grpSp>
        <p:nvGrpSpPr>
          <p:cNvPr id="14" name="组合 13"/>
          <p:cNvGrpSpPr/>
          <p:nvPr/>
        </p:nvGrpSpPr>
        <p:grpSpPr>
          <a:xfrm rot="5400000">
            <a:off x="8666981" y="1371600"/>
            <a:ext cx="132763" cy="128466"/>
            <a:chOff x="6668087" y="1297746"/>
            <a:chExt cx="161840" cy="156602"/>
          </a:xfrm>
        </p:grpSpPr>
        <p:cxnSp>
          <p:nvCxnSpPr>
            <p:cNvPr id="11" name="直接连接符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直接连接符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直接连接符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组合 17"/>
          <p:cNvGrpSpPr/>
          <p:nvPr/>
        </p:nvGrpSpPr>
        <p:grpSpPr>
          <a:xfrm rot="5400000">
            <a:off x="8320088" y="1474763"/>
            <a:ext cx="132763" cy="128466"/>
            <a:chOff x="6668087" y="1297746"/>
            <a:chExt cx="161840" cy="156602"/>
          </a:xfrm>
        </p:grpSpPr>
        <p:cxnSp>
          <p:nvCxnSpPr>
            <p:cNvPr id="19" name="直接连接符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直接连接符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直接连接符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日期占位符 4"/>
          <p:cNvSpPr>
            <a:spLocks noGrp="1"/>
          </p:cNvSpPr>
          <p:nvPr>
            <p:ph type="dt" sz="half" idx="10"/>
          </p:nvPr>
        </p:nvSpPr>
        <p:spPr>
          <a:xfrm>
            <a:off x="6477000" y="55499"/>
            <a:ext cx="2133600" cy="365125"/>
          </a:xfrm>
        </p:spPr>
        <p:txBody>
          <a:bodyPr/>
          <a:lstStyle>
            <a:extLst/>
          </a:lstStyle>
          <a:p>
            <a:fld id="{6D002DA1-5C7C-4E6E-938C-64934E734975}" type="datetimeFigureOut">
              <a:rPr lang="zh-CN" altLang="en-US" smtClean="0"/>
              <a:t>2019/11/3</a:t>
            </a:fld>
            <a:endParaRPr lang="zh-CN" altLang="en-US"/>
          </a:p>
        </p:txBody>
      </p:sp>
      <p:sp>
        <p:nvSpPr>
          <p:cNvPr id="6" name="页脚占位符 5"/>
          <p:cNvSpPr>
            <a:spLocks noGrp="1"/>
          </p:cNvSpPr>
          <p:nvPr>
            <p:ph type="ftr" sz="quarter" idx="11"/>
          </p:nvPr>
        </p:nvSpPr>
        <p:spPr>
          <a:xfrm>
            <a:off x="914400" y="55499"/>
            <a:ext cx="5562600" cy="365125"/>
          </a:xfrm>
        </p:spPr>
        <p:txBody>
          <a:bodyPr/>
          <a:lstStyle>
            <a:extLst/>
          </a:lstStyle>
          <a:p>
            <a:endParaRPr lang="zh-CN" altLang="en-US"/>
          </a:p>
        </p:txBody>
      </p:sp>
      <p:sp>
        <p:nvSpPr>
          <p:cNvPr id="7" name="灯片编号占位符 6"/>
          <p:cNvSpPr>
            <a:spLocks noGrp="1"/>
          </p:cNvSpPr>
          <p:nvPr>
            <p:ph type="sldNum" sz="quarter" idx="12"/>
          </p:nvPr>
        </p:nvSpPr>
        <p:spPr>
          <a:xfrm>
            <a:off x="8610600" y="55499"/>
            <a:ext cx="457200" cy="365125"/>
          </a:xfrm>
        </p:spPr>
        <p:txBody>
          <a:bodyPr/>
          <a:lstStyle>
            <a:extLst/>
          </a:lstStyle>
          <a:p>
            <a:fld id="{9B02E143-4666-428E-ADFF-DDD7C047149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矩形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矩形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矩形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矩形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矩形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矩形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矩形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矩形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矩形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标题占位符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6D002DA1-5C7C-4E6E-938C-64934E734975}" type="datetimeFigureOut">
              <a:rPr lang="zh-CN" altLang="en-US" smtClean="0"/>
              <a:t>2019/11/3</a:t>
            </a:fld>
            <a:endParaRPr lang="zh-CN" altLang="en-US"/>
          </a:p>
        </p:txBody>
      </p:sp>
      <p:sp>
        <p:nvSpPr>
          <p:cNvPr id="3" name="页脚占位符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zh-CN" altLang="en-US"/>
          </a:p>
        </p:txBody>
      </p:sp>
      <p:sp>
        <p:nvSpPr>
          <p:cNvPr id="23" name="灯片编号占位符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9B02E143-4666-428E-ADFF-DDD7C0471499}"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980729"/>
            <a:ext cx="7772400" cy="1656183"/>
          </a:xfrm>
        </p:spPr>
        <p:txBody>
          <a:bodyPr/>
          <a:lstStyle/>
          <a:p>
            <a:r>
              <a:rPr lang="zh-CN" altLang="en-US" sz="5400" dirty="0" smtClean="0"/>
              <a:t>    身边的电离辐射</a:t>
            </a:r>
            <a:endParaRPr lang="zh-CN" altLang="en-US" sz="5400" dirty="0"/>
          </a:p>
        </p:txBody>
      </p:sp>
      <p:sp>
        <p:nvSpPr>
          <p:cNvPr id="3" name="副标题 2"/>
          <p:cNvSpPr>
            <a:spLocks noGrp="1"/>
          </p:cNvSpPr>
          <p:nvPr>
            <p:ph type="subTitle" idx="1"/>
          </p:nvPr>
        </p:nvSpPr>
        <p:spPr/>
        <p:txBody>
          <a:bodyPr/>
          <a:lstStyle/>
          <a:p>
            <a:r>
              <a:rPr lang="en-US" altLang="zh-CN" dirty="0" smtClean="0">
                <a:solidFill>
                  <a:schemeClr val="tx2">
                    <a:lumMod val="75000"/>
                  </a:schemeClr>
                </a:solidFill>
              </a:rPr>
              <a:t>                                                                                                            </a:t>
            </a:r>
            <a:r>
              <a:rPr lang="zh-CN" altLang="en-US" dirty="0" smtClean="0">
                <a:solidFill>
                  <a:schemeClr val="tx2">
                    <a:lumMod val="75000"/>
                  </a:schemeClr>
                </a:solidFill>
              </a:rPr>
              <a:t>计科     尤</a:t>
            </a:r>
            <a:r>
              <a:rPr lang="zh-CN" altLang="en-US" dirty="0" smtClean="0">
                <a:solidFill>
                  <a:schemeClr val="tx2">
                    <a:lumMod val="75000"/>
                  </a:schemeClr>
                </a:solidFill>
              </a:rPr>
              <a:t>王杰</a:t>
            </a:r>
            <a:endParaRPr lang="zh-CN" altLang="en-US" dirty="0">
              <a:solidFill>
                <a:schemeClr val="tx2">
                  <a:lumMod val="75000"/>
                </a:schemeClr>
              </a:solidFill>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2708920"/>
            <a:ext cx="3477821" cy="2664296"/>
          </a:xfrm>
          <a:prstGeom prst="rect">
            <a:avLst/>
          </a:prstGeom>
        </p:spPr>
      </p:pic>
    </p:spTree>
    <p:extLst>
      <p:ext uri="{BB962C8B-B14F-4D97-AF65-F5344CB8AC3E}">
        <p14:creationId xmlns:p14="http://schemas.microsoft.com/office/powerpoint/2010/main" val="22011642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65000">
              <a:schemeClr val="accent1">
                <a:lumMod val="20000"/>
                <a:lumOff val="80000"/>
                <a:alpha val="26000"/>
              </a:schemeClr>
            </a:gs>
            <a:gs pos="100000">
              <a:schemeClr val="bg2">
                <a:tint val="88000"/>
                <a:satMod val="400000"/>
              </a:schemeClr>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solidFill>
                  <a:schemeClr val="accent2">
                    <a:lumMod val="60000"/>
                    <a:lumOff val="40000"/>
                  </a:schemeClr>
                </a:solidFill>
              </a:rPr>
              <a:t>能力有哪些不同的表现形式</a:t>
            </a:r>
            <a:r>
              <a:rPr lang="zh-CN" altLang="en-US" sz="3200" dirty="0" smtClean="0">
                <a:solidFill>
                  <a:schemeClr val="accent2">
                    <a:lumMod val="60000"/>
                    <a:lumOff val="40000"/>
                  </a:schemeClr>
                </a:solidFill>
              </a:rPr>
              <a:t>？</a:t>
            </a:r>
            <a:r>
              <a:rPr lang="en-US" altLang="zh-CN" sz="3200" dirty="0" smtClean="0">
                <a:solidFill>
                  <a:schemeClr val="accent2">
                    <a:lumMod val="60000"/>
                    <a:lumOff val="40000"/>
                  </a:schemeClr>
                </a:solidFill>
              </a:rPr>
              <a:t/>
            </a:r>
            <a:br>
              <a:rPr lang="en-US" altLang="zh-CN" sz="3200" dirty="0" smtClean="0">
                <a:solidFill>
                  <a:schemeClr val="accent2">
                    <a:lumMod val="60000"/>
                    <a:lumOff val="40000"/>
                  </a:schemeClr>
                </a:solidFill>
              </a:rPr>
            </a:br>
            <a:endParaRPr lang="zh-CN" altLang="en-US" sz="3200" dirty="0">
              <a:solidFill>
                <a:schemeClr val="accent2">
                  <a:lumMod val="60000"/>
                  <a:lumOff val="40000"/>
                </a:schemeClr>
              </a:solidFill>
            </a:endParaRPr>
          </a:p>
        </p:txBody>
      </p:sp>
      <p:sp>
        <p:nvSpPr>
          <p:cNvPr id="3" name="TextBox 2"/>
          <p:cNvSpPr txBox="1"/>
          <p:nvPr/>
        </p:nvSpPr>
        <p:spPr>
          <a:xfrm>
            <a:off x="1043608" y="1340768"/>
            <a:ext cx="7848872" cy="4524315"/>
          </a:xfrm>
          <a:prstGeom prst="rect">
            <a:avLst/>
          </a:prstGeom>
          <a:noFill/>
        </p:spPr>
        <p:txBody>
          <a:bodyPr wrap="square" rtlCol="0">
            <a:spAutoFit/>
          </a:bodyPr>
          <a:lstStyle/>
          <a:p>
            <a:r>
              <a:rPr lang="zh-CN" altLang="en-US" sz="3600" b="1" dirty="0">
                <a:solidFill>
                  <a:schemeClr val="bg1">
                    <a:lumMod val="95000"/>
                    <a:lumOff val="5000"/>
                  </a:schemeClr>
                </a:solidFill>
              </a:rPr>
              <a:t>能量是物质的一种存在形态；它的表现形式是多种多样的。主要有三种形式；</a:t>
            </a:r>
            <a:r>
              <a:rPr lang="en-US" altLang="zh-CN" sz="3600" b="1" dirty="0">
                <a:solidFill>
                  <a:schemeClr val="bg1">
                    <a:lumMod val="95000"/>
                    <a:lumOff val="5000"/>
                  </a:schemeClr>
                </a:solidFill>
              </a:rPr>
              <a:t>1.</a:t>
            </a:r>
            <a:r>
              <a:rPr lang="zh-CN" altLang="en-US" sz="3600" b="1" dirty="0">
                <a:solidFill>
                  <a:schemeClr val="bg1">
                    <a:lumMod val="95000"/>
                    <a:lumOff val="5000"/>
                  </a:schemeClr>
                </a:solidFill>
              </a:rPr>
              <a:t>动能；</a:t>
            </a:r>
            <a:r>
              <a:rPr lang="en-US" altLang="zh-CN" sz="3600" b="1" dirty="0">
                <a:solidFill>
                  <a:schemeClr val="bg1">
                    <a:lumMod val="95000"/>
                    <a:lumOff val="5000"/>
                  </a:schemeClr>
                </a:solidFill>
              </a:rPr>
              <a:t>2.</a:t>
            </a:r>
            <a:r>
              <a:rPr lang="zh-CN" altLang="en-US" sz="3600" b="1" dirty="0">
                <a:solidFill>
                  <a:schemeClr val="bg1">
                    <a:lumMod val="95000"/>
                    <a:lumOff val="5000"/>
                  </a:schemeClr>
                </a:solidFill>
              </a:rPr>
              <a:t>势能；</a:t>
            </a:r>
            <a:r>
              <a:rPr lang="en-US" altLang="zh-CN" sz="3600" b="1" dirty="0">
                <a:solidFill>
                  <a:schemeClr val="bg1">
                    <a:lumMod val="95000"/>
                    <a:lumOff val="5000"/>
                  </a:schemeClr>
                </a:solidFill>
              </a:rPr>
              <a:t>3.</a:t>
            </a:r>
            <a:r>
              <a:rPr lang="zh-CN" altLang="en-US" sz="3600" b="1" dirty="0">
                <a:solidFill>
                  <a:schemeClr val="bg1">
                    <a:lumMod val="95000"/>
                    <a:lumOff val="5000"/>
                  </a:schemeClr>
                </a:solidFill>
              </a:rPr>
              <a:t>辐射能。能量的每种形式都可以转换成其它形式，但能量不能消灭或无中生有。能量的损失，常为转换成其它类型的能量。电能是一种动能；它可转换成热能或光能</a:t>
            </a:r>
          </a:p>
        </p:txBody>
      </p:sp>
    </p:spTree>
    <p:extLst>
      <p:ext uri="{BB962C8B-B14F-4D97-AF65-F5344CB8AC3E}">
        <p14:creationId xmlns:p14="http://schemas.microsoft.com/office/powerpoint/2010/main" val="1426905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8100000" scaled="0"/>
          <a:tileRect/>
        </a:gradFill>
        <a:effectLst/>
      </p:bgPr>
    </p:bg>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409202008"/>
              </p:ext>
            </p:extLst>
          </p:nvPr>
        </p:nvGraphicFramePr>
        <p:xfrm>
          <a:off x="899592" y="116632"/>
          <a:ext cx="7272808" cy="6302422"/>
        </p:xfrm>
        <a:graphic>
          <a:graphicData uri="http://schemas.openxmlformats.org/drawingml/2006/table">
            <a:tbl>
              <a:tblPr firstRow="1" bandRow="1">
                <a:tableStyleId>{073A0DAA-6AF3-43AB-8588-CEC1D06C72B9}</a:tableStyleId>
              </a:tblPr>
              <a:tblGrid>
                <a:gridCol w="1944216"/>
                <a:gridCol w="5328592"/>
              </a:tblGrid>
              <a:tr h="484211">
                <a:tc>
                  <a:txBody>
                    <a:bodyPr/>
                    <a:lstStyle/>
                    <a:p>
                      <a:r>
                        <a:rPr lang="zh-CN" altLang="en-US" b="1" dirty="0" smtClean="0"/>
                        <a:t>能量的不同形式</a:t>
                      </a:r>
                      <a:endParaRPr lang="zh-CN" altLang="en-US" b="1" dirty="0"/>
                    </a:p>
                  </a:txBody>
                  <a:tcPr/>
                </a:tc>
                <a:tc>
                  <a:txBody>
                    <a:bodyPr/>
                    <a:lstStyle/>
                    <a:p>
                      <a:pPr algn="ctr"/>
                      <a:r>
                        <a:rPr lang="zh-CN" altLang="en-US" dirty="0" smtClean="0"/>
                        <a:t>简介；举例</a:t>
                      </a:r>
                      <a:endParaRPr lang="zh-CN" altLang="en-US" dirty="0"/>
                    </a:p>
                  </a:txBody>
                  <a:tcPr/>
                </a:tc>
              </a:tr>
              <a:tr h="666737">
                <a:tc>
                  <a:txBody>
                    <a:bodyPr/>
                    <a:lstStyle/>
                    <a:p>
                      <a:r>
                        <a:rPr lang="zh-CN" altLang="en-US" dirty="0" smtClean="0"/>
                        <a:t>动能</a:t>
                      </a:r>
                      <a:endParaRPr lang="zh-CN" altLang="en-US" dirty="0"/>
                    </a:p>
                  </a:txBody>
                  <a:tcPr/>
                </a:tc>
                <a:tc>
                  <a:txBody>
                    <a:bodyPr/>
                    <a:lstStyle/>
                    <a:p>
                      <a:r>
                        <a:rPr lang="zh-CN" altLang="en-US" sz="1600" dirty="0" smtClean="0"/>
                        <a:t>是伴随著物质运动的能量；如</a:t>
                      </a:r>
                      <a:r>
                        <a:rPr lang="en-US" altLang="zh-CN" sz="1600" dirty="0" smtClean="0"/>
                        <a:t>,a.</a:t>
                      </a:r>
                      <a:r>
                        <a:rPr lang="zh-CN" altLang="en-US" sz="1600" dirty="0" smtClean="0"/>
                        <a:t>原子和物体的振动产生声能；</a:t>
                      </a:r>
                      <a:r>
                        <a:rPr lang="en-US" altLang="zh-CN" sz="1600" dirty="0" smtClean="0"/>
                        <a:t>b.</a:t>
                      </a:r>
                      <a:r>
                        <a:rPr lang="zh-CN" altLang="en-US" sz="1600" dirty="0" smtClean="0"/>
                        <a:t>物体作机械运动而产生的动能；</a:t>
                      </a:r>
                      <a:r>
                        <a:rPr lang="en-US" altLang="zh-CN" sz="1600" dirty="0" smtClean="0"/>
                        <a:t>c.</a:t>
                      </a:r>
                      <a:r>
                        <a:rPr lang="zh-CN" altLang="en-US" sz="1600" dirty="0" smtClean="0"/>
                        <a:t>电子运动产生电能；</a:t>
                      </a:r>
                      <a:r>
                        <a:rPr lang="en-US" altLang="zh-CN" sz="1600" dirty="0" smtClean="0"/>
                        <a:t>d.</a:t>
                      </a:r>
                      <a:r>
                        <a:rPr lang="zh-CN" altLang="en-US" sz="1600" dirty="0" smtClean="0"/>
                        <a:t>原子和分子的热运动产生的热能等。</a:t>
                      </a:r>
                      <a:endParaRPr lang="zh-CN" altLang="en-US" sz="1600" dirty="0"/>
                    </a:p>
                  </a:txBody>
                  <a:tcPr/>
                </a:tc>
              </a:tr>
              <a:tr h="1259392">
                <a:tc>
                  <a:txBody>
                    <a:bodyPr/>
                    <a:lstStyle/>
                    <a:p>
                      <a:r>
                        <a:rPr lang="zh-CN" altLang="en-US" dirty="0" smtClean="0"/>
                        <a:t>势能</a:t>
                      </a:r>
                      <a:endParaRPr lang="zh-CN" altLang="en-US" dirty="0"/>
                    </a:p>
                  </a:txBody>
                  <a:tcPr/>
                </a:tc>
                <a:tc>
                  <a:txBody>
                    <a:bodyPr/>
                    <a:lstStyle/>
                    <a:p>
                      <a:r>
                        <a:rPr lang="zh-CN" altLang="en-US" sz="1600" dirty="0" smtClean="0"/>
                        <a:t>物质静止时所具有的能量；它与物质所处的位置和状态有关；如，</a:t>
                      </a:r>
                      <a:r>
                        <a:rPr lang="en-US" altLang="zh-CN" sz="1600" dirty="0" smtClean="0"/>
                        <a:t>a.</a:t>
                      </a:r>
                      <a:r>
                        <a:rPr lang="zh-CN" altLang="en-US" sz="1600" dirty="0" smtClean="0"/>
                        <a:t>物体位于地球表面不同高度有不同的势能</a:t>
                      </a:r>
                      <a:r>
                        <a:rPr lang="en-US" altLang="zh-CN" sz="1600" dirty="0" smtClean="0"/>
                        <a:t>,</a:t>
                      </a:r>
                      <a:r>
                        <a:rPr lang="zh-CN" altLang="en-US" sz="1600" dirty="0" smtClean="0"/>
                        <a:t>称为重力势能；</a:t>
                      </a:r>
                      <a:r>
                        <a:rPr lang="en-US" altLang="zh-CN" sz="1600" dirty="0" smtClean="0"/>
                        <a:t>b.</a:t>
                      </a:r>
                      <a:r>
                        <a:rPr lang="zh-CN" altLang="en-US" sz="1600" dirty="0" smtClean="0"/>
                        <a:t>原子间形成的化学键储有化学能；</a:t>
                      </a:r>
                      <a:r>
                        <a:rPr lang="en-US" altLang="zh-CN" sz="1600" dirty="0" smtClean="0"/>
                        <a:t>c.</a:t>
                      </a:r>
                      <a:r>
                        <a:rPr lang="zh-CN" altLang="en-US" sz="1600" dirty="0" smtClean="0"/>
                        <a:t>原子核内存有核能；</a:t>
                      </a:r>
                      <a:r>
                        <a:rPr lang="en-US" altLang="zh-CN" sz="1600" dirty="0" smtClean="0"/>
                        <a:t>d.</a:t>
                      </a:r>
                      <a:r>
                        <a:rPr lang="zh-CN" altLang="en-US" sz="1600" dirty="0" smtClean="0"/>
                        <a:t>弹性物体受应变时存有弹性能；</a:t>
                      </a:r>
                      <a:r>
                        <a:rPr lang="en-US" altLang="zh-CN" sz="1600" dirty="0" smtClean="0"/>
                        <a:t>e.</a:t>
                      </a:r>
                      <a:r>
                        <a:rPr lang="zh-CN" altLang="en-US" sz="1600" dirty="0" smtClean="0"/>
                        <a:t>物体静止时的本征能（爱恩斯坦认为，物质与能量互为等价）；</a:t>
                      </a:r>
                      <a:r>
                        <a:rPr lang="en-US" altLang="zh-CN" sz="1600" dirty="0" smtClean="0"/>
                        <a:t>f.</a:t>
                      </a:r>
                      <a:r>
                        <a:rPr lang="zh-CN" altLang="en-US" sz="1600" dirty="0" smtClean="0"/>
                        <a:t>电子受原子或分子约束的游离能，</a:t>
                      </a:r>
                      <a:r>
                        <a:rPr lang="en-US" altLang="zh-CN" sz="1600" dirty="0" smtClean="0"/>
                        <a:t>g.</a:t>
                      </a:r>
                      <a:r>
                        <a:rPr lang="zh-CN" altLang="en-US" sz="1600" dirty="0" smtClean="0"/>
                        <a:t>静磁能等。</a:t>
                      </a:r>
                      <a:endParaRPr lang="zh-CN" altLang="en-US" sz="1600" dirty="0"/>
                    </a:p>
                  </a:txBody>
                  <a:tcPr/>
                </a:tc>
              </a:tr>
              <a:tr h="484211">
                <a:tc>
                  <a:txBody>
                    <a:bodyPr/>
                    <a:lstStyle/>
                    <a:p>
                      <a:r>
                        <a:rPr lang="zh-CN" altLang="en-US" dirty="0" smtClean="0"/>
                        <a:t>辐射能</a:t>
                      </a:r>
                      <a:endParaRPr lang="zh-CN" altLang="en-US" dirty="0"/>
                    </a:p>
                  </a:txBody>
                  <a:tcPr/>
                </a:tc>
                <a:tc>
                  <a:txBody>
                    <a:bodyPr/>
                    <a:lstStyle/>
                    <a:p>
                      <a:r>
                        <a:rPr lang="zh-CN" altLang="en-US" sz="1600" dirty="0" smtClean="0"/>
                        <a:t>各种电磁辐射，包括光和热的辐射能。</a:t>
                      </a:r>
                      <a:endParaRPr lang="zh-CN" altLang="en-US" sz="1600" dirty="0"/>
                    </a:p>
                  </a:txBody>
                  <a:tcPr/>
                </a:tc>
              </a:tr>
              <a:tr h="484211">
                <a:tc>
                  <a:txBody>
                    <a:bodyPr/>
                    <a:lstStyle/>
                    <a:p>
                      <a:r>
                        <a:rPr lang="zh-CN" altLang="en-US" dirty="0" smtClean="0"/>
                        <a:t>电能</a:t>
                      </a:r>
                      <a:endParaRPr lang="zh-CN" altLang="en-US" dirty="0"/>
                    </a:p>
                  </a:txBody>
                  <a:tcPr/>
                </a:tc>
                <a:tc>
                  <a:txBody>
                    <a:bodyPr/>
                    <a:lstStyle/>
                    <a:p>
                      <a:r>
                        <a:rPr lang="zh-CN" altLang="en-US" sz="1600" dirty="0" smtClean="0"/>
                        <a:t>电能，是指使用电以各种形式做功</a:t>
                      </a:r>
                      <a:r>
                        <a:rPr lang="en-US" altLang="zh-CN" sz="1600" dirty="0" smtClean="0"/>
                        <a:t>(</a:t>
                      </a:r>
                      <a:r>
                        <a:rPr lang="zh-CN" altLang="en-US" sz="1600" dirty="0" smtClean="0"/>
                        <a:t>即产生能量</a:t>
                      </a:r>
                      <a:r>
                        <a:rPr lang="en-US" altLang="zh-CN" sz="1600" dirty="0" smtClean="0"/>
                        <a:t>)</a:t>
                      </a:r>
                      <a:r>
                        <a:rPr lang="zh-CN" altLang="en-US" sz="1600" dirty="0" smtClean="0"/>
                        <a:t>的能力。电能既是一种经济、 实用、清洁且容易控制和转换的能源形态，又是电力部门向电力用户提供由发、供、用三方共同保证质量的一种特殊产品</a:t>
                      </a:r>
                      <a:r>
                        <a:rPr lang="en-US" altLang="zh-CN" sz="1600" dirty="0" smtClean="0"/>
                        <a:t>( </a:t>
                      </a:r>
                      <a:r>
                        <a:rPr lang="zh-CN" altLang="en-US" sz="1600" dirty="0" smtClean="0"/>
                        <a:t>它同样具有产品的若干特征，如可被测 量、预估、保证或改善。</a:t>
                      </a:r>
                      <a:endParaRPr lang="zh-CN" altLang="en-US" sz="1600" dirty="0"/>
                    </a:p>
                  </a:txBody>
                  <a:tcPr/>
                </a:tc>
              </a:tr>
              <a:tr h="484211">
                <a:tc>
                  <a:txBody>
                    <a:bodyPr/>
                    <a:lstStyle/>
                    <a:p>
                      <a:r>
                        <a:rPr lang="zh-CN" altLang="en-US" dirty="0" smtClean="0"/>
                        <a:t>化学能</a:t>
                      </a:r>
                      <a:endParaRPr lang="zh-CN" altLang="en-US" dirty="0"/>
                    </a:p>
                  </a:txBody>
                  <a:tcPr/>
                </a:tc>
                <a:tc>
                  <a:txBody>
                    <a:bodyPr/>
                    <a:lstStyle/>
                    <a:p>
                      <a:r>
                        <a:rPr lang="zh-CN" altLang="en-US" sz="1600" dirty="0" smtClean="0"/>
                        <a:t>化学能是一种很隐蔽的能量，它不能直接用来做功，只有在发生化学变化的时候才可以释放出来，变成热能或者其他形式的能量</a:t>
                      </a:r>
                      <a:endParaRPr lang="zh-CN" altLang="en-US" sz="1600" dirty="0"/>
                    </a:p>
                  </a:txBody>
                  <a:tcPr/>
                </a:tc>
              </a:tr>
              <a:tr h="420040">
                <a:tc>
                  <a:txBody>
                    <a:bodyPr/>
                    <a:lstStyle/>
                    <a:p>
                      <a:r>
                        <a:rPr lang="zh-CN" altLang="en-US" dirty="0" smtClean="0"/>
                        <a:t>核能</a:t>
                      </a:r>
                      <a:endParaRPr lang="zh-CN" altLang="en-US" dirty="0"/>
                    </a:p>
                  </a:txBody>
                  <a:tcPr/>
                </a:tc>
                <a:tc>
                  <a:txBody>
                    <a:bodyPr/>
                    <a:lstStyle/>
                    <a:p>
                      <a:r>
                        <a:rPr lang="zh-CN" altLang="en-US" sz="1600" dirty="0" smtClean="0"/>
                        <a:t>核能（或称原子能）是通过核反应从原子核释放的能量，符合阿尔伯特</a:t>
                      </a:r>
                      <a:r>
                        <a:rPr lang="en-US" altLang="zh-CN" sz="1600" dirty="0" smtClean="0"/>
                        <a:t>·</a:t>
                      </a:r>
                      <a:r>
                        <a:rPr lang="zh-CN" altLang="en-US" sz="1600" dirty="0" smtClean="0"/>
                        <a:t>爱因斯坦的质能方程</a:t>
                      </a:r>
                      <a:r>
                        <a:rPr lang="en-US" altLang="zh-CN" sz="1600" dirty="0" smtClean="0"/>
                        <a:t>E=mc² </a:t>
                      </a:r>
                      <a:r>
                        <a:rPr lang="zh-CN" altLang="en-US" sz="1600" dirty="0" smtClean="0"/>
                        <a:t>，其中</a:t>
                      </a:r>
                      <a:r>
                        <a:rPr lang="en-US" altLang="zh-CN" sz="1600" dirty="0" smtClean="0"/>
                        <a:t>E=</a:t>
                      </a:r>
                      <a:r>
                        <a:rPr lang="zh-CN" altLang="en-US" sz="1600" dirty="0" smtClean="0"/>
                        <a:t>能量，</a:t>
                      </a:r>
                      <a:r>
                        <a:rPr lang="en-US" altLang="zh-CN" sz="1600" dirty="0" smtClean="0"/>
                        <a:t>m=</a:t>
                      </a:r>
                      <a:r>
                        <a:rPr lang="zh-CN" altLang="en-US" sz="1600" dirty="0" smtClean="0"/>
                        <a:t>质量，</a:t>
                      </a:r>
                      <a:r>
                        <a:rPr lang="en-US" altLang="zh-CN" sz="1600" dirty="0" smtClean="0"/>
                        <a:t>c=</a:t>
                      </a:r>
                      <a:r>
                        <a:rPr lang="zh-CN" altLang="en-US" sz="1600" dirty="0" smtClean="0"/>
                        <a:t>光速</a:t>
                      </a:r>
                      <a:endParaRPr lang="zh-CN" altLang="en-US" sz="1600" dirty="0"/>
                    </a:p>
                  </a:txBody>
                  <a:tcPr/>
                </a:tc>
              </a:tr>
            </a:tbl>
          </a:graphicData>
        </a:graphic>
      </p:graphicFrame>
    </p:spTree>
    <p:extLst>
      <p:ext uri="{BB962C8B-B14F-4D97-AF65-F5344CB8AC3E}">
        <p14:creationId xmlns:p14="http://schemas.microsoft.com/office/powerpoint/2010/main" val="2533959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p:cNvSpPr txBox="1"/>
          <p:nvPr/>
        </p:nvSpPr>
        <p:spPr>
          <a:xfrm>
            <a:off x="539552" y="188640"/>
            <a:ext cx="8208912" cy="523220"/>
          </a:xfrm>
          <a:prstGeom prst="rect">
            <a:avLst/>
          </a:prstGeom>
          <a:noFill/>
        </p:spPr>
        <p:txBody>
          <a:bodyPr wrap="square" rtlCol="0">
            <a:spAutoFit/>
          </a:bodyPr>
          <a:lstStyle/>
          <a:p>
            <a:r>
              <a:rPr lang="en-US" altLang="zh-CN" sz="2800" b="1" dirty="0" smtClean="0">
                <a:solidFill>
                  <a:schemeClr val="bg1">
                    <a:lumMod val="95000"/>
                    <a:lumOff val="5000"/>
                  </a:schemeClr>
                </a:solidFill>
              </a:rPr>
              <a:t>X</a:t>
            </a:r>
            <a:r>
              <a:rPr lang="zh-CN" altLang="en-US" sz="2800" b="1" dirty="0" smtClean="0">
                <a:solidFill>
                  <a:schemeClr val="bg1">
                    <a:lumMod val="95000"/>
                    <a:lumOff val="5000"/>
                  </a:schemeClr>
                </a:solidFill>
              </a:rPr>
              <a:t>射线和</a:t>
            </a:r>
            <a:r>
              <a:rPr lang="en-US" altLang="zh-CN" sz="2800" b="1" dirty="0" smtClean="0">
                <a:solidFill>
                  <a:schemeClr val="bg1">
                    <a:lumMod val="95000"/>
                    <a:lumOff val="5000"/>
                  </a:schemeClr>
                </a:solidFill>
              </a:rPr>
              <a:t>γ</a:t>
            </a:r>
            <a:r>
              <a:rPr lang="zh-CN" altLang="en-US" sz="2800" b="1" dirty="0" smtClean="0">
                <a:solidFill>
                  <a:schemeClr val="bg1">
                    <a:lumMod val="95000"/>
                    <a:lumOff val="5000"/>
                  </a:schemeClr>
                </a:solidFill>
              </a:rPr>
              <a:t>射线有何不同？</a:t>
            </a:r>
            <a:endParaRPr lang="zh-CN" altLang="en-US" sz="2800" b="1" dirty="0">
              <a:solidFill>
                <a:schemeClr val="bg1">
                  <a:lumMod val="95000"/>
                  <a:lumOff val="5000"/>
                </a:schemeClr>
              </a:solidFill>
            </a:endParaRPr>
          </a:p>
        </p:txBody>
      </p:sp>
      <p:sp>
        <p:nvSpPr>
          <p:cNvPr id="6" name="TextBox 5"/>
          <p:cNvSpPr txBox="1"/>
          <p:nvPr/>
        </p:nvSpPr>
        <p:spPr>
          <a:xfrm>
            <a:off x="539552" y="980728"/>
            <a:ext cx="8208912" cy="2616101"/>
          </a:xfrm>
          <a:prstGeom prst="rect">
            <a:avLst/>
          </a:prstGeom>
          <a:noFill/>
        </p:spPr>
        <p:txBody>
          <a:bodyPr wrap="square" rtlCol="0">
            <a:spAutoFit/>
          </a:bodyPr>
          <a:lstStyle/>
          <a:p>
            <a:r>
              <a:rPr lang="en-US" altLang="zh-CN" sz="2000" b="1" dirty="0">
                <a:solidFill>
                  <a:schemeClr val="bg1">
                    <a:lumMod val="95000"/>
                    <a:lumOff val="5000"/>
                  </a:schemeClr>
                </a:solidFill>
                <a:latin typeface="+mn-ea"/>
              </a:rPr>
              <a:t>X</a:t>
            </a:r>
            <a:r>
              <a:rPr lang="zh-CN" altLang="en-US" sz="2000" b="1" dirty="0" smtClean="0">
                <a:solidFill>
                  <a:schemeClr val="bg1">
                    <a:lumMod val="95000"/>
                    <a:lumOff val="5000"/>
                  </a:schemeClr>
                </a:solidFill>
                <a:latin typeface="+mn-ea"/>
              </a:rPr>
              <a:t>射线：</a:t>
            </a:r>
            <a:r>
              <a:rPr lang="zh-CN" altLang="en-US" dirty="0" smtClean="0">
                <a:solidFill>
                  <a:schemeClr val="bg1">
                    <a:lumMod val="95000"/>
                    <a:lumOff val="5000"/>
                  </a:schemeClr>
                </a:solidFill>
                <a:latin typeface="+mn-ea"/>
              </a:rPr>
              <a:t>是</a:t>
            </a:r>
            <a:r>
              <a:rPr lang="zh-CN" altLang="en-US" dirty="0">
                <a:solidFill>
                  <a:schemeClr val="bg1">
                    <a:lumMod val="95000"/>
                    <a:lumOff val="5000"/>
                  </a:schemeClr>
                </a:solidFill>
                <a:latin typeface="+mn-ea"/>
              </a:rPr>
              <a:t>一种波长极短，能量很大的电磁波，</a:t>
            </a:r>
            <a:r>
              <a:rPr lang="en-US" altLang="zh-CN" dirty="0">
                <a:solidFill>
                  <a:schemeClr val="bg1">
                    <a:lumMod val="95000"/>
                    <a:lumOff val="5000"/>
                  </a:schemeClr>
                </a:solidFill>
                <a:latin typeface="+mn-ea"/>
              </a:rPr>
              <a:t>X</a:t>
            </a:r>
            <a:r>
              <a:rPr lang="zh-CN" altLang="en-US" dirty="0">
                <a:solidFill>
                  <a:schemeClr val="bg1">
                    <a:lumMod val="95000"/>
                    <a:lumOff val="5000"/>
                  </a:schemeClr>
                </a:solidFill>
                <a:latin typeface="+mn-ea"/>
              </a:rPr>
              <a:t>射线的波长比可见光的波长更短</a:t>
            </a:r>
            <a:r>
              <a:rPr lang="en-US" altLang="zh-CN" dirty="0">
                <a:solidFill>
                  <a:schemeClr val="bg1">
                    <a:lumMod val="95000"/>
                    <a:lumOff val="5000"/>
                  </a:schemeClr>
                </a:solidFill>
                <a:latin typeface="+mn-ea"/>
              </a:rPr>
              <a:t>(</a:t>
            </a:r>
            <a:r>
              <a:rPr lang="zh-CN" altLang="en-US" dirty="0">
                <a:solidFill>
                  <a:schemeClr val="bg1">
                    <a:lumMod val="95000"/>
                    <a:lumOff val="5000"/>
                  </a:schemeClr>
                </a:solidFill>
                <a:latin typeface="+mn-ea"/>
              </a:rPr>
              <a:t>约在</a:t>
            </a:r>
            <a:r>
              <a:rPr lang="en-US" altLang="zh-CN" dirty="0">
                <a:solidFill>
                  <a:schemeClr val="bg1">
                    <a:lumMod val="95000"/>
                    <a:lumOff val="5000"/>
                  </a:schemeClr>
                </a:solidFill>
                <a:latin typeface="+mn-ea"/>
              </a:rPr>
              <a:t>0.001</a:t>
            </a:r>
            <a:r>
              <a:rPr lang="zh-CN" altLang="en-US" dirty="0">
                <a:solidFill>
                  <a:schemeClr val="bg1">
                    <a:lumMod val="95000"/>
                    <a:lumOff val="5000"/>
                  </a:schemeClr>
                </a:solidFill>
                <a:latin typeface="+mn-ea"/>
              </a:rPr>
              <a:t>～</a:t>
            </a:r>
            <a:r>
              <a:rPr lang="en-US" altLang="zh-CN" dirty="0">
                <a:solidFill>
                  <a:schemeClr val="bg1">
                    <a:lumMod val="95000"/>
                    <a:lumOff val="5000"/>
                  </a:schemeClr>
                </a:solidFill>
                <a:latin typeface="+mn-ea"/>
              </a:rPr>
              <a:t>10</a:t>
            </a:r>
            <a:r>
              <a:rPr lang="zh-CN" altLang="en-US" dirty="0">
                <a:solidFill>
                  <a:schemeClr val="bg1">
                    <a:lumMod val="95000"/>
                    <a:lumOff val="5000"/>
                  </a:schemeClr>
                </a:solidFill>
                <a:latin typeface="+mn-ea"/>
              </a:rPr>
              <a:t>纳米，医学上应用的</a:t>
            </a:r>
            <a:r>
              <a:rPr lang="en-US" altLang="zh-CN" dirty="0">
                <a:solidFill>
                  <a:schemeClr val="bg1">
                    <a:lumMod val="95000"/>
                    <a:lumOff val="5000"/>
                  </a:schemeClr>
                </a:solidFill>
                <a:latin typeface="+mn-ea"/>
              </a:rPr>
              <a:t>X</a:t>
            </a:r>
            <a:r>
              <a:rPr lang="zh-CN" altLang="en-US" dirty="0">
                <a:solidFill>
                  <a:schemeClr val="bg1">
                    <a:lumMod val="95000"/>
                    <a:lumOff val="5000"/>
                  </a:schemeClr>
                </a:solidFill>
                <a:latin typeface="+mn-ea"/>
              </a:rPr>
              <a:t>射线波长约在</a:t>
            </a:r>
            <a:r>
              <a:rPr lang="en-US" altLang="zh-CN" dirty="0">
                <a:solidFill>
                  <a:schemeClr val="bg1">
                    <a:lumMod val="95000"/>
                    <a:lumOff val="5000"/>
                  </a:schemeClr>
                </a:solidFill>
                <a:latin typeface="+mn-ea"/>
              </a:rPr>
              <a:t>0.001</a:t>
            </a:r>
            <a:r>
              <a:rPr lang="zh-CN" altLang="en-US" dirty="0">
                <a:solidFill>
                  <a:schemeClr val="bg1">
                    <a:lumMod val="95000"/>
                    <a:lumOff val="5000"/>
                  </a:schemeClr>
                </a:solidFill>
                <a:latin typeface="+mn-ea"/>
              </a:rPr>
              <a:t>～</a:t>
            </a:r>
            <a:r>
              <a:rPr lang="en-US" altLang="zh-CN" dirty="0">
                <a:solidFill>
                  <a:schemeClr val="bg1">
                    <a:lumMod val="95000"/>
                    <a:lumOff val="5000"/>
                  </a:schemeClr>
                </a:solidFill>
                <a:latin typeface="+mn-ea"/>
              </a:rPr>
              <a:t>0.1 </a:t>
            </a:r>
            <a:r>
              <a:rPr lang="zh-CN" altLang="en-US" dirty="0">
                <a:solidFill>
                  <a:schemeClr val="bg1">
                    <a:lumMod val="95000"/>
                    <a:lumOff val="5000"/>
                  </a:schemeClr>
                </a:solidFill>
                <a:latin typeface="+mn-ea"/>
              </a:rPr>
              <a:t>纳米之间</a:t>
            </a:r>
            <a:r>
              <a:rPr lang="en-US" altLang="zh-CN" dirty="0">
                <a:solidFill>
                  <a:schemeClr val="bg1">
                    <a:lumMod val="95000"/>
                    <a:lumOff val="5000"/>
                  </a:schemeClr>
                </a:solidFill>
                <a:latin typeface="+mn-ea"/>
              </a:rPr>
              <a:t>)</a:t>
            </a:r>
            <a:r>
              <a:rPr lang="zh-CN" altLang="en-US" dirty="0">
                <a:solidFill>
                  <a:schemeClr val="bg1">
                    <a:lumMod val="95000"/>
                    <a:lumOff val="5000"/>
                  </a:schemeClr>
                </a:solidFill>
                <a:latin typeface="+mn-ea"/>
              </a:rPr>
              <a:t>，它的光子能量比可见光的光子能量大几万至几十万倍</a:t>
            </a:r>
            <a:r>
              <a:rPr lang="zh-CN" altLang="en-US" baseline="30000" dirty="0">
                <a:solidFill>
                  <a:schemeClr val="bg1">
                    <a:lumMod val="95000"/>
                    <a:lumOff val="5000"/>
                  </a:schemeClr>
                </a:solidFill>
                <a:latin typeface="+mn-ea"/>
              </a:rPr>
              <a:t> </a:t>
            </a:r>
            <a:r>
              <a:rPr lang="zh-CN" altLang="en-US" dirty="0" smtClean="0">
                <a:solidFill>
                  <a:schemeClr val="bg1">
                    <a:lumMod val="95000"/>
                    <a:lumOff val="5000"/>
                  </a:schemeClr>
                </a:solidFill>
                <a:latin typeface="+mn-ea"/>
              </a:rPr>
              <a:t> </a:t>
            </a:r>
            <a:r>
              <a:rPr lang="zh-CN" altLang="en-US" dirty="0">
                <a:solidFill>
                  <a:schemeClr val="bg1">
                    <a:lumMod val="95000"/>
                    <a:lumOff val="5000"/>
                  </a:schemeClr>
                </a:solidFill>
                <a:latin typeface="+mn-ea"/>
              </a:rPr>
              <a:t>。 由德国物理学家</a:t>
            </a:r>
            <a:r>
              <a:rPr lang="en-US" altLang="zh-CN" dirty="0">
                <a:solidFill>
                  <a:schemeClr val="bg1">
                    <a:lumMod val="95000"/>
                    <a:lumOff val="5000"/>
                  </a:schemeClr>
                </a:solidFill>
                <a:latin typeface="+mn-ea"/>
              </a:rPr>
              <a:t>W.K.</a:t>
            </a:r>
            <a:r>
              <a:rPr lang="zh-CN" altLang="en-US" dirty="0">
                <a:solidFill>
                  <a:schemeClr val="bg1">
                    <a:lumMod val="95000"/>
                    <a:lumOff val="5000"/>
                  </a:schemeClr>
                </a:solidFill>
                <a:latin typeface="+mn-ea"/>
              </a:rPr>
              <a:t>伦琴于</a:t>
            </a:r>
            <a:r>
              <a:rPr lang="en-US" altLang="zh-CN" dirty="0">
                <a:solidFill>
                  <a:schemeClr val="bg1">
                    <a:lumMod val="95000"/>
                    <a:lumOff val="5000"/>
                  </a:schemeClr>
                </a:solidFill>
                <a:latin typeface="+mn-ea"/>
              </a:rPr>
              <a:t>1895</a:t>
            </a:r>
            <a:r>
              <a:rPr lang="zh-CN" altLang="en-US" dirty="0">
                <a:solidFill>
                  <a:schemeClr val="bg1">
                    <a:lumMod val="95000"/>
                    <a:lumOff val="5000"/>
                  </a:schemeClr>
                </a:solidFill>
                <a:latin typeface="+mn-ea"/>
              </a:rPr>
              <a:t>年发现，故又</a:t>
            </a:r>
            <a:r>
              <a:rPr lang="zh-CN" altLang="en-US" dirty="0" smtClean="0">
                <a:solidFill>
                  <a:schemeClr val="bg1">
                    <a:lumMod val="95000"/>
                    <a:lumOff val="5000"/>
                  </a:schemeClr>
                </a:solidFill>
                <a:latin typeface="+mn-ea"/>
              </a:rPr>
              <a:t>称伦琴射线。</a:t>
            </a:r>
            <a:endParaRPr lang="zh-CN" altLang="en-US" dirty="0">
              <a:solidFill>
                <a:schemeClr val="bg1">
                  <a:lumMod val="95000"/>
                  <a:lumOff val="5000"/>
                </a:schemeClr>
              </a:solidFill>
              <a:latin typeface="+mn-ea"/>
            </a:endParaRPr>
          </a:p>
          <a:p>
            <a:r>
              <a:rPr lang="en-US" altLang="zh-CN" dirty="0">
                <a:solidFill>
                  <a:schemeClr val="bg1">
                    <a:lumMod val="95000"/>
                    <a:lumOff val="5000"/>
                  </a:schemeClr>
                </a:solidFill>
                <a:latin typeface="+mn-ea"/>
              </a:rPr>
              <a:t>x</a:t>
            </a:r>
            <a:r>
              <a:rPr lang="zh-CN" altLang="en-US" dirty="0">
                <a:solidFill>
                  <a:schemeClr val="bg1">
                    <a:lumMod val="95000"/>
                    <a:lumOff val="5000"/>
                  </a:schemeClr>
                </a:solidFill>
                <a:latin typeface="+mn-ea"/>
              </a:rPr>
              <a:t>射线具有很高的穿透本领，能透过许多对可见光不透明的物质，如</a:t>
            </a:r>
            <a:r>
              <a:rPr lang="zh-CN" altLang="en-US" dirty="0" smtClean="0">
                <a:solidFill>
                  <a:schemeClr val="bg1">
                    <a:lumMod val="95000"/>
                    <a:lumOff val="5000"/>
                  </a:schemeClr>
                </a:solidFill>
                <a:latin typeface="+mn-ea"/>
              </a:rPr>
              <a:t>墨纸、</a:t>
            </a:r>
            <a:r>
              <a:rPr lang="zh-CN" altLang="en-US" dirty="0">
                <a:solidFill>
                  <a:schemeClr val="bg1">
                    <a:lumMod val="95000"/>
                    <a:lumOff val="5000"/>
                  </a:schemeClr>
                </a:solidFill>
                <a:latin typeface="+mn-ea"/>
              </a:rPr>
              <a:t>木料等。这种肉眼看不见的射线可以使很多固体材料发生可见的荧光，使照相底片感光以及空气电离等效应。</a:t>
            </a:r>
            <a:r>
              <a:rPr lang="en-US" altLang="zh-CN" dirty="0">
                <a:solidFill>
                  <a:schemeClr val="bg1">
                    <a:lumMod val="95000"/>
                    <a:lumOff val="5000"/>
                  </a:schemeClr>
                </a:solidFill>
                <a:latin typeface="+mn-ea"/>
              </a:rPr>
              <a:t>X</a:t>
            </a:r>
            <a:r>
              <a:rPr lang="zh-CN" altLang="en-US" dirty="0">
                <a:solidFill>
                  <a:schemeClr val="bg1">
                    <a:lumMod val="95000"/>
                    <a:lumOff val="5000"/>
                  </a:schemeClr>
                </a:solidFill>
                <a:latin typeface="+mn-ea"/>
              </a:rPr>
              <a:t>射线最初用于医学成像诊断和 </a:t>
            </a:r>
            <a:r>
              <a:rPr lang="en-US" altLang="zh-CN" dirty="0">
                <a:solidFill>
                  <a:schemeClr val="bg1">
                    <a:lumMod val="95000"/>
                    <a:lumOff val="5000"/>
                  </a:schemeClr>
                </a:solidFill>
                <a:latin typeface="+mn-ea"/>
              </a:rPr>
              <a:t>X</a:t>
            </a:r>
            <a:r>
              <a:rPr lang="zh-CN" altLang="en-US" dirty="0">
                <a:solidFill>
                  <a:schemeClr val="bg1">
                    <a:lumMod val="95000"/>
                    <a:lumOff val="5000"/>
                  </a:schemeClr>
                </a:solidFill>
                <a:latin typeface="+mn-ea"/>
              </a:rPr>
              <a:t>射线</a:t>
            </a:r>
            <a:r>
              <a:rPr lang="zh-CN" altLang="en-US" dirty="0" smtClean="0">
                <a:solidFill>
                  <a:schemeClr val="bg1">
                    <a:lumMod val="95000"/>
                    <a:lumOff val="5000"/>
                  </a:schemeClr>
                </a:solidFill>
                <a:latin typeface="+mn-ea"/>
              </a:rPr>
              <a:t>结晶学。</a:t>
            </a:r>
            <a:r>
              <a:rPr lang="en-US" altLang="zh-CN" dirty="0">
                <a:solidFill>
                  <a:schemeClr val="bg1">
                    <a:lumMod val="95000"/>
                    <a:lumOff val="5000"/>
                  </a:schemeClr>
                </a:solidFill>
                <a:latin typeface="+mn-ea"/>
              </a:rPr>
              <a:t>X</a:t>
            </a:r>
            <a:r>
              <a:rPr lang="zh-CN" altLang="en-US" dirty="0">
                <a:solidFill>
                  <a:schemeClr val="bg1">
                    <a:lumMod val="95000"/>
                    <a:lumOff val="5000"/>
                  </a:schemeClr>
                </a:solidFill>
                <a:latin typeface="+mn-ea"/>
              </a:rPr>
              <a:t>射线也是游离辐射等这一类对人体有危害的射线。</a:t>
            </a:r>
          </a:p>
          <a:p>
            <a:endParaRPr lang="zh-CN" altLang="en-US" dirty="0">
              <a:solidFill>
                <a:schemeClr val="bg1">
                  <a:lumMod val="95000"/>
                  <a:lumOff val="5000"/>
                </a:schemeClr>
              </a:solidFill>
            </a:endParaRPr>
          </a:p>
        </p:txBody>
      </p:sp>
      <p:sp>
        <p:nvSpPr>
          <p:cNvPr id="7" name="TextBox 6"/>
          <p:cNvSpPr txBox="1"/>
          <p:nvPr/>
        </p:nvSpPr>
        <p:spPr>
          <a:xfrm>
            <a:off x="539552" y="3933056"/>
            <a:ext cx="8460432" cy="1785104"/>
          </a:xfrm>
          <a:prstGeom prst="rect">
            <a:avLst/>
          </a:prstGeom>
          <a:noFill/>
        </p:spPr>
        <p:txBody>
          <a:bodyPr wrap="square" rtlCol="0">
            <a:spAutoFit/>
          </a:bodyPr>
          <a:lstStyle/>
          <a:p>
            <a:r>
              <a:rPr lang="en-US" altLang="zh-CN" sz="2000" b="1" dirty="0">
                <a:solidFill>
                  <a:schemeClr val="bg1">
                    <a:lumMod val="95000"/>
                    <a:lumOff val="5000"/>
                  </a:schemeClr>
                </a:solidFill>
                <a:latin typeface="+mn-ea"/>
              </a:rPr>
              <a:t>γ</a:t>
            </a:r>
            <a:r>
              <a:rPr lang="zh-CN" altLang="en-US" sz="2000" b="1" dirty="0" smtClean="0">
                <a:solidFill>
                  <a:schemeClr val="bg1">
                    <a:lumMod val="95000"/>
                    <a:lumOff val="5000"/>
                  </a:schemeClr>
                </a:solidFill>
                <a:latin typeface="+mn-ea"/>
              </a:rPr>
              <a:t>射线：</a:t>
            </a:r>
            <a:r>
              <a:rPr lang="zh-CN" altLang="en-US" dirty="0" smtClean="0">
                <a:solidFill>
                  <a:schemeClr val="bg1">
                    <a:lumMod val="95000"/>
                    <a:lumOff val="5000"/>
                  </a:schemeClr>
                </a:solidFill>
                <a:latin typeface="+mn-ea"/>
              </a:rPr>
              <a:t>又</a:t>
            </a:r>
            <a:r>
              <a:rPr lang="zh-CN" altLang="en-US" dirty="0">
                <a:solidFill>
                  <a:schemeClr val="bg1">
                    <a:lumMod val="95000"/>
                    <a:lumOff val="5000"/>
                  </a:schemeClr>
                </a:solidFill>
                <a:latin typeface="+mn-ea"/>
              </a:rPr>
              <a:t>称</a:t>
            </a:r>
            <a:r>
              <a:rPr lang="en-US" altLang="zh-CN" dirty="0">
                <a:solidFill>
                  <a:schemeClr val="bg1">
                    <a:lumMod val="95000"/>
                    <a:lumOff val="5000"/>
                  </a:schemeClr>
                </a:solidFill>
                <a:latin typeface="+mn-ea"/>
              </a:rPr>
              <a:t>γ</a:t>
            </a:r>
            <a:r>
              <a:rPr lang="zh-CN" altLang="en-US" dirty="0">
                <a:solidFill>
                  <a:schemeClr val="bg1">
                    <a:lumMod val="95000"/>
                    <a:lumOff val="5000"/>
                  </a:schemeClr>
                </a:solidFill>
                <a:latin typeface="+mn-ea"/>
              </a:rPr>
              <a:t>粒子流，是原子核能级跃迁退激时释放出的射线，是波长短于</a:t>
            </a:r>
            <a:r>
              <a:rPr lang="en-US" altLang="zh-CN" dirty="0">
                <a:solidFill>
                  <a:schemeClr val="bg1">
                    <a:lumMod val="95000"/>
                    <a:lumOff val="5000"/>
                  </a:schemeClr>
                </a:solidFill>
                <a:latin typeface="+mn-ea"/>
              </a:rPr>
              <a:t>0.01</a:t>
            </a:r>
            <a:r>
              <a:rPr lang="zh-CN" altLang="en-US" dirty="0">
                <a:solidFill>
                  <a:schemeClr val="bg1">
                    <a:lumMod val="95000"/>
                    <a:lumOff val="5000"/>
                  </a:schemeClr>
                </a:solidFill>
                <a:latin typeface="+mn-ea"/>
              </a:rPr>
              <a:t>埃的电磁波。</a:t>
            </a:r>
            <a:r>
              <a:rPr lang="en-US" altLang="zh-CN" dirty="0">
                <a:solidFill>
                  <a:schemeClr val="bg1">
                    <a:lumMod val="95000"/>
                    <a:lumOff val="5000"/>
                  </a:schemeClr>
                </a:solidFill>
                <a:latin typeface="+mn-ea"/>
              </a:rPr>
              <a:t>γ</a:t>
            </a:r>
            <a:r>
              <a:rPr lang="zh-CN" altLang="en-US" dirty="0">
                <a:solidFill>
                  <a:schemeClr val="bg1">
                    <a:lumMod val="95000"/>
                    <a:lumOff val="5000"/>
                  </a:schemeClr>
                </a:solidFill>
                <a:latin typeface="+mn-ea"/>
              </a:rPr>
              <a:t>射线有很强的穿透力，工业中可用来探伤或流水线的自动控制。</a:t>
            </a:r>
            <a:r>
              <a:rPr lang="en-US" altLang="zh-CN" dirty="0">
                <a:solidFill>
                  <a:schemeClr val="bg1">
                    <a:lumMod val="95000"/>
                    <a:lumOff val="5000"/>
                  </a:schemeClr>
                </a:solidFill>
                <a:latin typeface="+mn-ea"/>
              </a:rPr>
              <a:t>γ</a:t>
            </a:r>
            <a:r>
              <a:rPr lang="zh-CN" altLang="en-US" dirty="0">
                <a:solidFill>
                  <a:schemeClr val="bg1">
                    <a:lumMod val="95000"/>
                    <a:lumOff val="5000"/>
                  </a:schemeClr>
                </a:solidFill>
                <a:latin typeface="+mn-ea"/>
              </a:rPr>
              <a:t>射线对细胞有杀伤力，医疗上用来治疗肿瘤。</a:t>
            </a:r>
          </a:p>
          <a:p>
            <a:r>
              <a:rPr lang="en-US" altLang="zh-CN" dirty="0">
                <a:solidFill>
                  <a:schemeClr val="bg1">
                    <a:lumMod val="95000"/>
                    <a:lumOff val="5000"/>
                  </a:schemeClr>
                </a:solidFill>
                <a:latin typeface="+mn-ea"/>
              </a:rPr>
              <a:t>γ</a:t>
            </a:r>
            <a:r>
              <a:rPr lang="zh-CN" altLang="en-US" dirty="0">
                <a:solidFill>
                  <a:schemeClr val="bg1">
                    <a:lumMod val="95000"/>
                    <a:lumOff val="5000"/>
                  </a:schemeClr>
                </a:solidFill>
                <a:latin typeface="+mn-ea"/>
              </a:rPr>
              <a:t>射线首先由法国科学家</a:t>
            </a:r>
            <a:r>
              <a:rPr lang="en-US" altLang="zh-CN" dirty="0">
                <a:solidFill>
                  <a:schemeClr val="bg1">
                    <a:lumMod val="95000"/>
                    <a:lumOff val="5000"/>
                  </a:schemeClr>
                </a:solidFill>
                <a:latin typeface="+mn-ea"/>
              </a:rPr>
              <a:t>P.V.</a:t>
            </a:r>
            <a:r>
              <a:rPr lang="zh-CN" altLang="en-US" dirty="0">
                <a:solidFill>
                  <a:schemeClr val="bg1">
                    <a:lumMod val="95000"/>
                    <a:lumOff val="5000"/>
                  </a:schemeClr>
                </a:solidFill>
                <a:latin typeface="+mn-ea"/>
              </a:rPr>
              <a:t>维拉德发现，是继</a:t>
            </a:r>
            <a:r>
              <a:rPr lang="en-US" altLang="zh-CN" dirty="0">
                <a:solidFill>
                  <a:schemeClr val="bg1">
                    <a:lumMod val="95000"/>
                    <a:lumOff val="5000"/>
                  </a:schemeClr>
                </a:solidFill>
                <a:latin typeface="+mn-ea"/>
              </a:rPr>
              <a:t>α</a:t>
            </a:r>
            <a:r>
              <a:rPr lang="zh-CN" altLang="en-US" dirty="0">
                <a:solidFill>
                  <a:schemeClr val="bg1">
                    <a:lumMod val="95000"/>
                    <a:lumOff val="5000"/>
                  </a:schemeClr>
                </a:solidFill>
                <a:latin typeface="+mn-ea"/>
              </a:rPr>
              <a:t>、</a:t>
            </a:r>
            <a:r>
              <a:rPr lang="en-US" altLang="zh-CN" dirty="0">
                <a:solidFill>
                  <a:schemeClr val="bg1">
                    <a:lumMod val="95000"/>
                    <a:lumOff val="5000"/>
                  </a:schemeClr>
                </a:solidFill>
                <a:latin typeface="+mn-ea"/>
              </a:rPr>
              <a:t>β</a:t>
            </a:r>
            <a:r>
              <a:rPr lang="zh-CN" altLang="en-US" dirty="0">
                <a:solidFill>
                  <a:schemeClr val="bg1">
                    <a:lumMod val="95000"/>
                    <a:lumOff val="5000"/>
                  </a:schemeClr>
                </a:solidFill>
                <a:latin typeface="+mn-ea"/>
              </a:rPr>
              <a:t>射线后发现的第三种原子核射线。</a:t>
            </a:r>
          </a:p>
          <a:p>
            <a:endParaRPr lang="zh-CN" altLang="en-US" dirty="0"/>
          </a:p>
        </p:txBody>
      </p:sp>
    </p:spTree>
    <p:extLst>
      <p:ext uri="{BB962C8B-B14F-4D97-AF65-F5344CB8AC3E}">
        <p14:creationId xmlns:p14="http://schemas.microsoft.com/office/powerpoint/2010/main" val="1171400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368680307"/>
              </p:ext>
            </p:extLst>
          </p:nvPr>
        </p:nvGraphicFramePr>
        <p:xfrm>
          <a:off x="611560" y="260648"/>
          <a:ext cx="7704855" cy="6120679"/>
        </p:xfrm>
        <a:graphic>
          <a:graphicData uri="http://schemas.openxmlformats.org/drawingml/2006/table">
            <a:tbl>
              <a:tblPr firstRow="1" bandRow="1">
                <a:tableStyleId>{5C22544A-7EE6-4342-B048-85BDC9FD1C3A}</a:tableStyleId>
              </a:tblPr>
              <a:tblGrid>
                <a:gridCol w="2568285"/>
                <a:gridCol w="2568285"/>
                <a:gridCol w="2568285"/>
              </a:tblGrid>
              <a:tr h="1068922">
                <a:tc>
                  <a:txBody>
                    <a:bodyPr/>
                    <a:lstStyle/>
                    <a:p>
                      <a:pPr algn="ctr"/>
                      <a:r>
                        <a:rPr lang="zh-CN" altLang="en-US" dirty="0" smtClean="0"/>
                        <a:t>不同点</a:t>
                      </a:r>
                      <a:endParaRPr lang="zh-CN" altLang="en-US" dirty="0"/>
                    </a:p>
                  </a:txBody>
                  <a:tcPr/>
                </a:tc>
                <a:tc>
                  <a:txBody>
                    <a:bodyPr/>
                    <a:lstStyle/>
                    <a:p>
                      <a:pPr algn="ctr"/>
                      <a:r>
                        <a:rPr lang="en-US" altLang="zh-CN" dirty="0" smtClean="0"/>
                        <a:t>X</a:t>
                      </a:r>
                      <a:r>
                        <a:rPr lang="zh-CN" altLang="en-US" dirty="0" smtClean="0"/>
                        <a:t>射线</a:t>
                      </a:r>
                      <a:endParaRPr lang="zh-CN" altLang="en-US" dirty="0"/>
                    </a:p>
                  </a:txBody>
                  <a:tcPr/>
                </a:tc>
                <a:tc>
                  <a:txBody>
                    <a:bodyPr/>
                    <a:lstStyle/>
                    <a:p>
                      <a:pPr algn="ctr"/>
                      <a:r>
                        <a:rPr lang="zh-CN" altLang="en-US" dirty="0" smtClean="0"/>
                        <a:t>伽马射线</a:t>
                      </a:r>
                      <a:endParaRPr lang="zh-CN" altLang="en-US" dirty="0"/>
                    </a:p>
                  </a:txBody>
                  <a:tcPr/>
                </a:tc>
              </a:tr>
              <a:tr h="1844991">
                <a:tc>
                  <a:txBody>
                    <a:bodyPr/>
                    <a:lstStyle/>
                    <a:p>
                      <a:pPr algn="ctr"/>
                      <a:r>
                        <a:rPr lang="zh-CN" altLang="en-US" b="1" dirty="0" smtClean="0">
                          <a:solidFill>
                            <a:schemeClr val="bg1">
                              <a:lumMod val="95000"/>
                              <a:lumOff val="5000"/>
                            </a:schemeClr>
                          </a:solidFill>
                        </a:rPr>
                        <a:t>来源</a:t>
                      </a:r>
                      <a:endParaRPr lang="zh-CN" altLang="en-US" b="1" dirty="0">
                        <a:solidFill>
                          <a:schemeClr val="bg1">
                            <a:lumMod val="95000"/>
                            <a:lumOff val="5000"/>
                          </a:schemeClr>
                        </a:solidFill>
                      </a:endParaRPr>
                    </a:p>
                  </a:txBody>
                  <a:tcPr/>
                </a:tc>
                <a:tc>
                  <a:txBody>
                    <a:bodyPr/>
                    <a:lstStyle/>
                    <a:p>
                      <a:pPr algn="ctr"/>
                      <a:r>
                        <a:rPr lang="zh-CN" altLang="en-US" dirty="0" smtClean="0"/>
                        <a:t>原子的内层电子受激辐射</a:t>
                      </a:r>
                      <a:endParaRPr lang="zh-CN" altLang="en-US" dirty="0"/>
                    </a:p>
                  </a:txBody>
                  <a:tcPr/>
                </a:tc>
                <a:tc>
                  <a:txBody>
                    <a:bodyPr/>
                    <a:lstStyle/>
                    <a:p>
                      <a:pPr algn="ctr"/>
                      <a:r>
                        <a:rPr lang="zh-CN" altLang="en-US" dirty="0" smtClean="0"/>
                        <a:t>原子核受激辐射</a:t>
                      </a:r>
                      <a:endParaRPr lang="zh-CN" altLang="en-US" dirty="0"/>
                    </a:p>
                  </a:txBody>
                  <a:tcPr/>
                </a:tc>
              </a:tr>
              <a:tr h="1068922">
                <a:tc>
                  <a:txBody>
                    <a:bodyPr/>
                    <a:lstStyle/>
                    <a:p>
                      <a:pPr algn="ctr"/>
                      <a:r>
                        <a:rPr lang="zh-CN" altLang="en-US" b="1" dirty="0" smtClean="0"/>
                        <a:t>波长</a:t>
                      </a:r>
                      <a:endParaRPr lang="zh-CN" altLang="en-US" b="1" dirty="0"/>
                    </a:p>
                  </a:txBody>
                  <a:tcPr/>
                </a:tc>
                <a:tc>
                  <a:txBody>
                    <a:bodyPr/>
                    <a:lstStyle/>
                    <a:p>
                      <a:pPr algn="ctr"/>
                      <a:r>
                        <a:rPr lang="en-US" altLang="zh-CN" dirty="0" smtClean="0">
                          <a:solidFill>
                            <a:schemeClr val="bg1">
                              <a:lumMod val="95000"/>
                              <a:lumOff val="5000"/>
                            </a:schemeClr>
                          </a:solidFill>
                          <a:latin typeface="+mn-ea"/>
                        </a:rPr>
                        <a:t>0.001</a:t>
                      </a:r>
                      <a:r>
                        <a:rPr lang="zh-CN" altLang="en-US" dirty="0" smtClean="0">
                          <a:solidFill>
                            <a:schemeClr val="bg1">
                              <a:lumMod val="95000"/>
                              <a:lumOff val="5000"/>
                            </a:schemeClr>
                          </a:solidFill>
                          <a:latin typeface="+mn-ea"/>
                        </a:rPr>
                        <a:t>～</a:t>
                      </a:r>
                      <a:r>
                        <a:rPr lang="en-US" altLang="zh-CN" dirty="0" smtClean="0">
                          <a:solidFill>
                            <a:schemeClr val="bg1">
                              <a:lumMod val="95000"/>
                              <a:lumOff val="5000"/>
                            </a:schemeClr>
                          </a:solidFill>
                          <a:latin typeface="+mn-ea"/>
                        </a:rPr>
                        <a:t>10</a:t>
                      </a:r>
                      <a:r>
                        <a:rPr lang="zh-CN" altLang="en-US" dirty="0" smtClean="0">
                          <a:solidFill>
                            <a:schemeClr val="bg1">
                              <a:lumMod val="95000"/>
                              <a:lumOff val="5000"/>
                            </a:schemeClr>
                          </a:solidFill>
                          <a:latin typeface="+mn-ea"/>
                        </a:rPr>
                        <a:t>纳米</a:t>
                      </a:r>
                      <a:endParaRPr lang="zh-CN" altLang="en-US" dirty="0"/>
                    </a:p>
                  </a:txBody>
                  <a:tcPr/>
                </a:tc>
                <a:tc>
                  <a:txBody>
                    <a:bodyPr/>
                    <a:lstStyle/>
                    <a:p>
                      <a:pPr algn="ctr"/>
                      <a:r>
                        <a:rPr lang="en-US" altLang="zh-CN" dirty="0" smtClean="0">
                          <a:solidFill>
                            <a:schemeClr val="bg1">
                              <a:lumMod val="95000"/>
                              <a:lumOff val="5000"/>
                            </a:schemeClr>
                          </a:solidFill>
                          <a:latin typeface="+mn-ea"/>
                        </a:rPr>
                        <a:t>0.01</a:t>
                      </a:r>
                      <a:r>
                        <a:rPr lang="zh-CN" altLang="en-US" dirty="0" smtClean="0">
                          <a:solidFill>
                            <a:schemeClr val="bg1">
                              <a:lumMod val="95000"/>
                              <a:lumOff val="5000"/>
                            </a:schemeClr>
                          </a:solidFill>
                          <a:latin typeface="+mn-ea"/>
                        </a:rPr>
                        <a:t>埃（</a:t>
                      </a:r>
                      <a:r>
                        <a:rPr lang="en-US" altLang="zh-CN" dirty="0" smtClean="0">
                          <a:solidFill>
                            <a:schemeClr val="bg1">
                              <a:lumMod val="95000"/>
                              <a:lumOff val="5000"/>
                            </a:schemeClr>
                          </a:solidFill>
                          <a:latin typeface="+mn-ea"/>
                        </a:rPr>
                        <a:t>1</a:t>
                      </a:r>
                      <a:r>
                        <a:rPr lang="zh-CN" altLang="en-US" dirty="0" smtClean="0">
                          <a:solidFill>
                            <a:schemeClr val="bg1">
                              <a:lumMod val="95000"/>
                              <a:lumOff val="5000"/>
                            </a:schemeClr>
                          </a:solidFill>
                          <a:latin typeface="+mn-ea"/>
                        </a:rPr>
                        <a:t>埃</a:t>
                      </a:r>
                      <a:r>
                        <a:rPr lang="en-US" altLang="zh-CN" dirty="0" smtClean="0">
                          <a:solidFill>
                            <a:schemeClr val="bg1">
                              <a:lumMod val="95000"/>
                              <a:lumOff val="5000"/>
                            </a:schemeClr>
                          </a:solidFill>
                          <a:latin typeface="+mn-ea"/>
                        </a:rPr>
                        <a:t>=0.1</a:t>
                      </a:r>
                      <a:r>
                        <a:rPr lang="zh-CN" altLang="en-US" dirty="0" smtClean="0">
                          <a:solidFill>
                            <a:schemeClr val="bg1">
                              <a:lumMod val="95000"/>
                              <a:lumOff val="5000"/>
                            </a:schemeClr>
                          </a:solidFill>
                          <a:latin typeface="+mn-ea"/>
                        </a:rPr>
                        <a:t>纳米）</a:t>
                      </a:r>
                      <a:endParaRPr lang="zh-CN" altLang="en-US" dirty="0"/>
                    </a:p>
                  </a:txBody>
                  <a:tcPr/>
                </a:tc>
              </a:tr>
              <a:tr h="1068922">
                <a:tc>
                  <a:txBody>
                    <a:bodyPr/>
                    <a:lstStyle/>
                    <a:p>
                      <a:pPr algn="ctr"/>
                      <a:r>
                        <a:rPr lang="zh-CN" altLang="en-US" sz="2000" b="1" dirty="0" smtClean="0"/>
                        <a:t>光子能量</a:t>
                      </a:r>
                      <a:endParaRPr lang="zh-CN" altLang="en-US" sz="2000" b="1" dirty="0"/>
                    </a:p>
                  </a:txBody>
                  <a:tcPr/>
                </a:tc>
                <a:tc>
                  <a:txBody>
                    <a:bodyPr/>
                    <a:lstStyle/>
                    <a:p>
                      <a:pPr algn="ctr"/>
                      <a:r>
                        <a:rPr lang="zh-CN" altLang="en-US" dirty="0" smtClean="0"/>
                        <a:t>小</a:t>
                      </a:r>
                      <a:endParaRPr lang="zh-CN" altLang="en-US" dirty="0"/>
                    </a:p>
                  </a:txBody>
                  <a:tcPr/>
                </a:tc>
                <a:tc>
                  <a:txBody>
                    <a:bodyPr/>
                    <a:lstStyle/>
                    <a:p>
                      <a:pPr algn="ctr"/>
                      <a:r>
                        <a:rPr lang="zh-CN" altLang="en-US" dirty="0" smtClean="0"/>
                        <a:t>大</a:t>
                      </a:r>
                      <a:endParaRPr lang="zh-CN" altLang="en-US" dirty="0"/>
                    </a:p>
                  </a:txBody>
                  <a:tcPr/>
                </a:tc>
              </a:tr>
              <a:tr h="1068922">
                <a:tc>
                  <a:txBody>
                    <a:bodyPr/>
                    <a:lstStyle/>
                    <a:p>
                      <a:pPr algn="ctr"/>
                      <a:r>
                        <a:rPr lang="zh-CN" altLang="en-US" b="1" dirty="0" smtClean="0"/>
                        <a:t>穿透能力</a:t>
                      </a:r>
                      <a:endParaRPr lang="zh-CN" altLang="en-US" b="1" dirty="0"/>
                    </a:p>
                  </a:txBody>
                  <a:tcPr/>
                </a:tc>
                <a:tc>
                  <a:txBody>
                    <a:bodyPr/>
                    <a:lstStyle/>
                    <a:p>
                      <a:pPr algn="ctr"/>
                      <a:r>
                        <a:rPr lang="zh-CN" altLang="en-US" dirty="0" smtClean="0"/>
                        <a:t>弱</a:t>
                      </a:r>
                      <a:endParaRPr lang="zh-CN" altLang="en-US" dirty="0"/>
                    </a:p>
                  </a:txBody>
                  <a:tcPr/>
                </a:tc>
                <a:tc>
                  <a:txBody>
                    <a:bodyPr/>
                    <a:lstStyle/>
                    <a:p>
                      <a:pPr algn="ctr"/>
                      <a:r>
                        <a:rPr lang="zh-CN" altLang="en-US" dirty="0" smtClean="0"/>
                        <a:t>强</a:t>
                      </a:r>
                      <a:endParaRPr lang="zh-CN" altLang="en-US" dirty="0"/>
                    </a:p>
                  </a:txBody>
                  <a:tcPr/>
                </a:tc>
              </a:tr>
            </a:tbl>
          </a:graphicData>
        </a:graphic>
      </p:graphicFrame>
    </p:spTree>
    <p:extLst>
      <p:ext uri="{BB962C8B-B14F-4D97-AF65-F5344CB8AC3E}">
        <p14:creationId xmlns:p14="http://schemas.microsoft.com/office/powerpoint/2010/main" val="1476789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p:cNvSpPr txBox="1"/>
          <p:nvPr/>
        </p:nvSpPr>
        <p:spPr>
          <a:xfrm>
            <a:off x="755576" y="260648"/>
            <a:ext cx="7704856" cy="523220"/>
          </a:xfrm>
          <a:prstGeom prst="rect">
            <a:avLst/>
          </a:prstGeom>
          <a:noFill/>
        </p:spPr>
        <p:txBody>
          <a:bodyPr wrap="square" rtlCol="0">
            <a:spAutoFit/>
          </a:bodyPr>
          <a:lstStyle/>
          <a:p>
            <a:r>
              <a:rPr lang="zh-CN" altLang="en-US" sz="2800" b="1" dirty="0" smtClean="0">
                <a:solidFill>
                  <a:schemeClr val="bg1">
                    <a:lumMod val="95000"/>
                    <a:lumOff val="5000"/>
                  </a:schemeClr>
                </a:solidFill>
                <a:latin typeface="+mj-ea"/>
                <a:ea typeface="+mj-ea"/>
              </a:rPr>
              <a:t>放射性烧伤是如何产生的？</a:t>
            </a:r>
            <a:endParaRPr lang="zh-CN" altLang="en-US" sz="2800" b="1" dirty="0">
              <a:solidFill>
                <a:schemeClr val="bg1">
                  <a:lumMod val="95000"/>
                  <a:lumOff val="5000"/>
                </a:schemeClr>
              </a:solidFill>
              <a:latin typeface="+mj-ea"/>
              <a:ea typeface="+mj-ea"/>
            </a:endParaRPr>
          </a:p>
        </p:txBody>
      </p:sp>
      <p:sp>
        <p:nvSpPr>
          <p:cNvPr id="3" name="TextBox 2"/>
          <p:cNvSpPr txBox="1"/>
          <p:nvPr/>
        </p:nvSpPr>
        <p:spPr>
          <a:xfrm>
            <a:off x="323528" y="791012"/>
            <a:ext cx="8568952" cy="6186309"/>
          </a:xfrm>
          <a:prstGeom prst="rect">
            <a:avLst/>
          </a:prstGeom>
          <a:noFill/>
        </p:spPr>
        <p:txBody>
          <a:bodyPr wrap="square" rtlCol="0">
            <a:spAutoFit/>
          </a:bodyPr>
          <a:lstStyle/>
          <a:p>
            <a:r>
              <a:rPr lang="zh-CN" altLang="en-US" dirty="0">
                <a:solidFill>
                  <a:schemeClr val="bg1">
                    <a:lumMod val="95000"/>
                    <a:lumOff val="5000"/>
                  </a:schemeClr>
                </a:solidFill>
              </a:rPr>
              <a:t>放射性烧伤是因射线</a:t>
            </a:r>
            <a:r>
              <a:rPr lang="en-US" altLang="zh-CN" dirty="0">
                <a:solidFill>
                  <a:schemeClr val="bg1">
                    <a:lumMod val="95000"/>
                    <a:lumOff val="5000"/>
                  </a:schemeClr>
                </a:solidFill>
              </a:rPr>
              <a:t>-</a:t>
            </a:r>
            <a:r>
              <a:rPr lang="zh-CN" altLang="en-US" dirty="0">
                <a:solidFill>
                  <a:schemeClr val="bg1">
                    <a:lumMod val="95000"/>
                    <a:lumOff val="5000"/>
                  </a:schemeClr>
                </a:solidFill>
              </a:rPr>
              <a:t>电离辐射引起的一种特殊原因烧伤。在未来可能发生的核战争中，除了核爆炸产生的冲击波、高温、光辐射外，核辐射损伤</a:t>
            </a:r>
            <a:r>
              <a:rPr lang="en-US" altLang="zh-CN" dirty="0">
                <a:solidFill>
                  <a:schemeClr val="bg1">
                    <a:lumMod val="95000"/>
                    <a:lumOff val="5000"/>
                  </a:schemeClr>
                </a:solidFill>
              </a:rPr>
              <a:t>(</a:t>
            </a:r>
            <a:r>
              <a:rPr lang="zh-CN" altLang="en-US" dirty="0">
                <a:solidFill>
                  <a:schemeClr val="bg1">
                    <a:lumMod val="95000"/>
                    <a:lumOff val="5000"/>
                  </a:schemeClr>
                </a:solidFill>
              </a:rPr>
              <a:t>电离放射和放射性沾染</a:t>
            </a:r>
            <a:r>
              <a:rPr lang="en-US" altLang="zh-CN" dirty="0">
                <a:solidFill>
                  <a:schemeClr val="bg1">
                    <a:lumMod val="95000"/>
                    <a:lumOff val="5000"/>
                  </a:schemeClr>
                </a:solidFill>
              </a:rPr>
              <a:t>)</a:t>
            </a:r>
            <a:r>
              <a:rPr lang="zh-CN" altLang="en-US" dirty="0">
                <a:solidFill>
                  <a:schemeClr val="bg1">
                    <a:lumMod val="95000"/>
                    <a:lumOff val="5000"/>
                  </a:schemeClr>
                </a:solidFill>
              </a:rPr>
              <a:t>也是致伤致死的一个重要原因。早期核辐射伤主要是由</a:t>
            </a:r>
            <a:r>
              <a:rPr lang="en-US" altLang="zh-CN" dirty="0">
                <a:solidFill>
                  <a:schemeClr val="bg1">
                    <a:lumMod val="95000"/>
                    <a:lumOff val="5000"/>
                  </a:schemeClr>
                </a:solidFill>
              </a:rPr>
              <a:t>γ</a:t>
            </a:r>
            <a:r>
              <a:rPr lang="zh-CN" altLang="en-US" dirty="0">
                <a:solidFill>
                  <a:schemeClr val="bg1">
                    <a:lumMod val="95000"/>
                    <a:lumOff val="5000"/>
                  </a:schemeClr>
                </a:solidFill>
              </a:rPr>
              <a:t>射线和中子所引起的全身性效应，同时引起局部皮肤严重放射性损伤的伤员存活的可能性不大。如果全身照射剂量大于</a:t>
            </a:r>
            <a:r>
              <a:rPr lang="en-US" altLang="zh-CN" dirty="0">
                <a:solidFill>
                  <a:schemeClr val="bg1">
                    <a:lumMod val="95000"/>
                    <a:lumOff val="5000"/>
                  </a:schemeClr>
                </a:solidFill>
              </a:rPr>
              <a:t>10Gy(1000rad)</a:t>
            </a:r>
            <a:r>
              <a:rPr lang="zh-CN" altLang="en-US" dirty="0">
                <a:solidFill>
                  <a:schemeClr val="bg1">
                    <a:lumMod val="95000"/>
                    <a:lumOff val="5000"/>
                  </a:schemeClr>
                </a:solidFill>
              </a:rPr>
              <a:t>以上者，于照射后</a:t>
            </a:r>
            <a:r>
              <a:rPr lang="en-US" altLang="zh-CN" dirty="0">
                <a:solidFill>
                  <a:schemeClr val="bg1">
                    <a:lumMod val="95000"/>
                    <a:lumOff val="5000"/>
                  </a:schemeClr>
                </a:solidFill>
              </a:rPr>
              <a:t>2</a:t>
            </a:r>
            <a:r>
              <a:rPr lang="zh-CN" altLang="en-US" dirty="0">
                <a:solidFill>
                  <a:schemeClr val="bg1">
                    <a:lumMod val="95000"/>
                    <a:lumOff val="5000"/>
                  </a:schemeClr>
                </a:solidFill>
              </a:rPr>
              <a:t>天内死于中枢神经系统损伤；全身照射剂量在</a:t>
            </a:r>
            <a:r>
              <a:rPr lang="en-US" altLang="zh-CN" dirty="0">
                <a:solidFill>
                  <a:schemeClr val="bg1">
                    <a:lumMod val="95000"/>
                    <a:lumOff val="5000"/>
                  </a:schemeClr>
                </a:solidFill>
              </a:rPr>
              <a:t>4.5</a:t>
            </a:r>
            <a:r>
              <a:rPr lang="zh-CN" altLang="en-US" dirty="0">
                <a:solidFill>
                  <a:schemeClr val="bg1">
                    <a:lumMod val="95000"/>
                    <a:lumOff val="5000"/>
                  </a:schemeClr>
                </a:solidFill>
              </a:rPr>
              <a:t>～</a:t>
            </a:r>
            <a:r>
              <a:rPr lang="en-US" altLang="zh-CN" dirty="0">
                <a:solidFill>
                  <a:schemeClr val="bg1">
                    <a:lumMod val="95000"/>
                    <a:lumOff val="5000"/>
                  </a:schemeClr>
                </a:solidFill>
              </a:rPr>
              <a:t>10Gy(450</a:t>
            </a:r>
            <a:r>
              <a:rPr lang="zh-CN" altLang="en-US" dirty="0">
                <a:solidFill>
                  <a:schemeClr val="bg1">
                    <a:lumMod val="95000"/>
                    <a:lumOff val="5000"/>
                  </a:schemeClr>
                </a:solidFill>
              </a:rPr>
              <a:t>～</a:t>
            </a:r>
            <a:r>
              <a:rPr lang="en-US" altLang="zh-CN" dirty="0">
                <a:solidFill>
                  <a:schemeClr val="bg1">
                    <a:lumMod val="95000"/>
                    <a:lumOff val="5000"/>
                  </a:schemeClr>
                </a:solidFill>
              </a:rPr>
              <a:t>1000rad)</a:t>
            </a:r>
            <a:r>
              <a:rPr lang="zh-CN" altLang="en-US" dirty="0">
                <a:solidFill>
                  <a:schemeClr val="bg1">
                    <a:lumMod val="95000"/>
                    <a:lumOff val="5000"/>
                  </a:schemeClr>
                </a:solidFill>
              </a:rPr>
              <a:t>一般于照射后</a:t>
            </a:r>
            <a:r>
              <a:rPr lang="en-US" altLang="zh-CN" dirty="0">
                <a:solidFill>
                  <a:schemeClr val="bg1">
                    <a:lumMod val="95000"/>
                    <a:lumOff val="5000"/>
                  </a:schemeClr>
                </a:solidFill>
              </a:rPr>
              <a:t>10</a:t>
            </a:r>
            <a:r>
              <a:rPr lang="zh-CN" altLang="en-US" dirty="0">
                <a:solidFill>
                  <a:schemeClr val="bg1">
                    <a:lumMod val="95000"/>
                    <a:lumOff val="5000"/>
                  </a:schemeClr>
                </a:solidFill>
              </a:rPr>
              <a:t>～</a:t>
            </a:r>
            <a:r>
              <a:rPr lang="en-US" altLang="zh-CN" dirty="0">
                <a:solidFill>
                  <a:schemeClr val="bg1">
                    <a:lumMod val="95000"/>
                    <a:lumOff val="5000"/>
                  </a:schemeClr>
                </a:solidFill>
              </a:rPr>
              <a:t>14</a:t>
            </a:r>
            <a:r>
              <a:rPr lang="zh-CN" altLang="en-US" dirty="0">
                <a:solidFill>
                  <a:schemeClr val="bg1">
                    <a:lumMod val="95000"/>
                    <a:lumOff val="5000"/>
                  </a:schemeClr>
                </a:solidFill>
              </a:rPr>
              <a:t>天死于胃肠道及全身出血；剂量在</a:t>
            </a:r>
            <a:r>
              <a:rPr lang="en-US" altLang="zh-CN" dirty="0">
                <a:solidFill>
                  <a:schemeClr val="bg1">
                    <a:lumMod val="95000"/>
                    <a:lumOff val="5000"/>
                  </a:schemeClr>
                </a:solidFill>
              </a:rPr>
              <a:t>2</a:t>
            </a:r>
            <a:r>
              <a:rPr lang="zh-CN" altLang="en-US" dirty="0">
                <a:solidFill>
                  <a:schemeClr val="bg1">
                    <a:lumMod val="95000"/>
                    <a:lumOff val="5000"/>
                  </a:schemeClr>
                </a:solidFill>
              </a:rPr>
              <a:t>～</a:t>
            </a:r>
            <a:r>
              <a:rPr lang="en-US" altLang="zh-CN" dirty="0">
                <a:solidFill>
                  <a:schemeClr val="bg1">
                    <a:lumMod val="95000"/>
                    <a:lumOff val="5000"/>
                  </a:schemeClr>
                </a:solidFill>
              </a:rPr>
              <a:t>4.5Gy(200</a:t>
            </a:r>
            <a:r>
              <a:rPr lang="zh-CN" altLang="en-US" dirty="0">
                <a:solidFill>
                  <a:schemeClr val="bg1">
                    <a:lumMod val="95000"/>
                    <a:lumOff val="5000"/>
                  </a:schemeClr>
                </a:solidFill>
              </a:rPr>
              <a:t>～</a:t>
            </a:r>
            <a:r>
              <a:rPr lang="en-US" altLang="zh-CN" dirty="0">
                <a:solidFill>
                  <a:schemeClr val="bg1">
                    <a:lumMod val="95000"/>
                    <a:lumOff val="5000"/>
                  </a:schemeClr>
                </a:solidFill>
              </a:rPr>
              <a:t>450rad)</a:t>
            </a:r>
            <a:r>
              <a:rPr lang="zh-CN" altLang="en-US" dirty="0">
                <a:solidFill>
                  <a:schemeClr val="bg1">
                    <a:lumMod val="95000"/>
                    <a:lumOff val="5000"/>
                  </a:schemeClr>
                </a:solidFill>
              </a:rPr>
              <a:t>者，单纯全身照射的损伤有救治存活的可能，但有严重的</a:t>
            </a:r>
            <a:r>
              <a:rPr lang="zh-CN" altLang="en-US" dirty="0" smtClean="0">
                <a:solidFill>
                  <a:schemeClr val="bg1">
                    <a:lumMod val="95000"/>
                    <a:lumOff val="5000"/>
                  </a:schemeClr>
                </a:solidFill>
              </a:rPr>
              <a:t>白细胞减低</a:t>
            </a:r>
            <a:r>
              <a:rPr lang="zh-CN" altLang="en-US" dirty="0">
                <a:solidFill>
                  <a:schemeClr val="bg1">
                    <a:lumMod val="95000"/>
                    <a:lumOff val="5000"/>
                  </a:schemeClr>
                </a:solidFill>
              </a:rPr>
              <a:t>和免疫功能下降，如果同时伴有局部放射性烧伤和火焰烧伤，则救治成功的可能性也很小。全身照射剂量在</a:t>
            </a:r>
            <a:r>
              <a:rPr lang="en-US" altLang="zh-CN" dirty="0">
                <a:solidFill>
                  <a:schemeClr val="bg1">
                    <a:lumMod val="95000"/>
                    <a:lumOff val="5000"/>
                  </a:schemeClr>
                </a:solidFill>
              </a:rPr>
              <a:t>1</a:t>
            </a:r>
            <a:r>
              <a:rPr lang="zh-CN" altLang="en-US" dirty="0">
                <a:solidFill>
                  <a:schemeClr val="bg1">
                    <a:lumMod val="95000"/>
                    <a:lumOff val="5000"/>
                  </a:schemeClr>
                </a:solidFill>
              </a:rPr>
              <a:t>～</a:t>
            </a:r>
            <a:r>
              <a:rPr lang="en-US" altLang="zh-CN" dirty="0">
                <a:solidFill>
                  <a:schemeClr val="bg1">
                    <a:lumMod val="95000"/>
                    <a:lumOff val="5000"/>
                  </a:schemeClr>
                </a:solidFill>
              </a:rPr>
              <a:t>2Gy(100</a:t>
            </a:r>
            <a:r>
              <a:rPr lang="zh-CN" altLang="en-US" dirty="0">
                <a:solidFill>
                  <a:schemeClr val="bg1">
                    <a:lumMod val="95000"/>
                    <a:lumOff val="5000"/>
                  </a:schemeClr>
                </a:solidFill>
              </a:rPr>
              <a:t>～</a:t>
            </a:r>
            <a:r>
              <a:rPr lang="en-US" altLang="zh-CN" dirty="0">
                <a:solidFill>
                  <a:schemeClr val="bg1">
                    <a:lumMod val="95000"/>
                    <a:lumOff val="5000"/>
                  </a:schemeClr>
                </a:solidFill>
              </a:rPr>
              <a:t>200rad)</a:t>
            </a:r>
            <a:r>
              <a:rPr lang="zh-CN" altLang="en-US" dirty="0">
                <a:solidFill>
                  <a:schemeClr val="bg1">
                    <a:lumMod val="95000"/>
                    <a:lumOff val="5000"/>
                  </a:schemeClr>
                </a:solidFill>
              </a:rPr>
              <a:t>对机体影响较小，伤员可能存活，且不大可能引起局部放射性损伤。所以在核战争中可能引起放射性皮肤损伤的伤员主要是由放射性落下灰沾染在皮肤上后引起的</a:t>
            </a:r>
            <a:r>
              <a:rPr lang="en-US" altLang="zh-CN" dirty="0">
                <a:solidFill>
                  <a:schemeClr val="bg1">
                    <a:lumMod val="95000"/>
                    <a:lumOff val="5000"/>
                  </a:schemeClr>
                </a:solidFill>
              </a:rPr>
              <a:t>β</a:t>
            </a:r>
            <a:r>
              <a:rPr lang="zh-CN" altLang="en-US" dirty="0">
                <a:solidFill>
                  <a:schemeClr val="bg1">
                    <a:lumMod val="95000"/>
                    <a:lumOff val="5000"/>
                  </a:schemeClr>
                </a:solidFill>
              </a:rPr>
              <a:t>射线皮肤损伤。在万吨级核地爆</a:t>
            </a:r>
            <a:r>
              <a:rPr lang="en-US" altLang="zh-CN" dirty="0">
                <a:solidFill>
                  <a:schemeClr val="bg1">
                    <a:lumMod val="95000"/>
                    <a:lumOff val="5000"/>
                  </a:schemeClr>
                </a:solidFill>
              </a:rPr>
              <a:t>1h</a:t>
            </a:r>
            <a:r>
              <a:rPr lang="zh-CN" altLang="en-US" dirty="0">
                <a:solidFill>
                  <a:schemeClr val="bg1">
                    <a:lumMod val="95000"/>
                    <a:lumOff val="5000"/>
                  </a:schemeClr>
                </a:solidFill>
              </a:rPr>
              <a:t>后，空气中辐射级为每小时</a:t>
            </a:r>
            <a:r>
              <a:rPr lang="en-US" altLang="zh-CN" dirty="0">
                <a:solidFill>
                  <a:schemeClr val="bg1">
                    <a:lumMod val="95000"/>
                    <a:lumOff val="5000"/>
                  </a:schemeClr>
                </a:solidFill>
              </a:rPr>
              <a:t>12.9mC/kg(20R)</a:t>
            </a:r>
            <a:r>
              <a:rPr lang="zh-CN" altLang="en-US" dirty="0">
                <a:solidFill>
                  <a:schemeClr val="bg1">
                    <a:lumMod val="95000"/>
                    <a:lumOff val="5000"/>
                  </a:schemeClr>
                </a:solidFill>
              </a:rPr>
              <a:t>的落下灰分布面积可达</a:t>
            </a:r>
            <a:r>
              <a:rPr lang="en-US" altLang="zh-CN" dirty="0">
                <a:solidFill>
                  <a:schemeClr val="bg1">
                    <a:lumMod val="95000"/>
                    <a:lumOff val="5000"/>
                  </a:schemeClr>
                </a:solidFill>
              </a:rPr>
              <a:t>100</a:t>
            </a:r>
            <a:r>
              <a:rPr lang="zh-CN" altLang="en-US" dirty="0">
                <a:solidFill>
                  <a:schemeClr val="bg1">
                    <a:lumMod val="95000"/>
                    <a:lumOff val="5000"/>
                  </a:schemeClr>
                </a:solidFill>
              </a:rPr>
              <a:t>多平方公里。如果人体皮肤暴露部位如头、颈和手沾染到落下灰，或接触到有严重沾染的物体而没有进行局部洗消的，就可引起局部皮肤放射性损伤。根据落下灰的放射强度、沾染强度和沾染时间而决定皮肤放射性的严重程度。由于</a:t>
            </a:r>
            <a:r>
              <a:rPr lang="en-US" altLang="zh-CN" dirty="0">
                <a:solidFill>
                  <a:schemeClr val="bg1">
                    <a:lumMod val="95000"/>
                    <a:lumOff val="5000"/>
                  </a:schemeClr>
                </a:solidFill>
              </a:rPr>
              <a:t>β</a:t>
            </a:r>
            <a:r>
              <a:rPr lang="zh-CN" altLang="en-US" dirty="0">
                <a:solidFill>
                  <a:schemeClr val="bg1">
                    <a:lumMod val="95000"/>
                    <a:lumOff val="5000"/>
                  </a:schemeClr>
                </a:solidFill>
              </a:rPr>
              <a:t>射线穿透性较弱，如果洗消处理及时，不致引起严重后果。据美国在马绍尔群岛受放射性落下灰沾染的皮肤损伤的居民、美军和日本渔民</a:t>
            </a:r>
            <a:r>
              <a:rPr lang="en-US" altLang="zh-CN" dirty="0">
                <a:solidFill>
                  <a:schemeClr val="bg1">
                    <a:lumMod val="95000"/>
                    <a:lumOff val="5000"/>
                  </a:schemeClr>
                </a:solidFill>
              </a:rPr>
              <a:t>110</a:t>
            </a:r>
            <a:r>
              <a:rPr lang="zh-CN" altLang="en-US" dirty="0">
                <a:solidFill>
                  <a:schemeClr val="bg1">
                    <a:lumMod val="95000"/>
                    <a:lumOff val="5000"/>
                  </a:schemeClr>
                </a:solidFill>
              </a:rPr>
              <a:t>例的</a:t>
            </a:r>
            <a:r>
              <a:rPr lang="en-US" altLang="zh-CN" dirty="0">
                <a:solidFill>
                  <a:schemeClr val="bg1">
                    <a:lumMod val="95000"/>
                    <a:lumOff val="5000"/>
                  </a:schemeClr>
                </a:solidFill>
              </a:rPr>
              <a:t>15</a:t>
            </a:r>
            <a:r>
              <a:rPr lang="zh-CN" altLang="en-US" dirty="0">
                <a:solidFill>
                  <a:schemeClr val="bg1">
                    <a:lumMod val="95000"/>
                    <a:lumOff val="5000"/>
                  </a:schemeClr>
                </a:solidFill>
              </a:rPr>
              <a:t>年随访观察，除少数人有色素斑和黑痣增多外，未发现有恶性癌变的病例。总之，到目前为止，除了在第二次世界大战美国在日本有两次核爆炸的大批平民受到放射性损伤的救治经验，以及核试验区周围平民误伤后的救治经验外，其他大都为核爆炸时动物试验的结果。但由于核爆炸的威力大，杀伤致伤的范围大和伤员多，所以平时应该多加注意研究其防治方法，以便更好的救治未来可能发生核战中的大批伤员。</a:t>
            </a:r>
          </a:p>
        </p:txBody>
      </p:sp>
    </p:spTree>
    <p:extLst>
      <p:ext uri="{BB962C8B-B14F-4D97-AF65-F5344CB8AC3E}">
        <p14:creationId xmlns:p14="http://schemas.microsoft.com/office/powerpoint/2010/main" val="3568686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40000">
              <a:schemeClr val="tx1">
                <a:alpha val="81000"/>
                <a:lumMod val="94000"/>
                <a:lumOff val="6000"/>
              </a:schemeClr>
            </a:gs>
            <a:gs pos="24000">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1763688" y="1052736"/>
            <a:ext cx="5976664" cy="2646878"/>
          </a:xfrm>
          <a:prstGeom prst="rect">
            <a:avLst/>
          </a:prstGeom>
          <a:noFill/>
        </p:spPr>
        <p:txBody>
          <a:bodyPr wrap="square" rtlCol="0">
            <a:spAutoFit/>
          </a:bodyPr>
          <a:lstStyle/>
          <a:p>
            <a:pPr algn="ctr"/>
            <a:r>
              <a:rPr lang="zh-CN" altLang="en-US" sz="16600" b="1" dirty="0" smtClean="0">
                <a:solidFill>
                  <a:srgbClr val="FFC000"/>
                </a:solidFill>
                <a:latin typeface="Courier New" pitchFamily="49" charset="0"/>
                <a:cs typeface="Courier New" pitchFamily="49" charset="0"/>
              </a:rPr>
              <a:t>谢谢</a:t>
            </a:r>
            <a:endParaRPr lang="zh-CN" altLang="en-US" sz="16600" b="1" dirty="0">
              <a:solidFill>
                <a:srgbClr val="FFC000"/>
              </a:solidFill>
              <a:latin typeface="Courier New" pitchFamily="49" charset="0"/>
              <a:cs typeface="Courier New" pitchFamily="49" charset="0"/>
            </a:endParaRPr>
          </a:p>
        </p:txBody>
      </p:sp>
    </p:spTree>
    <p:extLst>
      <p:ext uri="{BB962C8B-B14F-4D97-AF65-F5344CB8AC3E}">
        <p14:creationId xmlns:p14="http://schemas.microsoft.com/office/powerpoint/2010/main" val="4365353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穿越">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穿越">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穿越">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455</TotalTime>
  <Words>1178</Words>
  <Application>Microsoft Office PowerPoint</Application>
  <PresentationFormat>全屏显示(4:3)</PresentationFormat>
  <Paragraphs>41</Paragraphs>
  <Slides>7</Slides>
  <Notes>0</Notes>
  <HiddenSlides>0</HiddenSlides>
  <MMClips>0</MMClips>
  <ScaleCrop>false</ScaleCrop>
  <HeadingPairs>
    <vt:vector size="4" baseType="variant">
      <vt:variant>
        <vt:lpstr>主题</vt:lpstr>
      </vt:variant>
      <vt:variant>
        <vt:i4>1</vt:i4>
      </vt:variant>
      <vt:variant>
        <vt:lpstr>幻灯片标题</vt:lpstr>
      </vt:variant>
      <vt:variant>
        <vt:i4>7</vt:i4>
      </vt:variant>
    </vt:vector>
  </HeadingPairs>
  <TitlesOfParts>
    <vt:vector size="8" baseType="lpstr">
      <vt:lpstr>穿越</vt:lpstr>
      <vt:lpstr>    身边的电离辐射</vt:lpstr>
      <vt:lpstr>能力有哪些不同的表现形式？ </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身边的电离辐射</dc:title>
  <dc:creator>Administrator</dc:creator>
  <cp:lastModifiedBy>Administrator</cp:lastModifiedBy>
  <cp:revision>12</cp:revision>
  <dcterms:created xsi:type="dcterms:W3CDTF">2019-10-17T09:53:03Z</dcterms:created>
  <dcterms:modified xsi:type="dcterms:W3CDTF">2019-11-03T06:37:20Z</dcterms:modified>
</cp:coreProperties>
</file>