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8" r:id="rId4"/>
    <p:sldId id="270" r:id="rId5"/>
    <p:sldId id="274" r:id="rId6"/>
    <p:sldId id="276" r:id="rId7"/>
    <p:sldId id="275" r:id="rId8"/>
    <p:sldId id="278" r:id="rId9"/>
    <p:sldId id="280" r:id="rId10"/>
    <p:sldId id="281" r:id="rId11"/>
    <p:sldId id="282" r:id="rId12"/>
    <p:sldId id="283" r:id="rId13"/>
    <p:sldId id="261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738"/>
    <a:srgbClr val="43ACFF"/>
    <a:srgbClr val="66B5C9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3" autoAdjust="0"/>
    <p:restoredTop sz="96182" autoAdjust="0"/>
  </p:normalViewPr>
  <p:slideViewPr>
    <p:cSldViewPr snapToGrid="0">
      <p:cViewPr>
        <p:scale>
          <a:sx n="65" d="100"/>
          <a:sy n="65" d="100"/>
        </p:scale>
        <p:origin x="-58" y="45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平 曾" userId="fd1918ea-2df8-4eee-b319-b4160af742b7" providerId="ADAL" clId="{25AB174D-796C-4582-8DA1-6AF1126328A7}"/>
    <pc:docChg chg="custSel delSld modSld sldOrd">
      <pc:chgData name="成平 曾" userId="fd1918ea-2df8-4eee-b319-b4160af742b7" providerId="ADAL" clId="{25AB174D-796C-4582-8DA1-6AF1126328A7}" dt="2018-07-30T02:16:04.191" v="105"/>
      <pc:docMkLst>
        <pc:docMk/>
      </pc:docMkLst>
      <pc:sldChg chg="addSp delSp modSp modTransition">
        <pc:chgData name="成平 曾" userId="fd1918ea-2df8-4eee-b319-b4160af742b7" providerId="ADAL" clId="{25AB174D-796C-4582-8DA1-6AF1126328A7}" dt="2018-07-30T02:14:18.036" v="53"/>
        <pc:sldMkLst>
          <pc:docMk/>
          <pc:sldMk cId="745032783" sldId="263"/>
        </pc:sldMkLst>
        <pc:spChg chg="add del mod">
          <ac:chgData name="成平 曾" userId="fd1918ea-2df8-4eee-b319-b4160af742b7" providerId="ADAL" clId="{25AB174D-796C-4582-8DA1-6AF1126328A7}" dt="2018-07-30T02:14:17.809" v="52" actId="478"/>
          <ac:spMkLst>
            <pc:docMk/>
            <pc:sldMk cId="745032783" sldId="263"/>
            <ac:spMk id="30" creationId="{0084FEA1-D889-44E5-9742-EB131E0431E7}"/>
          </ac:spMkLst>
        </pc:spChg>
        <pc:spChg chg="add">
          <ac:chgData name="成平 曾" userId="fd1918ea-2df8-4eee-b319-b4160af742b7" providerId="ADAL" clId="{25AB174D-796C-4582-8DA1-6AF1126328A7}" dt="2018-07-30T02:14:18.036" v="53"/>
          <ac:spMkLst>
            <pc:docMk/>
            <pc:sldMk cId="745032783" sldId="263"/>
            <ac:spMk id="31" creationId="{DAE001C2-4C13-4B81-8DEF-587F0475D5C3}"/>
          </ac:spMkLst>
        </pc:spChg>
      </pc:sldChg>
      <pc:sldChg chg="addSp modTransition">
        <pc:chgData name="成平 曾" userId="fd1918ea-2df8-4eee-b319-b4160af742b7" providerId="ADAL" clId="{25AB174D-796C-4582-8DA1-6AF1126328A7}" dt="2018-07-30T02:14:20.113" v="54"/>
        <pc:sldMkLst>
          <pc:docMk/>
          <pc:sldMk cId="1646487189" sldId="264"/>
        </pc:sldMkLst>
        <pc:spChg chg="add">
          <ac:chgData name="成平 曾" userId="fd1918ea-2df8-4eee-b319-b4160af742b7" providerId="ADAL" clId="{25AB174D-796C-4582-8DA1-6AF1126328A7}" dt="2018-07-30T02:14:20.113" v="54"/>
          <ac:spMkLst>
            <pc:docMk/>
            <pc:sldMk cId="1646487189" sldId="264"/>
            <ac:spMk id="47" creationId="{E5DEE5E9-29F9-4569-B160-ED6B322E481B}"/>
          </ac:spMkLst>
        </pc:spChg>
      </pc:sldChg>
      <pc:sldChg chg="addSp modSp ord modTransition">
        <pc:chgData name="成平 曾" userId="fd1918ea-2df8-4eee-b319-b4160af742b7" providerId="ADAL" clId="{25AB174D-796C-4582-8DA1-6AF1126328A7}" dt="2018-07-30T02:14:09.341" v="51" actId="14100"/>
        <pc:sldMkLst>
          <pc:docMk/>
          <pc:sldMk cId="2958572277" sldId="265"/>
        </pc:sldMkLst>
        <pc:spChg chg="add mod">
          <ac:chgData name="成平 曾" userId="fd1918ea-2df8-4eee-b319-b4160af742b7" providerId="ADAL" clId="{25AB174D-796C-4582-8DA1-6AF1126328A7}" dt="2018-07-30T02:14:09.341" v="51" actId="14100"/>
          <ac:spMkLst>
            <pc:docMk/>
            <pc:sldMk cId="2958572277" sldId="265"/>
            <ac:spMk id="66" creationId="{F9F18485-26E6-4463-9EA4-7BEC48527BBB}"/>
          </ac:spMkLst>
        </pc:spChg>
      </pc:sldChg>
      <pc:sldChg chg="addSp modSp modTransition">
        <pc:chgData name="成平 曾" userId="fd1918ea-2df8-4eee-b319-b4160af742b7" providerId="ADAL" clId="{25AB174D-796C-4582-8DA1-6AF1126328A7}" dt="2018-07-30T02:15:58.807" v="104"/>
        <pc:sldMkLst>
          <pc:docMk/>
          <pc:sldMk cId="194311464" sldId="266"/>
        </pc:sldMkLst>
        <pc:spChg chg="add mod">
          <ac:chgData name="成平 曾" userId="fd1918ea-2df8-4eee-b319-b4160af742b7" providerId="ADAL" clId="{25AB174D-796C-4582-8DA1-6AF1126328A7}" dt="2018-07-30T02:15:58.807" v="104"/>
          <ac:spMkLst>
            <pc:docMk/>
            <pc:sldMk cId="194311464" sldId="266"/>
            <ac:spMk id="89" creationId="{F056E86D-4F76-48FC-8B09-A2BE84DC2E44}"/>
          </ac:spMkLst>
        </pc:spChg>
      </pc:sldChg>
      <pc:sldChg chg="del">
        <pc:chgData name="成平 曾" userId="fd1918ea-2df8-4eee-b319-b4160af742b7" providerId="ADAL" clId="{25AB174D-796C-4582-8DA1-6AF1126328A7}" dt="2018-07-30T02:12:01.316" v="4" actId="2696"/>
        <pc:sldMkLst>
          <pc:docMk/>
          <pc:sldMk cId="4053583199" sldId="267"/>
        </pc:sldMkLst>
      </pc:sldChg>
      <pc:sldChg chg="del">
        <pc:chgData name="成平 曾" userId="fd1918ea-2df8-4eee-b319-b4160af742b7" providerId="ADAL" clId="{25AB174D-796C-4582-8DA1-6AF1126328A7}" dt="2018-07-30T02:12:01.275" v="0" actId="2696"/>
        <pc:sldMkLst>
          <pc:docMk/>
          <pc:sldMk cId="558770741" sldId="270"/>
        </pc:sldMkLst>
      </pc:sldChg>
      <pc:sldChg chg="del">
        <pc:chgData name="成平 曾" userId="fd1918ea-2df8-4eee-b319-b4160af742b7" providerId="ADAL" clId="{25AB174D-796C-4582-8DA1-6AF1126328A7}" dt="2018-07-30T02:12:01.303" v="3" actId="2696"/>
        <pc:sldMkLst>
          <pc:docMk/>
          <pc:sldMk cId="1820242946" sldId="274"/>
        </pc:sldMkLst>
      </pc:sldChg>
      <pc:sldChg chg="del">
        <pc:chgData name="成平 曾" userId="fd1918ea-2df8-4eee-b319-b4160af742b7" providerId="ADAL" clId="{25AB174D-796C-4582-8DA1-6AF1126328A7}" dt="2018-07-30T02:12:01.333" v="6" actId="2696"/>
        <pc:sldMkLst>
          <pc:docMk/>
          <pc:sldMk cId="477884624" sldId="275"/>
        </pc:sldMkLst>
      </pc:sldChg>
      <pc:sldChg chg="del">
        <pc:chgData name="成平 曾" userId="fd1918ea-2df8-4eee-b319-b4160af742b7" providerId="ADAL" clId="{25AB174D-796C-4582-8DA1-6AF1126328A7}" dt="2018-07-30T02:12:01.340" v="7" actId="2696"/>
        <pc:sldMkLst>
          <pc:docMk/>
          <pc:sldMk cId="2782375922" sldId="276"/>
        </pc:sldMkLst>
      </pc:sldChg>
      <pc:sldChg chg="del">
        <pc:chgData name="成平 曾" userId="fd1918ea-2df8-4eee-b319-b4160af742b7" providerId="ADAL" clId="{25AB174D-796C-4582-8DA1-6AF1126328A7}" dt="2018-07-30T02:12:01.324" v="5" actId="2696"/>
        <pc:sldMkLst>
          <pc:docMk/>
          <pc:sldMk cId="2088582390" sldId="277"/>
        </pc:sldMkLst>
      </pc:sldChg>
      <pc:sldChg chg="del">
        <pc:chgData name="成平 曾" userId="fd1918ea-2df8-4eee-b319-b4160af742b7" providerId="ADAL" clId="{25AB174D-796C-4582-8DA1-6AF1126328A7}" dt="2018-07-30T02:12:01.292" v="2" actId="2696"/>
        <pc:sldMkLst>
          <pc:docMk/>
          <pc:sldMk cId="761741927" sldId="279"/>
        </pc:sldMkLst>
      </pc:sldChg>
      <pc:sldChg chg="del">
        <pc:chgData name="成平 曾" userId="fd1918ea-2df8-4eee-b319-b4160af742b7" providerId="ADAL" clId="{25AB174D-796C-4582-8DA1-6AF1126328A7}" dt="2018-07-30T02:12:01.284" v="1" actId="2696"/>
        <pc:sldMkLst>
          <pc:docMk/>
          <pc:sldMk cId="3420189757" sldId="281"/>
        </pc:sldMkLst>
      </pc:sldChg>
      <pc:sldChg chg="addSp modTransition">
        <pc:chgData name="成平 曾" userId="fd1918ea-2df8-4eee-b319-b4160af742b7" providerId="ADAL" clId="{25AB174D-796C-4582-8DA1-6AF1126328A7}" dt="2018-07-30T02:16:04.191" v="105"/>
        <pc:sldMkLst>
          <pc:docMk/>
          <pc:sldMk cId="3563110417" sldId="282"/>
        </pc:sldMkLst>
        <pc:spChg chg="add">
          <ac:chgData name="成平 曾" userId="fd1918ea-2df8-4eee-b319-b4160af742b7" providerId="ADAL" clId="{25AB174D-796C-4582-8DA1-6AF1126328A7}" dt="2018-07-30T02:16:04.191" v="105"/>
          <ac:spMkLst>
            <pc:docMk/>
            <pc:sldMk cId="3563110417" sldId="282"/>
            <ac:spMk id="68" creationId="{6587B3EC-A802-406A-8E1F-EF102EC71C6C}"/>
          </ac:spMkLst>
        </pc:spChg>
      </pc:sldChg>
    </pc:docChg>
  </pc:docChgLst>
  <pc:docChgLst>
    <pc:chgData name="成平 曾" userId="fd1918ea-2df8-4eee-b319-b4160af742b7" providerId="ADAL" clId="{8DFD4203-D9ED-440C-90F0-E44693686A18}"/>
    <pc:docChg chg="custSel addSld modSld">
      <pc:chgData name="成平 曾" userId="fd1918ea-2df8-4eee-b319-b4160af742b7" providerId="ADAL" clId="{8DFD4203-D9ED-440C-90F0-E44693686A18}" dt="2018-07-30T02:23:45.022" v="3"/>
      <pc:docMkLst>
        <pc:docMk/>
      </pc:docMkLst>
      <pc:sldChg chg="addSp delSp add modTransition">
        <pc:chgData name="成平 曾" userId="fd1918ea-2df8-4eee-b319-b4160af742b7" providerId="ADAL" clId="{8DFD4203-D9ED-440C-90F0-E44693686A18}" dt="2018-07-30T02:23:45.022" v="3"/>
        <pc:sldMkLst>
          <pc:docMk/>
          <pc:sldMk cId="545778957" sldId="259"/>
        </pc:sldMkLst>
        <pc:spChg chg="add">
          <ac:chgData name="成平 曾" userId="fd1918ea-2df8-4eee-b319-b4160af742b7" providerId="ADAL" clId="{8DFD4203-D9ED-440C-90F0-E44693686A18}" dt="2018-07-30T02:23:45.022" v="3"/>
          <ac:spMkLst>
            <pc:docMk/>
            <pc:sldMk cId="545778957" sldId="259"/>
            <ac:spMk id="45" creationId="{691C252C-F4D2-4CE4-9EB3-ED2888C92C09}"/>
          </ac:spMkLst>
        </pc:spChg>
        <pc:spChg chg="del">
          <ac:chgData name="成平 曾" userId="fd1918ea-2df8-4eee-b319-b4160af742b7" providerId="ADAL" clId="{8DFD4203-D9ED-440C-90F0-E44693686A18}" dt="2018-07-30T02:23:44.728" v="2" actId="478"/>
          <ac:spMkLst>
            <pc:docMk/>
            <pc:sldMk cId="545778957" sldId="259"/>
            <ac:spMk id="51" creationId="{DB6B50C1-7119-4649-A59E-12A0D311364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íṥlïďé">
            <a:extLst>
              <a:ext uri="{FF2B5EF4-FFF2-40B4-BE49-F238E27FC236}">
                <a16:creationId xmlns:a16="http://schemas.microsoft.com/office/drawing/2014/main" xmlns:p14="http://schemas.microsoft.com/office/powerpoint/2010/main" xmlns="" id="{F4962143-19DB-4FD1-8D8F-E3561BA08DFF}"/>
              </a:ext>
            </a:extLst>
          </p:cNvPr>
          <p:cNvSpPr/>
          <p:nvPr userDrawn="1"/>
        </p:nvSpPr>
        <p:spPr>
          <a:xfrm>
            <a:off x="6184899" y="0"/>
            <a:ext cx="4399867" cy="2486383"/>
          </a:xfrm>
          <a:custGeom>
            <a:avLst/>
            <a:gdLst>
              <a:gd name="connsiteX0" fmla="*/ 572754 w 4399867"/>
              <a:gd name="connsiteY0" fmla="*/ 0 h 2486383"/>
              <a:gd name="connsiteX1" fmla="*/ 4399867 w 4399867"/>
              <a:gd name="connsiteY1" fmla="*/ 0 h 2486383"/>
              <a:gd name="connsiteX2" fmla="*/ 2309747 w 4399867"/>
              <a:gd name="connsiteY2" fmla="*/ 2090122 h 2486383"/>
              <a:gd name="connsiteX3" fmla="*/ 1353016 w 4399867"/>
              <a:gd name="connsiteY3" fmla="*/ 2486383 h 2486383"/>
              <a:gd name="connsiteX4" fmla="*/ 396286 w 4399867"/>
              <a:gd name="connsiteY4" fmla="*/ 2090024 h 2486383"/>
              <a:gd name="connsiteX5" fmla="*/ 396286 w 4399867"/>
              <a:gd name="connsiteY5" fmla="*/ 176468 h 2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867" h="2486383">
                <a:moveTo>
                  <a:pt x="572754" y="0"/>
                </a:moveTo>
                <a:lnTo>
                  <a:pt x="4399867" y="0"/>
                </a:lnTo>
                <a:lnTo>
                  <a:pt x="2309747" y="2090122"/>
                </a:lnTo>
                <a:cubicBezTo>
                  <a:pt x="2045604" y="2354263"/>
                  <a:pt x="1699310" y="2486383"/>
                  <a:pt x="1353016" y="2486383"/>
                </a:cubicBezTo>
                <a:cubicBezTo>
                  <a:pt x="1006819" y="2486383"/>
                  <a:pt x="660525" y="2354263"/>
                  <a:pt x="396286" y="2090024"/>
                </a:cubicBezTo>
                <a:cubicBezTo>
                  <a:pt x="-132095" y="1561644"/>
                  <a:pt x="-132095" y="704848"/>
                  <a:pt x="396286" y="17646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iṣḷíďe">
            <a:extLst>
              <a:ext uri="{FF2B5EF4-FFF2-40B4-BE49-F238E27FC236}">
                <a16:creationId xmlns:a16="http://schemas.microsoft.com/office/drawing/2014/main" xmlns:p14="http://schemas.microsoft.com/office/powerpoint/2010/main" xmlns="" id="{EBD07440-EABE-4A3C-917B-300A5CEBFF28}"/>
              </a:ext>
            </a:extLst>
          </p:cNvPr>
          <p:cNvSpPr/>
          <p:nvPr userDrawn="1"/>
        </p:nvSpPr>
        <p:spPr>
          <a:xfrm>
            <a:off x="6096000" y="0"/>
            <a:ext cx="6096000" cy="5275338"/>
          </a:xfrm>
          <a:custGeom>
            <a:avLst/>
            <a:gdLst>
              <a:gd name="connsiteX0" fmla="*/ 2082546 w 6096000"/>
              <a:gd name="connsiteY0" fmla="*/ 0 h 5275338"/>
              <a:gd name="connsiteX1" fmla="*/ 6096000 w 6096000"/>
              <a:gd name="connsiteY1" fmla="*/ 0 h 5275338"/>
              <a:gd name="connsiteX2" fmla="*/ 6096000 w 6096000"/>
              <a:gd name="connsiteY2" fmla="*/ 2371888 h 5275338"/>
              <a:gd name="connsiteX3" fmla="*/ 3853693 w 6096000"/>
              <a:gd name="connsiteY3" fmla="*/ 4614196 h 5275338"/>
              <a:gd name="connsiteX4" fmla="*/ 2257437 w 6096000"/>
              <a:gd name="connsiteY4" fmla="*/ 5275338 h 5275338"/>
              <a:gd name="connsiteX5" fmla="*/ 661183 w 6096000"/>
              <a:gd name="connsiteY5" fmla="*/ 4614034 h 5275338"/>
              <a:gd name="connsiteX6" fmla="*/ 661183 w 6096000"/>
              <a:gd name="connsiteY6" fmla="*/ 1421364 h 527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275338">
                <a:moveTo>
                  <a:pt x="2082546" y="0"/>
                </a:moveTo>
                <a:lnTo>
                  <a:pt x="6096000" y="0"/>
                </a:lnTo>
                <a:lnTo>
                  <a:pt x="6096000" y="2371888"/>
                </a:lnTo>
                <a:lnTo>
                  <a:pt x="3853693" y="4614196"/>
                </a:lnTo>
                <a:cubicBezTo>
                  <a:pt x="3412984" y="5054903"/>
                  <a:pt x="2835211" y="5275338"/>
                  <a:pt x="2257437" y="5275338"/>
                </a:cubicBezTo>
                <a:cubicBezTo>
                  <a:pt x="1679825" y="5275338"/>
                  <a:pt x="1102052" y="5054903"/>
                  <a:pt x="661183" y="4614034"/>
                </a:cubicBezTo>
                <a:cubicBezTo>
                  <a:pt x="-220394" y="3732458"/>
                  <a:pt x="-220394" y="2302940"/>
                  <a:pt x="661183" y="1421364"/>
                </a:cubicBezTo>
                <a:close/>
              </a:path>
            </a:pathLst>
          </a:custGeom>
          <a:blipFill>
            <a:blip r:embed="rId2"/>
            <a:srcRect/>
            <a:stretch>
              <a:fillRect t="-22223" b="-22223"/>
            </a:stretch>
          </a:blip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ïşḷîďê">
            <a:extLst>
              <a:ext uri="{FF2B5EF4-FFF2-40B4-BE49-F238E27FC236}">
                <a16:creationId xmlns:a16="http://schemas.microsoft.com/office/drawing/2014/main" xmlns:p14="http://schemas.microsoft.com/office/powerpoint/2010/main" xmlns="" id="{293B6B46-59F5-4FCD-A694-78EB54827F57}"/>
              </a:ext>
            </a:extLst>
          </p:cNvPr>
          <p:cNvSpPr/>
          <p:nvPr/>
        </p:nvSpPr>
        <p:spPr>
          <a:xfrm>
            <a:off x="9508404" y="4757498"/>
            <a:ext cx="2683596" cy="2100502"/>
          </a:xfrm>
          <a:custGeom>
            <a:avLst/>
            <a:gdLst>
              <a:gd name="connsiteX0" fmla="*/ 2514361 w 2683596"/>
              <a:gd name="connsiteY0" fmla="*/ 0 h 2100502"/>
              <a:gd name="connsiteX1" fmla="*/ 2657798 w 2683596"/>
              <a:gd name="connsiteY1" fmla="*/ 10290 h 2100502"/>
              <a:gd name="connsiteX2" fmla="*/ 2683596 w 2683596"/>
              <a:gd name="connsiteY2" fmla="*/ 15936 h 2100502"/>
              <a:gd name="connsiteX3" fmla="*/ 2683596 w 2683596"/>
              <a:gd name="connsiteY3" fmla="*/ 2100502 h 2100502"/>
              <a:gd name="connsiteX4" fmla="*/ 0 w 2683596"/>
              <a:gd name="connsiteY4" fmla="*/ 2100502 h 2100502"/>
              <a:gd name="connsiteX5" fmla="*/ 1807826 w 2683596"/>
              <a:gd name="connsiteY5" fmla="*/ 292676 h 2100502"/>
              <a:gd name="connsiteX6" fmla="*/ 2514361 w 2683596"/>
              <a:gd name="connsiteY6" fmla="*/ 0 h 21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3596" h="2100502">
                <a:moveTo>
                  <a:pt x="2514361" y="0"/>
                </a:moveTo>
                <a:cubicBezTo>
                  <a:pt x="2562307" y="0"/>
                  <a:pt x="2610252" y="3430"/>
                  <a:pt x="2657798" y="10290"/>
                </a:cubicBezTo>
                <a:lnTo>
                  <a:pt x="2683596" y="15936"/>
                </a:lnTo>
                <a:lnTo>
                  <a:pt x="2683596" y="2100502"/>
                </a:lnTo>
                <a:lnTo>
                  <a:pt x="0" y="2100502"/>
                </a:lnTo>
                <a:lnTo>
                  <a:pt x="1807826" y="292676"/>
                </a:lnTo>
                <a:cubicBezTo>
                  <a:pt x="2002944" y="97558"/>
                  <a:pt x="2258653" y="0"/>
                  <a:pt x="251436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íŝḻíde">
            <a:extLst>
              <a:ext uri="{FF2B5EF4-FFF2-40B4-BE49-F238E27FC236}">
                <a16:creationId xmlns:a16="http://schemas.microsoft.com/office/drawing/2014/main" xmlns:p14="http://schemas.microsoft.com/office/powerpoint/2010/main" xmlns="" id="{752EDF32-5D5D-4CC6-B45E-2A94B3290BBE}"/>
              </a:ext>
            </a:extLst>
          </p:cNvPr>
          <p:cNvSpPr/>
          <p:nvPr/>
        </p:nvSpPr>
        <p:spPr>
          <a:xfrm>
            <a:off x="3061041" y="5821202"/>
            <a:ext cx="838522" cy="838522"/>
          </a:xfrm>
          <a:custGeom>
            <a:avLst/>
            <a:gdLst>
              <a:gd name="connsiteX0" fmla="*/ 65924 w 456614"/>
              <a:gd name="connsiteY0" fmla="*/ 457207 h 456614"/>
              <a:gd name="connsiteX1" fmla="*/ 112463 w 456614"/>
              <a:gd name="connsiteY1" fmla="*/ 437889 h 456614"/>
              <a:gd name="connsiteX2" fmla="*/ 437889 w 456614"/>
              <a:gd name="connsiteY2" fmla="*/ 112463 h 456614"/>
              <a:gd name="connsiteX3" fmla="*/ 437889 w 456614"/>
              <a:gd name="connsiteY3" fmla="*/ 19296 h 456614"/>
              <a:gd name="connsiteX4" fmla="*/ 344722 w 456614"/>
              <a:gd name="connsiteY4" fmla="*/ 19296 h 456614"/>
              <a:gd name="connsiteX5" fmla="*/ 19296 w 456614"/>
              <a:gd name="connsiteY5" fmla="*/ 344722 h 456614"/>
              <a:gd name="connsiteX6" fmla="*/ 19296 w 456614"/>
              <a:gd name="connsiteY6" fmla="*/ 437889 h 456614"/>
              <a:gd name="connsiteX7" fmla="*/ 65924 w 456614"/>
              <a:gd name="connsiteY7" fmla="*/ 457207 h 45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614" h="456614">
                <a:moveTo>
                  <a:pt x="65924" y="457207"/>
                </a:moveTo>
                <a:cubicBezTo>
                  <a:pt x="82783" y="457207"/>
                  <a:pt x="99643" y="450797"/>
                  <a:pt x="112463" y="437889"/>
                </a:cubicBezTo>
                <a:lnTo>
                  <a:pt x="437889" y="112463"/>
                </a:lnTo>
                <a:cubicBezTo>
                  <a:pt x="463617" y="86735"/>
                  <a:pt x="463617" y="45025"/>
                  <a:pt x="437889" y="19296"/>
                </a:cubicBezTo>
                <a:cubicBezTo>
                  <a:pt x="412161" y="-6432"/>
                  <a:pt x="370451" y="-6432"/>
                  <a:pt x="344722" y="19296"/>
                </a:cubicBezTo>
                <a:lnTo>
                  <a:pt x="19296" y="344722"/>
                </a:lnTo>
                <a:cubicBezTo>
                  <a:pt x="-6432" y="370450"/>
                  <a:pt x="-6432" y="412160"/>
                  <a:pt x="19296" y="437889"/>
                </a:cubicBezTo>
                <a:cubicBezTo>
                  <a:pt x="32205" y="450709"/>
                  <a:pt x="49064" y="457207"/>
                  <a:pt x="65924" y="45720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iṡḷíḋé">
            <a:extLst>
              <a:ext uri="{FF2B5EF4-FFF2-40B4-BE49-F238E27FC236}">
                <a16:creationId xmlns:a16="http://schemas.microsoft.com/office/drawing/2014/main" xmlns:p14="http://schemas.microsoft.com/office/powerpoint/2010/main" xmlns="" id="{736100B2-DD2D-4DF8-B642-11F43F04817B}"/>
              </a:ext>
            </a:extLst>
          </p:cNvPr>
          <p:cNvSpPr/>
          <p:nvPr/>
        </p:nvSpPr>
        <p:spPr>
          <a:xfrm>
            <a:off x="228600" y="4081980"/>
            <a:ext cx="1709293" cy="1709293"/>
          </a:xfrm>
          <a:custGeom>
            <a:avLst/>
            <a:gdLst>
              <a:gd name="connsiteX0" fmla="*/ 241523 w 930791"/>
              <a:gd name="connsiteY0" fmla="*/ 931011 h 930791"/>
              <a:gd name="connsiteX1" fmla="*/ 412314 w 930791"/>
              <a:gd name="connsiteY1" fmla="*/ 860324 h 930791"/>
              <a:gd name="connsiteX2" fmla="*/ 860411 w 930791"/>
              <a:gd name="connsiteY2" fmla="*/ 412226 h 930791"/>
              <a:gd name="connsiteX3" fmla="*/ 860411 w 930791"/>
              <a:gd name="connsiteY3" fmla="*/ 70731 h 930791"/>
              <a:gd name="connsiteX4" fmla="*/ 518916 w 930791"/>
              <a:gd name="connsiteY4" fmla="*/ 70731 h 930791"/>
              <a:gd name="connsiteX5" fmla="*/ 70731 w 930791"/>
              <a:gd name="connsiteY5" fmla="*/ 518828 h 930791"/>
              <a:gd name="connsiteX6" fmla="*/ 70731 w 930791"/>
              <a:gd name="connsiteY6" fmla="*/ 860324 h 930791"/>
              <a:gd name="connsiteX7" fmla="*/ 241523 w 930791"/>
              <a:gd name="connsiteY7" fmla="*/ 931011 h 93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91" h="930791">
                <a:moveTo>
                  <a:pt x="241523" y="931011"/>
                </a:moveTo>
                <a:cubicBezTo>
                  <a:pt x="303341" y="931011"/>
                  <a:pt x="365160" y="907478"/>
                  <a:pt x="412314" y="860324"/>
                </a:cubicBezTo>
                <a:lnTo>
                  <a:pt x="860411" y="412226"/>
                </a:lnTo>
                <a:cubicBezTo>
                  <a:pt x="954720" y="317918"/>
                  <a:pt x="954720" y="165040"/>
                  <a:pt x="860411" y="70731"/>
                </a:cubicBezTo>
                <a:cubicBezTo>
                  <a:pt x="766103" y="-23577"/>
                  <a:pt x="613225" y="-23577"/>
                  <a:pt x="518916" y="70731"/>
                </a:cubicBezTo>
                <a:lnTo>
                  <a:pt x="70731" y="518828"/>
                </a:lnTo>
                <a:cubicBezTo>
                  <a:pt x="-23577" y="613137"/>
                  <a:pt x="-23577" y="766015"/>
                  <a:pt x="70731" y="860324"/>
                </a:cubicBezTo>
                <a:cubicBezTo>
                  <a:pt x="117886" y="907478"/>
                  <a:pt x="179704" y="931011"/>
                  <a:pt x="241523" y="93101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3627804"/>
            <a:ext cx="54229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522514"/>
            <a:ext cx="5422901" cy="300025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99563" y="4788492"/>
            <a:ext cx="761933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2">
                    <a:lumMod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99563" y="5084763"/>
            <a:ext cx="761933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2">
                    <a:lumMod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4" name="íṥlïḑè">
            <a:extLst>
              <a:ext uri="{FF2B5EF4-FFF2-40B4-BE49-F238E27FC236}">
                <a16:creationId xmlns:a16="http://schemas.microsoft.com/office/drawing/2014/main" xmlns:p14="http://schemas.microsoft.com/office/powerpoint/2010/main" xmlns="" id="{5FC80175-E739-4AAB-B0A4-A8F3B88E09A7}"/>
              </a:ext>
            </a:extLst>
          </p:cNvPr>
          <p:cNvSpPr/>
          <p:nvPr/>
        </p:nvSpPr>
        <p:spPr>
          <a:xfrm>
            <a:off x="0" y="3911048"/>
            <a:ext cx="3814654" cy="2946952"/>
          </a:xfrm>
          <a:custGeom>
            <a:avLst/>
            <a:gdLst>
              <a:gd name="connsiteX0" fmla="*/ 2729673 w 3814654"/>
              <a:gd name="connsiteY0" fmla="*/ 0 h 2946952"/>
              <a:gd name="connsiteX1" fmla="*/ 3496899 w 3814654"/>
              <a:gd name="connsiteY1" fmla="*/ 317756 h 2946952"/>
              <a:gd name="connsiteX2" fmla="*/ 3496899 w 3814654"/>
              <a:gd name="connsiteY2" fmla="*/ 1852208 h 2946952"/>
              <a:gd name="connsiteX3" fmla="*/ 2402154 w 3814654"/>
              <a:gd name="connsiteY3" fmla="*/ 2946952 h 2946952"/>
              <a:gd name="connsiteX4" fmla="*/ 0 w 3814654"/>
              <a:gd name="connsiteY4" fmla="*/ 2946952 h 2946952"/>
              <a:gd name="connsiteX5" fmla="*/ 0 w 3814654"/>
              <a:gd name="connsiteY5" fmla="*/ 2280202 h 2946952"/>
              <a:gd name="connsiteX6" fmla="*/ 1962447 w 3814654"/>
              <a:gd name="connsiteY6" fmla="*/ 317756 h 2946952"/>
              <a:gd name="connsiteX7" fmla="*/ 2729673 w 3814654"/>
              <a:gd name="connsiteY7" fmla="*/ 0 h 294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4654" h="2946952">
                <a:moveTo>
                  <a:pt x="2729673" y="0"/>
                </a:moveTo>
                <a:cubicBezTo>
                  <a:pt x="3007367" y="0"/>
                  <a:pt x="3285060" y="105918"/>
                  <a:pt x="3496899" y="317756"/>
                </a:cubicBezTo>
                <a:cubicBezTo>
                  <a:pt x="3920573" y="741432"/>
                  <a:pt x="3920573" y="1428531"/>
                  <a:pt x="3496899" y="1852208"/>
                </a:cubicBezTo>
                <a:lnTo>
                  <a:pt x="2402154" y="2946952"/>
                </a:lnTo>
                <a:lnTo>
                  <a:pt x="0" y="2946952"/>
                </a:lnTo>
                <a:lnTo>
                  <a:pt x="0" y="2280202"/>
                </a:lnTo>
                <a:lnTo>
                  <a:pt x="1962447" y="317756"/>
                </a:lnTo>
                <a:cubicBezTo>
                  <a:pt x="2174285" y="105918"/>
                  <a:pt x="2451979" y="0"/>
                  <a:pt x="2729673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ïṧļîḑè">
            <a:extLst>
              <a:ext uri="{FF2B5EF4-FFF2-40B4-BE49-F238E27FC236}">
                <a16:creationId xmlns:a16="http://schemas.microsoft.com/office/drawing/2014/main" xmlns:p14="http://schemas.microsoft.com/office/powerpoint/2010/main" xmlns="" id="{CAC4E0C0-4B26-47AB-B332-D6ED1A59B222}"/>
              </a:ext>
            </a:extLst>
          </p:cNvPr>
          <p:cNvSpPr/>
          <p:nvPr/>
        </p:nvSpPr>
        <p:spPr>
          <a:xfrm>
            <a:off x="10514724" y="3826491"/>
            <a:ext cx="1677276" cy="1994711"/>
          </a:xfrm>
          <a:custGeom>
            <a:avLst/>
            <a:gdLst>
              <a:gd name="connsiteX0" fmla="*/ 2281346 w 2281346"/>
              <a:gd name="connsiteY0" fmla="*/ 0 h 2713105"/>
              <a:gd name="connsiteX1" fmla="*/ 2281346 w 2281346"/>
              <a:gd name="connsiteY1" fmla="*/ 887747 h 2713105"/>
              <a:gd name="connsiteX2" fmla="*/ 550482 w 2281346"/>
              <a:gd name="connsiteY2" fmla="*/ 2618610 h 2713105"/>
              <a:gd name="connsiteX3" fmla="*/ 322468 w 2281346"/>
              <a:gd name="connsiteY3" fmla="*/ 2713105 h 2713105"/>
              <a:gd name="connsiteX4" fmla="*/ 94455 w 2281346"/>
              <a:gd name="connsiteY4" fmla="*/ 2618771 h 2713105"/>
              <a:gd name="connsiteX5" fmla="*/ 94455 w 2281346"/>
              <a:gd name="connsiteY5" fmla="*/ 2162583 h 2713105"/>
              <a:gd name="connsiteX6" fmla="*/ 2208982 w 2281346"/>
              <a:gd name="connsiteY6" fmla="*/ 48056 h 271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1346" h="2713105">
                <a:moveTo>
                  <a:pt x="2281346" y="0"/>
                </a:moveTo>
                <a:lnTo>
                  <a:pt x="2281346" y="887747"/>
                </a:lnTo>
                <a:lnTo>
                  <a:pt x="550482" y="2618610"/>
                </a:lnTo>
                <a:cubicBezTo>
                  <a:pt x="487593" y="2681660"/>
                  <a:pt x="405030" y="2713105"/>
                  <a:pt x="322468" y="2713105"/>
                </a:cubicBezTo>
                <a:cubicBezTo>
                  <a:pt x="239906" y="2713105"/>
                  <a:pt x="157344" y="2681660"/>
                  <a:pt x="94455" y="2618771"/>
                </a:cubicBezTo>
                <a:cubicBezTo>
                  <a:pt x="-31485" y="2492670"/>
                  <a:pt x="-31485" y="2288522"/>
                  <a:pt x="94455" y="2162583"/>
                </a:cubicBezTo>
                <a:lnTo>
                  <a:pt x="2208982" y="480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7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isḷîďê">
            <a:extLst>
              <a:ext uri="{FF2B5EF4-FFF2-40B4-BE49-F238E27FC236}">
                <a16:creationId xmlns:a16="http://schemas.microsoft.com/office/drawing/2014/main" xmlns:p14="http://schemas.microsoft.com/office/powerpoint/2010/main" xmlns="" id="{00A268D9-BE0B-4037-A22D-9190C7484CB1}"/>
              </a:ext>
            </a:extLst>
          </p:cNvPr>
          <p:cNvSpPr/>
          <p:nvPr/>
        </p:nvSpPr>
        <p:spPr>
          <a:xfrm>
            <a:off x="9902352" y="5937658"/>
            <a:ext cx="517840" cy="526329"/>
          </a:xfrm>
          <a:custGeom>
            <a:avLst/>
            <a:gdLst>
              <a:gd name="connsiteX0" fmla="*/ 544425 w 535644"/>
              <a:gd name="connsiteY0" fmla="*/ 272213 h 544425"/>
              <a:gd name="connsiteX1" fmla="*/ 272212 w 535644"/>
              <a:gd name="connsiteY1" fmla="*/ 544425 h 544425"/>
              <a:gd name="connsiteX2" fmla="*/ 0 w 535644"/>
              <a:gd name="connsiteY2" fmla="*/ 272213 h 544425"/>
              <a:gd name="connsiteX3" fmla="*/ 272212 w 535644"/>
              <a:gd name="connsiteY3" fmla="*/ 0 h 544425"/>
              <a:gd name="connsiteX4" fmla="*/ 544425 w 535644"/>
              <a:gd name="connsiteY4" fmla="*/ 272213 h 5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644" h="544425">
                <a:moveTo>
                  <a:pt x="544425" y="272213"/>
                </a:moveTo>
                <a:cubicBezTo>
                  <a:pt x="544425" y="422552"/>
                  <a:pt x="422552" y="544425"/>
                  <a:pt x="272212" y="544425"/>
                </a:cubicBezTo>
                <a:cubicBezTo>
                  <a:pt x="121874" y="544425"/>
                  <a:pt x="0" y="422552"/>
                  <a:pt x="0" y="272213"/>
                </a:cubicBezTo>
                <a:cubicBezTo>
                  <a:pt x="0" y="121873"/>
                  <a:pt x="121874" y="0"/>
                  <a:pt x="272212" y="0"/>
                </a:cubicBezTo>
                <a:cubicBezTo>
                  <a:pt x="422552" y="0"/>
                  <a:pt x="544425" y="121873"/>
                  <a:pt x="544425" y="2722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7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943600" y="2340429"/>
            <a:ext cx="5066183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944716" y="3235779"/>
            <a:ext cx="5066183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îṩ1ïďê">
            <a:extLst>
              <a:ext uri="{FF2B5EF4-FFF2-40B4-BE49-F238E27FC236}">
                <a16:creationId xmlns:a16="http://schemas.microsoft.com/office/drawing/2014/main" xmlns:p14="http://schemas.microsoft.com/office/powerpoint/2010/main" xmlns="" id="{B03E6D82-ECC1-4021-BC4C-26366AE6F155}"/>
              </a:ext>
            </a:extLst>
          </p:cNvPr>
          <p:cNvSpPr/>
          <p:nvPr userDrawn="1"/>
        </p:nvSpPr>
        <p:spPr>
          <a:xfrm>
            <a:off x="3061041" y="5821202"/>
            <a:ext cx="838522" cy="838522"/>
          </a:xfrm>
          <a:custGeom>
            <a:avLst/>
            <a:gdLst>
              <a:gd name="connsiteX0" fmla="*/ 65924 w 456614"/>
              <a:gd name="connsiteY0" fmla="*/ 457207 h 456614"/>
              <a:gd name="connsiteX1" fmla="*/ 112463 w 456614"/>
              <a:gd name="connsiteY1" fmla="*/ 437889 h 456614"/>
              <a:gd name="connsiteX2" fmla="*/ 437889 w 456614"/>
              <a:gd name="connsiteY2" fmla="*/ 112463 h 456614"/>
              <a:gd name="connsiteX3" fmla="*/ 437889 w 456614"/>
              <a:gd name="connsiteY3" fmla="*/ 19296 h 456614"/>
              <a:gd name="connsiteX4" fmla="*/ 344722 w 456614"/>
              <a:gd name="connsiteY4" fmla="*/ 19296 h 456614"/>
              <a:gd name="connsiteX5" fmla="*/ 19296 w 456614"/>
              <a:gd name="connsiteY5" fmla="*/ 344722 h 456614"/>
              <a:gd name="connsiteX6" fmla="*/ 19296 w 456614"/>
              <a:gd name="connsiteY6" fmla="*/ 437889 h 456614"/>
              <a:gd name="connsiteX7" fmla="*/ 65924 w 456614"/>
              <a:gd name="connsiteY7" fmla="*/ 457207 h 45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614" h="456614">
                <a:moveTo>
                  <a:pt x="65924" y="457207"/>
                </a:moveTo>
                <a:cubicBezTo>
                  <a:pt x="82783" y="457207"/>
                  <a:pt x="99643" y="450797"/>
                  <a:pt x="112463" y="437889"/>
                </a:cubicBezTo>
                <a:lnTo>
                  <a:pt x="437889" y="112463"/>
                </a:lnTo>
                <a:cubicBezTo>
                  <a:pt x="463617" y="86735"/>
                  <a:pt x="463617" y="45025"/>
                  <a:pt x="437889" y="19296"/>
                </a:cubicBezTo>
                <a:cubicBezTo>
                  <a:pt x="412161" y="-6432"/>
                  <a:pt x="370451" y="-6432"/>
                  <a:pt x="344722" y="19296"/>
                </a:cubicBezTo>
                <a:lnTo>
                  <a:pt x="19296" y="344722"/>
                </a:lnTo>
                <a:cubicBezTo>
                  <a:pt x="-6432" y="370450"/>
                  <a:pt x="-6432" y="412160"/>
                  <a:pt x="19296" y="437889"/>
                </a:cubicBezTo>
                <a:cubicBezTo>
                  <a:pt x="32205" y="450709"/>
                  <a:pt x="49064" y="457207"/>
                  <a:pt x="65924" y="45720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íṥḷîḓe">
            <a:extLst>
              <a:ext uri="{FF2B5EF4-FFF2-40B4-BE49-F238E27FC236}">
                <a16:creationId xmlns:a16="http://schemas.microsoft.com/office/drawing/2014/main" xmlns:p14="http://schemas.microsoft.com/office/powerpoint/2010/main" xmlns="" id="{98F47058-0442-4189-85EC-2DFEB5B99A68}"/>
              </a:ext>
            </a:extLst>
          </p:cNvPr>
          <p:cNvSpPr/>
          <p:nvPr userDrawn="1"/>
        </p:nvSpPr>
        <p:spPr>
          <a:xfrm>
            <a:off x="228600" y="4081980"/>
            <a:ext cx="1709293" cy="1709293"/>
          </a:xfrm>
          <a:custGeom>
            <a:avLst/>
            <a:gdLst>
              <a:gd name="connsiteX0" fmla="*/ 241523 w 930791"/>
              <a:gd name="connsiteY0" fmla="*/ 931011 h 930791"/>
              <a:gd name="connsiteX1" fmla="*/ 412314 w 930791"/>
              <a:gd name="connsiteY1" fmla="*/ 860324 h 930791"/>
              <a:gd name="connsiteX2" fmla="*/ 860411 w 930791"/>
              <a:gd name="connsiteY2" fmla="*/ 412226 h 930791"/>
              <a:gd name="connsiteX3" fmla="*/ 860411 w 930791"/>
              <a:gd name="connsiteY3" fmla="*/ 70731 h 930791"/>
              <a:gd name="connsiteX4" fmla="*/ 518916 w 930791"/>
              <a:gd name="connsiteY4" fmla="*/ 70731 h 930791"/>
              <a:gd name="connsiteX5" fmla="*/ 70731 w 930791"/>
              <a:gd name="connsiteY5" fmla="*/ 518828 h 930791"/>
              <a:gd name="connsiteX6" fmla="*/ 70731 w 930791"/>
              <a:gd name="connsiteY6" fmla="*/ 860324 h 930791"/>
              <a:gd name="connsiteX7" fmla="*/ 241523 w 930791"/>
              <a:gd name="connsiteY7" fmla="*/ 931011 h 93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91" h="930791">
                <a:moveTo>
                  <a:pt x="241523" y="931011"/>
                </a:moveTo>
                <a:cubicBezTo>
                  <a:pt x="303341" y="931011"/>
                  <a:pt x="365160" y="907478"/>
                  <a:pt x="412314" y="860324"/>
                </a:cubicBezTo>
                <a:lnTo>
                  <a:pt x="860411" y="412226"/>
                </a:lnTo>
                <a:cubicBezTo>
                  <a:pt x="954720" y="317918"/>
                  <a:pt x="954720" y="165040"/>
                  <a:pt x="860411" y="70731"/>
                </a:cubicBezTo>
                <a:cubicBezTo>
                  <a:pt x="766103" y="-23577"/>
                  <a:pt x="613225" y="-23577"/>
                  <a:pt x="518916" y="70731"/>
                </a:cubicBezTo>
                <a:lnTo>
                  <a:pt x="70731" y="518828"/>
                </a:lnTo>
                <a:cubicBezTo>
                  <a:pt x="-23577" y="613137"/>
                  <a:pt x="-23577" y="766015"/>
                  <a:pt x="70731" y="860324"/>
                </a:cubicBezTo>
                <a:cubicBezTo>
                  <a:pt x="117886" y="907478"/>
                  <a:pt x="179704" y="931011"/>
                  <a:pt x="241523" y="93101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íṡļíḋè">
            <a:extLst>
              <a:ext uri="{FF2B5EF4-FFF2-40B4-BE49-F238E27FC236}">
                <a16:creationId xmlns:a16="http://schemas.microsoft.com/office/drawing/2014/main" xmlns:p14="http://schemas.microsoft.com/office/powerpoint/2010/main" xmlns="" id="{3A76BC0A-BC51-4AEB-89C9-9B78FE21E646}"/>
              </a:ext>
            </a:extLst>
          </p:cNvPr>
          <p:cNvSpPr/>
          <p:nvPr userDrawn="1"/>
        </p:nvSpPr>
        <p:spPr>
          <a:xfrm>
            <a:off x="0" y="3911048"/>
            <a:ext cx="3814654" cy="2946952"/>
          </a:xfrm>
          <a:custGeom>
            <a:avLst/>
            <a:gdLst>
              <a:gd name="connsiteX0" fmla="*/ 2729673 w 3814654"/>
              <a:gd name="connsiteY0" fmla="*/ 0 h 2946952"/>
              <a:gd name="connsiteX1" fmla="*/ 3496899 w 3814654"/>
              <a:gd name="connsiteY1" fmla="*/ 317756 h 2946952"/>
              <a:gd name="connsiteX2" fmla="*/ 3496899 w 3814654"/>
              <a:gd name="connsiteY2" fmla="*/ 1852208 h 2946952"/>
              <a:gd name="connsiteX3" fmla="*/ 2402154 w 3814654"/>
              <a:gd name="connsiteY3" fmla="*/ 2946952 h 2946952"/>
              <a:gd name="connsiteX4" fmla="*/ 0 w 3814654"/>
              <a:gd name="connsiteY4" fmla="*/ 2946952 h 2946952"/>
              <a:gd name="connsiteX5" fmla="*/ 0 w 3814654"/>
              <a:gd name="connsiteY5" fmla="*/ 2280202 h 2946952"/>
              <a:gd name="connsiteX6" fmla="*/ 1962447 w 3814654"/>
              <a:gd name="connsiteY6" fmla="*/ 317756 h 2946952"/>
              <a:gd name="connsiteX7" fmla="*/ 2729673 w 3814654"/>
              <a:gd name="connsiteY7" fmla="*/ 0 h 294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4654" h="2946952">
                <a:moveTo>
                  <a:pt x="2729673" y="0"/>
                </a:moveTo>
                <a:cubicBezTo>
                  <a:pt x="3007367" y="0"/>
                  <a:pt x="3285060" y="105918"/>
                  <a:pt x="3496899" y="317756"/>
                </a:cubicBezTo>
                <a:cubicBezTo>
                  <a:pt x="3920573" y="741432"/>
                  <a:pt x="3920573" y="1428531"/>
                  <a:pt x="3496899" y="1852208"/>
                </a:cubicBezTo>
                <a:lnTo>
                  <a:pt x="2402154" y="2946952"/>
                </a:lnTo>
                <a:lnTo>
                  <a:pt x="0" y="2946952"/>
                </a:lnTo>
                <a:lnTo>
                  <a:pt x="0" y="2280202"/>
                </a:lnTo>
                <a:lnTo>
                  <a:pt x="1962447" y="317756"/>
                </a:lnTo>
                <a:cubicBezTo>
                  <a:pt x="2174285" y="105918"/>
                  <a:pt x="2451979" y="0"/>
                  <a:pt x="2729673" y="0"/>
                </a:cubicBezTo>
                <a:close/>
              </a:path>
            </a:pathLst>
          </a:custGeom>
          <a:blipFill>
            <a:blip r:embed="rId2"/>
            <a:stretch>
              <a:fillRect t="-22223" b="-22223"/>
            </a:stretch>
          </a:blip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:p14="http://schemas.microsoft.com/office/powerpoint/2010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:p14="http://schemas.microsoft.com/office/powerpoint/2010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308100"/>
            <a:ext cx="10845798" cy="290766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900492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604221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2">
                    <a:lumMod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" name="íṧļïdé">
            <a:extLst>
              <a:ext uri="{FF2B5EF4-FFF2-40B4-BE49-F238E27FC236}">
                <a16:creationId xmlns:a16="http://schemas.microsoft.com/office/drawing/2014/main" xmlns:p14="http://schemas.microsoft.com/office/powerpoint/2010/main" xmlns="" id="{C9DD39D6-3626-45CF-B6CE-665CB5FF6626}"/>
              </a:ext>
            </a:extLst>
          </p:cNvPr>
          <p:cNvSpPr/>
          <p:nvPr userDrawn="1"/>
        </p:nvSpPr>
        <p:spPr>
          <a:xfrm>
            <a:off x="5549899" y="0"/>
            <a:ext cx="4399867" cy="2486383"/>
          </a:xfrm>
          <a:custGeom>
            <a:avLst/>
            <a:gdLst>
              <a:gd name="connsiteX0" fmla="*/ 572754 w 4399867"/>
              <a:gd name="connsiteY0" fmla="*/ 0 h 2486383"/>
              <a:gd name="connsiteX1" fmla="*/ 4399867 w 4399867"/>
              <a:gd name="connsiteY1" fmla="*/ 0 h 2486383"/>
              <a:gd name="connsiteX2" fmla="*/ 2309747 w 4399867"/>
              <a:gd name="connsiteY2" fmla="*/ 2090122 h 2486383"/>
              <a:gd name="connsiteX3" fmla="*/ 1353016 w 4399867"/>
              <a:gd name="connsiteY3" fmla="*/ 2486383 h 2486383"/>
              <a:gd name="connsiteX4" fmla="*/ 396286 w 4399867"/>
              <a:gd name="connsiteY4" fmla="*/ 2090024 h 2486383"/>
              <a:gd name="connsiteX5" fmla="*/ 396286 w 4399867"/>
              <a:gd name="connsiteY5" fmla="*/ 176468 h 2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867" h="2486383">
                <a:moveTo>
                  <a:pt x="572754" y="0"/>
                </a:moveTo>
                <a:lnTo>
                  <a:pt x="4399867" y="0"/>
                </a:lnTo>
                <a:lnTo>
                  <a:pt x="2309747" y="2090122"/>
                </a:lnTo>
                <a:cubicBezTo>
                  <a:pt x="2045604" y="2354263"/>
                  <a:pt x="1699310" y="2486383"/>
                  <a:pt x="1353016" y="2486383"/>
                </a:cubicBezTo>
                <a:cubicBezTo>
                  <a:pt x="1006819" y="2486383"/>
                  <a:pt x="660525" y="2354263"/>
                  <a:pt x="396286" y="2090024"/>
                </a:cubicBezTo>
                <a:cubicBezTo>
                  <a:pt x="-132095" y="1561644"/>
                  <a:pt x="-132095" y="704848"/>
                  <a:pt x="396286" y="17646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íšľiḓé">
            <a:extLst>
              <a:ext uri="{FF2B5EF4-FFF2-40B4-BE49-F238E27FC236}">
                <a16:creationId xmlns:a16="http://schemas.microsoft.com/office/drawing/2014/main" xmlns:p14="http://schemas.microsoft.com/office/powerpoint/2010/main" xmlns="" id="{B39D8219-74A5-4BA3-9E96-430B82F08B9B}"/>
              </a:ext>
            </a:extLst>
          </p:cNvPr>
          <p:cNvSpPr/>
          <p:nvPr userDrawn="1"/>
        </p:nvSpPr>
        <p:spPr>
          <a:xfrm>
            <a:off x="5359400" y="-1"/>
            <a:ext cx="6832600" cy="5912775"/>
          </a:xfrm>
          <a:custGeom>
            <a:avLst/>
            <a:gdLst>
              <a:gd name="connsiteX0" fmla="*/ 2082546 w 6096000"/>
              <a:gd name="connsiteY0" fmla="*/ 0 h 5275338"/>
              <a:gd name="connsiteX1" fmla="*/ 6096000 w 6096000"/>
              <a:gd name="connsiteY1" fmla="*/ 0 h 5275338"/>
              <a:gd name="connsiteX2" fmla="*/ 6096000 w 6096000"/>
              <a:gd name="connsiteY2" fmla="*/ 2371888 h 5275338"/>
              <a:gd name="connsiteX3" fmla="*/ 3853693 w 6096000"/>
              <a:gd name="connsiteY3" fmla="*/ 4614196 h 5275338"/>
              <a:gd name="connsiteX4" fmla="*/ 2257437 w 6096000"/>
              <a:gd name="connsiteY4" fmla="*/ 5275338 h 5275338"/>
              <a:gd name="connsiteX5" fmla="*/ 661183 w 6096000"/>
              <a:gd name="connsiteY5" fmla="*/ 4614034 h 5275338"/>
              <a:gd name="connsiteX6" fmla="*/ 661183 w 6096000"/>
              <a:gd name="connsiteY6" fmla="*/ 1421364 h 527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275338">
                <a:moveTo>
                  <a:pt x="2082546" y="0"/>
                </a:moveTo>
                <a:lnTo>
                  <a:pt x="6096000" y="0"/>
                </a:lnTo>
                <a:lnTo>
                  <a:pt x="6096000" y="2371888"/>
                </a:lnTo>
                <a:lnTo>
                  <a:pt x="3853693" y="4614196"/>
                </a:lnTo>
                <a:cubicBezTo>
                  <a:pt x="3412984" y="5054903"/>
                  <a:pt x="2835211" y="5275338"/>
                  <a:pt x="2257437" y="5275338"/>
                </a:cubicBezTo>
                <a:cubicBezTo>
                  <a:pt x="1679825" y="5275338"/>
                  <a:pt x="1102052" y="5054903"/>
                  <a:pt x="661183" y="4614034"/>
                </a:cubicBezTo>
                <a:cubicBezTo>
                  <a:pt x="-220394" y="3732458"/>
                  <a:pt x="-220394" y="2302940"/>
                  <a:pt x="661183" y="1421364"/>
                </a:cubicBezTo>
                <a:close/>
              </a:path>
            </a:pathLst>
          </a:custGeom>
          <a:blipFill>
            <a:blip r:embed="rId2"/>
            <a:srcRect/>
            <a:stretch>
              <a:fillRect t="-22223" b="-22223"/>
            </a:stretch>
          </a:blip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ïşľiďè">
            <a:extLst>
              <a:ext uri="{FF2B5EF4-FFF2-40B4-BE49-F238E27FC236}">
                <a16:creationId xmlns:a16="http://schemas.microsoft.com/office/drawing/2014/main" xmlns:p14="http://schemas.microsoft.com/office/powerpoint/2010/main" xmlns="" id="{E3ACED2D-665E-4EB7-9246-DBBE2254378D}"/>
              </a:ext>
            </a:extLst>
          </p:cNvPr>
          <p:cNvSpPr/>
          <p:nvPr userDrawn="1"/>
        </p:nvSpPr>
        <p:spPr>
          <a:xfrm>
            <a:off x="5096788" y="-2"/>
            <a:ext cx="1665264" cy="1330015"/>
          </a:xfrm>
          <a:custGeom>
            <a:avLst/>
            <a:gdLst>
              <a:gd name="connsiteX0" fmla="*/ 994709 w 1665264"/>
              <a:gd name="connsiteY0" fmla="*/ 0 h 1330015"/>
              <a:gd name="connsiteX1" fmla="*/ 1665264 w 1665264"/>
              <a:gd name="connsiteY1" fmla="*/ 0 h 1330015"/>
              <a:gd name="connsiteX2" fmla="*/ 404722 w 1665264"/>
              <a:gd name="connsiteY2" fmla="*/ 1260541 h 1330015"/>
              <a:gd name="connsiteX3" fmla="*/ 237083 w 1665264"/>
              <a:gd name="connsiteY3" fmla="*/ 1330015 h 1330015"/>
              <a:gd name="connsiteX4" fmla="*/ 69445 w 1665264"/>
              <a:gd name="connsiteY4" fmla="*/ 1260659 h 1330015"/>
              <a:gd name="connsiteX5" fmla="*/ 69445 w 1665264"/>
              <a:gd name="connsiteY5" fmla="*/ 925264 h 13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5264" h="1330015">
                <a:moveTo>
                  <a:pt x="994709" y="0"/>
                </a:moveTo>
                <a:lnTo>
                  <a:pt x="1665264" y="0"/>
                </a:lnTo>
                <a:lnTo>
                  <a:pt x="404722" y="1260541"/>
                </a:lnTo>
                <a:cubicBezTo>
                  <a:pt x="358485" y="1306896"/>
                  <a:pt x="297784" y="1330015"/>
                  <a:pt x="237083" y="1330015"/>
                </a:cubicBezTo>
                <a:cubicBezTo>
                  <a:pt x="176382" y="1330015"/>
                  <a:pt x="115682" y="1306896"/>
                  <a:pt x="69445" y="1260659"/>
                </a:cubicBezTo>
                <a:cubicBezTo>
                  <a:pt x="-23148" y="1167948"/>
                  <a:pt x="-23148" y="1017856"/>
                  <a:pt x="69445" y="9252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7000"/>
            </a:schemeClr>
          </a:solidFill>
          <a:ln w="87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ïşľíḑe">
            <a:extLst>
              <a:ext uri="{FF2B5EF4-FFF2-40B4-BE49-F238E27FC236}">
                <a16:creationId xmlns:a16="http://schemas.microsoft.com/office/drawing/2014/main" xmlns:p14="http://schemas.microsoft.com/office/powerpoint/2010/main" xmlns="" id="{C00AFD9B-FD67-49FD-AE7D-D48942DBCF5E}"/>
              </a:ext>
            </a:extLst>
          </p:cNvPr>
          <p:cNvSpPr/>
          <p:nvPr userDrawn="1"/>
        </p:nvSpPr>
        <p:spPr>
          <a:xfrm>
            <a:off x="4484416" y="1446469"/>
            <a:ext cx="517840" cy="526329"/>
          </a:xfrm>
          <a:custGeom>
            <a:avLst/>
            <a:gdLst>
              <a:gd name="connsiteX0" fmla="*/ 544425 w 535644"/>
              <a:gd name="connsiteY0" fmla="*/ 272213 h 544425"/>
              <a:gd name="connsiteX1" fmla="*/ 272212 w 535644"/>
              <a:gd name="connsiteY1" fmla="*/ 544425 h 544425"/>
              <a:gd name="connsiteX2" fmla="*/ 0 w 535644"/>
              <a:gd name="connsiteY2" fmla="*/ 272213 h 544425"/>
              <a:gd name="connsiteX3" fmla="*/ 272212 w 535644"/>
              <a:gd name="connsiteY3" fmla="*/ 0 h 544425"/>
              <a:gd name="connsiteX4" fmla="*/ 544425 w 535644"/>
              <a:gd name="connsiteY4" fmla="*/ 272213 h 5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644" h="544425">
                <a:moveTo>
                  <a:pt x="544425" y="272213"/>
                </a:moveTo>
                <a:cubicBezTo>
                  <a:pt x="544425" y="422552"/>
                  <a:pt x="422552" y="544425"/>
                  <a:pt x="272212" y="544425"/>
                </a:cubicBezTo>
                <a:cubicBezTo>
                  <a:pt x="121874" y="544425"/>
                  <a:pt x="0" y="422552"/>
                  <a:pt x="0" y="272213"/>
                </a:cubicBezTo>
                <a:cubicBezTo>
                  <a:pt x="0" y="121873"/>
                  <a:pt x="121874" y="0"/>
                  <a:pt x="272212" y="0"/>
                </a:cubicBezTo>
                <a:cubicBezTo>
                  <a:pt x="422552" y="0"/>
                  <a:pt x="544425" y="121873"/>
                  <a:pt x="544425" y="2722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7000"/>
            </a:schemeClr>
          </a:solidFill>
          <a:ln w="87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Users\Administrator\Desktop\&#33487;&#22823;\c9369d58b5c6ca23522de83d0e840334232005d6afc3ac63152173e162c72058caa699af9597031941b89ddb2e0708a664ecf9511b6f812c66132e9dc965530d6c28c96af7966a42982b6b799d7b27abff31d5d0c422be433b3be23b5b36517905ca878d34ee7e64.mp4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ḷ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şḷíďé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íşlïḓê" hidden="1">
                        <a:extLst>
                          <a:ext uri="{FF2B5EF4-FFF2-40B4-BE49-F238E27FC236}">
                            <a16:creationId xmlns:a16="http://schemas.microsoft.com/office/drawing/2014/main" xmlns:v="urn:schemas-microsoft-com:vml" xmlns:p14="http://schemas.microsoft.com/office/powerpoint/2010/main" xmlns="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ṩḷîdé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íŝḻiḓ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zh-CN" altLang="en-US" sz="5400" u="sng" dirty="0"/>
              <a:t>身边</a:t>
            </a:r>
            <a:r>
              <a:rPr lang="zh-CN" altLang="en-US" sz="5400" u="sng" dirty="0" smtClean="0"/>
              <a:t>的电离辐射</a:t>
            </a:r>
            <a:r>
              <a:rPr lang="en-US" altLang="zh-CN" sz="5400" u="sng" dirty="0" smtClean="0"/>
              <a:t> </a:t>
            </a:r>
            <a:r>
              <a:rPr lang="en-US" altLang="zh-CN" sz="5400" u="sng" dirty="0"/>
              <a:t/>
            </a:r>
            <a:br>
              <a:rPr lang="en-US" altLang="zh-CN" sz="5400" u="sng" dirty="0"/>
            </a:br>
            <a:r>
              <a:rPr lang="en-US" altLang="zh-CN" sz="4800" u="sng" dirty="0"/>
              <a:t/>
            </a:r>
            <a:br>
              <a:rPr lang="en-US" altLang="zh-CN" sz="4800" u="sng" dirty="0"/>
            </a:br>
            <a:endParaRPr lang="zh-CN" altLang="en-US" sz="4400" b="0" dirty="0"/>
          </a:p>
        </p:txBody>
      </p:sp>
      <p:sp>
        <p:nvSpPr>
          <p:cNvPr id="6" name="iṧļíḋe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计科院</a:t>
            </a:r>
            <a:endParaRPr lang="en-US" altLang="zh-CN" sz="1800" dirty="0"/>
          </a:p>
        </p:txBody>
      </p:sp>
      <p:sp>
        <p:nvSpPr>
          <p:cNvPr id="7" name="ïṩļíḍé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800" dirty="0" smtClean="0"/>
              <a:t> 尤王杰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性腺防护的重要性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3516922"/>
            <a:ext cx="10102727" cy="288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2" y="1184032"/>
            <a:ext cx="997878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8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ľ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ṩḻïḑê"/>
          <p:cNvSpPr>
            <a:spLocks noGrp="1"/>
          </p:cNvSpPr>
          <p:nvPr>
            <p:ph type="title"/>
          </p:nvPr>
        </p:nvSpPr>
        <p:spPr>
          <a:xfrm>
            <a:off x="5709411" y="2886529"/>
            <a:ext cx="5066183" cy="895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2011.3</a:t>
            </a: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大陆抢盐事件反应了哪些问题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îṡļïḋe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4426266" y="28865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抢盐事件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2098431"/>
            <a:ext cx="377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file"/>
              </a:rPr>
              <a:t>事件介绍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493477"/>
            <a:ext cx="37748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问题：</a:t>
            </a:r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/>
              <a:t>趋同</a:t>
            </a:r>
            <a:r>
              <a:rPr lang="zh-CN" altLang="en-US" sz="2000" dirty="0" smtClean="0"/>
              <a:t>心理导致的跟风现象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公众对电离辐射的了解程度低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4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îś1íḋe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î$ľîḓè" hidden="1">
                        <a:extLst>
                          <a:ext uri="{FF2B5EF4-FFF2-40B4-BE49-F238E27FC236}">
                            <a16:creationId xmlns:a16="http://schemas.microsoft.com/office/drawing/2014/main" xmlns:v="urn:schemas-microsoft-com:vml" xmlns:p14="http://schemas.microsoft.com/office/powerpoint/2010/main" xmlns="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1iḓe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şḻîḓé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6600" u="sng" dirty="0"/>
              <a:t>THANKS</a:t>
            </a:r>
            <a:r>
              <a:rPr lang="en-US" altLang="zh-CN" u="sng" dirty="0"/>
              <a:t/>
            </a:r>
            <a:br>
              <a:rPr lang="en-US" altLang="zh-CN" u="sng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ïṧḻiḍê">
            <a:extLst>
              <a:ext uri="{FF2B5EF4-FFF2-40B4-BE49-F238E27FC236}">
                <a16:creationId xmlns:a16="http://schemas.microsoft.com/office/drawing/2014/main" xmlns:p14="http://schemas.microsoft.com/office/powerpoint/2010/main" xmlns="" id="{9E79635A-942F-4B72-8D18-23B8515D949B}"/>
              </a:ext>
            </a:extLst>
          </p:cNvPr>
          <p:cNvGrpSpPr/>
          <p:nvPr/>
        </p:nvGrpSpPr>
        <p:grpSpPr>
          <a:xfrm>
            <a:off x="3801878" y="1388669"/>
            <a:ext cx="8121650" cy="4483265"/>
            <a:chOff x="3727450" y="1388669"/>
            <a:chExt cx="8121650" cy="4483265"/>
          </a:xfrm>
        </p:grpSpPr>
        <p:grpSp>
          <p:nvGrpSpPr>
            <p:cNvPr id="12" name="ïşḷiďe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E703E72-4DF5-4D15-BE3F-A9536312E3AD}"/>
                </a:ext>
              </a:extLst>
            </p:cNvPr>
            <p:cNvGrpSpPr/>
            <p:nvPr/>
          </p:nvGrpSpPr>
          <p:grpSpPr>
            <a:xfrm>
              <a:off x="3727450" y="1388669"/>
              <a:ext cx="3375098" cy="4138807"/>
              <a:chOff x="5639254" y="1388669"/>
              <a:chExt cx="3375098" cy="4138807"/>
            </a:xfrm>
          </p:grpSpPr>
          <p:grpSp>
            <p:nvGrpSpPr>
              <p:cNvPr id="15" name="ïṡlîḓê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B90C673-ACED-4796-9A47-1945184EFE5E}"/>
                  </a:ext>
                </a:extLst>
              </p:cNvPr>
              <p:cNvGrpSpPr/>
              <p:nvPr/>
            </p:nvGrpSpPr>
            <p:grpSpPr>
              <a:xfrm>
                <a:off x="5639254" y="1388669"/>
                <a:ext cx="3375098" cy="761567"/>
                <a:chOff x="453350" y="4520971"/>
                <a:chExt cx="3375098" cy="761567"/>
              </a:xfrm>
            </p:grpSpPr>
            <p:sp>
              <p:nvSpPr>
                <p:cNvPr id="31" name="íşlîḑé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4688DE21-728B-47B0-8326-D5A4546E2A89}"/>
                    </a:ext>
                  </a:extLst>
                </p:cNvPr>
                <p:cNvSpPr/>
                <p:nvPr/>
              </p:nvSpPr>
              <p:spPr>
                <a:xfrm>
                  <a:off x="1266149" y="4520971"/>
                  <a:ext cx="2562299" cy="761567"/>
                </a:xfrm>
                <a:prstGeom prst="rect">
                  <a:avLst/>
                </a:prstGeom>
                <a:noFill/>
              </p:spPr>
              <p:txBody>
                <a:bodyPr wrap="square" lIns="90000" tIns="90000" rIns="90000" bIns="90000" anchor="t" anchorCtr="0">
                  <a:noAutofit/>
                </a:bodyPr>
                <a:lstStyle/>
                <a:p>
                  <a:pPr>
                    <a:defRPr/>
                  </a:pPr>
                  <a:r>
                    <a:rPr lang="zh-CN" altLang="en-US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举例说明电离辐射的随机效应和确定性效应</a:t>
                  </a:r>
                  <a:endParaRPr lang="en-US" altLang="zh-CN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" name="iŝḻíḍè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B4569E03-F3DD-4384-A2E3-370E1B9AE905}"/>
                    </a:ext>
                  </a:extLst>
                </p:cNvPr>
                <p:cNvSpPr/>
                <p:nvPr/>
              </p:nvSpPr>
              <p:spPr>
                <a:xfrm>
                  <a:off x="453350" y="4635042"/>
                  <a:ext cx="952500" cy="4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400" b="1" dirty="0">
                      <a:solidFill>
                        <a:schemeClr val="accent1"/>
                      </a:solidFill>
                      <a:latin typeface="Arial Narrow" panose="020B0606020202030204" pitchFamily="34" charset="0"/>
                    </a:rPr>
                    <a:t>01</a:t>
                  </a:r>
                  <a:endParaRPr lang="zh-CN" altLang="en-US" sz="5400" b="1" dirty="0">
                    <a:solidFill>
                      <a:schemeClr val="accent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" name="ïšḻïḋê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4E53C13-C6B9-41AD-953C-87483D00FD45}"/>
                  </a:ext>
                </a:extLst>
              </p:cNvPr>
              <p:cNvGrpSpPr/>
              <p:nvPr/>
            </p:nvGrpSpPr>
            <p:grpSpPr>
              <a:xfrm flipH="1">
                <a:off x="5639254" y="3220563"/>
                <a:ext cx="3375098" cy="761567"/>
                <a:chOff x="-1969248" y="5628965"/>
                <a:chExt cx="3375098" cy="761567"/>
              </a:xfrm>
            </p:grpSpPr>
            <p:sp>
              <p:nvSpPr>
                <p:cNvPr id="29" name="îSľîḑè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811C153A-4334-4DD5-A453-4B115C3B84D2}"/>
                    </a:ext>
                  </a:extLst>
                </p:cNvPr>
                <p:cNvSpPr/>
                <p:nvPr/>
              </p:nvSpPr>
              <p:spPr>
                <a:xfrm>
                  <a:off x="-1969248" y="5628965"/>
                  <a:ext cx="2506183" cy="761567"/>
                </a:xfrm>
                <a:prstGeom prst="rect">
                  <a:avLst/>
                </a:prstGeom>
                <a:noFill/>
              </p:spPr>
              <p:txBody>
                <a:bodyPr wrap="square" lIns="90000" tIns="90000" rIns="90000" bIns="90000" anchor="t" anchorCtr="0">
                  <a:noAutofit/>
                </a:bodyPr>
                <a:lstStyle/>
                <a:p>
                  <a:pPr algn="ctr">
                    <a:defRPr/>
                  </a:pPr>
                  <a:r>
                    <a:rPr lang="zh-CN" altLang="en-US" sz="2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性腺防护的重要性有哪些</a:t>
                  </a:r>
                  <a:endParaRPr lang="en-US" altLang="zh-CN" sz="20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íṧļíḑe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B7FF308E-5A15-49A4-94DE-01F20481A812}"/>
                    </a:ext>
                  </a:extLst>
                </p:cNvPr>
                <p:cNvSpPr/>
                <p:nvPr/>
              </p:nvSpPr>
              <p:spPr>
                <a:xfrm>
                  <a:off x="453350" y="5762093"/>
                  <a:ext cx="952500" cy="4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400" b="1" dirty="0">
                      <a:solidFill>
                        <a:schemeClr val="tx2"/>
                      </a:solidFill>
                      <a:latin typeface="Arial Narrow" panose="020B0606020202030204" pitchFamily="34" charset="0"/>
                    </a:rPr>
                    <a:t>02</a:t>
                  </a:r>
                  <a:endParaRPr lang="zh-CN" altLang="en-US" sz="5400" b="1" dirty="0">
                    <a:solidFill>
                      <a:schemeClr val="tx2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7" name="í$lïḋê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BE43130-413F-42CB-88F7-028CC3C74927}"/>
                  </a:ext>
                </a:extLst>
              </p:cNvPr>
              <p:cNvGrpSpPr/>
              <p:nvPr/>
            </p:nvGrpSpPr>
            <p:grpSpPr>
              <a:xfrm>
                <a:off x="5639254" y="4199645"/>
                <a:ext cx="3263446" cy="1327831"/>
                <a:chOff x="453350" y="5884147"/>
                <a:chExt cx="3263446" cy="1327831"/>
              </a:xfrm>
            </p:grpSpPr>
            <p:sp>
              <p:nvSpPr>
                <p:cNvPr id="27" name="ï$1ídê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09B04778-E6CD-410D-AE08-26B0B6706E5A}"/>
                    </a:ext>
                  </a:extLst>
                </p:cNvPr>
                <p:cNvSpPr/>
                <p:nvPr/>
              </p:nvSpPr>
              <p:spPr>
                <a:xfrm>
                  <a:off x="1367750" y="5884147"/>
                  <a:ext cx="2349046" cy="761567"/>
                </a:xfrm>
                <a:prstGeom prst="rect">
                  <a:avLst/>
                </a:prstGeom>
                <a:noFill/>
              </p:spPr>
              <p:txBody>
                <a:bodyPr wrap="square" lIns="90000" tIns="90000" rIns="90000" bIns="90000" anchor="t" anchorCtr="0">
                  <a:noAutofit/>
                </a:bodyPr>
                <a:lstStyle/>
                <a:p>
                  <a:pPr>
                    <a:defRPr/>
                  </a:pPr>
                  <a:endParaRPr lang="en-US" altLang="zh-CN" sz="1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" name="ïṥļídê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4E2E137D-5CF9-4769-BA91-2B3380009E75}"/>
                    </a:ext>
                  </a:extLst>
                </p:cNvPr>
                <p:cNvSpPr/>
                <p:nvPr/>
              </p:nvSpPr>
              <p:spPr>
                <a:xfrm>
                  <a:off x="453350" y="6716666"/>
                  <a:ext cx="952500" cy="4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400" b="1" dirty="0">
                      <a:solidFill>
                        <a:schemeClr val="accent1"/>
                      </a:solidFill>
                      <a:latin typeface="Arial Narrow" panose="020B0606020202030204" pitchFamily="34" charset="0"/>
                    </a:rPr>
                    <a:t>03</a:t>
                  </a:r>
                  <a:endParaRPr lang="zh-CN" altLang="en-US" sz="5400" b="1" dirty="0">
                    <a:solidFill>
                      <a:schemeClr val="accent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</p:grpSp>
        <p:cxnSp>
          <p:nvCxnSpPr>
            <p:cNvPr id="13" name="íS1iḓé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3886B384-4DAA-455C-814D-A079C88AA6CB}"/>
                </a:ext>
              </a:extLst>
            </p:cNvPr>
            <p:cNvCxnSpPr>
              <a:cxnSpLocks/>
            </p:cNvCxnSpPr>
            <p:nvPr/>
          </p:nvCxnSpPr>
          <p:spPr>
            <a:xfrm>
              <a:off x="4641850" y="5554052"/>
              <a:ext cx="362585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şḷide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76C5B58E-DBF2-4D0E-8968-4EE129B26D65}"/>
                </a:ext>
              </a:extLst>
            </p:cNvPr>
            <p:cNvSpPr txBox="1"/>
            <p:nvPr/>
          </p:nvSpPr>
          <p:spPr>
            <a:xfrm>
              <a:off x="8162250" y="4948604"/>
              <a:ext cx="3686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5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cs typeface="+mn-ea"/>
                  <a:sym typeface="+mn-lt"/>
                </a:rPr>
                <a:t>CONTENTS</a:t>
              </a:r>
              <a:endParaRPr lang="en-US" altLang="zh-CN" sz="5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16278" y="4948604"/>
            <a:ext cx="303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2011.3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的大陆抢盐事件说明了哪些问题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ľ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ṩḻïḑê"/>
          <p:cNvSpPr>
            <a:spLocks noGrp="1"/>
          </p:cNvSpPr>
          <p:nvPr>
            <p:ph type="title"/>
          </p:nvPr>
        </p:nvSpPr>
        <p:spPr>
          <a:xfrm>
            <a:off x="5814919" y="2799026"/>
            <a:ext cx="5066183" cy="8953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举例说明电离辐射的随机效应和确定性效应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îṡļïḋe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4426266" y="28865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lî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śḻïḋ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随机效应与确定性效应</a:t>
            </a:r>
            <a:endParaRPr lang="zh-CN" altLang="en-US" dirty="0"/>
          </a:p>
        </p:txBody>
      </p:sp>
      <p:sp>
        <p:nvSpPr>
          <p:cNvPr id="4" name="iṣľiḋ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5544" y="1307805"/>
            <a:ext cx="10383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dirty="0" smtClean="0"/>
              <a:t>随机性</a:t>
            </a:r>
            <a:r>
              <a:rPr lang="zh-CN" altLang="en-US" sz="2400" dirty="0"/>
              <a:t>效应是指效应的发生几率（而非严重程度）与剂量大小有关的那些效应</a:t>
            </a:r>
            <a:r>
              <a:rPr lang="en-US" altLang="zh-CN" sz="2400" dirty="0"/>
              <a:t>,</a:t>
            </a:r>
            <a:r>
              <a:rPr lang="zh-CN" altLang="en-US" sz="2400" dirty="0"/>
              <a:t>随机性效应与剂量的关系是线性、无阈的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dirty="0" smtClean="0"/>
              <a:t>确定性</a:t>
            </a:r>
            <a:r>
              <a:rPr lang="zh-CN" altLang="en-US" sz="2400" dirty="0"/>
              <a:t>效应是一种有“阈值”的效应</a:t>
            </a:r>
            <a:r>
              <a:rPr lang="en-US" altLang="zh-CN" sz="2400" dirty="0"/>
              <a:t>,</a:t>
            </a:r>
            <a:r>
              <a:rPr lang="zh-CN" altLang="en-US" sz="2400" dirty="0"/>
              <a:t>受到的剂量大于阈值</a:t>
            </a:r>
            <a:r>
              <a:rPr lang="en-US" altLang="zh-CN" sz="2400" dirty="0"/>
              <a:t>,</a:t>
            </a:r>
            <a:r>
              <a:rPr lang="zh-CN" altLang="en-US" sz="2400" dirty="0"/>
              <a:t>这种效应就会发生</a:t>
            </a:r>
            <a:r>
              <a:rPr lang="en-US" altLang="zh-CN" sz="2400" dirty="0"/>
              <a:t>,</a:t>
            </a:r>
            <a:r>
              <a:rPr lang="zh-CN" altLang="en-US" sz="2400" dirty="0"/>
              <a:t>而且其严重程度与所受剂量大小有关</a:t>
            </a:r>
            <a:r>
              <a:rPr lang="en-US" altLang="zh-CN" sz="2400" dirty="0"/>
              <a:t>,</a:t>
            </a:r>
            <a:r>
              <a:rPr lang="zh-CN" altLang="en-US" sz="2400" dirty="0"/>
              <a:t>剂量越大后果越严重</a:t>
            </a: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1518139" y="5998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V="1">
            <a:off x="1538412" y="3024613"/>
            <a:ext cx="0" cy="297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1518139" y="3621512"/>
            <a:ext cx="3048000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7784673" y="3486697"/>
            <a:ext cx="1452563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7198519" y="6001297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7198519" y="3024612"/>
            <a:ext cx="0" cy="297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60685" y="613538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剂量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7963450" y="610534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剂量</a:t>
            </a:r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>
            <a:off x="1099039" y="5772697"/>
            <a:ext cx="838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712176" y="3829597"/>
            <a:ext cx="61118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几率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975339" y="31417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随机性效应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458782" y="3621512"/>
            <a:ext cx="5539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严重程度</a:t>
            </a: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7403673" y="6040315"/>
            <a:ext cx="762000" cy="817685"/>
          </a:xfrm>
          <a:prstGeom prst="upArrowCallout">
            <a:avLst>
              <a:gd name="adj1" fmla="val 25000"/>
              <a:gd name="adj2" fmla="val 25000"/>
              <a:gd name="adj3" fmla="val 18333"/>
              <a:gd name="adj4" fmla="val 66667"/>
            </a:avLst>
          </a:prstGeom>
          <a:solidFill>
            <a:srgbClr val="99CCFF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阈值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734850" y="3102399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确定性效应</a:t>
            </a:r>
          </a:p>
        </p:txBody>
      </p:sp>
    </p:spTree>
    <p:extLst>
      <p:ext uri="{BB962C8B-B14F-4D97-AF65-F5344CB8AC3E}">
        <p14:creationId xmlns:p14="http://schemas.microsoft.com/office/powerpoint/2010/main" val="11540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lî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śḻïḋ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随机效应与确定性效应</a:t>
            </a:r>
            <a:endParaRPr lang="zh-CN" altLang="en-US" dirty="0"/>
          </a:p>
        </p:txBody>
      </p:sp>
      <p:sp>
        <p:nvSpPr>
          <p:cNvPr id="4" name="iṣľiḋ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4368"/>
            <a:ext cx="6641546" cy="5474677"/>
          </a:xfrm>
          <a:prstGeom prst="rect">
            <a:avLst/>
          </a:prstGeom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67930" y="2186075"/>
            <a:ext cx="6705600" cy="3126154"/>
            <a:chOff x="612" y="702"/>
            <a:chExt cx="4401" cy="1792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12" y="735"/>
              <a:ext cx="346" cy="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400" b="1">
                  <a:latin typeface="Times New Roman" pitchFamily="18" charset="0"/>
                </a:rPr>
                <a:t>电离辐射生物学效应</a:t>
              </a:r>
            </a:p>
          </p:txBody>
        </p:sp>
        <p:sp>
          <p:nvSpPr>
            <p:cNvPr id="10" name="AutoShape 5"/>
            <p:cNvSpPr>
              <a:spLocks/>
            </p:cNvSpPr>
            <p:nvPr/>
          </p:nvSpPr>
          <p:spPr bwMode="auto">
            <a:xfrm>
              <a:off x="1033" y="1059"/>
              <a:ext cx="216" cy="971"/>
            </a:xfrm>
            <a:prstGeom prst="leftBrace">
              <a:avLst>
                <a:gd name="adj1" fmla="val 37461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251" y="1907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latin typeface="Times New Roman" pitchFamily="18" charset="0"/>
                </a:rPr>
                <a:t>随机性效应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2554" y="1777"/>
              <a:ext cx="163" cy="518"/>
            </a:xfrm>
            <a:prstGeom prst="leftBrace">
              <a:avLst>
                <a:gd name="adj1" fmla="val 26483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686" y="1674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latin typeface="Times New Roman" pitchFamily="18" charset="0"/>
                </a:rPr>
                <a:t>致遗传病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686" y="2192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latin typeface="Times New Roman" pitchFamily="18" charset="0"/>
                </a:rPr>
                <a:t>致癌作用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251" y="929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latin typeface="Times New Roman" pitchFamily="18" charset="0"/>
                </a:rPr>
                <a:t>确定性效应</a:t>
              </a:r>
            </a:p>
          </p:txBody>
        </p:sp>
        <p:sp>
          <p:nvSpPr>
            <p:cNvPr id="16" name="AutoShape 13"/>
            <p:cNvSpPr>
              <a:spLocks/>
            </p:cNvSpPr>
            <p:nvPr/>
          </p:nvSpPr>
          <p:spPr bwMode="auto">
            <a:xfrm>
              <a:off x="2587" y="806"/>
              <a:ext cx="163" cy="517"/>
            </a:xfrm>
            <a:prstGeom prst="leftBrace">
              <a:avLst>
                <a:gd name="adj1" fmla="val 26431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774" y="702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latin typeface="Times New Roman" pitchFamily="18" charset="0"/>
                </a:rPr>
                <a:t>急性辐射病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774" y="961"/>
              <a:ext cx="1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>
                  <a:latin typeface="Times New Roman" pitchFamily="18" charset="0"/>
                </a:rPr>
                <a:t>慢性辐射病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774" y="1188"/>
              <a:ext cx="2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latin typeface="Times New Roman" pitchFamily="18" charset="0"/>
                </a:rPr>
                <a:t>其他辐射病，如儿童损伤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7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lî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śḻïḋe"/>
          <p:cNvSpPr>
            <a:spLocks noGrp="1"/>
          </p:cNvSpPr>
          <p:nvPr>
            <p:ph type="title"/>
          </p:nvPr>
        </p:nvSpPr>
        <p:spPr>
          <a:xfrm>
            <a:off x="529247" y="0"/>
            <a:ext cx="10850563" cy="1028699"/>
          </a:xfrm>
        </p:spPr>
        <p:txBody>
          <a:bodyPr/>
          <a:lstStyle/>
          <a:p>
            <a:r>
              <a:rPr lang="zh-TW" altLang="en-US" dirty="0">
                <a:latin typeface="楷体_GB2312" pitchFamily="49" charset="-122"/>
                <a:ea typeface="楷体_GB2312" pitchFamily="49" charset="-122"/>
              </a:rPr>
              <a:t>不同曝露部位引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发确定效应的</a:t>
            </a:r>
            <a:r>
              <a:rPr lang="zh-TW" altLang="en-US" dirty="0">
                <a:latin typeface="楷体_GB2312" pitchFamily="49" charset="-122"/>
                <a:ea typeface="楷体_GB2312" pitchFamily="49" charset="-122"/>
              </a:rPr>
              <a:t>低限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剂量</a:t>
            </a:r>
            <a:r>
              <a:rPr lang="zh-TW" altLang="en-US" dirty="0"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TW" altLang="en-US" dirty="0">
                <a:latin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iṣľiḋ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04185" y="1303589"/>
            <a:ext cx="452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2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16186"/>
              </p:ext>
            </p:extLst>
          </p:nvPr>
        </p:nvGraphicFramePr>
        <p:xfrm>
          <a:off x="572477" y="1160585"/>
          <a:ext cx="11056815" cy="5556589"/>
        </p:xfrm>
        <a:graphic>
          <a:graphicData uri="http://schemas.openxmlformats.org/drawingml/2006/table">
            <a:tbl>
              <a:tblPr/>
              <a:tblGrid>
                <a:gridCol w="2135025"/>
                <a:gridCol w="4281113"/>
                <a:gridCol w="4640677"/>
              </a:tblGrid>
              <a:tr h="35169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组织与效应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 限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剂 量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54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急性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一次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0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曝露</a:t>
                      </a:r>
                      <a:br>
                        <a:rPr kumimoji="0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毫西弗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慢性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每年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0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曝露</a:t>
                      </a:r>
                      <a:br>
                        <a:rPr kumimoji="0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毫西弗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57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睪丸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暂时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不孕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永久不孕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卵巢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不孕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水晶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混浊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白內障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骨髓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造血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障碍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发育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不全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胚胎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与胎儿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畸形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皮肤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紅斑症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干性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脫板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湿性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脫板</a:t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皮肤坏死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甲状腺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功能降低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　　急性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发炎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3,500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6,500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2,500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6,000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500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2,000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5,000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1,500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3,000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5,000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3,000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5,000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20,000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50,000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2,500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30,000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小孩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1,000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10,000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大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200,000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以上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400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2,000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</a:t>
                      </a: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以上</a:t>
                      </a:r>
                      <a:b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 </a:t>
                      </a: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以上</a:t>
                      </a:r>
                      <a:b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150 </a:t>
                      </a: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以上</a:t>
                      </a:r>
                      <a:b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400 </a:t>
                      </a: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以上</a:t>
                      </a:r>
                      <a:b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1,000 </a:t>
                      </a: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以上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ľ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ṩḻïḑê"/>
          <p:cNvSpPr>
            <a:spLocks noGrp="1"/>
          </p:cNvSpPr>
          <p:nvPr>
            <p:ph type="title"/>
          </p:nvPr>
        </p:nvSpPr>
        <p:spPr>
          <a:xfrm>
            <a:off x="5709411" y="2763857"/>
            <a:ext cx="5066183" cy="8953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性腺防护的重要性有哪些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îṡļïḋe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4426266" y="28865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lî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57590" y="1519752"/>
            <a:ext cx="10538300" cy="4756617"/>
            <a:chOff x="-56939" y="1503506"/>
            <a:chExt cx="8002690" cy="4172778"/>
          </a:xfrm>
        </p:grpSpPr>
        <p:grpSp>
          <p:nvGrpSpPr>
            <p:cNvPr id="27" name="2648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-56939" y="1503506"/>
              <a:ext cx="8002690" cy="4172778"/>
              <a:chOff x="248308" y="1541497"/>
              <a:chExt cx="8002690" cy="4172778"/>
            </a:xfrm>
          </p:grpSpPr>
          <p:grpSp>
            <p:nvGrpSpPr>
              <p:cNvPr id="28" name="îŝ1iḋé"/>
              <p:cNvGrpSpPr/>
              <p:nvPr/>
            </p:nvGrpSpPr>
            <p:grpSpPr>
              <a:xfrm>
                <a:off x="1625749" y="2143698"/>
                <a:ext cx="3176996" cy="2977003"/>
                <a:chOff x="1625749" y="2143698"/>
                <a:chExt cx="3176996" cy="2977003"/>
              </a:xfrm>
            </p:grpSpPr>
            <p:sp>
              <p:nvSpPr>
                <p:cNvPr id="62" name="íšļïḍè"/>
                <p:cNvSpPr/>
                <p:nvPr/>
              </p:nvSpPr>
              <p:spPr>
                <a:xfrm flipH="1">
                  <a:off x="1625749" y="2143698"/>
                  <a:ext cx="3174649" cy="1467257"/>
                </a:xfrm>
                <a:prstGeom prst="line">
                  <a:avLst/>
                </a:prstGeom>
                <a:noFill/>
                <a:ln w="127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1pPr>
                  <a:lvl2pPr marL="914217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2pPr>
                  <a:lvl3pPr marL="1828434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3pPr>
                  <a:lvl4pPr marL="2742651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4pPr>
                  <a:lvl5pPr marL="3656868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5pPr>
                  <a:lvl6pPr marL="4571086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6pPr>
                  <a:lvl7pPr marL="5485303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7pPr>
                  <a:lvl8pPr marL="6399520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8pPr>
                  <a:lvl9pPr marL="7313737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/>
                  <a:endParaRPr dirty="0"/>
                </a:p>
              </p:txBody>
            </p:sp>
            <p:sp>
              <p:nvSpPr>
                <p:cNvPr id="63" name="ïṥliḍé"/>
                <p:cNvSpPr/>
                <p:nvPr/>
              </p:nvSpPr>
              <p:spPr>
                <a:xfrm>
                  <a:off x="1625749" y="3653594"/>
                  <a:ext cx="3176996" cy="1467107"/>
                </a:xfrm>
                <a:prstGeom prst="line">
                  <a:avLst/>
                </a:prstGeom>
                <a:noFill/>
                <a:ln w="127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1pPr>
                  <a:lvl2pPr marL="914217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2pPr>
                  <a:lvl3pPr marL="1828434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3pPr>
                  <a:lvl4pPr marL="2742651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4pPr>
                  <a:lvl5pPr marL="3656868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5pPr>
                  <a:lvl6pPr marL="4571086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6pPr>
                  <a:lvl7pPr marL="5485303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7pPr>
                  <a:lvl8pPr marL="6399520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8pPr>
                  <a:lvl9pPr marL="7313737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/>
                  <a:endParaRPr dirty="0"/>
                </a:p>
              </p:txBody>
            </p:sp>
          </p:grpSp>
          <p:grpSp>
            <p:nvGrpSpPr>
              <p:cNvPr id="29" name="íṧļîdé"/>
              <p:cNvGrpSpPr/>
              <p:nvPr/>
            </p:nvGrpSpPr>
            <p:grpSpPr>
              <a:xfrm>
                <a:off x="3438609" y="3084435"/>
                <a:ext cx="929978" cy="1316384"/>
                <a:chOff x="3438609" y="3084435"/>
                <a:chExt cx="929978" cy="1316384"/>
              </a:xfrm>
            </p:grpSpPr>
            <p:sp>
              <p:nvSpPr>
                <p:cNvPr id="60" name="îṣḷiḑê"/>
                <p:cNvSpPr/>
                <p:nvPr/>
              </p:nvSpPr>
              <p:spPr>
                <a:xfrm flipH="1">
                  <a:off x="3438609" y="3959262"/>
                  <a:ext cx="929978" cy="441557"/>
                </a:xfrm>
                <a:prstGeom prst="line">
                  <a:avLst/>
                </a:prstGeom>
                <a:noFill/>
                <a:ln w="127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1pPr>
                  <a:lvl2pPr marL="914217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2pPr>
                  <a:lvl3pPr marL="1828434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3pPr>
                  <a:lvl4pPr marL="2742651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4pPr>
                  <a:lvl5pPr marL="3656868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5pPr>
                  <a:lvl6pPr marL="4571086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6pPr>
                  <a:lvl7pPr marL="5485303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7pPr>
                  <a:lvl8pPr marL="6399520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8pPr>
                  <a:lvl9pPr marL="7313737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/>
                  <a:endParaRPr dirty="0"/>
                </a:p>
              </p:txBody>
            </p:sp>
            <p:sp>
              <p:nvSpPr>
                <p:cNvPr id="61" name="íSḻîďê"/>
                <p:cNvSpPr/>
                <p:nvPr/>
              </p:nvSpPr>
              <p:spPr>
                <a:xfrm>
                  <a:off x="3438609" y="3084435"/>
                  <a:ext cx="929978" cy="393662"/>
                </a:xfrm>
                <a:prstGeom prst="line">
                  <a:avLst/>
                </a:prstGeom>
                <a:noFill/>
                <a:ln w="127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1pPr>
                  <a:lvl2pPr marL="914217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2pPr>
                  <a:lvl3pPr marL="1828434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3pPr>
                  <a:lvl4pPr marL="2742651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4pPr>
                  <a:lvl5pPr marL="3656868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5pPr>
                  <a:lvl6pPr marL="4571086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6pPr>
                  <a:lvl7pPr marL="5485303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7pPr>
                  <a:lvl8pPr marL="6399520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8pPr>
                  <a:lvl9pPr marL="7313737" algn="l" defTabSz="1828434" rtl="0" eaLnBrk="1" latinLnBrk="0" hangingPunct="1">
                    <a:defRPr sz="36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/>
                  <a:endParaRPr dirty="0"/>
                </a:p>
              </p:txBody>
            </p:sp>
          </p:grpSp>
          <p:sp>
            <p:nvSpPr>
              <p:cNvPr id="30" name="îSliďe"/>
              <p:cNvSpPr/>
              <p:nvPr/>
            </p:nvSpPr>
            <p:spPr>
              <a:xfrm>
                <a:off x="2775499" y="2467908"/>
                <a:ext cx="489282" cy="2328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0" h="21600" extrusionOk="0">
                    <a:moveTo>
                      <a:pt x="125" y="21600"/>
                    </a:moveTo>
                    <a:cubicBezTo>
                      <a:pt x="21600" y="14478"/>
                      <a:pt x="21558" y="7278"/>
                      <a:pt x="0" y="0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endParaRPr dirty="0"/>
              </a:p>
            </p:txBody>
          </p:sp>
          <p:sp>
            <p:nvSpPr>
              <p:cNvPr id="31" name="íṩḷïďe"/>
              <p:cNvSpPr/>
              <p:nvPr/>
            </p:nvSpPr>
            <p:spPr>
              <a:xfrm>
                <a:off x="2538201" y="3951557"/>
                <a:ext cx="1134780" cy="116914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zh-CN" altLang="en-US" sz="1800" i="1" dirty="0" smtClean="0">
                    <a:solidFill>
                      <a:schemeClr val="bg1"/>
                    </a:solidFill>
                  </a:rPr>
                  <a:t>细胞变异</a:t>
                </a:r>
                <a:endParaRPr sz="18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îŝḷíďê"/>
              <p:cNvSpPr/>
              <p:nvPr/>
            </p:nvSpPr>
            <p:spPr>
              <a:xfrm>
                <a:off x="2538201" y="2284954"/>
                <a:ext cx="1139110" cy="11055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zh-CN" altLang="en-US" sz="1800" i="1" dirty="0">
                    <a:solidFill>
                      <a:schemeClr val="bg1"/>
                    </a:solidFill>
                  </a:rPr>
                  <a:t>细胞死亡</a:t>
                </a:r>
                <a:endParaRPr lang="en-US" altLang="zh-CN" sz="18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íşḷiḍê"/>
              <p:cNvSpPr/>
              <p:nvPr/>
            </p:nvSpPr>
            <p:spPr>
              <a:xfrm>
                <a:off x="4167806" y="1842171"/>
                <a:ext cx="756424" cy="3599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0" h="21600" extrusionOk="0">
                    <a:moveTo>
                      <a:pt x="125" y="21600"/>
                    </a:moveTo>
                    <a:cubicBezTo>
                      <a:pt x="21600" y="14478"/>
                      <a:pt x="21558" y="7278"/>
                      <a:pt x="0" y="0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endParaRPr dirty="0"/>
              </a:p>
            </p:txBody>
          </p:sp>
          <p:sp>
            <p:nvSpPr>
              <p:cNvPr id="34" name="iṡḷíḍê"/>
              <p:cNvSpPr/>
              <p:nvPr/>
            </p:nvSpPr>
            <p:spPr>
              <a:xfrm>
                <a:off x="4167805" y="4713510"/>
                <a:ext cx="1031149" cy="100076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zh-CN" altLang="en-US" sz="1800" i="1" dirty="0" smtClean="0">
                    <a:solidFill>
                      <a:schemeClr val="bg1"/>
                    </a:solidFill>
                  </a:rPr>
                  <a:t>体细胞</a:t>
                </a:r>
                <a:endParaRPr lang="en-US" altLang="zh-CN" sz="18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iŝḻïḍè"/>
              <p:cNvSpPr/>
              <p:nvPr/>
            </p:nvSpPr>
            <p:spPr>
              <a:xfrm>
                <a:off x="4030011" y="1541497"/>
                <a:ext cx="1032013" cy="10176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zh-CN" altLang="en-US" sz="1800" i="1" dirty="0">
                    <a:solidFill>
                      <a:schemeClr val="bg1"/>
                    </a:solidFill>
                  </a:rPr>
                  <a:t>体细胞</a:t>
                </a:r>
                <a:endParaRPr lang="en-US" altLang="zh-CN" sz="18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iṧļiďê"/>
              <p:cNvSpPr/>
              <p:nvPr/>
            </p:nvSpPr>
            <p:spPr>
              <a:xfrm>
                <a:off x="4208516" y="3141987"/>
                <a:ext cx="1264232" cy="119158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numCol="1" anchor="ctr" anchorCtr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zh-CN" altLang="en-US" sz="2400" i="1" u="sng" dirty="0" smtClean="0">
                    <a:solidFill>
                      <a:schemeClr val="bg1"/>
                    </a:solidFill>
                  </a:rPr>
                  <a:t>生殖</a:t>
                </a:r>
                <a:endParaRPr lang="en-US" altLang="zh-CN" sz="2400" i="1" u="sng" dirty="0" smtClean="0">
                  <a:solidFill>
                    <a:schemeClr val="bg1"/>
                  </a:solidFill>
                </a:endParaRPr>
              </a:p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zh-CN" altLang="en-US" sz="2400" i="1" u="sng" dirty="0" smtClean="0">
                    <a:solidFill>
                      <a:schemeClr val="bg1"/>
                    </a:solidFill>
                  </a:rPr>
                  <a:t>细胞</a:t>
                </a:r>
                <a:endParaRPr lang="en-US" altLang="zh-CN" sz="2400" i="1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is1ïḋê"/>
              <p:cNvSpPr/>
              <p:nvPr/>
            </p:nvSpPr>
            <p:spPr>
              <a:xfrm>
                <a:off x="6095615" y="2399030"/>
                <a:ext cx="2155383" cy="11679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zh-CN" altLang="en-US" sz="2800" i="1" u="sng" dirty="0">
                    <a:solidFill>
                      <a:schemeClr val="bg1"/>
                    </a:solidFill>
                    <a:latin typeface="华文琥珀" pitchFamily="2" charset="-122"/>
                    <a:ea typeface="华文琥珀" pitchFamily="2" charset="-122"/>
                  </a:rPr>
                  <a:t>不孕</a:t>
                </a:r>
                <a:endParaRPr lang="en-US" altLang="zh-CN" sz="2800" i="1" u="sng" dirty="0">
                  <a:solidFill>
                    <a:schemeClr val="bg1"/>
                  </a:solidFill>
                  <a:latin typeface="华文琥珀" pitchFamily="2" charset="-122"/>
                  <a:ea typeface="华文琥珀" pitchFamily="2" charset="-122"/>
                </a:endParaRPr>
              </a:p>
            </p:txBody>
          </p:sp>
          <p:sp>
            <p:nvSpPr>
              <p:cNvPr id="42" name="íṡ1ïḋé"/>
              <p:cNvSpPr/>
              <p:nvPr/>
            </p:nvSpPr>
            <p:spPr>
              <a:xfrm>
                <a:off x="248308" y="2693299"/>
                <a:ext cx="1877801" cy="187780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67" name="is1ïḋê"/>
            <p:cNvSpPr/>
            <p:nvPr/>
          </p:nvSpPr>
          <p:spPr>
            <a:xfrm>
              <a:off x="5790368" y="3679065"/>
              <a:ext cx="2155383" cy="116794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>
              <a:solidFill>
                <a:schemeClr val="bg1"/>
              </a:solidFill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91440" tIns="45720" rIns="91440" bIns="45720" numCol="1" anchor="ctr" anchorCtr="0">
              <a:norm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zh-CN" altLang="en-US" sz="3200" i="1" u="sng" dirty="0">
                  <a:solidFill>
                    <a:schemeClr val="bg1"/>
                  </a:solidFill>
                  <a:latin typeface="华文琥珀" pitchFamily="2" charset="-122"/>
                  <a:ea typeface="华文琥珀" pitchFamily="2" charset="-122"/>
                </a:rPr>
                <a:t>肿瘤</a:t>
              </a:r>
              <a:endParaRPr lang="en-US" altLang="zh-CN" sz="3200" i="1" u="sng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sp>
        <p:nvSpPr>
          <p:cNvPr id="2" name="ïśḻïḋ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性腺防护的重要性</a:t>
            </a:r>
            <a:endParaRPr lang="zh-CN" altLang="en-US" dirty="0"/>
          </a:p>
        </p:txBody>
      </p:sp>
      <p:sp>
        <p:nvSpPr>
          <p:cNvPr id="4" name="iṣľiḋ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6082" y="3655898"/>
            <a:ext cx="1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DNA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损伤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íSḻîďê"/>
          <p:cNvSpPr/>
          <p:nvPr/>
        </p:nvSpPr>
        <p:spPr>
          <a:xfrm>
            <a:off x="7091537" y="4117563"/>
            <a:ext cx="929978" cy="393662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91440" tIns="45720" rIns="91440" bIns="45720" numCol="1" anchor="ctr">
            <a:normAutofit fontScale="25000" lnSpcReduction="20000"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</a:defRPr>
            </a:lvl9pPr>
          </a:lstStyle>
          <a:p>
            <a:pPr lvl="0" algn="ctr"/>
            <a:endParaRPr dirty="0"/>
          </a:p>
        </p:txBody>
      </p:sp>
      <p:sp>
        <p:nvSpPr>
          <p:cNvPr id="66" name="îṣḷiḑê"/>
          <p:cNvSpPr/>
          <p:nvPr/>
        </p:nvSpPr>
        <p:spPr>
          <a:xfrm flipH="1">
            <a:off x="7091537" y="3370820"/>
            <a:ext cx="929978" cy="441557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91440" tIns="45720" rIns="91440" bIns="45720" numCol="1" anchor="ctr">
            <a:normAutofit fontScale="25000" lnSpcReduction="20000"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</a:defRPr>
            </a:lvl9pPr>
          </a:lstStyle>
          <a:p>
            <a:pPr lvl="0"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2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性腺防护的重要性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619249" y="167297"/>
            <a:ext cx="9294935" cy="579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381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2" algn="ctr" eaLnBrk="1" hangingPunct="1"/>
            <a:endParaRPr lang="zh-CN" altLang="en-US" sz="32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sz="2400" b="1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sz="2400" b="1" dirty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器    官	效    应	           剂  量（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Gy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	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睾丸	      生殖细胞耗竭	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0.5	</a:t>
            </a:r>
          </a:p>
          <a:p>
            <a:pPr eaLnBrk="1" hangingPunct="1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Leydig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细胞功能障碍	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	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卵巢	      闭经	           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&gt;0.5	</a:t>
            </a:r>
          </a:p>
          <a:p>
            <a:pPr eaLnBrk="1" hangingPunct="1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不育	              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	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甲状腺      机能完全丧失	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20	</a:t>
            </a:r>
          </a:p>
          <a:p>
            <a:pPr eaLnBrk="1" hangingPunct="1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甲状腺功能低下     	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&gt;1	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脑	      认知功能变化	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18	</a:t>
            </a:r>
          </a:p>
          <a:p>
            <a:pPr eaLnBrk="1" hangingPunct="1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组织病理学变化	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）*	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	      神经内分泌效应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&gt;18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）*	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"/>
          <p:cNvSpPr>
            <a:spLocks noChangeShapeType="1"/>
          </p:cNvSpPr>
          <p:nvPr/>
        </p:nvSpPr>
        <p:spPr bwMode="auto">
          <a:xfrm>
            <a:off x="1234464" y="1365738"/>
            <a:ext cx="6781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>
            <a:off x="1211018" y="1905000"/>
            <a:ext cx="6781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1246188" y="1905000"/>
            <a:ext cx="6781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2863973" y="1905000"/>
            <a:ext cx="0" cy="390225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ac1711a5-03b0-4ab3-b3a8-0ea7878b9c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48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BEF4"/>
      </a:accent1>
      <a:accent2>
        <a:srgbClr val="005AA9"/>
      </a:accent2>
      <a:accent3>
        <a:srgbClr val="058ECA"/>
      </a:accent3>
      <a:accent4>
        <a:srgbClr val="1561A6"/>
      </a:accent4>
      <a:accent5>
        <a:srgbClr val="115086"/>
      </a:accent5>
      <a:accent6>
        <a:srgbClr val="072D5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BEF4"/>
    </a:accent1>
    <a:accent2>
      <a:srgbClr val="005AA9"/>
    </a:accent2>
    <a:accent3>
      <a:srgbClr val="058ECA"/>
    </a:accent3>
    <a:accent4>
      <a:srgbClr val="1561A6"/>
    </a:accent4>
    <a:accent5>
      <a:srgbClr val="115086"/>
    </a:accent5>
    <a:accent6>
      <a:srgbClr val="072D5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BEF4"/>
    </a:accent1>
    <a:accent2>
      <a:srgbClr val="005AA9"/>
    </a:accent2>
    <a:accent3>
      <a:srgbClr val="058ECA"/>
    </a:accent3>
    <a:accent4>
      <a:srgbClr val="1561A6"/>
    </a:accent4>
    <a:accent5>
      <a:srgbClr val="115086"/>
    </a:accent5>
    <a:accent6>
      <a:srgbClr val="072D5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BEF4"/>
    </a:accent1>
    <a:accent2>
      <a:srgbClr val="005AA9"/>
    </a:accent2>
    <a:accent3>
      <a:srgbClr val="058ECA"/>
    </a:accent3>
    <a:accent4>
      <a:srgbClr val="1561A6"/>
    </a:accent4>
    <a:accent5>
      <a:srgbClr val="115086"/>
    </a:accent5>
    <a:accent6>
      <a:srgbClr val="072D52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BEF4"/>
    </a:accent1>
    <a:accent2>
      <a:srgbClr val="005AA9"/>
    </a:accent2>
    <a:accent3>
      <a:srgbClr val="058ECA"/>
    </a:accent3>
    <a:accent4>
      <a:srgbClr val="1561A6"/>
    </a:accent4>
    <a:accent5>
      <a:srgbClr val="115086"/>
    </a:accent5>
    <a:accent6>
      <a:srgbClr val="072D52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BEF4"/>
    </a:accent1>
    <a:accent2>
      <a:srgbClr val="005AA9"/>
    </a:accent2>
    <a:accent3>
      <a:srgbClr val="058ECA"/>
    </a:accent3>
    <a:accent4>
      <a:srgbClr val="1561A6"/>
    </a:accent4>
    <a:accent5>
      <a:srgbClr val="115086"/>
    </a:accent5>
    <a:accent6>
      <a:srgbClr val="072D52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BEF4"/>
    </a:accent1>
    <a:accent2>
      <a:srgbClr val="005AA9"/>
    </a:accent2>
    <a:accent3>
      <a:srgbClr val="058ECA"/>
    </a:accent3>
    <a:accent4>
      <a:srgbClr val="1561A6"/>
    </a:accent4>
    <a:accent5>
      <a:srgbClr val="115086"/>
    </a:accent5>
    <a:accent6>
      <a:srgbClr val="072D5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509</TotalTime>
  <Words>299</Words>
  <Application>Microsoft Office PowerPoint</Application>
  <PresentationFormat>自定义</PresentationFormat>
  <Paragraphs>86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主题5</vt:lpstr>
      <vt:lpstr>think-cell Slide</vt:lpstr>
      <vt:lpstr> 身边的电离辐射   </vt:lpstr>
      <vt:lpstr>PowerPoint 演示文稿</vt:lpstr>
      <vt:lpstr>举例说明电离辐射的随机效应和确定性效应</vt:lpstr>
      <vt:lpstr>随机效应与确定性效应</vt:lpstr>
      <vt:lpstr>随机效应与确定性效应</vt:lpstr>
      <vt:lpstr>不同曝露部位引发确定效应的低限剂量值 </vt:lpstr>
      <vt:lpstr>性腺防护的重要性有哪些</vt:lpstr>
      <vt:lpstr>性腺防护的重要性</vt:lpstr>
      <vt:lpstr>性腺防护的重要性</vt:lpstr>
      <vt:lpstr>性腺防护的重要性</vt:lpstr>
      <vt:lpstr>2011.3大陆抢盐事件反应了哪些问题</vt:lpstr>
      <vt:lpstr>抢盐事件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Administrator</cp:lastModifiedBy>
  <cp:revision>22</cp:revision>
  <cp:lastPrinted>2019-09-02T16:00:00Z</cp:lastPrinted>
  <dcterms:created xsi:type="dcterms:W3CDTF">2019-09-02T16:00:00Z</dcterms:created>
  <dcterms:modified xsi:type="dcterms:W3CDTF">2019-11-23T18:31:07Z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