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heme/theme3.xml" ContentType="application/vnd.openxmlformats-officedocument.them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1.xml" ContentType="application/vnd.openxmlformats-officedocument.presentationml.notesSlide+xml"/>
  <Override PartName="/ppt/tags/tag121.xml" ContentType="application/vnd.openxmlformats-officedocument.presentationml.tags+xml"/>
  <Override PartName="/ppt/notesSlides/notesSlide2.xml" ContentType="application/vnd.openxmlformats-officedocument.presentationml.notesSlide+xml"/>
  <Override PartName="/ppt/tags/tag122.xml" ContentType="application/vnd.openxmlformats-officedocument.presentationml.tags+xml"/>
  <Override PartName="/ppt/notesSlides/notesSlide3.xml" ContentType="application/vnd.openxmlformats-officedocument.presentationml.notesSlide+xml"/>
  <Override PartName="/ppt/tags/tag123.xml" ContentType="application/vnd.openxmlformats-officedocument.presentationml.tags+xml"/>
  <Override PartName="/ppt/notesSlides/notesSlide4.xml" ContentType="application/vnd.openxmlformats-officedocument.presentationml.notesSlide+xml"/>
  <Override PartName="/ppt/tags/tag124.xml" ContentType="application/vnd.openxmlformats-officedocument.presentationml.tags+xml"/>
  <Override PartName="/ppt/notesSlides/notesSlide5.xml" ContentType="application/vnd.openxmlformats-officedocument.presentationml.notesSlide+xml"/>
  <Override PartName="/ppt/tags/tag125.xml" ContentType="application/vnd.openxmlformats-officedocument.presentationml.tags+xml"/>
  <Override PartName="/ppt/notesSlides/notesSlide6.xml" ContentType="application/vnd.openxmlformats-officedocument.presentationml.notesSlide+xml"/>
  <Override PartName="/ppt/tags/tag126.xml" ContentType="application/vnd.openxmlformats-officedocument.presentationml.tags+xml"/>
  <Override PartName="/ppt/notesSlides/notesSlide7.xml" ContentType="application/vnd.openxmlformats-officedocument.presentationml.notesSlide+xml"/>
  <Override PartName="/ppt/tags/tag127.xml" ContentType="application/vnd.openxmlformats-officedocument.presentationml.tags+xml"/>
  <Override PartName="/ppt/notesSlides/notesSlide8.xml" ContentType="application/vnd.openxmlformats-officedocument.presentationml.notesSlide+xml"/>
  <Override PartName="/ppt/tags/tag128.xml" ContentType="application/vnd.openxmlformats-officedocument.presentationml.tags+xml"/>
  <Override PartName="/ppt/notesSlides/notesSlide9.xml" ContentType="application/vnd.openxmlformats-officedocument.presentationml.notesSlide+xml"/>
  <Override PartName="/ppt/tags/tag129.xml" ContentType="application/vnd.openxmlformats-officedocument.presentationml.tags+xml"/>
  <Override PartName="/ppt/notesSlides/notesSlide10.xml" ContentType="application/vnd.openxmlformats-officedocument.presentationml.notesSlide+xml"/>
  <Override PartName="/ppt/tags/tag130.xml" ContentType="application/vnd.openxmlformats-officedocument.presentationml.tags+xml"/>
  <Override PartName="/ppt/notesSlides/notesSlide11.xml" ContentType="application/vnd.openxmlformats-officedocument.presentationml.notesSlide+xml"/>
  <Override PartName="/ppt/tags/tag131.xml" ContentType="application/vnd.openxmlformats-officedocument.presentationml.tags+xml"/>
  <Override PartName="/ppt/notesSlides/notesSlide12.xml" ContentType="application/vnd.openxmlformats-officedocument.presentationml.notesSlide+xml"/>
  <Override PartName="/ppt/tags/tag132.xml" ContentType="application/vnd.openxmlformats-officedocument.presentationml.tags+xml"/>
  <Override PartName="/ppt/notesSlides/notesSlide13.xml" ContentType="application/vnd.openxmlformats-officedocument.presentationml.notesSlide+xml"/>
  <Override PartName="/ppt/tags/tag133.xml" ContentType="application/vnd.openxmlformats-officedocument.presentationml.tags+xml"/>
  <Override PartName="/ppt/notesSlides/notesSlide14.xml" ContentType="application/vnd.openxmlformats-officedocument.presentationml.notesSlide+xml"/>
  <Override PartName="/ppt/tags/tag134.xml" ContentType="application/vnd.openxmlformats-officedocument.presentationml.tags+xml"/>
  <Override PartName="/ppt/notesSlides/notesSlide15.xml" ContentType="application/vnd.openxmlformats-officedocument.presentationml.notesSlide+xml"/>
  <Override PartName="/ppt/tags/tag135.xml" ContentType="application/vnd.openxmlformats-officedocument.presentationml.tags+xml"/>
  <Override PartName="/ppt/notesSlides/notesSlide16.xml" ContentType="application/vnd.openxmlformats-officedocument.presentationml.notesSlide+xml"/>
  <Override PartName="/ppt/tags/tag136.xml" ContentType="application/vnd.openxmlformats-officedocument.presentationml.tags+xml"/>
  <Override PartName="/ppt/notesSlides/notesSlide17.xml" ContentType="application/vnd.openxmlformats-officedocument.presentationml.notesSlide+xml"/>
  <Override PartName="/ppt/tags/tag137.xml" ContentType="application/vnd.openxmlformats-officedocument.presentationml.tags+xml"/>
  <Override PartName="/ppt/notesSlides/notesSlide18.xml" ContentType="application/vnd.openxmlformats-officedocument.presentationml.notesSlide+xml"/>
  <Override PartName="/ppt/tags/tag138.xml" ContentType="application/vnd.openxmlformats-officedocument.presentationml.tags+xml"/>
  <Override PartName="/ppt/notesSlides/notesSlide19.xml" ContentType="application/vnd.openxmlformats-officedocument.presentationml.notesSlide+xml"/>
  <Override PartName="/ppt/tags/tag139.xml" ContentType="application/vnd.openxmlformats-officedocument.presentationml.tags+xml"/>
  <Override PartName="/ppt/notesSlides/notesSlide20.xml" ContentType="application/vnd.openxmlformats-officedocument.presentationml.notesSlide+xml"/>
  <Override PartName="/ppt/tags/tag140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7"/>
  </p:notesMasterIdLst>
  <p:sldIdLst>
    <p:sldId id="287" r:id="rId3"/>
    <p:sldId id="290" r:id="rId4"/>
    <p:sldId id="288" r:id="rId5"/>
    <p:sldId id="256" r:id="rId6"/>
    <p:sldId id="257" r:id="rId7"/>
    <p:sldId id="258" r:id="rId8"/>
    <p:sldId id="261" r:id="rId9"/>
    <p:sldId id="266" r:id="rId10"/>
    <p:sldId id="259" r:id="rId11"/>
    <p:sldId id="260" r:id="rId12"/>
    <p:sldId id="273" r:id="rId13"/>
    <p:sldId id="262" r:id="rId14"/>
    <p:sldId id="274" r:id="rId15"/>
    <p:sldId id="264" r:id="rId16"/>
    <p:sldId id="275" r:id="rId17"/>
    <p:sldId id="276" r:id="rId18"/>
    <p:sldId id="279" r:id="rId19"/>
    <p:sldId id="277" r:id="rId20"/>
    <p:sldId id="280" r:id="rId21"/>
    <p:sldId id="278" r:id="rId22"/>
    <p:sldId id="281" r:id="rId23"/>
    <p:sldId id="282" r:id="rId24"/>
    <p:sldId id="263" r:id="rId25"/>
    <p:sldId id="28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9256-CB3C-452C-BC89-A4B12D03C9E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9256-CB3C-452C-BC89-A4B12D03C9E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9256-CB3C-452C-BC89-A4B12D03C9E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9256-CB3C-452C-BC89-A4B12D03C9E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9256-CB3C-452C-BC89-A4B12D03C9E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9256-CB3C-452C-BC89-A4B12D03C9E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9256-CB3C-452C-BC89-A4B12D03C9E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9256-CB3C-452C-BC89-A4B12D03C9E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9256-CB3C-452C-BC89-A4B12D03C9EE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9256-CB3C-452C-BC89-A4B12D03C9EE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9256-CB3C-452C-BC89-A4B12D03C9EE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9256-CB3C-452C-BC89-A4B12D03C9E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9256-CB3C-452C-BC89-A4B12D03C9EE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9256-CB3C-452C-BC89-A4B12D03C9EE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9256-CB3C-452C-BC89-A4B12D03C9E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9256-CB3C-452C-BC89-A4B12D03C9E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9256-CB3C-452C-BC89-A4B12D03C9E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9256-CB3C-452C-BC89-A4B12D03C9E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9256-CB3C-452C-BC89-A4B12D03C9E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9256-CB3C-452C-BC89-A4B12D03C9E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9256-CB3C-452C-BC89-A4B12D03C9E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image" Target="../media/image1.jpeg"/><Relationship Id="rId4" Type="http://schemas.openxmlformats.org/officeDocument/2006/relationships/tags" Target="../tags/tag10.xml"/><Relationship Id="rId9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10" Type="http://schemas.openxmlformats.org/officeDocument/2006/relationships/image" Target="../media/image1.jpeg"/><Relationship Id="rId4" Type="http://schemas.openxmlformats.org/officeDocument/2006/relationships/tags" Target="../tags/tag66.xml"/><Relationship Id="rId9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05.xml"/><Relationship Id="rId9" Type="http://schemas.openxmlformats.org/officeDocument/2006/relationships/tags" Target="../tags/tag110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>
            <p:custDataLst>
              <p:tags r:id="rId1"/>
            </p:custDataLst>
          </p:nvPr>
        </p:nvSpPr>
        <p:spPr>
          <a:xfrm>
            <a:off x="0" y="6595230"/>
            <a:ext cx="12207240" cy="2627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3423285"/>
            <a:ext cx="12192000" cy="31718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2858400" y="2314800"/>
            <a:ext cx="6492684" cy="899167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5400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388400" y="1821600"/>
            <a:ext cx="3417958" cy="30670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400" i="1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4388400" y="6070850"/>
            <a:ext cx="3417958" cy="278983"/>
          </a:xfrm>
        </p:spPr>
        <p:txBody>
          <a:bodyPr lIns="90000" tIns="46800" rIns="90000" bIns="468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i="1" spc="3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2862000" y="2808000"/>
            <a:ext cx="6480250" cy="829945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4800" b="0" u="none" strike="noStrike" kern="1200" cap="none" spc="6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484000" y="3788410"/>
            <a:ext cx="7235406" cy="953135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200000"/>
              </a:lnSpc>
              <a:spcAft>
                <a:spcPts val="0"/>
              </a:spcAft>
              <a:buNone/>
              <a:defRPr kumimoji="0" lang="zh-CN" altLang="en-US" sz="140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 descr="e7d195523061f1c0d318120d6aeaf1b6ccceb6ba3da59c0775C5DE19DDDEBC09ED96DBD9900D9848D623ECAD1D4904B78047D0015C22C8BE97228BE8B5BFF08FE7A3AE04126DA07312A96C0F69F9BAB774A1A80D3F634447614569C9F3240A90E4AE33FB4ACD86DDE6F14078B6B5087E12C18EC1B0027BE38FC0CC5B27EC895096B39F09E44028FE"/>
          <p:cNvSpPr/>
          <p:nvPr>
            <p:custDataLst>
              <p:tags r:id="rId6"/>
            </p:custDataLst>
          </p:nvPr>
        </p:nvSpPr>
        <p:spPr>
          <a:xfrm>
            <a:off x="0" y="1"/>
            <a:ext cx="318655" cy="6858000"/>
          </a:xfrm>
          <a:prstGeom prst="rect">
            <a:avLst/>
          </a:prstGeom>
          <a:solidFill>
            <a:srgbClr val="C3B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>
            <p:custDataLst>
              <p:tags r:id="rId1"/>
            </p:custDataLst>
          </p:nvPr>
        </p:nvSpPr>
        <p:spPr>
          <a:xfrm>
            <a:off x="848995" y="1270"/>
            <a:ext cx="4907915" cy="6856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2021/6/11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3423285"/>
            <a:ext cx="12192000" cy="3171825"/>
          </a:xfrm>
          <a:prstGeom prst="rect">
            <a:avLst/>
          </a:prstGeom>
        </p:spPr>
      </p:pic>
      <p:sp>
        <p:nvSpPr>
          <p:cNvPr id="15" name="矩形 14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>
            <p:custDataLst>
              <p:tags r:id="rId2"/>
            </p:custDataLst>
          </p:nvPr>
        </p:nvSpPr>
        <p:spPr>
          <a:xfrm>
            <a:off x="0" y="6595230"/>
            <a:ext cx="12207240" cy="2627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857277" y="2314800"/>
            <a:ext cx="6492684" cy="922019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388400" y="6070850"/>
            <a:ext cx="3417958" cy="260350"/>
          </a:xfrm>
        </p:spPr>
        <p:txBody>
          <a:bodyPr lIns="90000" tIns="46800" rIns="90000" bIns="468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i="1" spc="3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4388400" y="1820108"/>
            <a:ext cx="3417958" cy="306705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i="1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cs186fall2013/homeworks/project-1" TargetMode="Externa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8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9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6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0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226820" y="1351280"/>
            <a:ext cx="10494645" cy="19389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400" dirty="0">
                <a:solidFill>
                  <a:srgbClr val="494949"/>
                </a:solidFill>
                <a:ea typeface="宋体" panose="02010600030101010101" pitchFamily="2" charset="-122"/>
              </a:rPr>
              <a:t>SimpleDB是</a:t>
            </a:r>
            <a:r>
              <a:rPr lang="zh-CN" altLang="en-US" sz="2400" b="0" dirty="0">
                <a:solidFill>
                  <a:srgbClr val="494949"/>
                </a:solidFill>
                <a:ea typeface="宋体" panose="02010600030101010101" pitchFamily="2" charset="-122"/>
              </a:rPr>
              <a:t>一个基础的数据管理系统，由加州伯克利大学开发。整个系统基于</a:t>
            </a:r>
            <a:r>
              <a:rPr lang="en-US" altLang="zh-CN" sz="2400" b="0" dirty="0">
                <a:solidFill>
                  <a:srgbClr val="494949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400" b="0" dirty="0">
                <a:solidFill>
                  <a:srgbClr val="494949"/>
                </a:solidFill>
                <a:ea typeface="宋体" panose="02010600030101010101" pitchFamily="2" charset="-122"/>
              </a:rPr>
              <a:t>语言编写。系统大部分代码已写好，大家只需根据实验要求填充缺失代码，完成相应功能即可。</a:t>
            </a:r>
            <a:endParaRPr lang="en-US" altLang="zh-CN" sz="2400" b="0" dirty="0">
              <a:solidFill>
                <a:srgbClr val="494949"/>
              </a:solidFill>
              <a:ea typeface="宋体" panose="02010600030101010101" pitchFamily="2" charset="-122"/>
            </a:endParaRPr>
          </a:p>
          <a:p>
            <a:pPr indent="0"/>
            <a:endParaRPr lang="en-US" altLang="zh-CN" sz="2400" dirty="0">
              <a:solidFill>
                <a:srgbClr val="494949"/>
              </a:solidFill>
              <a:ea typeface="宋体" panose="02010600030101010101" pitchFamily="2" charset="-122"/>
            </a:endParaRPr>
          </a:p>
          <a:p>
            <a:pPr indent="0"/>
            <a:r>
              <a:rPr lang="zh-CN" altLang="en-US" sz="2400" b="0" dirty="0">
                <a:solidFill>
                  <a:srgbClr val="494949"/>
                </a:solidFill>
                <a:ea typeface="宋体" panose="02010600030101010101" pitchFamily="2" charset="-122"/>
              </a:rPr>
              <a:t>详见：</a:t>
            </a:r>
            <a:r>
              <a:rPr lang="en-US" altLang="zh-CN" sz="2400" dirty="0">
                <a:solidFill>
                  <a:srgbClr val="49494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494949"/>
                </a:solidFill>
                <a:ea typeface="宋体" panose="02010600030101010101" pitchFamily="2" charset="-122"/>
                <a:hlinkClick r:id="rId3"/>
              </a:rPr>
              <a:t>https://sites.google.com/site/cs186fall2013/homeworks/project-1</a:t>
            </a:r>
            <a:r>
              <a:rPr lang="en-US" altLang="zh-CN" sz="2400" dirty="0">
                <a:solidFill>
                  <a:srgbClr val="494949"/>
                </a:solidFill>
                <a:ea typeface="宋体" panose="02010600030101010101" pitchFamily="2" charset="-122"/>
              </a:rPr>
              <a:t> </a:t>
            </a:r>
            <a:endParaRPr lang="zh-CN" altLang="en-US" sz="2400" b="0" dirty="0">
              <a:solidFill>
                <a:srgbClr val="494949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9010" y="336232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altLang="zh-CN" sz="2800" b="1">
                <a:solidFill>
                  <a:srgbClr val="333333"/>
                </a:solidFill>
                <a:ea typeface="宋体" panose="02010600030101010101" pitchFamily="2" charset="-122"/>
              </a:rPr>
              <a:t>SimpleDB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3285" y="394335"/>
            <a:ext cx="48628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如需使用</a:t>
            </a:r>
            <a:r>
              <a:rPr lang="en-US" altLang="zh-CN"/>
              <a:t>Ant </a:t>
            </a:r>
            <a:r>
              <a:rPr lang="zh-CN" altLang="en-US"/>
              <a:t>构建工具</a:t>
            </a:r>
          </a:p>
          <a:p>
            <a:r>
              <a:rPr lang="zh-CN" altLang="en-US"/>
              <a:t>可在</a:t>
            </a:r>
            <a:r>
              <a:rPr lang="en-US" altLang="zh-CN"/>
              <a:t>build.xml</a:t>
            </a:r>
            <a:r>
              <a:rPr lang="zh-CN" altLang="en-US"/>
              <a:t>文件上右击</a:t>
            </a:r>
            <a:r>
              <a:rPr lang="en-US" altLang="zh-CN"/>
              <a:t> Run As -&gt;Ant Build...</a:t>
            </a:r>
          </a:p>
          <a:p>
            <a:r>
              <a:rPr lang="zh-CN" altLang="en-US"/>
              <a:t>在</a:t>
            </a:r>
            <a:r>
              <a:rPr lang="en-US" altLang="zh-CN"/>
              <a:t>Main</a:t>
            </a:r>
            <a:r>
              <a:rPr lang="zh-CN" altLang="en-US"/>
              <a:t>选项卡</a:t>
            </a:r>
            <a:r>
              <a:rPr lang="en-US" altLang="zh-CN"/>
              <a:t> Arguments</a:t>
            </a:r>
            <a:r>
              <a:rPr lang="zh-CN" altLang="en-US"/>
              <a:t>中添加参数</a:t>
            </a:r>
            <a:r>
              <a:rPr lang="en-US" altLang="zh-CN"/>
              <a:t> </a:t>
            </a:r>
          </a:p>
          <a:p>
            <a:r>
              <a:rPr lang="zh-CN" altLang="en-US"/>
              <a:t>最后点击</a:t>
            </a:r>
            <a:r>
              <a:rPr lang="en-US" altLang="zh-CN"/>
              <a:t>Run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r="29200"/>
          <a:stretch>
            <a:fillRect/>
          </a:stretch>
        </p:blipFill>
        <p:spPr>
          <a:xfrm>
            <a:off x="546735" y="1600200"/>
            <a:ext cx="5003800" cy="5257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475" y="1151255"/>
            <a:ext cx="6486525" cy="50673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69010" y="335915"/>
            <a:ext cx="69195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2800" b="1">
                <a:solidFill>
                  <a:srgbClr val="333333"/>
                </a:solidFill>
                <a:ea typeface="宋体" panose="02010600030101010101" pitchFamily="2" charset="-122"/>
              </a:rPr>
              <a:t> Database类</a:t>
            </a:r>
            <a:endParaRPr lang="en-US" altLang="zh-CN" sz="2800" b="1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5380" y="857885"/>
            <a:ext cx="107416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None/>
            </a:pPr>
            <a:r>
              <a:rPr lang="zh-CN" altLang="en-US" sz="2400"/>
              <a:t>在Database.java中查看一下我们之后可能要使用的静态对象、方法的源码。</a:t>
            </a:r>
          </a:p>
        </p:txBody>
      </p:sp>
      <p:pic>
        <p:nvPicPr>
          <p:cNvPr id="12" name="图片 12" descr="https://uploader.shimo.im/f/PvUnQIN0F380pk8s.png!thumbn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00605" y="1318260"/>
            <a:ext cx="6776085" cy="521843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69010" y="335915"/>
            <a:ext cx="69195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800" b="1">
                <a:solidFill>
                  <a:srgbClr val="333333"/>
                </a:solidFill>
                <a:ea typeface="宋体" panose="02010600030101010101" pitchFamily="2" charset="-122"/>
              </a:rPr>
              <a:t>Fields and Tuples</a:t>
            </a:r>
            <a:r>
              <a:rPr lang="en-US" altLang="zh-CN" sz="2800" b="1">
                <a:solidFill>
                  <a:srgbClr val="333333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55065" y="1621155"/>
            <a:ext cx="1074166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None/>
            </a:pPr>
            <a:r>
              <a:rPr lang="zh-CN" altLang="en-US" sz="2400"/>
              <a:t>描述一张关系数据库表的「模式」（schema）。</a:t>
            </a:r>
          </a:p>
          <a:p>
            <a:pPr indent="0">
              <a:buNone/>
            </a:pPr>
            <a:r>
              <a:rPr lang="zh-CN" altLang="en-US" sz="2400"/>
              <a:t>如图TupeDesc的一种构造方法，其中typeAr数组存储「类型」（type）、fieldAr数组存储「字段名」（field name）除了几个构造方法，我们还要完成诸如numFields、getFieldName、getFieldType等等的方法。</a:t>
            </a:r>
          </a:p>
          <a:p>
            <a:pPr indent="0">
              <a:buNone/>
            </a:pPr>
            <a:r>
              <a:rPr lang="zh-CN" altLang="en-US" sz="2400"/>
              <a:t>TupleDesc支持用 index 获得字段的 type 或 name，用 name 获得字段的 index，还提供一个静态方法用于 merge 两个 TupleDesc 获得一个新的 TupleDesc （供Join operator 使用）</a:t>
            </a:r>
          </a:p>
        </p:txBody>
      </p:sp>
      <p:pic>
        <p:nvPicPr>
          <p:cNvPr id="11" name="图片 11" descr="https://uploader.shimo.im/f/Q04yGq5tCPUB2bag.png!thumbn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7055" y="4723765"/>
            <a:ext cx="8864600" cy="9296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217295" y="91948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sz="2400" b="1">
                <a:solidFill>
                  <a:srgbClr val="333333"/>
                </a:solidFill>
                <a:latin typeface="Helvetica" charset="0"/>
                <a:ea typeface="宋体" panose="02010600030101010101" pitchFamily="2" charset="-122"/>
                <a:cs typeface="宋体" panose="02010600030101010101" pitchFamily="2" charset="-122"/>
              </a:rPr>
              <a:t>TupleDesc</a:t>
            </a:r>
            <a:endParaRPr lang="en-US" altLang="en-US" sz="2400" b="1">
              <a:solidFill>
                <a:srgbClr val="333333"/>
              </a:solidFill>
              <a:latin typeface="Helvetica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69010" y="335915"/>
            <a:ext cx="69195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800" b="1">
                <a:solidFill>
                  <a:srgbClr val="333333"/>
                </a:solidFill>
                <a:ea typeface="宋体" panose="02010600030101010101" pitchFamily="2" charset="-122"/>
              </a:rPr>
              <a:t>Fields and Tuples</a:t>
            </a:r>
            <a:r>
              <a:rPr lang="en-US" altLang="zh-CN" sz="2800" b="1">
                <a:solidFill>
                  <a:srgbClr val="333333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55065" y="1621155"/>
            <a:ext cx="1074166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None/>
            </a:pPr>
            <a:r>
              <a:rPr lang="zh-CN" altLang="en-US" sz="2400"/>
              <a:t>Tuple 存储字段，其除了提供第 i 个 字段的 getter/setter，还提供了所有字段的迭代器。</a:t>
            </a:r>
          </a:p>
          <a:p>
            <a:pPr indent="0">
              <a:buNone/>
            </a:pPr>
            <a:r>
              <a:rPr lang="zh-CN" altLang="en-US" sz="2400"/>
              <a:t>Tuple 有一个RecordId标志其在磁盘中的位置。</a:t>
            </a:r>
          </a:p>
          <a:p>
            <a:pPr indent="0">
              <a:buNone/>
            </a:pPr>
            <a:r>
              <a:rPr lang="zh-CN" altLang="en-US" sz="2400"/>
              <a:t>值得注意的是，Tuple.java建立在补全完RecordId.java和TupleDesc.java的基础上完成。</a:t>
            </a:r>
          </a:p>
        </p:txBody>
      </p:sp>
      <p:pic>
        <p:nvPicPr>
          <p:cNvPr id="11" name="图片 11" descr="https://uploader.shimo.im/f/Q04yGq5tCPUB2bag.png!thumbn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5155" y="3860800"/>
            <a:ext cx="8864600" cy="9296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245870" y="94805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sz="2400" b="1">
                <a:solidFill>
                  <a:srgbClr val="333333"/>
                </a:solidFill>
                <a:latin typeface="Helvetica" charset="0"/>
                <a:ea typeface="宋体" panose="02010600030101010101" pitchFamily="2" charset="-122"/>
                <a:cs typeface="宋体" panose="02010600030101010101" pitchFamily="2" charset="-122"/>
              </a:rPr>
              <a:t>Tuple</a:t>
            </a:r>
            <a:endParaRPr lang="en-US" altLang="en-US" sz="2400" b="1">
              <a:solidFill>
                <a:srgbClr val="333333"/>
              </a:solidFill>
              <a:latin typeface="Helvetica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8970" y="664210"/>
            <a:ext cx="1143254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Exercise 1. </a:t>
            </a:r>
          </a:p>
          <a:p>
            <a:r>
              <a:rPr lang="zh-CN" altLang="en-US" sz="2800"/>
              <a:t>完成：</a:t>
            </a:r>
          </a:p>
          <a:p>
            <a:r>
              <a:rPr lang="en-US" altLang="zh-CN" sz="2800"/>
              <a:t>	</a:t>
            </a:r>
            <a:r>
              <a:rPr lang="zh-CN" altLang="en-US" sz="2800"/>
              <a:t>src/simpledb/TupleDesc.java</a:t>
            </a:r>
          </a:p>
          <a:p>
            <a:r>
              <a:rPr lang="en-US" altLang="zh-CN" sz="2800"/>
              <a:t>	</a:t>
            </a:r>
            <a:r>
              <a:rPr lang="zh-CN" altLang="en-US" sz="2800"/>
              <a:t>src/simpledb/Tuple.java</a:t>
            </a:r>
          </a:p>
          <a:p>
            <a:r>
              <a:rPr lang="zh-CN" altLang="en-US" sz="2800"/>
              <a:t>通过单元测试文件：</a:t>
            </a:r>
          </a:p>
          <a:p>
            <a:r>
              <a:rPr lang="en-US" altLang="zh-CN" sz="2800">
                <a:sym typeface="+mn-ea"/>
              </a:rPr>
              <a:t>	</a:t>
            </a:r>
            <a:r>
              <a:rPr lang="zh-CN" altLang="en-US" sz="2800">
                <a:sym typeface="+mn-ea"/>
              </a:rPr>
              <a:t>TupleTest</a:t>
            </a:r>
          </a:p>
          <a:p>
            <a:r>
              <a:rPr lang="en-US" altLang="zh-CN" sz="2800">
                <a:sym typeface="+mn-ea"/>
              </a:rPr>
              <a:t>	</a:t>
            </a:r>
            <a:r>
              <a:rPr lang="zh-CN" altLang="en-US" sz="2800">
                <a:sym typeface="+mn-ea"/>
              </a:rPr>
              <a:t>TupleDescTest</a:t>
            </a:r>
          </a:p>
          <a:p>
            <a:r>
              <a:rPr lang="zh-CN" altLang="en-US" sz="2800">
                <a:sym typeface="+mn-ea"/>
              </a:rPr>
              <a:t>modifyRecordId()失败是正常现象，因为还未实现RecordId.java</a:t>
            </a:r>
            <a:endParaRPr lang="zh-CN" altLang="en-US" sz="2800" b="1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69010" y="335915"/>
            <a:ext cx="69195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2800" b="1">
                <a:solidFill>
                  <a:srgbClr val="333333"/>
                </a:solidFill>
                <a:ea typeface="宋体" panose="02010600030101010101" pitchFamily="2" charset="-122"/>
              </a:rPr>
              <a:t>Catalog</a:t>
            </a:r>
            <a:endParaRPr lang="en-US" altLang="zh-CN" sz="2800" b="1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5380" y="1519555"/>
            <a:ext cx="107416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None/>
            </a:pPr>
            <a:r>
              <a:rPr lang="zh-CN" altLang="en-US" sz="2400"/>
              <a:t>Catalog 储存了所有表的信息。</a:t>
            </a:r>
          </a:p>
          <a:p>
            <a:pPr indent="0">
              <a:buNone/>
            </a:pPr>
            <a:r>
              <a:rPr lang="zh-CN" altLang="en-US" sz="2400"/>
              <a:t>每个表的信息包括：name，schema，相应的 DbFile，以及 primary key。</a:t>
            </a:r>
          </a:p>
          <a:p>
            <a:pPr indent="0">
              <a:buNone/>
            </a:pPr>
            <a:r>
              <a:rPr lang="zh-CN" altLang="en-US" sz="2400"/>
              <a:t>如图，可以看出我们还需补全一些得到这张表相应信息的方法，例如getTableId、getPrimaryKey等方法，同时我们可以看到，添加表的方法有三个重载函数需要实现。</a:t>
            </a:r>
          </a:p>
          <a:p>
            <a:pPr indent="0">
              <a:buNone/>
            </a:pPr>
            <a:r>
              <a:rPr lang="zh-CN" altLang="en-US" sz="2400"/>
              <a:t>同时我们可以联系到第1节的_Catalog静态变量。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69010" y="335915"/>
            <a:ext cx="69195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2800" b="1">
                <a:solidFill>
                  <a:srgbClr val="333333"/>
                </a:solidFill>
                <a:ea typeface="宋体" panose="02010600030101010101" pitchFamily="2" charset="-122"/>
              </a:rPr>
              <a:t>Catalog</a:t>
            </a:r>
            <a:endParaRPr lang="en-US" altLang="zh-CN" sz="2800" b="1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  <p:pic>
        <p:nvPicPr>
          <p:cNvPr id="9" name="图片 9" descr="https://uploader.shimo.im/f/DYWcpcTtfDQ1jlqt.png!thumbn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4625" y="657225"/>
            <a:ext cx="6762750" cy="55435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8970" y="664210"/>
            <a:ext cx="1143254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Exercise </a:t>
            </a:r>
            <a:r>
              <a:rPr lang="en-US" altLang="zh-CN" sz="2800"/>
              <a:t>2</a:t>
            </a:r>
            <a:r>
              <a:rPr lang="zh-CN" altLang="en-US" sz="2800"/>
              <a:t>. </a:t>
            </a:r>
          </a:p>
          <a:p>
            <a:r>
              <a:rPr lang="zh-CN" altLang="en-US" sz="2800"/>
              <a:t>完成：</a:t>
            </a:r>
          </a:p>
          <a:p>
            <a:r>
              <a:rPr lang="en-US" altLang="zh-CN" sz="2800"/>
              <a:t>	</a:t>
            </a:r>
            <a:r>
              <a:rPr lang="zh-CN" altLang="en-US" sz="2800"/>
              <a:t>src/simpledb/Catalog.java</a:t>
            </a:r>
          </a:p>
          <a:p>
            <a:r>
              <a:rPr lang="zh-CN" altLang="en-US" sz="2800"/>
              <a:t>通过单元测试文件：</a:t>
            </a:r>
          </a:p>
          <a:p>
            <a:r>
              <a:rPr lang="en-US" altLang="zh-CN" sz="2800">
                <a:sym typeface="+mn-ea"/>
              </a:rPr>
              <a:t>	</a:t>
            </a:r>
            <a:r>
              <a:rPr lang="zh-CN" altLang="en-US" sz="2800">
                <a:sym typeface="+mn-ea"/>
              </a:rPr>
              <a:t>CatalogTest</a:t>
            </a:r>
            <a:endParaRPr lang="zh-CN" altLang="en-US" sz="2800" b="1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69010" y="335915"/>
            <a:ext cx="69195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2800" b="1">
                <a:solidFill>
                  <a:srgbClr val="333333"/>
                </a:solidFill>
                <a:ea typeface="宋体" panose="02010600030101010101" pitchFamily="2" charset="-122"/>
              </a:rPr>
              <a:t>BufferPool</a:t>
            </a:r>
            <a:endParaRPr lang="en-US" altLang="zh-CN" sz="2800" b="1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5380" y="1097915"/>
            <a:ext cx="1074166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None/>
            </a:pPr>
            <a:r>
              <a:rPr lang="zh-CN" altLang="en-US" sz="2400"/>
              <a:t>数据是储存在磁盘中的（支持序列化），当需要访问时，都会通过「缓冲池」获得。缓冲池调用相应的 HeapFile 从磁盘中获得数据并生成 HeapPage 实例放入缓冲池。当缓冲池已满，会淘汰 一个页面，如果那个页面是脏页面的，会先 flush 到磁盘（通过调用 HeapFile 的 writePage API）。</a:t>
            </a:r>
          </a:p>
        </p:txBody>
      </p:sp>
      <p:pic>
        <p:nvPicPr>
          <p:cNvPr id="7" name="图片 7" descr="https://uploader.shimo.im/f/pwoFIXTaXG0DRpQH.png!thumbn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8765" y="2906395"/>
            <a:ext cx="690943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265555" y="5619750"/>
            <a:ext cx="916241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400" b="0"/>
              <a:t>在本实验中，只需要实现SeqScan运算符使用的构造函数和BufferPool.getPage（）方法。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8970" y="664210"/>
            <a:ext cx="1143254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Exercise </a:t>
            </a:r>
            <a:r>
              <a:rPr lang="en-US" altLang="zh-CN" sz="2800"/>
              <a:t>3</a:t>
            </a:r>
            <a:r>
              <a:rPr lang="zh-CN" altLang="en-US" sz="2800"/>
              <a:t>. </a:t>
            </a:r>
          </a:p>
          <a:p>
            <a:r>
              <a:rPr lang="zh-CN" altLang="en-US" sz="2800"/>
              <a:t>完成：</a:t>
            </a:r>
          </a:p>
          <a:p>
            <a:r>
              <a:rPr lang="en-US" altLang="zh-CN" sz="2800"/>
              <a:t>	</a:t>
            </a:r>
            <a:r>
              <a:rPr lang="zh-CN" altLang="en-US" sz="2800"/>
              <a:t>src/simpledb/BufferPool.java中的</a:t>
            </a:r>
            <a:r>
              <a:rPr lang="en-US" altLang="zh-CN" sz="2800"/>
              <a:t>getPage()</a:t>
            </a:r>
            <a:endParaRPr lang="zh-CN" altLang="en-US" sz="2800" b="1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226820" y="1351280"/>
            <a:ext cx="1049464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 b="0" dirty="0">
                <a:solidFill>
                  <a:srgbClr val="494949"/>
                </a:solidFill>
                <a:ea typeface="宋体" panose="02010600030101010101" pitchFamily="2" charset="-122"/>
              </a:rPr>
              <a:t>本次实验主要是实现</a:t>
            </a:r>
            <a:r>
              <a:rPr lang="en-US" sz="2400" b="0" dirty="0" err="1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  <a:cs typeface="宋体" panose="02010600030101010101" pitchFamily="2" charset="-122"/>
              </a:rPr>
              <a:t>SimpleDB</a:t>
            </a:r>
            <a:r>
              <a:rPr lang="zh-CN" sz="2400" b="0" dirty="0">
                <a:solidFill>
                  <a:srgbClr val="494949"/>
                </a:solidFill>
                <a:ea typeface="宋体" panose="02010600030101010101" pitchFamily="2" charset="-122"/>
              </a:rPr>
              <a:t>对数据的管理，需要在指导下先搭建好开发环境并了解</a:t>
            </a:r>
            <a:r>
              <a:rPr lang="en-US" sz="2400" b="0" dirty="0" err="1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</a:rPr>
              <a:t>SimpleDB</a:t>
            </a:r>
            <a:r>
              <a:rPr lang="zh-CN" sz="2400" b="0" dirty="0">
                <a:solidFill>
                  <a:srgbClr val="494949"/>
                </a:solidFill>
                <a:ea typeface="宋体" panose="02010600030101010101" pitchFamily="2" charset="-122"/>
              </a:rPr>
              <a:t>的整体框架。具体来说，需要实现存储、访问与管理物理层面的数据（二进制文件），以及将其映射为逻辑层面的数据（关系表）。在本次实验最后，还要求实现</a:t>
            </a:r>
            <a:r>
              <a:rPr lang="en-US" sz="2400" b="0" dirty="0" err="1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</a:rPr>
              <a:t>SimpleDB</a:t>
            </a:r>
            <a:r>
              <a:rPr lang="zh-CN" sz="2400" b="0" dirty="0">
                <a:solidFill>
                  <a:srgbClr val="494949"/>
                </a:solidFill>
                <a:ea typeface="宋体" panose="02010600030101010101" pitchFamily="2" charset="-122"/>
              </a:rPr>
              <a:t>中最基本的操作</a:t>
            </a:r>
            <a:r>
              <a:rPr lang="en-US" sz="2400" b="0" dirty="0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</a:rPr>
              <a:t>——</a:t>
            </a:r>
            <a:r>
              <a:rPr lang="en-US" sz="2400" b="0" dirty="0" err="1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</a:rPr>
              <a:t>SeqScan</a:t>
            </a:r>
            <a:r>
              <a:rPr lang="zh-CN" sz="2400" b="0" dirty="0">
                <a:solidFill>
                  <a:srgbClr val="494949"/>
                </a:solidFill>
                <a:ea typeface="宋体" panose="02010600030101010101" pitchFamily="2" charset="-122"/>
              </a:rPr>
              <a:t>，因此完成这次实验内容后，就可以扫描全表了。</a:t>
            </a:r>
            <a:endParaRPr lang="zh-CN" altLang="en-US" sz="2400" b="0" dirty="0">
              <a:solidFill>
                <a:srgbClr val="494949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9009" y="336232"/>
            <a:ext cx="8844356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800" b="1" dirty="0">
                <a:solidFill>
                  <a:srgbClr val="333333"/>
                </a:solidFill>
                <a:ea typeface="宋体" panose="02010600030101010101" pitchFamily="2" charset="-122"/>
              </a:rPr>
              <a:t>实验</a:t>
            </a:r>
            <a:r>
              <a:rPr lang="en-US" altLang="zh-CN" sz="2800" b="1" dirty="0">
                <a:solidFill>
                  <a:srgbClr val="333333"/>
                </a:solidFill>
                <a:ea typeface="宋体" panose="02010600030101010101" pitchFamily="2" charset="-122"/>
              </a:rPr>
              <a:t>4 – </a:t>
            </a:r>
            <a:r>
              <a:rPr lang="en-US" altLang="zh-CN" sz="2800" b="1" dirty="0" err="1">
                <a:solidFill>
                  <a:srgbClr val="333333"/>
                </a:solidFill>
                <a:ea typeface="宋体" panose="02010600030101010101" pitchFamily="2" charset="-122"/>
              </a:rPr>
              <a:t>SimpleDB</a:t>
            </a:r>
            <a:r>
              <a:rPr lang="zh-CN" altLang="en-US" sz="2800" b="1" dirty="0">
                <a:solidFill>
                  <a:srgbClr val="333333"/>
                </a:solidFill>
                <a:ea typeface="宋体" panose="02010600030101010101" pitchFamily="2" charset="-122"/>
              </a:rPr>
              <a:t>开发环境搭建及</a:t>
            </a:r>
            <a:r>
              <a:rPr lang="en-US" altLang="zh-CN" sz="2800" b="1" dirty="0" err="1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</a:rPr>
              <a:t>SeqScan</a:t>
            </a:r>
            <a:r>
              <a:rPr lang="zh-CN" altLang="en-US" sz="2800" b="1" dirty="0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</a:rPr>
              <a:t>操作实现</a:t>
            </a:r>
            <a:endParaRPr lang="zh-CN" altLang="en-US" sz="2800" b="1" dirty="0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69010" y="335915"/>
            <a:ext cx="69195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2800" b="1">
                <a:solidFill>
                  <a:srgbClr val="333333"/>
                </a:solidFill>
                <a:ea typeface="宋体" panose="02010600030101010101" pitchFamily="2" charset="-122"/>
              </a:rPr>
              <a:t>HeapFile</a:t>
            </a:r>
            <a:endParaRPr lang="en-US" altLang="zh-CN" sz="2800" b="1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5350" y="1002030"/>
            <a:ext cx="797179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None/>
            </a:pPr>
            <a:r>
              <a:rPr lang="zh-CN" altLang="en-US" sz="2400"/>
              <a:t>访问方法能从磁盘读写数据（特定方式排列）。常见的访问方式包括</a:t>
            </a:r>
          </a:p>
          <a:p>
            <a:pPr indent="0">
              <a:buNone/>
            </a:pPr>
            <a:r>
              <a:rPr lang="zh-CN" altLang="en-US" sz="2400"/>
              <a:t>堆文件「我们只要实现这种」</a:t>
            </a:r>
          </a:p>
          <a:p>
            <a:pPr indent="0">
              <a:buNone/>
            </a:pPr>
            <a:r>
              <a:rPr lang="zh-CN" altLang="en-US" sz="2400"/>
              <a:t>B-Tree</a:t>
            </a:r>
          </a:p>
          <a:p>
            <a:pPr indent="0">
              <a:buNone/>
            </a:pPr>
            <a:r>
              <a:rPr lang="zh-CN" altLang="en-US" sz="2400"/>
              <a:t>每张表有一个HeapFile对象。</a:t>
            </a:r>
          </a:p>
          <a:p>
            <a:pPr indent="0">
              <a:buNone/>
            </a:pPr>
            <a:r>
              <a:rPr lang="zh-CN" altLang="en-US" sz="2400"/>
              <a:t>HeapFile对象是一组页面，每个页面由固定数量（BufferPool.PAGE_SIZE）字节组成。</a:t>
            </a:r>
          </a:p>
          <a:p>
            <a:pPr indent="0">
              <a:buNone/>
            </a:pPr>
            <a:r>
              <a:rPr lang="zh-CN" altLang="en-US" sz="2400"/>
              <a:t>HeapFile中的每个页面都被设为一组插槽，其中每个插槽可以容纳一个元组（SimpleDB中给定表的元组都具有相同的大小）。</a:t>
            </a:r>
          </a:p>
          <a:p>
            <a:pPr indent="0">
              <a:buNone/>
            </a:pPr>
            <a:r>
              <a:rPr lang="zh-CN" altLang="en-US" sz="2400"/>
              <a:t>右图并不完全符合SimpleDb，因为除了这些插槽之外，每个页面都有一个header，该header用一个bit记录该页面中每个插槽有效情况，形成bitmap。1表示有效，0表示无效（例如已删除或从未初始化）。比如1010表示“1有效2无效3有效4无效”这样一个bitmap。</a:t>
            </a:r>
          </a:p>
        </p:txBody>
      </p:sp>
      <p:pic>
        <p:nvPicPr>
          <p:cNvPr id="5" name="图片 5" descr="https://uploader.shimo.im/f/OHGD3nXgVG0EfXnU.png!thumbn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29700" y="1734820"/>
            <a:ext cx="2751455" cy="31623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8970" y="664210"/>
            <a:ext cx="1143254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Exercise </a:t>
            </a:r>
            <a:r>
              <a:rPr lang="en-US" altLang="zh-CN" sz="2800"/>
              <a:t>4</a:t>
            </a:r>
            <a:r>
              <a:rPr lang="zh-CN" altLang="en-US" sz="2800"/>
              <a:t>. </a:t>
            </a:r>
          </a:p>
          <a:p>
            <a:r>
              <a:rPr lang="zh-CN" altLang="en-US" sz="2800"/>
              <a:t>完成：</a:t>
            </a:r>
          </a:p>
          <a:p>
            <a:r>
              <a:rPr lang="en-US" altLang="zh-CN" sz="2800"/>
              <a:t>	</a:t>
            </a:r>
            <a:r>
              <a:rPr lang="zh-CN" altLang="en-US" sz="2800"/>
              <a:t>src/simpledb/HeapPageId.java</a:t>
            </a:r>
          </a:p>
          <a:p>
            <a:r>
              <a:rPr lang="en-US" altLang="zh-CN" sz="2800"/>
              <a:t>	</a:t>
            </a:r>
            <a:r>
              <a:rPr lang="zh-CN" altLang="en-US" sz="2800"/>
              <a:t>src/simpledb/RecordID.java</a:t>
            </a:r>
          </a:p>
          <a:p>
            <a:r>
              <a:rPr lang="en-US" altLang="zh-CN" sz="2800"/>
              <a:t>	</a:t>
            </a:r>
            <a:r>
              <a:rPr lang="zh-CN" altLang="en-US" sz="2800"/>
              <a:t>src/simpledb/HeapPage.java</a:t>
            </a:r>
          </a:p>
          <a:p>
            <a:r>
              <a:rPr lang="zh-CN" altLang="en-US" sz="2800"/>
              <a:t>通过单元测试文件：</a:t>
            </a:r>
          </a:p>
          <a:p>
            <a:r>
              <a:rPr lang="en-US" altLang="zh-CN" sz="2800">
                <a:sym typeface="+mn-ea"/>
              </a:rPr>
              <a:t>	</a:t>
            </a:r>
            <a:r>
              <a:rPr lang="zh-CN" altLang="en-US" sz="2800">
                <a:sym typeface="+mn-ea"/>
              </a:rPr>
              <a:t>HeapPageIdTest</a:t>
            </a:r>
          </a:p>
          <a:p>
            <a:r>
              <a:rPr lang="en-US" altLang="zh-CN" sz="2800">
                <a:sym typeface="+mn-ea"/>
              </a:rPr>
              <a:t>	</a:t>
            </a:r>
            <a:r>
              <a:rPr lang="zh-CN" altLang="en-US" sz="2800">
                <a:sym typeface="+mn-ea"/>
              </a:rPr>
              <a:t>RecordIDTest</a:t>
            </a:r>
          </a:p>
          <a:p>
            <a:r>
              <a:rPr lang="en-US" altLang="zh-CN" sz="2800">
                <a:sym typeface="+mn-ea"/>
              </a:rPr>
              <a:t>	</a:t>
            </a:r>
            <a:r>
              <a:rPr lang="zh-CN" altLang="en-US" sz="2800">
                <a:sym typeface="+mn-ea"/>
              </a:rPr>
              <a:t>HeapPageReadTest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8970" y="664210"/>
            <a:ext cx="1143254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Exercise </a:t>
            </a:r>
            <a:r>
              <a:rPr lang="en-US" altLang="zh-CN" sz="2800"/>
              <a:t>5</a:t>
            </a:r>
            <a:r>
              <a:rPr lang="zh-CN" altLang="en-US" sz="2800"/>
              <a:t>. </a:t>
            </a:r>
          </a:p>
          <a:p>
            <a:r>
              <a:rPr lang="zh-CN" altLang="en-US" sz="2800"/>
              <a:t>完成：</a:t>
            </a:r>
          </a:p>
          <a:p>
            <a:r>
              <a:rPr lang="en-US" sz="2800"/>
              <a:t>	</a:t>
            </a:r>
            <a:r>
              <a:rPr sz="2800"/>
              <a:t>src/simpledb/HeapFile.java</a:t>
            </a:r>
          </a:p>
          <a:p>
            <a:r>
              <a:rPr lang="zh-CN" altLang="en-US" sz="2800"/>
              <a:t>通过单元测试文件：</a:t>
            </a:r>
          </a:p>
          <a:p>
            <a:r>
              <a:rPr lang="en-US" altLang="zh-CN" sz="2800">
                <a:sym typeface="+mn-ea"/>
              </a:rPr>
              <a:t>	</a:t>
            </a:r>
            <a:r>
              <a:rPr lang="zh-CN" altLang="en-US" sz="2800">
                <a:sym typeface="+mn-ea"/>
              </a:rPr>
              <a:t>HeapFileReadTest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69010" y="335915"/>
            <a:ext cx="69195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2800" b="1">
                <a:solidFill>
                  <a:srgbClr val="333333"/>
                </a:solidFill>
                <a:ea typeface="宋体" panose="02010600030101010101" pitchFamily="2" charset="-122"/>
              </a:rPr>
              <a:t>Operator</a:t>
            </a:r>
            <a:endParaRPr lang="en-US" altLang="zh-CN" sz="2800" b="1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4710" y="1158240"/>
            <a:ext cx="1102995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400" b="0"/>
              <a:t>Operator 就是迭代器的连接，它实现 DbIterator 接口，接受 child DbIterator。完成SeqScan.java，实验1也就全部完成。通过系统测试ScanTest以检测正确性。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8970" y="664210"/>
            <a:ext cx="1143254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Exercise </a:t>
            </a:r>
            <a:r>
              <a:rPr lang="en-US" altLang="zh-CN" sz="2800"/>
              <a:t>6</a:t>
            </a:r>
            <a:r>
              <a:rPr lang="zh-CN" altLang="en-US" sz="2800"/>
              <a:t>. </a:t>
            </a:r>
          </a:p>
          <a:p>
            <a:r>
              <a:rPr lang="zh-CN" altLang="en-US" sz="2800"/>
              <a:t>完成：</a:t>
            </a:r>
          </a:p>
          <a:p>
            <a:r>
              <a:rPr lang="en-US" sz="2800"/>
              <a:t>	</a:t>
            </a:r>
            <a:r>
              <a:rPr sz="2800"/>
              <a:t>src/simpledb/SeqScan.java</a:t>
            </a:r>
          </a:p>
          <a:p>
            <a:r>
              <a:rPr lang="zh-CN" altLang="en-US" sz="2800"/>
              <a:t>通过单元测试文件：</a:t>
            </a:r>
          </a:p>
          <a:p>
            <a:r>
              <a:rPr lang="en-US" altLang="zh-CN" sz="2800">
                <a:sym typeface="+mn-ea"/>
              </a:rPr>
              <a:t>	</a:t>
            </a:r>
            <a:r>
              <a:rPr lang="zh-CN" altLang="en-US" sz="2800">
                <a:sym typeface="+mn-ea"/>
              </a:rPr>
              <a:t>ScanTest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9010" y="336232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altLang="en-US" sz="2800" b="1">
                <a:solidFill>
                  <a:srgbClr val="333333"/>
                </a:solidFill>
                <a:ea typeface="宋体" panose="02010600030101010101" pitchFamily="2" charset="-122"/>
              </a:rPr>
              <a:t>实验目标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533525" y="1289050"/>
            <a:ext cx="1021715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实现管理元组的类，即</a:t>
            </a:r>
            <a:r>
              <a:rPr lang="en-US" sz="2400" b="0" i="1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  <a:cs typeface="宋体" panose="02010600030101010101" pitchFamily="2" charset="-122"/>
              </a:rPr>
              <a:t>Tuple</a:t>
            </a: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，</a:t>
            </a:r>
            <a:r>
              <a:rPr lang="en-US" sz="2400" b="0" i="1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  <a:cs typeface="宋体" panose="02010600030101010101" pitchFamily="2" charset="-122"/>
              </a:rPr>
              <a:t>TupleDesc</a:t>
            </a: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。已实现了</a:t>
            </a:r>
            <a:r>
              <a:rPr lang="en-US" sz="2400" b="0" i="1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  <a:cs typeface="宋体" panose="02010600030101010101" pitchFamily="2" charset="-122"/>
              </a:rPr>
              <a:t>Field</a:t>
            </a: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，</a:t>
            </a:r>
            <a:r>
              <a:rPr lang="en-US" sz="2400" b="0" i="1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  <a:cs typeface="宋体" panose="02010600030101010101" pitchFamily="2" charset="-122"/>
              </a:rPr>
              <a:t>IntField</a:t>
            </a: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，</a:t>
            </a:r>
            <a:r>
              <a:rPr lang="en-US" sz="2400" b="0" i="1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  <a:cs typeface="宋体" panose="02010600030101010101" pitchFamily="2" charset="-122"/>
              </a:rPr>
              <a:t>StringField</a:t>
            </a: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和</a:t>
            </a:r>
            <a:r>
              <a:rPr lang="en-US" sz="2400" b="0" i="1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  <a:cs typeface="宋体" panose="02010600030101010101" pitchFamily="2" charset="-122"/>
              </a:rPr>
              <a:t>Type</a:t>
            </a: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。由于只需要支持</a:t>
            </a:r>
            <a:r>
              <a:rPr lang="zh-CN" sz="2400" b="1">
                <a:solidFill>
                  <a:srgbClr val="494949"/>
                </a:solidFill>
                <a:ea typeface="宋体" panose="02010600030101010101" pitchFamily="2" charset="-122"/>
              </a:rPr>
              <a:t>整数</a:t>
            </a: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和</a:t>
            </a:r>
            <a:r>
              <a:rPr lang="zh-CN" sz="2400" b="1">
                <a:solidFill>
                  <a:srgbClr val="494949"/>
                </a:solidFill>
                <a:ea typeface="宋体" panose="02010600030101010101" pitchFamily="2" charset="-122"/>
              </a:rPr>
              <a:t>（固定长度）字符串字段</a:t>
            </a: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和固定长度元组。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实现</a:t>
            </a:r>
            <a:r>
              <a:rPr lang="en-US" sz="2400" b="0" i="1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  <a:cs typeface="宋体" panose="02010600030101010101" pitchFamily="2" charset="-122"/>
              </a:rPr>
              <a:t>Catalog</a:t>
            </a: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。</a:t>
            </a:r>
            <a:r>
              <a:rPr lang="en-US" sz="2400" b="0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实现</a:t>
            </a:r>
            <a:r>
              <a:rPr lang="en-US" sz="2400" b="0" i="1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  <a:cs typeface="宋体" panose="02010600030101010101" pitchFamily="2" charset="-122"/>
              </a:rPr>
              <a:t>BufferPool</a:t>
            </a: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构造函数和</a:t>
            </a:r>
            <a:r>
              <a:rPr lang="en-US" sz="2400" b="0" i="1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  <a:cs typeface="宋体" panose="02010600030101010101" pitchFamily="2" charset="-122"/>
              </a:rPr>
              <a:t>getPage</a:t>
            </a: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（）方法。</a:t>
            </a:r>
            <a:r>
              <a:rPr lang="en-US" sz="2400" b="0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实现访问方法，</a:t>
            </a:r>
            <a:r>
              <a:rPr lang="en-US" sz="2400" b="0" i="1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  <a:cs typeface="宋体" panose="02010600030101010101" pitchFamily="2" charset="-122"/>
              </a:rPr>
              <a:t>HeapPage</a:t>
            </a: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和</a:t>
            </a:r>
            <a:r>
              <a:rPr lang="en-US" sz="2400" b="0" i="1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  <a:cs typeface="宋体" panose="02010600030101010101" pitchFamily="2" charset="-122"/>
              </a:rPr>
              <a:t>HeapFile</a:t>
            </a: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以及关联的</a:t>
            </a:r>
            <a:r>
              <a:rPr lang="en-US" sz="2400" b="0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类。这些文件的很大一部分已经编写。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实现运算符</a:t>
            </a:r>
            <a:r>
              <a:rPr lang="en-US" sz="2400" b="0" i="1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  <a:cs typeface="宋体" panose="02010600030101010101" pitchFamily="2" charset="-122"/>
              </a:rPr>
              <a:t>SeqScan</a:t>
            </a: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。</a:t>
            </a:r>
            <a:r>
              <a:rPr lang="en-US" sz="2400" b="0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通过</a:t>
            </a:r>
            <a:r>
              <a:rPr lang="en-US" sz="2400" b="0" i="1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  <a:cs typeface="宋体" panose="02010600030101010101" pitchFamily="2" charset="-122"/>
              </a:rPr>
              <a:t>ScanTest</a:t>
            </a: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系统测试。</a:t>
            </a:r>
            <a:r>
              <a:rPr lang="en-US" sz="2400" b="0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en-US" sz="2400" b="0">
              <a:solidFill>
                <a:srgbClr val="494949"/>
              </a:solidFill>
              <a:latin typeface="Helvetica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7570" y="975995"/>
            <a:ext cx="108991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使用命令行工具</a:t>
            </a:r>
            <a:r>
              <a:rPr lang="en-US" altLang="zh-CN" sz="2800"/>
              <a:t> tar -pzxvf cs133-lab1.tar.gz </a:t>
            </a:r>
            <a:r>
              <a:rPr lang="zh-CN" altLang="en-US" sz="2800"/>
              <a:t>解压至文件夹或使用解压软件直接解压</a:t>
            </a:r>
          </a:p>
          <a:p>
            <a:r>
              <a:rPr lang="zh-CN" altLang="en-US" sz="2800"/>
              <a:t>将解压出的文件夹拷贝入</a:t>
            </a:r>
            <a:r>
              <a:rPr lang="en-US" altLang="zh-CN" sz="2800"/>
              <a:t>eclipse</a:t>
            </a:r>
            <a:r>
              <a:rPr lang="zh-CN" altLang="en-US" sz="2800"/>
              <a:t>的</a:t>
            </a:r>
            <a:r>
              <a:rPr lang="en-US" altLang="zh-CN" sz="2800"/>
              <a:t>workspace</a:t>
            </a:r>
          </a:p>
          <a:p>
            <a:r>
              <a:rPr lang="en-US" altLang="zh-CN" sz="2800"/>
              <a:t>(</a:t>
            </a:r>
            <a:r>
              <a:rPr lang="zh-CN" altLang="en-US" sz="2800"/>
              <a:t>查看</a:t>
            </a:r>
            <a:r>
              <a:rPr lang="en-US" altLang="zh-CN" sz="2800"/>
              <a:t>workspace</a:t>
            </a:r>
            <a:r>
              <a:rPr lang="zh-CN" altLang="en-US" sz="2800"/>
              <a:t>路径打开</a:t>
            </a:r>
            <a:r>
              <a:rPr lang="en-US" altLang="zh-CN" sz="2800"/>
              <a:t>eclipse File-&gt;Switch Worksapce-&gt;Other...)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420" y="2973070"/>
            <a:ext cx="8174990" cy="355600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969010" y="336232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altLang="en-US" sz="2800" b="1">
                <a:solidFill>
                  <a:srgbClr val="333333"/>
                </a:solidFill>
                <a:ea typeface="宋体" panose="02010600030101010101" pitchFamily="2" charset="-122"/>
              </a:rPr>
              <a:t>解压文件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3495" y="771525"/>
            <a:ext cx="102419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File-&gt;New-&gt;Java Project</a:t>
            </a:r>
          </a:p>
          <a:p>
            <a:r>
              <a:rPr lang="en-US" sz="2800"/>
              <a:t>Project name: </a:t>
            </a:r>
            <a:r>
              <a:rPr sz="2800"/>
              <a:t>cs133-lab1</a:t>
            </a:r>
            <a:r>
              <a:rPr lang="en-US" sz="2800"/>
              <a:t>(</a:t>
            </a:r>
            <a:r>
              <a:rPr lang="zh-CN" altLang="en-US" sz="2800"/>
              <a:t>与解压文件夹名一致</a:t>
            </a:r>
            <a:r>
              <a:rPr lang="en-US" sz="2800"/>
              <a:t>)</a:t>
            </a:r>
            <a:endParaRPr sz="2800"/>
          </a:p>
          <a:p>
            <a:r>
              <a:rPr lang="zh-CN" altLang="en-US" sz="2800"/>
              <a:t>点击</a:t>
            </a:r>
            <a:r>
              <a:rPr lang="en-US" altLang="zh-CN" sz="2800"/>
              <a:t>Finish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060" y="2155190"/>
            <a:ext cx="5772150" cy="437197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969010" y="336232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800" b="1">
                <a:solidFill>
                  <a:srgbClr val="333333"/>
                </a:solidFill>
                <a:ea typeface="宋体" panose="02010600030101010101" pitchFamily="2" charset="-122"/>
              </a:rPr>
              <a:t>添加项目</a:t>
            </a:r>
            <a:endParaRPr lang="zh-CN" altLang="en-US" sz="2800" b="1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5" descr="https://uploader.shimo.im/f/QRnwQK7cMr8yZUIv.png!thumbn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8210" y="1183005"/>
            <a:ext cx="5275580" cy="4006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969010" y="336232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altLang="en-US" sz="2800" b="1">
                <a:solidFill>
                  <a:srgbClr val="333333"/>
                </a:solidFill>
                <a:ea typeface="宋体" panose="02010600030101010101" pitchFamily="2" charset="-122"/>
              </a:rPr>
              <a:t>文件目录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4" descr="https://uploader.shimo.im/f/mzkge5Reu9cDrGPX.png!thumbn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0395" y="958215"/>
            <a:ext cx="8832215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969010" y="336232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800" b="1">
                <a:solidFill>
                  <a:srgbClr val="333333"/>
                </a:solidFill>
                <a:ea typeface="宋体" panose="02010600030101010101" pitchFamily="2" charset="-122"/>
              </a:rPr>
              <a:t>添加代码</a:t>
            </a:r>
            <a:endParaRPr lang="zh-CN" altLang="en-US" sz="2800" b="1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08200" y="4729480"/>
            <a:ext cx="797560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  <a:cs typeface="宋体" panose="02010600030101010101" pitchFamily="2" charset="-122"/>
              </a:rPr>
              <a:t>"//some code goes here"</a:t>
            </a: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，表明需要将该函数满足需求的填写完整，可能需要增加一些辅助的变量和函数来完成这些函数。</a:t>
            </a:r>
          </a:p>
          <a:p>
            <a:pPr indent="0"/>
            <a:r>
              <a:rPr lang="en-US" sz="2400" b="1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</a:rPr>
              <a:t>"//not necessary for lab1"</a:t>
            </a: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，表明在实验</a:t>
            </a:r>
            <a:r>
              <a:rPr lang="en-US" sz="2400" b="0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</a:rPr>
              <a:t>1</a:t>
            </a: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中无需完成。</a:t>
            </a:r>
          </a:p>
          <a:p>
            <a:pPr indent="0"/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函数定义上方有参数说明函数作用说明以及返回值说明等。</a:t>
            </a:r>
            <a:endParaRPr lang="zh-CN" altLang="en-US" sz="2400" b="0">
              <a:solidFill>
                <a:srgbClr val="494949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69010" y="336232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altLang="en-US" sz="2800" b="1">
                <a:solidFill>
                  <a:srgbClr val="333333"/>
                </a:solidFill>
                <a:ea typeface="宋体" panose="02010600030101010101" pitchFamily="2" charset="-122"/>
              </a:rPr>
              <a:t>测试</a:t>
            </a:r>
          </a:p>
        </p:txBody>
      </p:sp>
      <p:pic>
        <p:nvPicPr>
          <p:cNvPr id="13" name="图片 13" descr="https://uploader.shimo.im/f/wLMLIUdSh8M4YLqy.png!thumbn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38425" y="192405"/>
            <a:ext cx="5389880" cy="3906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341755" y="4242435"/>
            <a:ext cx="964184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在完成某目标中的某一点时，我们可以对当前完成的这一个类进行单元测试。测试的内容在展开的菜单中，比如对于</a:t>
            </a:r>
            <a:r>
              <a:rPr lang="en-US" sz="2400" b="0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  <a:cs typeface="宋体" panose="02010600030101010101" pitchFamily="2" charset="-122"/>
              </a:rPr>
              <a:t>TupleDesc</a:t>
            </a: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的单元测试，有</a:t>
            </a:r>
            <a:r>
              <a:rPr lang="en-US" sz="2400" b="0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</a:rPr>
              <a:t>6</a:t>
            </a: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个测试用例，分别为</a:t>
            </a:r>
            <a:r>
              <a:rPr lang="en-US" sz="2400" b="0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</a:rPr>
              <a:t>combine</a:t>
            </a: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、</a:t>
            </a:r>
            <a:r>
              <a:rPr lang="en-US" sz="2400" b="0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</a:rPr>
              <a:t>getType</a:t>
            </a: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、</a:t>
            </a:r>
            <a:r>
              <a:rPr lang="en-US" sz="2400" b="0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</a:rPr>
              <a:t>getSize</a:t>
            </a: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、</a:t>
            </a:r>
            <a:r>
              <a:rPr lang="en-US" sz="2400" b="0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</a:rPr>
              <a:t>testEquals</a:t>
            </a: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、</a:t>
            </a:r>
            <a:r>
              <a:rPr lang="en-US" sz="2400" b="0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</a:rPr>
              <a:t>numFields</a:t>
            </a: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、</a:t>
            </a:r>
            <a:r>
              <a:rPr lang="en-US" sz="2400" b="0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</a:rPr>
              <a:t>nameTold</a:t>
            </a: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。通过该测试有助于检查当前代码的正确性、完整性、在每个局部目标完成时我们都应该测试来检查一下，最后在完成整个实验</a:t>
            </a:r>
            <a:r>
              <a:rPr lang="en-US" sz="2400" b="0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</a:rPr>
              <a:t>1</a:t>
            </a: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时通过系统测试</a:t>
            </a:r>
            <a:r>
              <a:rPr lang="en-US" sz="2400" b="0">
                <a:solidFill>
                  <a:srgbClr val="494949"/>
                </a:solidFill>
                <a:latin typeface="Helvetica" charset="0"/>
                <a:ea typeface="宋体" panose="02010600030101010101" pitchFamily="2" charset="-122"/>
              </a:rPr>
              <a:t>SeqTest</a:t>
            </a:r>
            <a:r>
              <a:rPr lang="zh-CN" sz="2400" b="0">
                <a:solidFill>
                  <a:srgbClr val="494949"/>
                </a:solidFill>
                <a:ea typeface="宋体" panose="02010600030101010101" pitchFamily="2" charset="-122"/>
              </a:rPr>
              <a:t>。</a:t>
            </a:r>
            <a:endParaRPr lang="zh-CN" altLang="en-US" sz="2400" b="0">
              <a:solidFill>
                <a:srgbClr val="494949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2860" y="1193165"/>
            <a:ext cx="1024191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在需要测试的文件上右击</a:t>
            </a:r>
            <a:r>
              <a:rPr lang="en-US" altLang="zh-CN" sz="2800"/>
              <a:t> Run As-&gt;JUnit Test</a:t>
            </a:r>
          </a:p>
          <a:p>
            <a:r>
              <a:rPr lang="zh-CN" altLang="en-US" sz="2800"/>
              <a:t>以</a:t>
            </a:r>
            <a:r>
              <a:rPr lang="en-US" altLang="zh-CN" sz="2800"/>
              <a:t>TupleTest.java</a:t>
            </a:r>
            <a:r>
              <a:rPr lang="zh-CN" altLang="en-US" sz="2800"/>
              <a:t>文件举例</a:t>
            </a:r>
          </a:p>
          <a:p>
            <a:endParaRPr lang="zh-CN" altLang="en-US" sz="2800"/>
          </a:p>
          <a:p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040" y="2534920"/>
            <a:ext cx="4898390" cy="4095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005" y="2647315"/>
            <a:ext cx="4800600" cy="3267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77555" y="61385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测试结果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969010" y="336232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altLang="en-US" sz="2800" b="1">
                <a:solidFill>
                  <a:srgbClr val="333333"/>
                </a:solidFill>
                <a:ea typeface="宋体" panose="02010600030101010101" pitchFamily="2" charset="-122"/>
              </a:rPr>
              <a:t>测试</a:t>
            </a:r>
            <a:r>
              <a:rPr lang="zh-CN" altLang="en-US" sz="2800" b="1">
                <a:solidFill>
                  <a:srgbClr val="333333"/>
                </a:solidFill>
                <a:ea typeface="宋体" panose="02010600030101010101" pitchFamily="2" charset="-122"/>
                <a:sym typeface="+mn-ea"/>
              </a:rPr>
              <a:t>代码(test/下均为测试代码)</a:t>
            </a:r>
            <a:endParaRPr lang="zh-CN" altLang="en-US" sz="2800" b="1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7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827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827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82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75_7"/>
  <p:tag name="KSO_WM_TEMPLATE_SUBCATEGORY" val="0"/>
  <p:tag name="KSO_WM_TEMPLATE_MASTER_TYPE" val="1"/>
  <p:tag name="KSO_WM_TEMPLATE_COLOR_TYPE" val="0"/>
  <p:tag name="KSO_WM_SLIDE_TYPE" val="sectionTitle"/>
  <p:tag name="KSO_WM_SLIDE_SUBTYPE" val="pic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18275"/>
  <p:tag name="KSO_WM_SLIDE_LAYOUT" val="a_e_f"/>
  <p:tag name="KSO_WM_SLIDE_LAYOUT_CNT" val="1_1_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75_7"/>
  <p:tag name="KSO_WM_TEMPLATE_SUBCATEGORY" val="0"/>
  <p:tag name="KSO_WM_TEMPLATE_MASTER_TYPE" val="1"/>
  <p:tag name="KSO_WM_TEMPLATE_COLOR_TYPE" val="0"/>
  <p:tag name="KSO_WM_SLIDE_TYPE" val="sectionTitle"/>
  <p:tag name="KSO_WM_SLIDE_SUBTYPE" val="pic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18275"/>
  <p:tag name="KSO_WM_SLIDE_LAYOUT" val="a_e_f"/>
  <p:tag name="KSO_WM_SLIDE_LAYOUT_CNT" val="1_1_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75_7"/>
  <p:tag name="KSO_WM_TEMPLATE_SUBCATEGORY" val="0"/>
  <p:tag name="KSO_WM_TEMPLATE_MASTER_TYPE" val="1"/>
  <p:tag name="KSO_WM_TEMPLATE_COLOR_TYPE" val="0"/>
  <p:tag name="KSO_WM_SLIDE_TYPE" val="sectionTitle"/>
  <p:tag name="KSO_WM_SLIDE_SUBTYPE" val="pic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18275"/>
  <p:tag name="KSO_WM_SLIDE_LAYOUT" val="a_e_f"/>
  <p:tag name="KSO_WM_SLIDE_LAYOUT_CNT" val="1_1_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75_7"/>
  <p:tag name="KSO_WM_TEMPLATE_SUBCATEGORY" val="0"/>
  <p:tag name="KSO_WM_TEMPLATE_MASTER_TYPE" val="1"/>
  <p:tag name="KSO_WM_TEMPLATE_COLOR_TYPE" val="0"/>
  <p:tag name="KSO_WM_SLIDE_TYPE" val="sectionTitle"/>
  <p:tag name="KSO_WM_SLIDE_SUBTYPE" val="pic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18275"/>
  <p:tag name="KSO_WM_SLIDE_LAYOUT" val="a_e_f"/>
  <p:tag name="KSO_WM_SLIDE_LAYOUT_CNT" val="1_1_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75_7"/>
  <p:tag name="KSO_WM_TEMPLATE_SUBCATEGORY" val="0"/>
  <p:tag name="KSO_WM_TEMPLATE_MASTER_TYPE" val="1"/>
  <p:tag name="KSO_WM_TEMPLATE_COLOR_TYPE" val="0"/>
  <p:tag name="KSO_WM_SLIDE_TYPE" val="sectionTitle"/>
  <p:tag name="KSO_WM_SLIDE_SUBTYPE" val="pic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18275"/>
  <p:tag name="KSO_WM_SLIDE_LAYOUT" val="a_e_f"/>
  <p:tag name="KSO_WM_SLIDE_LAYOUT_CNT" val="1_1_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75_7"/>
  <p:tag name="KSO_WM_TEMPLATE_SUBCATEGORY" val="0"/>
  <p:tag name="KSO_WM_TEMPLATE_MASTER_TYPE" val="1"/>
  <p:tag name="KSO_WM_TEMPLATE_COLOR_TYPE" val="0"/>
  <p:tag name="KSO_WM_SLIDE_TYPE" val="sectionTitle"/>
  <p:tag name="KSO_WM_SLIDE_SUBTYPE" val="pic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18275"/>
  <p:tag name="KSO_WM_SLIDE_LAYOUT" val="a_e_f"/>
  <p:tag name="KSO_WM_SLIDE_LAYOUT_CNT" val="1_1_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75_7"/>
  <p:tag name="KSO_WM_TEMPLATE_SUBCATEGORY" val="0"/>
  <p:tag name="KSO_WM_TEMPLATE_MASTER_TYPE" val="1"/>
  <p:tag name="KSO_WM_TEMPLATE_COLOR_TYPE" val="0"/>
  <p:tag name="KSO_WM_SLIDE_TYPE" val="sectionTitle"/>
  <p:tag name="KSO_WM_SLIDE_SUBTYPE" val="pic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18275"/>
  <p:tag name="KSO_WM_SLIDE_LAYOUT" val="a_e_f"/>
  <p:tag name="KSO_WM_SLIDE_LAYOUT_CNT" val="1_1_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75_7"/>
  <p:tag name="KSO_WM_TEMPLATE_SUBCATEGORY" val="0"/>
  <p:tag name="KSO_WM_TEMPLATE_MASTER_TYPE" val="1"/>
  <p:tag name="KSO_WM_TEMPLATE_COLOR_TYPE" val="0"/>
  <p:tag name="KSO_WM_SLIDE_TYPE" val="sectionTitle"/>
  <p:tag name="KSO_WM_SLIDE_SUBTYPE" val="pic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18275"/>
  <p:tag name="KSO_WM_SLIDE_LAYOUT" val="a_e_f"/>
  <p:tag name="KSO_WM_SLIDE_LAYOUT_CNT" val="1_1_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75_7"/>
  <p:tag name="KSO_WM_TEMPLATE_SUBCATEGORY" val="0"/>
  <p:tag name="KSO_WM_TEMPLATE_MASTER_TYPE" val="1"/>
  <p:tag name="KSO_WM_TEMPLATE_COLOR_TYPE" val="0"/>
  <p:tag name="KSO_WM_SLIDE_TYPE" val="sectionTitle"/>
  <p:tag name="KSO_WM_SLIDE_SUBTYPE" val="pic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18275"/>
  <p:tag name="KSO_WM_SLIDE_LAYOUT" val="a_e_f"/>
  <p:tag name="KSO_WM_SLIDE_LAYOUT_CNT" val="1_1_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75_7"/>
  <p:tag name="KSO_WM_TEMPLATE_SUBCATEGORY" val="0"/>
  <p:tag name="KSO_WM_TEMPLATE_MASTER_TYPE" val="1"/>
  <p:tag name="KSO_WM_TEMPLATE_COLOR_TYPE" val="0"/>
  <p:tag name="KSO_WM_SLIDE_TYPE" val="sectionTitle"/>
  <p:tag name="KSO_WM_SLIDE_SUBTYPE" val="pic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18275"/>
  <p:tag name="KSO_WM_SLIDE_LAYOUT" val="a_e_f"/>
  <p:tag name="KSO_WM_SLIDE_LAYOUT_CNT" val="1_1_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75_7"/>
  <p:tag name="KSO_WM_TEMPLATE_SUBCATEGORY" val="0"/>
  <p:tag name="KSO_WM_TEMPLATE_MASTER_TYPE" val="1"/>
  <p:tag name="KSO_WM_TEMPLATE_COLOR_TYPE" val="0"/>
  <p:tag name="KSO_WM_SLIDE_TYPE" val="sectionTitle"/>
  <p:tag name="KSO_WM_SLIDE_SUBTYPE" val="pic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18275"/>
  <p:tag name="KSO_WM_SLIDE_LAYOUT" val="a_e_f"/>
  <p:tag name="KSO_WM_SLIDE_LAYOUT_CNT" val="1_1_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75_7"/>
  <p:tag name="KSO_WM_TEMPLATE_SUBCATEGORY" val="0"/>
  <p:tag name="KSO_WM_TEMPLATE_MASTER_TYPE" val="1"/>
  <p:tag name="KSO_WM_TEMPLATE_COLOR_TYPE" val="0"/>
  <p:tag name="KSO_WM_SLIDE_TYPE" val="sectionTitle"/>
  <p:tag name="KSO_WM_SLIDE_SUBTYPE" val="pic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18275"/>
  <p:tag name="KSO_WM_SLIDE_LAYOUT" val="a_e_f"/>
  <p:tag name="KSO_WM_SLIDE_LAYOUT_CNT" val="1_1_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75_7"/>
  <p:tag name="KSO_WM_TEMPLATE_SUBCATEGORY" val="0"/>
  <p:tag name="KSO_WM_TEMPLATE_MASTER_TYPE" val="1"/>
  <p:tag name="KSO_WM_TEMPLATE_COLOR_TYPE" val="0"/>
  <p:tag name="KSO_WM_SLIDE_TYPE" val="sectionTitle"/>
  <p:tag name="KSO_WM_SLIDE_SUBTYPE" val="pic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18275"/>
  <p:tag name="KSO_WM_SLIDE_LAYOUT" val="a_e_f"/>
  <p:tag name="KSO_WM_SLIDE_LAYOUT_CNT" val="1_1_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75_7"/>
  <p:tag name="KSO_WM_TEMPLATE_SUBCATEGORY" val="0"/>
  <p:tag name="KSO_WM_TEMPLATE_MASTER_TYPE" val="1"/>
  <p:tag name="KSO_WM_TEMPLATE_COLOR_TYPE" val="0"/>
  <p:tag name="KSO_WM_SLIDE_TYPE" val="sectionTitle"/>
  <p:tag name="KSO_WM_SLIDE_SUBTYPE" val="pic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18275"/>
  <p:tag name="KSO_WM_SLIDE_LAYOUT" val="a_e_f"/>
  <p:tag name="KSO_WM_SLIDE_LAYOUT_CNT" val="1_1_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75_7"/>
  <p:tag name="KSO_WM_TEMPLATE_SUBCATEGORY" val="0"/>
  <p:tag name="KSO_WM_TEMPLATE_MASTER_TYPE" val="1"/>
  <p:tag name="KSO_WM_TEMPLATE_COLOR_TYPE" val="0"/>
  <p:tag name="KSO_WM_SLIDE_TYPE" val="sectionTitle"/>
  <p:tag name="KSO_WM_SLIDE_SUBTYPE" val="pic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18275"/>
  <p:tag name="KSO_WM_SLIDE_LAYOUT" val="a_e_f"/>
  <p:tag name="KSO_WM_SLIDE_LAYOUT_CNT" val="1_1_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75_7"/>
  <p:tag name="KSO_WM_TEMPLATE_SUBCATEGORY" val="0"/>
  <p:tag name="KSO_WM_TEMPLATE_MASTER_TYPE" val="1"/>
  <p:tag name="KSO_WM_TEMPLATE_COLOR_TYPE" val="0"/>
  <p:tag name="KSO_WM_SLIDE_TYPE" val="sectionTitle"/>
  <p:tag name="KSO_WM_SLIDE_SUBTYPE" val="pic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18275"/>
  <p:tag name="KSO_WM_SLIDE_LAYOUT" val="a_e_f"/>
  <p:tag name="KSO_WM_SLIDE_LAYOUT_CNT" val="1_1_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75_7"/>
  <p:tag name="KSO_WM_TEMPLATE_SUBCATEGORY" val="0"/>
  <p:tag name="KSO_WM_TEMPLATE_MASTER_TYPE" val="1"/>
  <p:tag name="KSO_WM_TEMPLATE_COLOR_TYPE" val="0"/>
  <p:tag name="KSO_WM_SLIDE_TYPE" val="sectionTitle"/>
  <p:tag name="KSO_WM_SLIDE_SUBTYPE" val="pic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18275"/>
  <p:tag name="KSO_WM_SLIDE_LAYOUT" val="a_e_f"/>
  <p:tag name="KSO_WM_SLIDE_LAYOUT_CNT" val="1_1_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75_7"/>
  <p:tag name="KSO_WM_TEMPLATE_SUBCATEGORY" val="0"/>
  <p:tag name="KSO_WM_TEMPLATE_MASTER_TYPE" val="1"/>
  <p:tag name="KSO_WM_TEMPLATE_COLOR_TYPE" val="0"/>
  <p:tag name="KSO_WM_SLIDE_TYPE" val="sectionTitle"/>
  <p:tag name="KSO_WM_SLIDE_SUBTYPE" val="pic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18275"/>
  <p:tag name="KSO_WM_SLIDE_LAYOUT" val="a_e_f"/>
  <p:tag name="KSO_WM_SLIDE_LAYOUT_CNT" val="1_1_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75_7"/>
  <p:tag name="KSO_WM_TEMPLATE_SUBCATEGORY" val="0"/>
  <p:tag name="KSO_WM_TEMPLATE_MASTER_TYPE" val="1"/>
  <p:tag name="KSO_WM_TEMPLATE_COLOR_TYPE" val="0"/>
  <p:tag name="KSO_WM_SLIDE_TYPE" val="sectionTitle"/>
  <p:tag name="KSO_WM_SLIDE_SUBTYPE" val="pic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18275"/>
  <p:tag name="KSO_WM_SLIDE_LAYOUT" val="a_e_f"/>
  <p:tag name="KSO_WM_SLIDE_LAYOUT_CNT" val="1_1_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75_7"/>
  <p:tag name="KSO_WM_TEMPLATE_SUBCATEGORY" val="0"/>
  <p:tag name="KSO_WM_TEMPLATE_MASTER_TYPE" val="1"/>
  <p:tag name="KSO_WM_TEMPLATE_COLOR_TYPE" val="0"/>
  <p:tag name="KSO_WM_SLIDE_TYPE" val="sectionTitle"/>
  <p:tag name="KSO_WM_SLIDE_SUBTYPE" val="pic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18275"/>
  <p:tag name="KSO_WM_SLIDE_LAYOUT" val="a_e_f"/>
  <p:tag name="KSO_WM_SLIDE_LAYOUT_CNT" val="1_1_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75_7"/>
  <p:tag name="KSO_WM_TEMPLATE_SUBCATEGORY" val="0"/>
  <p:tag name="KSO_WM_TEMPLATE_MASTER_TYPE" val="1"/>
  <p:tag name="KSO_WM_TEMPLATE_COLOR_TYPE" val="0"/>
  <p:tag name="KSO_WM_SLIDE_TYPE" val="sectionTitle"/>
  <p:tag name="KSO_WM_SLIDE_SUBTYPE" val="pic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18275"/>
  <p:tag name="KSO_WM_SLIDE_LAYOUT" val="a_e_f"/>
  <p:tag name="KSO_WM_SLIDE_LAYOUT_CNT" val="1_1_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7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5、10、12、16、19、21、22"/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2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05">
      <a:dk1>
        <a:sysClr val="windowText" lastClr="000000"/>
      </a:dk1>
      <a:lt1>
        <a:sysClr val="window" lastClr="FFFFFF"/>
      </a:lt1>
      <a:dk2>
        <a:srgbClr val="F5F5F7"/>
      </a:dk2>
      <a:lt2>
        <a:srgbClr val="FFFFFF"/>
      </a:lt2>
      <a:accent1>
        <a:srgbClr val="C4B08E"/>
      </a:accent1>
      <a:accent2>
        <a:srgbClr val="BAB499"/>
      </a:accent2>
      <a:accent3>
        <a:srgbClr val="B0B8A3"/>
      </a:accent3>
      <a:accent4>
        <a:srgbClr val="A6BCAC"/>
      </a:accent4>
      <a:accent5>
        <a:srgbClr val="9AC0B5"/>
      </a:accent5>
      <a:accent6>
        <a:srgbClr val="8EC4B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1307</Words>
  <Application>Microsoft Office PowerPoint</Application>
  <PresentationFormat>宽屏</PresentationFormat>
  <Paragraphs>123</Paragraphs>
  <Slides>24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Helvetica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张成龙</dc:creator>
  <cp:lastModifiedBy>Detian ZHANG</cp:lastModifiedBy>
  <cp:revision>13</cp:revision>
  <dcterms:created xsi:type="dcterms:W3CDTF">2021-03-26T08:09:00Z</dcterms:created>
  <dcterms:modified xsi:type="dcterms:W3CDTF">2021-06-11T03:14:23Z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844918A6344043CD925FDF8A4F57DFF9</vt:lpwstr>
  </property>
  <property fmtid="{D5CDD505-2E9C-101B-9397-08002B2CF9AE}" pid="3" name="KSOProductBuildVer">
    <vt:lpwstr>2052-11.1.0.10577</vt:lpwstr>
  </property>
</Properties>
</file>