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336" r:id="rId2"/>
    <p:sldId id="388" r:id="rId3"/>
    <p:sldId id="390" r:id="rId4"/>
    <p:sldId id="391" r:id="rId5"/>
    <p:sldId id="392" r:id="rId6"/>
    <p:sldId id="393" r:id="rId7"/>
    <p:sldId id="394" r:id="rId8"/>
    <p:sldId id="395" r:id="rId9"/>
    <p:sldId id="396" r:id="rId10"/>
    <p:sldId id="397" r:id="rId11"/>
    <p:sldId id="398" r:id="rId12"/>
    <p:sldId id="399" r:id="rId13"/>
    <p:sldId id="400" r:id="rId14"/>
    <p:sldId id="345" r:id="rId15"/>
  </p:sldIdLst>
  <p:sldSz cx="9144000" cy="6858000" type="screen4x3"/>
  <p:notesSz cx="6858000" cy="9144000"/>
  <p:custDataLst>
    <p:tags r:id="rId1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03" autoAdjust="0"/>
    <p:restoredTop sz="94660"/>
  </p:normalViewPr>
  <p:slideViewPr>
    <p:cSldViewPr>
      <p:cViewPr varScale="1">
        <p:scale>
          <a:sx n="103" d="100"/>
          <a:sy n="103" d="100"/>
        </p:scale>
        <p:origin x="1860" y="102"/>
      </p:cViewPr>
      <p:guideLst>
        <p:guide orient="horz" pos="2181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30DD38-AE94-4B7B-A953-ACA59DFD7810}" type="datetimeFigureOut">
              <a:rPr lang="zh-CN" altLang="en-US" smtClean="0"/>
              <a:t>2021/3/10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C48130-A5BE-4DDA-88A7-6357F31C0CC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2716-0500-4096-AEEF-85116185CC49}" type="datetimeFigureOut">
              <a:rPr lang="zh-CN" altLang="en-US" smtClean="0"/>
              <a:t>2021/3/10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760F-3769-446A-8FE0-1DCB5BBCC5A6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 descr="U1215P1T1D13613100F21DT20070807170204.jpg"/>
          <p:cNvPicPr>
            <a:picLocks noChangeAspect="1"/>
          </p:cNvPicPr>
          <p:nvPr userDrawn="1"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851920" y="836712"/>
            <a:ext cx="1214431" cy="121443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2716-0500-4096-AEEF-85116185CC49}" type="datetimeFigureOut">
              <a:rPr lang="zh-CN" altLang="en-US" smtClean="0"/>
              <a:t>2021/3/10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760F-3769-446A-8FE0-1DCB5BBCC5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2716-0500-4096-AEEF-85116185CC49}" type="datetimeFigureOut">
              <a:rPr lang="zh-CN" altLang="en-US" smtClean="0"/>
              <a:t>2021/3/10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760F-3769-446A-8FE0-1DCB5BBCC5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2716-0500-4096-AEEF-85116185CC49}" type="datetimeFigureOut">
              <a:rPr lang="zh-CN" altLang="en-US" smtClean="0"/>
              <a:t>2021/3/10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760F-3769-446A-8FE0-1DCB5BBCC5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2pPr>
            <a:lvl3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3pPr>
            <a:lvl4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4pPr>
            <a:lvl5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2716-0500-4096-AEEF-85116185CC49}" type="datetimeFigureOut">
              <a:rPr lang="zh-CN" altLang="en-US" smtClean="0"/>
              <a:t>2021/3/10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760F-3769-446A-8FE0-1DCB5BBCC5A6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 descr="U1215P1T1D13613100F21DT20070807170204.jpg"/>
          <p:cNvPicPr>
            <a:picLocks noChangeAspect="1"/>
          </p:cNvPicPr>
          <p:nvPr userDrawn="1"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507095" y="6234430"/>
            <a:ext cx="623570" cy="62357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2716-0500-4096-AEEF-85116185CC49}" type="datetimeFigureOut">
              <a:rPr lang="zh-CN" altLang="en-US" smtClean="0"/>
              <a:t>2021/3/10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760F-3769-446A-8FE0-1DCB5BBCC5A6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2716-0500-4096-AEEF-85116185CC49}" type="datetimeFigureOut">
              <a:rPr lang="zh-CN" altLang="en-US" smtClean="0"/>
              <a:t>2021/3/10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760F-3769-446A-8FE0-1DCB5BBCC5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2716-0500-4096-AEEF-85116185CC49}" type="datetimeFigureOut">
              <a:rPr lang="zh-CN" altLang="en-US" smtClean="0"/>
              <a:t>2021/3/10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760F-3769-446A-8FE0-1DCB5BBCC5A6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692785"/>
            <a:ext cx="3931920" cy="796925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26895"/>
            <a:ext cx="3931920" cy="45631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693420"/>
            <a:ext cx="3931920" cy="796290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1826260"/>
            <a:ext cx="3931920" cy="456374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2716-0500-4096-AEEF-85116185CC49}" type="datetimeFigureOut">
              <a:rPr lang="zh-CN" altLang="en-US" smtClean="0"/>
              <a:t>2021/3/10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760F-3769-446A-8FE0-1DCB5BBCC5A6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4572000" y="692785"/>
            <a:ext cx="0" cy="569722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2716-0500-4096-AEEF-85116185CC49}" type="datetimeFigureOut">
              <a:rPr lang="zh-CN" altLang="en-US" smtClean="0"/>
              <a:t>2021/3/10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760F-3769-446A-8FE0-1DCB5BBCC5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2716-0500-4096-AEEF-85116185CC49}" type="datetimeFigureOut">
              <a:rPr lang="zh-CN" altLang="en-US" smtClean="0"/>
              <a:t>2021/3/10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760F-3769-446A-8FE0-1DCB5BBCC5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2716-0500-4096-AEEF-85116185CC49}" type="datetimeFigureOut">
              <a:rPr lang="zh-CN" altLang="en-US" smtClean="0"/>
              <a:t>2021/3/10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760F-3769-446A-8FE0-1DCB5BBCC5A6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55E12716-0500-4096-AEEF-85116185CC49}" type="datetimeFigureOut">
              <a:rPr lang="zh-CN" altLang="en-US" smtClean="0"/>
              <a:t>2021/3/10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E2AB760F-3769-446A-8FE0-1DCB5BBCC5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443355"/>
            <a:ext cx="7848600" cy="1927225"/>
          </a:xfrm>
        </p:spPr>
        <p:txBody>
          <a:bodyPr/>
          <a:lstStyle/>
          <a:p>
            <a:pPr algn="ctr"/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一个简单的词法分析器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9700" y="3463925"/>
            <a:ext cx="6400800" cy="1752600"/>
          </a:xfrm>
        </p:spPr>
        <p:txBody>
          <a:bodyPr/>
          <a:lstStyle/>
          <a:p>
            <a:pPr algn="ctr"/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  <p:sp>
        <p:nvSpPr>
          <p:cNvPr id="4" name="副标题 2"/>
          <p:cNvSpPr>
            <a:spLocks noGrp="1"/>
          </p:cNvSpPr>
          <p:nvPr/>
        </p:nvSpPr>
        <p:spPr>
          <a:xfrm>
            <a:off x="3805555" y="1995805"/>
            <a:ext cx="1532255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chemeClr val="bg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编译原理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词法分析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子类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和子类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u="sng" dirty="0" smtClean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6" name="TextBox 1"/>
          <p:cNvSpPr txBox="1">
            <a:spLocks noChangeArrowheads="1"/>
          </p:cNvSpPr>
          <p:nvPr/>
        </p:nvSpPr>
        <p:spPr bwMode="auto">
          <a:xfrm>
            <a:off x="603250" y="2051050"/>
            <a:ext cx="7577455" cy="3291840"/>
          </a:xfrm>
          <a:prstGeom prst="rect">
            <a:avLst/>
          </a:prstGeom>
          <a:noFill/>
          <a:ln w="3175">
            <a:solidFill>
              <a:schemeClr val="accent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package </a:t>
            </a:r>
            <a:r>
              <a:rPr kumimoji="0" lang="en-US" altLang="zh-CN" sz="1600" b="1" i="0" u="none" strike="noStrike" kern="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lexer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              </a:t>
            </a:r>
            <a:r>
              <a:rPr kumimoji="0" lang="en-US" altLang="zh-CN" sz="1600" b="1" i="1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文件</a:t>
            </a:r>
            <a:r>
              <a:rPr kumimoji="0" lang="en-US" altLang="zh-CN" sz="1600" b="1" i="1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Num.java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public  class  </a:t>
            </a:r>
            <a:r>
              <a:rPr kumimoji="0" lang="en-US" altLang="zh-CN" sz="1600" b="1" i="0" u="none" strike="noStrike" kern="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Num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extends Token {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public  final </a:t>
            </a:r>
            <a:r>
              <a:rPr kumimoji="0" lang="en-US" altLang="zh-CN" sz="1600" b="1" i="0" u="none" strike="noStrike" kern="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value;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public  </a:t>
            </a:r>
            <a:r>
              <a:rPr kumimoji="0" lang="en-US" altLang="zh-CN" sz="1600" b="1" i="0" u="none" strike="noStrike" kern="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Num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( </a:t>
            </a:r>
            <a:r>
              <a:rPr kumimoji="0" lang="en-US" altLang="zh-CN" sz="1600" b="1" i="0" u="none" strike="noStrike" kern="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v )  {super(</a:t>
            </a:r>
            <a:r>
              <a:rPr kumimoji="0" lang="en-US" altLang="zh-CN" sz="1600" b="1" i="0" u="none" strike="noStrike" kern="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Tag.NUM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); value = v; }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600" b="1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package </a:t>
            </a:r>
            <a:r>
              <a:rPr kumimoji="0" lang="en-US" altLang="zh-CN" sz="1600" b="1" i="0" u="none" strike="noStrike" kern="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lexer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            </a:t>
            </a:r>
            <a:r>
              <a:rPr kumimoji="0" lang="en-US" altLang="zh-CN" sz="1600" b="1" i="1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文件</a:t>
            </a:r>
            <a:r>
              <a:rPr kumimoji="0" lang="en-US" altLang="zh-CN" sz="1600" b="1" i="1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Word.java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public  class  Word  extends  Token {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public  final  String  lexeme;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public  Word ( </a:t>
            </a:r>
            <a:r>
              <a:rPr kumimoji="0" lang="en-US" altLang="zh-CN" sz="1600" b="1" i="0" u="none" strike="noStrike" kern="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t, String s)  {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   super(t); lexeme = new String (s);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}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词法分析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词法分析器：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Lexer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u="sng" dirty="0" smtClean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611560" y="2040353"/>
            <a:ext cx="7632848" cy="452431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package </a:t>
            </a:r>
            <a:r>
              <a:rPr kumimoji="0" lang="en-US" altLang="zh-CN" sz="1600" b="1" i="0" u="none" strike="noStrike" kern="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lexer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                 //</a:t>
            </a:r>
            <a:r>
              <a: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文件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Lexer.java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import java.io.*; import </a:t>
            </a:r>
            <a:r>
              <a:rPr kumimoji="0" lang="en-US" altLang="zh-CN" sz="1600" b="1" i="0" u="none" strike="noStrike" kern="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java.util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.*;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public class </a:t>
            </a:r>
            <a:r>
              <a:rPr kumimoji="0" lang="en-US" altLang="zh-CN" sz="1600" b="1" i="0" u="none" strike="noStrike" kern="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Lexer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{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public </a:t>
            </a:r>
            <a:r>
              <a:rPr kumimoji="0" lang="en-US" altLang="zh-CN" sz="1600" b="1" i="0" u="none" strike="noStrike" kern="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line = 1;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private char peek = ' ';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private </a:t>
            </a:r>
            <a:r>
              <a:rPr kumimoji="0" lang="en-US" altLang="zh-CN" sz="1600" b="1" i="0" u="none" strike="noStrike" kern="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Hashtable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words = new </a:t>
            </a:r>
            <a:r>
              <a:rPr kumimoji="0" lang="en-US" altLang="zh-CN" sz="1600" b="1" i="0" u="none" strike="noStrike" kern="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Hashtable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();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void reserve(Word t) {</a:t>
            </a:r>
            <a:r>
              <a:rPr kumimoji="0" lang="en-US" altLang="zh-CN" sz="1600" b="1" i="0" u="none" strike="noStrike" kern="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words.put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0" lang="en-US" altLang="zh-CN" sz="1600" b="1" i="0" u="none" strike="noStrike" kern="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t.lexeme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t);}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public </a:t>
            </a:r>
            <a:r>
              <a:rPr kumimoji="0" lang="en-US" altLang="zh-CN" sz="1600" b="1" i="0" u="none" strike="noStrike" kern="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Lexer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() {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	reserve(new Word(</a:t>
            </a:r>
            <a:r>
              <a:rPr kumimoji="0" lang="en-US" altLang="zh-CN" sz="1600" b="1" i="0" u="none" strike="noStrike" kern="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Tag.TRUE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"true"));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	reserve(new Word(</a:t>
            </a:r>
            <a:r>
              <a:rPr kumimoji="0" lang="en-US" altLang="zh-CN" sz="1600" b="1" i="0" u="none" strike="noStrike" kern="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Tag.FALSE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"false"));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}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public Token scan() throws </a:t>
            </a:r>
            <a:r>
              <a:rPr kumimoji="0" lang="en-US" altLang="zh-CN" sz="1600" b="1" i="0" u="none" strike="noStrike" kern="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IOException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{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	for( ; ; peek = (char)</a:t>
            </a:r>
            <a:r>
              <a:rPr kumimoji="0" lang="en-US" altLang="zh-CN" sz="1600" b="1" i="0" u="none" strike="noStrike" kern="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System.in.read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() ) {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		if(peek == ' ' || peek == '\t') continue;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		else if(peek == '\n') line = line + 1;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		else break;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	</a:t>
            </a:r>
            <a:r>
              <a:rPr kumimoji="0" lang="en-US" altLang="zh-CN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600" b="1" kern="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endParaRPr kumimoji="0" lang="en-US" altLang="zh-CN" sz="1600" b="1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词法分析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词法分析器：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Lexer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u="sng" dirty="0" smtClean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39552" y="2276872"/>
            <a:ext cx="7632848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600" b="1" kern="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	if(</a:t>
            </a:r>
            <a:r>
              <a:rPr lang="en-US" altLang="zh-CN" sz="1600" b="1" kern="0" dirty="0" err="1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Character.isDigit</a:t>
            </a:r>
            <a:r>
              <a:rPr lang="en-US" altLang="zh-CN" sz="1600" b="1" kern="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(peek</a:t>
            </a:r>
            <a:r>
              <a:rPr lang="en-US" altLang="zh-CN" sz="1600" b="1" kern="0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))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600" b="1" kern="0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		</a:t>
            </a:r>
            <a:r>
              <a:rPr lang="en-US" altLang="zh-CN" sz="1600" b="1" kern="0" dirty="0" err="1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sz="1600" b="1" kern="0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v = 0;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600" b="1" kern="0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		do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600" b="1" kern="0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			v = 10 * v + </a:t>
            </a:r>
            <a:r>
              <a:rPr lang="en-US" altLang="zh-CN" sz="1600" b="1" kern="0" dirty="0" err="1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Character.digit</a:t>
            </a:r>
            <a:r>
              <a:rPr lang="en-US" altLang="zh-CN" sz="1600" b="1" kern="0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(peek, 10);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600" b="1" kern="0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			peek = (char)</a:t>
            </a:r>
            <a:r>
              <a:rPr lang="en-US" altLang="zh-CN" sz="1600" b="1" kern="0" dirty="0" err="1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System.in.read</a:t>
            </a:r>
            <a:r>
              <a:rPr lang="en-US" altLang="zh-CN" sz="1600" b="1" kern="0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600" b="1" kern="0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		}while(</a:t>
            </a:r>
            <a:r>
              <a:rPr lang="en-US" altLang="zh-CN" sz="1600" b="1" kern="0" dirty="0" err="1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Character.isDigit</a:t>
            </a:r>
            <a:r>
              <a:rPr lang="en-US" altLang="zh-CN" sz="1600" b="1" kern="0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(peek));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600" b="1" kern="0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		return new </a:t>
            </a:r>
            <a:r>
              <a:rPr lang="en-US" altLang="zh-CN" sz="1600" b="1" kern="0" dirty="0" err="1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Num</a:t>
            </a:r>
            <a:r>
              <a:rPr lang="en-US" altLang="zh-CN" sz="1600" b="1" kern="0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(v);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600" b="1" kern="0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	}</a:t>
            </a:r>
          </a:p>
          <a:p>
            <a:endParaRPr lang="en-US" altLang="zh-CN" sz="1600" b="1" kern="0" dirty="0">
              <a:solidFill>
                <a:schemeClr val="accent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词法分析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词法分析器：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Lexer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u="sng" dirty="0" smtClean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611560" y="2087463"/>
            <a:ext cx="7427168" cy="477053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if(</a:t>
            </a:r>
            <a:r>
              <a:rPr lang="en-US" altLang="zh-CN" sz="1600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Character.isLetter</a:t>
            </a:r>
            <a:r>
              <a:rPr lang="en-US" altLang="zh-CN" sz="16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(peek)) {</a:t>
            </a:r>
          </a:p>
          <a:p>
            <a:r>
              <a:rPr lang="en-US" altLang="zh-CN" sz="16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altLang="zh-CN" sz="1600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StringBuffer</a:t>
            </a:r>
            <a:r>
              <a:rPr lang="en-US" altLang="zh-CN" sz="16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 = new </a:t>
            </a:r>
            <a:r>
              <a:rPr lang="en-US" altLang="zh-CN" sz="1600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StringBuffer</a:t>
            </a:r>
            <a:r>
              <a:rPr lang="en-US" altLang="zh-CN" sz="16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en-US" altLang="zh-CN" sz="16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do {</a:t>
            </a:r>
          </a:p>
          <a:p>
            <a:r>
              <a:rPr lang="en-US" altLang="zh-CN" sz="16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lang="en-US" altLang="zh-CN" sz="1600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b.append</a:t>
            </a:r>
            <a:r>
              <a:rPr lang="en-US" altLang="zh-CN" sz="16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(peek);</a:t>
            </a:r>
          </a:p>
          <a:p>
            <a:r>
              <a:rPr lang="en-US" altLang="zh-CN" sz="16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peek = (char) </a:t>
            </a:r>
            <a:r>
              <a:rPr lang="en-US" altLang="zh-CN" sz="1600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System.in.read</a:t>
            </a:r>
            <a:r>
              <a:rPr lang="en-US" altLang="zh-CN" sz="16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en-US" altLang="zh-CN" sz="16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}while(</a:t>
            </a:r>
            <a:r>
              <a:rPr lang="en-US" altLang="zh-CN" sz="1600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Character.isLetterOrDigit</a:t>
            </a:r>
            <a:r>
              <a:rPr lang="en-US" altLang="zh-CN" sz="16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(peek));</a:t>
            </a:r>
          </a:p>
          <a:p>
            <a:r>
              <a:rPr lang="en-US" altLang="zh-CN" sz="16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String s = </a:t>
            </a:r>
            <a:r>
              <a:rPr lang="en-US" altLang="zh-CN" sz="1600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b.toString</a:t>
            </a:r>
            <a:r>
              <a:rPr lang="en-US" altLang="zh-CN" sz="16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en-US" altLang="zh-CN" sz="16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Word w = (Word)</a:t>
            </a:r>
            <a:r>
              <a:rPr lang="en-US" altLang="zh-CN" sz="1600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words.get</a:t>
            </a:r>
            <a:r>
              <a:rPr lang="en-US" altLang="zh-CN" sz="16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(s);</a:t>
            </a:r>
          </a:p>
          <a:p>
            <a:r>
              <a:rPr lang="en-US" altLang="zh-CN" sz="16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if( w != null ) return w;</a:t>
            </a:r>
          </a:p>
          <a:p>
            <a:r>
              <a:rPr lang="en-US" altLang="zh-CN" sz="16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w = new Word(Tag.ID, s);</a:t>
            </a:r>
          </a:p>
          <a:p>
            <a:r>
              <a:rPr lang="en-US" altLang="zh-CN" sz="16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altLang="zh-CN" sz="1600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words.put</a:t>
            </a:r>
            <a:r>
              <a:rPr lang="en-US" altLang="zh-CN" sz="16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(s, w);</a:t>
            </a:r>
          </a:p>
          <a:p>
            <a:r>
              <a:rPr lang="en-US" altLang="zh-CN" sz="16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return w;</a:t>
            </a:r>
          </a:p>
          <a:p>
            <a:r>
              <a:rPr lang="en-US" altLang="zh-CN" sz="16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}</a:t>
            </a:r>
          </a:p>
          <a:p>
            <a:r>
              <a:rPr lang="en-US" altLang="zh-CN" sz="16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Token t = new Token(peek);</a:t>
            </a:r>
          </a:p>
          <a:p>
            <a:r>
              <a:rPr lang="en-US" altLang="zh-CN" sz="16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peek = ' ';</a:t>
            </a:r>
          </a:p>
          <a:p>
            <a:r>
              <a:rPr lang="en-US" altLang="zh-CN" sz="16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return t;</a:t>
            </a:r>
          </a:p>
          <a:p>
            <a:r>
              <a:rPr lang="en-US" altLang="zh-CN" sz="16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r>
              <a:rPr lang="en-US" altLang="zh-CN" sz="16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en-US" sz="16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600" b="1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8134672" cy="1927225"/>
          </a:xfrm>
        </p:spPr>
        <p:txBody>
          <a:bodyPr/>
          <a:lstStyle/>
          <a:p>
            <a:pPr algn="ctr"/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谢谢！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7846640" cy="1752600"/>
          </a:xfrm>
        </p:spPr>
        <p:txBody>
          <a:bodyPr/>
          <a:lstStyle/>
          <a:p>
            <a:pPr algn="ctr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Thanks</a:t>
            </a:r>
            <a:r>
              <a:rPr lang="zh-CN" altLang="en-US" dirty="0" smtClean="0"/>
              <a:t>！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词法分析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5148064" y="3242268"/>
            <a:ext cx="2376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en-US" altLang="zh-CN" sz="2000" baseline="-25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zh-CN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en-US" altLang="zh-CN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+id</a:t>
            </a:r>
            <a:r>
              <a:rPr lang="en-US" altLang="zh-CN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* 60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43608" y="3242268"/>
            <a:ext cx="3456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position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initial + rate * 60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835696" y="2044323"/>
            <a:ext cx="2088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源程序</a:t>
            </a:r>
          </a:p>
        </p:txBody>
      </p:sp>
      <p:sp>
        <p:nvSpPr>
          <p:cNvPr id="19" name="Right Arrow 5"/>
          <p:cNvSpPr>
            <a:spLocks noChangeArrowheads="1"/>
          </p:cNvSpPr>
          <p:nvPr/>
        </p:nvSpPr>
        <p:spPr bwMode="auto">
          <a:xfrm>
            <a:off x="3491880" y="1877547"/>
            <a:ext cx="1683853" cy="794802"/>
          </a:xfrm>
          <a:prstGeom prst="rightArrow">
            <a:avLst>
              <a:gd name="adj1" fmla="val 50000"/>
              <a:gd name="adj2" fmla="val 50016"/>
            </a:avLst>
          </a:prstGeom>
          <a:solidFill>
            <a:schemeClr val="accent1">
              <a:lumMod val="20000"/>
              <a:lumOff val="80000"/>
            </a:schemeClr>
          </a:solidFill>
          <a:ln w="6350" algn="ctr">
            <a:solidFill>
              <a:schemeClr val="accent1"/>
            </a:solidFill>
            <a:round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词法分析器</a:t>
            </a:r>
          </a:p>
        </p:txBody>
      </p:sp>
      <p:sp>
        <p:nvSpPr>
          <p:cNvPr id="20" name="TextBox 6"/>
          <p:cNvSpPr txBox="1">
            <a:spLocks noChangeArrowheads="1"/>
          </p:cNvSpPr>
          <p:nvPr/>
        </p:nvSpPr>
        <p:spPr bwMode="auto">
          <a:xfrm>
            <a:off x="5423876" y="2044323"/>
            <a:ext cx="20313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dirty="0">
                <a:solidFill>
                  <a:srgbClr val="000000"/>
                </a:solidFill>
              </a:rPr>
              <a:t>词法</a:t>
            </a:r>
            <a:r>
              <a:rPr lang="zh-CN" altLang="en-US" sz="2400" dirty="0" smtClean="0">
                <a:solidFill>
                  <a:srgbClr val="000000"/>
                </a:solidFill>
              </a:rPr>
              <a:t>单元序列</a:t>
            </a:r>
            <a:endParaRPr lang="zh-CN" altLang="en-US" sz="24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词法分析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835696" y="2044323"/>
            <a:ext cx="2088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源程序</a:t>
            </a:r>
          </a:p>
        </p:txBody>
      </p:sp>
      <p:sp>
        <p:nvSpPr>
          <p:cNvPr id="6" name="Right Arrow 5"/>
          <p:cNvSpPr>
            <a:spLocks noChangeArrowheads="1"/>
          </p:cNvSpPr>
          <p:nvPr/>
        </p:nvSpPr>
        <p:spPr bwMode="auto">
          <a:xfrm>
            <a:off x="3491880" y="1877547"/>
            <a:ext cx="1683853" cy="794802"/>
          </a:xfrm>
          <a:prstGeom prst="rightArrow">
            <a:avLst>
              <a:gd name="adj1" fmla="val 50000"/>
              <a:gd name="adj2" fmla="val 50016"/>
            </a:avLst>
          </a:prstGeom>
          <a:solidFill>
            <a:schemeClr val="accent1">
              <a:lumMod val="20000"/>
              <a:lumOff val="80000"/>
            </a:schemeClr>
          </a:solidFill>
          <a:ln w="6350" algn="ctr">
            <a:solidFill>
              <a:schemeClr val="accent1"/>
            </a:solidFill>
            <a:round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词法分析器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5423876" y="2044323"/>
            <a:ext cx="20313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dirty="0">
                <a:solidFill>
                  <a:srgbClr val="000000"/>
                </a:solidFill>
              </a:rPr>
              <a:t>词法</a:t>
            </a:r>
            <a:r>
              <a:rPr lang="zh-CN" altLang="en-US" sz="2400" dirty="0" smtClean="0">
                <a:solidFill>
                  <a:srgbClr val="000000"/>
                </a:solidFill>
              </a:rPr>
              <a:t>单元序列</a:t>
            </a:r>
            <a:endParaRPr lang="zh-CN" altLang="en-US" sz="2400" dirty="0">
              <a:solidFill>
                <a:srgbClr val="00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195736" y="3573016"/>
            <a:ext cx="54726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"/>
            </a:pP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剔除空白和</a:t>
            </a:r>
            <a:r>
              <a:rPr lang="zh-CN" altLang="en-US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注释</a:t>
            </a:r>
            <a:endParaRPr lang="en-US" altLang="zh-CN" sz="2000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"/>
            </a:pP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识别和计算常量</a:t>
            </a:r>
            <a:endParaRPr lang="en-US" altLang="zh-CN" sz="2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"/>
            </a:pP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识别关键字和</a:t>
            </a:r>
            <a:r>
              <a:rPr lang="zh-CN" altLang="en-US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标识符</a:t>
            </a:r>
            <a:endParaRPr lang="en-US" altLang="zh-CN" sz="2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2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词法分析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剔除空白和注释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u="sng" dirty="0" smtClean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691640" y="2637155"/>
            <a:ext cx="5580380" cy="224536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for ( ; ; </a:t>
            </a:r>
            <a:r>
              <a:rPr lang="en-US" altLang="zh-CN" sz="2000" b="1" i="1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peek</a:t>
            </a:r>
            <a:r>
              <a:rPr lang="en-US" altLang="zh-CN" sz="2000" b="1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= next input character) {</a:t>
            </a:r>
          </a:p>
          <a:p>
            <a:r>
              <a:rPr lang="en-US" altLang="zh-CN" sz="2000" b="1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if( </a:t>
            </a:r>
            <a:r>
              <a:rPr lang="en-US" altLang="zh-CN" sz="2000" b="1" i="1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peek</a:t>
            </a:r>
            <a:r>
              <a:rPr lang="en-US" altLang="zh-CN" sz="2000" b="1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is a blank or a tab ) do nothing;</a:t>
            </a:r>
          </a:p>
          <a:p>
            <a:r>
              <a:rPr lang="en-US" altLang="zh-CN" sz="2000" b="1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else if( </a:t>
            </a:r>
            <a:r>
              <a:rPr lang="en-US" altLang="zh-CN" sz="2000" b="1" i="1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peek</a:t>
            </a:r>
            <a:r>
              <a:rPr lang="en-US" altLang="zh-CN" sz="2000" b="1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is a newline) </a:t>
            </a:r>
          </a:p>
          <a:p>
            <a:r>
              <a:rPr lang="en-US" altLang="zh-CN" sz="2000" b="1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  line = line + 1;</a:t>
            </a:r>
          </a:p>
          <a:p>
            <a:r>
              <a:rPr lang="en-US" altLang="zh-CN" sz="2000" b="1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else break;</a:t>
            </a:r>
          </a:p>
          <a:p>
            <a:r>
              <a:rPr lang="en-US" altLang="zh-CN" sz="2000" b="1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</a:t>
            </a:r>
            <a:endParaRPr lang="zh-CN" altLang="en-US" sz="2000" b="1" dirty="0">
              <a:solidFill>
                <a:schemeClr val="accent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endParaRPr lang="zh-CN" altLang="en-US" sz="2000" b="1" dirty="0">
              <a:solidFill>
                <a:schemeClr val="accent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词法分析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识别和计算常量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u="sng" dirty="0" smtClean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691680" y="2636912"/>
            <a:ext cx="619268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if ( </a:t>
            </a:r>
            <a:r>
              <a:rPr lang="en-US" altLang="zh-CN" sz="2000" b="1" i="1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peek</a:t>
            </a:r>
            <a:r>
              <a:rPr lang="en-US" altLang="zh-CN" sz="2000" b="1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holds a digit) {</a:t>
            </a:r>
          </a:p>
          <a:p>
            <a:r>
              <a:rPr lang="en-US" altLang="zh-CN" sz="2000" b="1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</a:t>
            </a:r>
            <a:r>
              <a:rPr lang="en-US" altLang="zh-CN" sz="2000" i="1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2000" b="1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= 0;</a:t>
            </a:r>
          </a:p>
          <a:p>
            <a:r>
              <a:rPr lang="en-US" altLang="zh-CN" sz="2000" b="1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do {</a:t>
            </a:r>
          </a:p>
          <a:p>
            <a:r>
              <a:rPr lang="en-US" altLang="zh-CN" sz="2000" b="1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   </a:t>
            </a:r>
            <a:r>
              <a:rPr lang="en-US" altLang="zh-CN" sz="2000" i="1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2000" b="1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2000" i="1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2000" b="1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* 10 + integer value of digit </a:t>
            </a:r>
            <a:r>
              <a:rPr lang="en-US" altLang="zh-CN" sz="2000" b="1" i="1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peek</a:t>
            </a:r>
            <a:r>
              <a:rPr lang="en-US" altLang="zh-CN" sz="2000" b="1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</a:t>
            </a:r>
          </a:p>
          <a:p>
            <a:r>
              <a:rPr lang="en-US" altLang="zh-CN" sz="2000" b="1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   </a:t>
            </a:r>
            <a:r>
              <a:rPr lang="en-US" altLang="zh-CN" sz="2000" b="1" i="1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peek</a:t>
            </a:r>
            <a:r>
              <a:rPr lang="en-US" altLang="zh-CN" sz="2000" b="1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= next  input  character</a:t>
            </a:r>
          </a:p>
          <a:p>
            <a:r>
              <a:rPr lang="en-US" altLang="zh-CN" sz="2000" b="1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}while ( </a:t>
            </a:r>
            <a:r>
              <a:rPr lang="en-US" altLang="zh-CN" sz="2000" b="1" i="1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peek</a:t>
            </a:r>
            <a:r>
              <a:rPr lang="en-US" altLang="zh-CN" sz="2000" b="1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holds a digit);</a:t>
            </a:r>
          </a:p>
          <a:p>
            <a:r>
              <a:rPr lang="en-US" altLang="zh-CN" sz="2000" b="1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return token (</a:t>
            </a:r>
            <a:r>
              <a:rPr lang="en-US" altLang="zh-CN" sz="2000" b="1" dirty="0" err="1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num</a:t>
            </a:r>
            <a:r>
              <a:rPr lang="en-US" altLang="zh-CN" sz="2000" b="1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2000" i="1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2000" b="1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);</a:t>
            </a:r>
          </a:p>
          <a:p>
            <a:r>
              <a:rPr lang="en-US" altLang="zh-CN" sz="2000" b="1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词法分析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识别关键字和标识符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u="sng" dirty="0" smtClean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691680" y="2636912"/>
            <a:ext cx="619268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if ( </a:t>
            </a:r>
            <a:r>
              <a:rPr lang="en-US" altLang="zh-CN" sz="2000" b="1" i="1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peek </a:t>
            </a:r>
            <a:r>
              <a:rPr lang="zh-CN" altLang="en-US" sz="2000" b="1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存放了一个字母</a:t>
            </a:r>
            <a:r>
              <a:rPr lang="en-US" altLang="zh-CN" sz="2000" b="1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 {</a:t>
            </a:r>
          </a:p>
          <a:p>
            <a:r>
              <a:rPr lang="en-US" altLang="zh-CN" sz="2000" b="1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lang="zh-CN" altLang="en-US" sz="2000" b="1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将字母或数位读入一个缓冲区</a:t>
            </a:r>
            <a:r>
              <a:rPr lang="en-US" altLang="zh-CN" sz="2000" b="1" i="1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000" b="1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</a:t>
            </a:r>
          </a:p>
          <a:p>
            <a:r>
              <a:rPr lang="en-US" altLang="zh-CN" sz="2000" b="1" i="1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s = b </a:t>
            </a:r>
            <a:r>
              <a:rPr lang="zh-CN" altLang="en-US" sz="2000" b="1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中的字符形成的字符串</a:t>
            </a:r>
            <a:r>
              <a:rPr lang="en-US" altLang="zh-CN" sz="2000" b="1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</a:t>
            </a:r>
          </a:p>
          <a:p>
            <a:r>
              <a:rPr lang="en-US" altLang="zh-CN" sz="2000" b="1" i="1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w = </a:t>
            </a:r>
            <a:r>
              <a:rPr lang="en-US" altLang="zh-CN" sz="2000" b="1" i="1" dirty="0" err="1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words.get</a:t>
            </a:r>
            <a:r>
              <a:rPr lang="en-US" altLang="zh-CN" sz="2000" b="1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b="1" i="1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2000" b="1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 </a:t>
            </a:r>
            <a:r>
              <a:rPr lang="zh-CN" altLang="en-US" sz="2000" b="1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返回的词法单元；</a:t>
            </a:r>
            <a:endParaRPr lang="en-US" altLang="zh-CN" sz="2000" b="1" dirty="0">
              <a:solidFill>
                <a:schemeClr val="accent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000" b="1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if ( </a:t>
            </a:r>
            <a:r>
              <a:rPr lang="en-US" altLang="zh-CN" sz="2000" b="1" i="1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w</a:t>
            </a:r>
            <a:r>
              <a:rPr lang="en-US" altLang="zh-CN" sz="2000" b="1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000" b="1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不是 </a:t>
            </a:r>
            <a:r>
              <a:rPr lang="en-US" altLang="zh-CN" sz="2000" b="1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null) return </a:t>
            </a:r>
            <a:r>
              <a:rPr lang="en-US" altLang="zh-CN" sz="2000" b="1" i="1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w;</a:t>
            </a:r>
          </a:p>
          <a:p>
            <a:r>
              <a:rPr lang="en-US" altLang="zh-CN" sz="2000" b="1" i="1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lang="en-US" altLang="zh-CN" sz="2000" b="1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else {</a:t>
            </a:r>
          </a:p>
          <a:p>
            <a:r>
              <a:rPr lang="en-US" altLang="zh-CN" sz="2000" b="1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 </a:t>
            </a:r>
            <a:r>
              <a:rPr lang="zh-CN" altLang="en-US" sz="2000" b="1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将键</a:t>
            </a:r>
            <a:r>
              <a:rPr lang="en-US" altLang="zh-CN" sz="2000" b="1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zh-CN" altLang="en-US" sz="2000" b="1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值对</a:t>
            </a:r>
            <a:r>
              <a:rPr lang="en-US" altLang="zh-CN" sz="2000" b="1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b="1" i="1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2000" b="1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&lt;id, </a:t>
            </a:r>
            <a:r>
              <a:rPr lang="en-US" altLang="zh-CN" sz="2000" b="1" i="1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2000" b="1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&gt;)</a:t>
            </a:r>
            <a:r>
              <a:rPr lang="zh-CN" altLang="en-US" sz="2000" b="1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加入到</a:t>
            </a:r>
            <a:r>
              <a:rPr lang="en-US" altLang="zh-CN" sz="2000" b="1" i="1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words</a:t>
            </a:r>
            <a:r>
              <a:rPr lang="en-US" altLang="zh-CN" sz="2000" b="1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</a:t>
            </a:r>
          </a:p>
          <a:p>
            <a:r>
              <a:rPr lang="en-US" altLang="zh-CN" sz="2000" b="1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  return </a:t>
            </a:r>
            <a:r>
              <a:rPr lang="zh-CN" altLang="en-US" sz="2000" b="1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词法单元</a:t>
            </a:r>
            <a:r>
              <a:rPr lang="en-US" altLang="zh-CN" sz="2000" b="1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&lt;id, </a:t>
            </a:r>
            <a:r>
              <a:rPr lang="en-US" altLang="zh-CN" sz="2000" b="1" i="1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2000" b="1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&gt;;</a:t>
            </a:r>
          </a:p>
          <a:p>
            <a:r>
              <a:rPr lang="en-US" altLang="zh-CN" sz="2000" b="1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}</a:t>
            </a:r>
          </a:p>
          <a:p>
            <a:r>
              <a:rPr lang="en-US" altLang="zh-CN" sz="2000" b="1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词法分析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主流程</a:t>
            </a:r>
          </a:p>
          <a:p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u="sng" dirty="0" smtClean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691680" y="2636912"/>
            <a:ext cx="619268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Token scan () {</a:t>
            </a:r>
          </a:p>
          <a:p>
            <a:r>
              <a:rPr lang="en-US" altLang="zh-CN" sz="2000" b="1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</a:t>
            </a:r>
            <a:r>
              <a:rPr lang="zh-CN" altLang="en-US" sz="2000" b="1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跳过空白符，见</a:t>
            </a:r>
            <a:r>
              <a:rPr lang="en-US" altLang="zh-CN" sz="2000" b="1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2.6.1</a:t>
            </a:r>
            <a:r>
              <a:rPr lang="zh-CN" altLang="en-US" sz="2000" b="1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节；</a:t>
            </a:r>
            <a:endParaRPr lang="en-US" altLang="zh-CN" sz="2000" b="1" dirty="0">
              <a:solidFill>
                <a:schemeClr val="accent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000" b="1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</a:t>
            </a:r>
            <a:r>
              <a:rPr lang="zh-CN" altLang="en-US" sz="2000" b="1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处理数字，见</a:t>
            </a:r>
            <a:r>
              <a:rPr lang="en-US" altLang="zh-CN" sz="2000" b="1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2.6.3</a:t>
            </a:r>
            <a:r>
              <a:rPr lang="zh-CN" altLang="en-US" sz="2000" b="1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节；</a:t>
            </a:r>
            <a:endParaRPr lang="en-US" altLang="zh-CN" sz="2000" b="1" dirty="0">
              <a:solidFill>
                <a:schemeClr val="accent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000" b="1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</a:t>
            </a:r>
            <a:r>
              <a:rPr lang="zh-CN" altLang="en-US" sz="2000" b="1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处理保留字和标识符，见</a:t>
            </a:r>
            <a:r>
              <a:rPr lang="en-US" altLang="zh-CN" sz="2000" b="1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2.6.4</a:t>
            </a:r>
            <a:r>
              <a:rPr lang="zh-CN" altLang="en-US" sz="2000" b="1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节；</a:t>
            </a:r>
            <a:endParaRPr lang="en-US" altLang="zh-CN" sz="2000" b="1" dirty="0">
              <a:solidFill>
                <a:schemeClr val="accent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000" b="1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/*</a:t>
            </a:r>
            <a:r>
              <a:rPr lang="zh-CN" altLang="en-US" sz="2000" b="1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如果运行到这里，就将预读字符</a:t>
            </a:r>
            <a:r>
              <a:rPr lang="en-US" altLang="zh-CN" sz="2000" b="1" i="1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peek</a:t>
            </a:r>
            <a:r>
              <a:rPr lang="zh-CN" altLang="en-US" sz="2000" b="1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作为一个词法单元</a:t>
            </a:r>
            <a:r>
              <a:rPr lang="en-US" altLang="zh-CN" sz="2000" b="1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*/</a:t>
            </a:r>
          </a:p>
          <a:p>
            <a:r>
              <a:rPr lang="en-US" altLang="zh-CN" sz="2000" b="1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</a:t>
            </a:r>
            <a:r>
              <a:rPr lang="en-US" altLang="zh-CN" sz="2000" b="1" i="1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Token</a:t>
            </a:r>
            <a:r>
              <a:rPr lang="en-US" altLang="zh-CN" sz="2000" b="1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i="1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sz="2000" b="1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= new </a:t>
            </a:r>
            <a:r>
              <a:rPr lang="en-US" altLang="zh-CN" sz="2000" b="1" i="1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Token</a:t>
            </a:r>
            <a:r>
              <a:rPr lang="en-US" altLang="zh-CN" sz="2000" b="1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i="1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(peek);</a:t>
            </a:r>
          </a:p>
          <a:p>
            <a:r>
              <a:rPr lang="en-US" altLang="zh-CN" sz="2000" b="1" i="1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peek = </a:t>
            </a:r>
            <a:r>
              <a:rPr lang="zh-CN" altLang="en-US" sz="2000" b="1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空白符 </a:t>
            </a:r>
            <a:r>
              <a:rPr lang="en-US" altLang="zh-CN" sz="2000" b="1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/*</a:t>
            </a:r>
            <a:r>
              <a:rPr lang="zh-CN" altLang="en-US" sz="2000" b="1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按照</a:t>
            </a:r>
            <a:r>
              <a:rPr lang="en-US" altLang="zh-CN" sz="2000" b="1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2.6.2</a:t>
            </a:r>
            <a:r>
              <a:rPr lang="zh-CN" altLang="en-US" sz="2000" b="1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讨论的方法初始化</a:t>
            </a:r>
            <a:r>
              <a:rPr lang="en-US" altLang="zh-CN" sz="2000" b="1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*/</a:t>
            </a:r>
            <a:r>
              <a:rPr lang="zh-CN" altLang="en-US" sz="2000" b="1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；</a:t>
            </a:r>
            <a:endParaRPr lang="en-US" altLang="zh-CN" sz="2000" b="1" dirty="0">
              <a:solidFill>
                <a:schemeClr val="accent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000" b="1" i="1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lang="en-US" altLang="zh-CN" sz="2000" b="1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return</a:t>
            </a:r>
            <a:r>
              <a:rPr lang="en-US" altLang="zh-CN" sz="2000" b="1" i="1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t</a:t>
            </a:r>
            <a:r>
              <a:rPr lang="en-US" altLang="zh-CN" sz="2000" b="1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</a:t>
            </a:r>
            <a:endParaRPr lang="en-US" altLang="zh-CN" sz="2000" b="1" i="1" dirty="0">
              <a:solidFill>
                <a:schemeClr val="accent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000" b="1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词法分析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各个对象</a:t>
            </a:r>
          </a:p>
          <a:p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u="sng" dirty="0" smtClean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908175" y="2421255"/>
            <a:ext cx="5445125" cy="2241550"/>
            <a:chOff x="3005" y="3813"/>
            <a:chExt cx="8575" cy="3530"/>
          </a:xfrm>
        </p:grpSpPr>
        <p:sp>
          <p:nvSpPr>
            <p:cNvPr id="13" name="TextBox 1"/>
            <p:cNvSpPr txBox="1">
              <a:spLocks noChangeArrowheads="1"/>
            </p:cNvSpPr>
            <p:nvPr/>
          </p:nvSpPr>
          <p:spPr bwMode="auto">
            <a:xfrm>
              <a:off x="5840" y="3813"/>
              <a:ext cx="1752" cy="630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类</a:t>
              </a:r>
              <a:r>
                <a:rPr kumimoji="0" lang="en-US" altLang="zh-CN" sz="2000" b="1" i="1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Token</a:t>
              </a:r>
            </a:p>
          </p:txBody>
        </p:sp>
        <p:sp>
          <p:nvSpPr>
            <p:cNvPr id="14" name="TextBox 2"/>
            <p:cNvSpPr txBox="1">
              <a:spLocks noChangeArrowheads="1"/>
            </p:cNvSpPr>
            <p:nvPr/>
          </p:nvSpPr>
          <p:spPr bwMode="auto">
            <a:xfrm>
              <a:off x="5998" y="4395"/>
              <a:ext cx="1376" cy="630"/>
            </a:xfrm>
            <a:prstGeom prst="rect">
              <a:avLst/>
            </a:prstGeom>
            <a:noFill/>
            <a:ln w="3175">
              <a:solidFill>
                <a:schemeClr val="accent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0" cap="none" spc="0" normalizeH="0" baseline="0" noProof="0" dirty="0" err="1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int</a:t>
              </a:r>
              <a:r>
                <a:rPr kumimoji="0" lang="en-US" altLang="zh-CN" sz="2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 </a:t>
              </a:r>
              <a:r>
                <a:rPr kumimoji="0" lang="en-US" altLang="zh-CN" sz="2000" b="0" i="1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tag</a:t>
              </a:r>
            </a:p>
          </p:txBody>
        </p:sp>
        <p:sp>
          <p:nvSpPr>
            <p:cNvPr id="15" name="TextBox 6"/>
            <p:cNvSpPr txBox="1">
              <a:spLocks noChangeArrowheads="1"/>
            </p:cNvSpPr>
            <p:nvPr/>
          </p:nvSpPr>
          <p:spPr bwMode="auto">
            <a:xfrm>
              <a:off x="3005" y="6133"/>
              <a:ext cx="1528" cy="630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类</a:t>
              </a:r>
              <a:r>
                <a:rPr kumimoji="0" lang="en-US" altLang="zh-CN" sz="2000" b="1" i="1" u="none" strike="noStrike" kern="0" cap="none" spc="0" normalizeH="0" baseline="0" noProof="0" dirty="0" err="1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Num</a:t>
              </a:r>
            </a:p>
          </p:txBody>
        </p:sp>
        <p:sp>
          <p:nvSpPr>
            <p:cNvPr id="16" name="TextBox 7"/>
            <p:cNvSpPr txBox="1">
              <a:spLocks noChangeArrowheads="1"/>
            </p:cNvSpPr>
            <p:nvPr/>
          </p:nvSpPr>
          <p:spPr bwMode="auto">
            <a:xfrm>
              <a:off x="3163" y="6713"/>
              <a:ext cx="1735" cy="630"/>
            </a:xfrm>
            <a:prstGeom prst="rect">
              <a:avLst/>
            </a:prstGeom>
            <a:noFill/>
            <a:ln w="3175">
              <a:solidFill>
                <a:schemeClr val="accent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int </a:t>
              </a:r>
              <a:r>
                <a:rPr kumimoji="0" lang="en-US" altLang="zh-CN" sz="2000" b="0" i="1" u="none" strike="noStrike" kern="0" cap="none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value</a:t>
              </a:r>
            </a:p>
          </p:txBody>
        </p:sp>
        <p:sp>
          <p:nvSpPr>
            <p:cNvPr id="17" name="TextBox 8"/>
            <p:cNvSpPr txBox="1">
              <a:spLocks noChangeArrowheads="1"/>
            </p:cNvSpPr>
            <p:nvPr/>
          </p:nvSpPr>
          <p:spPr bwMode="auto">
            <a:xfrm>
              <a:off x="8900" y="6133"/>
              <a:ext cx="1616" cy="630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类</a:t>
              </a:r>
              <a:r>
                <a:rPr kumimoji="0" lang="en-US" altLang="zh-CN" sz="2000" b="1" i="1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Word</a:t>
              </a:r>
            </a:p>
          </p:txBody>
        </p:sp>
        <p:sp>
          <p:nvSpPr>
            <p:cNvPr id="18" name="TextBox 9"/>
            <p:cNvSpPr txBox="1">
              <a:spLocks noChangeArrowheads="1"/>
            </p:cNvSpPr>
            <p:nvPr/>
          </p:nvSpPr>
          <p:spPr bwMode="auto">
            <a:xfrm>
              <a:off x="9060" y="6713"/>
              <a:ext cx="2520" cy="630"/>
            </a:xfrm>
            <a:prstGeom prst="rect">
              <a:avLst/>
            </a:prstGeom>
            <a:noFill/>
            <a:ln w="3175">
              <a:solidFill>
                <a:schemeClr val="accent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string </a:t>
              </a:r>
              <a:r>
                <a:rPr kumimoji="0" lang="en-US" altLang="zh-CN" sz="2000" b="0" i="1" u="none" strike="noStrike" kern="0" cap="none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lexeme</a:t>
              </a:r>
            </a:p>
          </p:txBody>
        </p:sp>
        <p:cxnSp>
          <p:nvCxnSpPr>
            <p:cNvPr id="19" name="直接连接符 4"/>
            <p:cNvCxnSpPr>
              <a:cxnSpLocks noChangeShapeType="1"/>
              <a:stCxn id="14" idx="2"/>
            </p:cNvCxnSpPr>
            <p:nvPr/>
          </p:nvCxnSpPr>
          <p:spPr bwMode="auto">
            <a:xfrm flipH="1">
              <a:off x="3738" y="5025"/>
              <a:ext cx="2948" cy="1055"/>
            </a:xfrm>
            <a:prstGeom prst="line">
              <a:avLst/>
            </a:prstGeom>
            <a:noFill/>
            <a:ln w="12700" algn="ctr">
              <a:solidFill>
                <a:schemeClr val="accent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" name="直接连接符 10"/>
            <p:cNvCxnSpPr>
              <a:cxnSpLocks noChangeShapeType="1"/>
              <a:stCxn id="14" idx="2"/>
            </p:cNvCxnSpPr>
            <p:nvPr/>
          </p:nvCxnSpPr>
          <p:spPr bwMode="auto">
            <a:xfrm>
              <a:off x="6686" y="5025"/>
              <a:ext cx="3349" cy="1107"/>
            </a:xfrm>
            <a:prstGeom prst="line">
              <a:avLst/>
            </a:prstGeom>
            <a:noFill/>
            <a:ln w="12700" algn="ctr">
              <a:solidFill>
                <a:schemeClr val="accent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词法分析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类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Token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u="sng" dirty="0" smtClean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21" name="TextBox 1"/>
          <p:cNvSpPr txBox="1">
            <a:spLocks noChangeArrowheads="1"/>
          </p:cNvSpPr>
          <p:nvPr/>
        </p:nvSpPr>
        <p:spPr bwMode="auto">
          <a:xfrm>
            <a:off x="2003722" y="2420888"/>
            <a:ext cx="3743332" cy="1754326"/>
          </a:xfrm>
          <a:prstGeom prst="rect">
            <a:avLst/>
          </a:prstGeom>
          <a:noFill/>
          <a:ln w="3175">
            <a:solidFill>
              <a:schemeClr val="accent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1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//Token.java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Package 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lexer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public class Token {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public  final  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tag;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public  Token ( 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t ) { tag = t; }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22" name="TextBox 2"/>
          <p:cNvSpPr txBox="1">
            <a:spLocks noChangeArrowheads="1"/>
          </p:cNvSpPr>
          <p:nvPr/>
        </p:nvSpPr>
        <p:spPr bwMode="auto">
          <a:xfrm>
            <a:off x="2015827" y="4509120"/>
            <a:ext cx="5519460" cy="1754326"/>
          </a:xfrm>
          <a:prstGeom prst="rect">
            <a:avLst/>
          </a:prstGeom>
          <a:noFill/>
          <a:ln w="3175">
            <a:solidFill>
              <a:schemeClr val="accent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1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//Tag.java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Package 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lexer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public class Tag {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public final  static 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NUM = 256; ID = 257; TRUE = 258; FALSE = 259;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OC_GUID" val="{8495a2ed-0341-4b4c-8186-f07f316f5c8a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透明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经典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透明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</TotalTime>
  <Words>522</Words>
  <Application>Microsoft Office PowerPoint</Application>
  <PresentationFormat>全屏显示(4:3)</PresentationFormat>
  <Paragraphs>178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2" baseType="lpstr">
      <vt:lpstr>等线</vt:lpstr>
      <vt:lpstr>方正舒体</vt:lpstr>
      <vt:lpstr>楷体</vt:lpstr>
      <vt:lpstr>宋体</vt:lpstr>
      <vt:lpstr>Arial</vt:lpstr>
      <vt:lpstr>Times New Roman</vt:lpstr>
      <vt:lpstr>Wingdings</vt:lpstr>
      <vt:lpstr>透明</vt:lpstr>
      <vt:lpstr>一个简单的词法分析器</vt:lpstr>
      <vt:lpstr>词法分析</vt:lpstr>
      <vt:lpstr>词法分析</vt:lpstr>
      <vt:lpstr>词法分析</vt:lpstr>
      <vt:lpstr>词法分析</vt:lpstr>
      <vt:lpstr>词法分析</vt:lpstr>
      <vt:lpstr>词法分析</vt:lpstr>
      <vt:lpstr>词法分析</vt:lpstr>
      <vt:lpstr>词法分析</vt:lpstr>
      <vt:lpstr>词法分析</vt:lpstr>
      <vt:lpstr>词法分析</vt:lpstr>
      <vt:lpstr>词法分析</vt:lpstr>
      <vt:lpstr>词法分析</vt:lpstr>
      <vt:lpstr>谢谢！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基于社交网络文本的个人信息发现</dc:title>
  <dc:creator>Wang Zhongqing</dc:creator>
  <cp:lastModifiedBy>nlp404</cp:lastModifiedBy>
  <cp:revision>647</cp:revision>
  <dcterms:created xsi:type="dcterms:W3CDTF">2013-06-17T05:43:00Z</dcterms:created>
  <dcterms:modified xsi:type="dcterms:W3CDTF">2021-03-10T10:53:41Z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2052-11.1.0.8976</vt:lpwstr>
  </property>
</Properties>
</file>