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303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30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306" r:id="rId22"/>
    <p:sldId id="287" r:id="rId23"/>
    <p:sldId id="288" r:id="rId24"/>
    <p:sldId id="290" r:id="rId25"/>
    <p:sldId id="291" r:id="rId26"/>
    <p:sldId id="292" r:id="rId27"/>
    <p:sldId id="294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120" autoAdjust="0"/>
  </p:normalViewPr>
  <p:slideViewPr>
    <p:cSldViewPr>
      <p:cViewPr varScale="1">
        <p:scale>
          <a:sx n="82" d="100"/>
          <a:sy n="82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84AE-7261-4580-B337-A82F6380658C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4AF04-E0BE-42CE-99C7-95B4AA9C73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4AF04-E0BE-42CE-99C7-95B4AA9C73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Grep is line-oriented; IR is document oriented.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C1A722C5-6CD3-45F2-ADBE-B647A89970C6}" type="slidenum">
              <a:rPr lang="zh-CN" altLang="en-US" sz="1100">
                <a:ea typeface="宋体" charset="-122"/>
              </a:rPr>
              <a:pPr eaLnBrk="1" hangingPunct="1"/>
              <a:t>3</a:t>
            </a:fld>
            <a:endParaRPr lang="en-US" altLang="zh-CN" sz="11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19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34" charset="-128"/>
              </a:rPr>
              <a:t>Linked lists generally preferred to arrays</a:t>
            </a:r>
          </a:p>
          <a:p>
            <a:pPr lvl="1" eaLnBrk="1" hangingPunct="1"/>
            <a:r>
              <a:rPr lang="en-US" altLang="zh-CN" smtClean="0">
                <a:ea typeface="ＭＳ Ｐゴシック" pitchFamily="34" charset="-128"/>
              </a:rPr>
              <a:t>Dynamic space allocation</a:t>
            </a:r>
          </a:p>
          <a:p>
            <a:pPr lvl="1" eaLnBrk="1" hangingPunct="1"/>
            <a:r>
              <a:rPr lang="en-US" altLang="zh-CN" smtClean="0">
                <a:ea typeface="ＭＳ Ｐゴシック" pitchFamily="34" charset="-128"/>
              </a:rPr>
              <a:t>Insertion of terms into documents easy</a:t>
            </a:r>
          </a:p>
          <a:p>
            <a:pPr lvl="1" eaLnBrk="1" hangingPunct="1"/>
            <a:r>
              <a:rPr lang="en-US" altLang="zh-CN" smtClean="0">
                <a:ea typeface="ＭＳ Ｐゴシック" pitchFamily="34" charset="-128"/>
              </a:rPr>
              <a:t>Space overhead of pointers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2FFC6E01-74A5-4E48-BE97-C2B9AB6F96D2}" type="slidenum">
              <a:rPr lang="zh-CN" altLang="en-US" sz="1100">
                <a:ea typeface="宋体" charset="-122"/>
              </a:rPr>
              <a:pPr eaLnBrk="1" hangingPunct="1"/>
              <a:t>13</a:t>
            </a:fld>
            <a:endParaRPr lang="en-US" altLang="zh-CN" sz="11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17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3" y="1773238"/>
            <a:ext cx="8207375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013" y="1773238"/>
            <a:ext cx="820896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F78DCC-2781-44C4-988D-D7F326B098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8293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54D11-8310-47CB-B7FF-8C2646492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1963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2514600"/>
          </a:xfrm>
        </p:spPr>
        <p:txBody>
          <a:bodyPr>
            <a:normAutofit/>
          </a:bodyPr>
          <a:lstStyle/>
          <a:p>
            <a:r>
              <a:rPr lang="zh-CN" altLang="en-US" dirty="0"/>
              <a:t>倒排</a:t>
            </a:r>
            <a:r>
              <a:rPr lang="zh-CN" altLang="en-US" dirty="0" smtClean="0"/>
              <a:t>检索构建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1752600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苏州大学计算机学院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文档矩阵将非常大</a:t>
            </a:r>
            <a:endParaRPr lang="en-US" altLang="zh-CN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矩阵大小为 </a:t>
            </a:r>
            <a:r>
              <a:rPr lang="en-US" altLang="zh-CN" dirty="0" smtClean="0">
                <a:ea typeface="宋体" charset="-122"/>
              </a:rPr>
              <a:t>500K x 1M=500G</a:t>
            </a:r>
          </a:p>
          <a:p>
            <a:r>
              <a:rPr lang="zh-CN" altLang="en-US" dirty="0" smtClean="0">
                <a:ea typeface="宋体" charset="-122"/>
              </a:rPr>
              <a:t>但是该矩阵中最多有</a:t>
            </a:r>
            <a:r>
              <a:rPr lang="en-US" altLang="zh-CN" dirty="0" smtClean="0">
                <a:ea typeface="宋体" charset="-122"/>
              </a:rPr>
              <a:t>10</a:t>
            </a:r>
            <a:r>
              <a:rPr lang="zh-CN" altLang="en-US" dirty="0" smtClean="0">
                <a:ea typeface="宋体" charset="-122"/>
              </a:rPr>
              <a:t>亿</a:t>
            </a:r>
            <a:r>
              <a:rPr lang="en-US" altLang="zh-CN" dirty="0" smtClean="0">
                <a:ea typeface="宋体" charset="-122"/>
              </a:rPr>
              <a:t>(1G)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1</a:t>
            </a:r>
          </a:p>
          <a:p>
            <a:pPr lvl="1"/>
            <a:r>
              <a:rPr lang="zh-CN" altLang="en-US" dirty="0" smtClean="0">
                <a:ea typeface="宋体" charset="-122"/>
              </a:rPr>
              <a:t>词项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文档矩阵高度稀疏</a:t>
            </a:r>
            <a:r>
              <a:rPr lang="en-US" altLang="zh-CN" dirty="0" smtClean="0">
                <a:ea typeface="宋体" charset="-122"/>
              </a:rPr>
              <a:t>(sparse).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稀疏矩阵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应该有更好的表示方式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求方法？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C2743763-2443-46AD-950A-1A0805B801C8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10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5943600" y="31242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8244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词项</a:t>
            </a:r>
            <a:r>
              <a:rPr lang="en-US" altLang="zh-CN" dirty="0"/>
              <a:t>-</a:t>
            </a:r>
            <a:r>
              <a:rPr lang="zh-CN" altLang="en-US" dirty="0"/>
              <a:t>文档矩阵将非常大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应该有更好的表示方式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比如我们仅仅记录所有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7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倒排索引</a:t>
            </a:r>
            <a:r>
              <a:rPr lang="en-US" altLang="zh-CN" smtClean="0"/>
              <a:t>(Inverted index)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对每个词项</a:t>
            </a:r>
            <a:r>
              <a:rPr lang="en-US" altLang="zh-CN" smtClean="0">
                <a:ea typeface="宋体" charset="-122"/>
              </a:rPr>
              <a:t>t, </a:t>
            </a:r>
            <a:r>
              <a:rPr lang="zh-CN" altLang="en-US" smtClean="0">
                <a:ea typeface="宋体" charset="-122"/>
              </a:rPr>
              <a:t>记录所有包含</a:t>
            </a:r>
            <a:r>
              <a:rPr lang="en-US" altLang="zh-CN" smtClean="0">
                <a:ea typeface="宋体" charset="-122"/>
              </a:rPr>
              <a:t>t</a:t>
            </a:r>
            <a:r>
              <a:rPr lang="zh-CN" altLang="en-US" smtClean="0">
                <a:ea typeface="宋体" charset="-122"/>
              </a:rPr>
              <a:t>的文档列表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lvl="1"/>
            <a:r>
              <a:rPr lang="zh-CN" altLang="en-US" smtClean="0">
                <a:ea typeface="宋体" charset="-122"/>
              </a:rPr>
              <a:t>每篇文档用一个唯一的</a:t>
            </a:r>
            <a:r>
              <a:rPr lang="en-US" altLang="zh-CN" smtClean="0">
                <a:ea typeface="宋体" charset="-122"/>
              </a:rPr>
              <a:t> docID</a:t>
            </a:r>
            <a:r>
              <a:rPr lang="zh-CN" altLang="en-US" smtClean="0">
                <a:ea typeface="宋体" charset="-122"/>
              </a:rPr>
              <a:t>来表示，通常是正整数，如</a:t>
            </a:r>
            <a:r>
              <a:rPr lang="en-US" altLang="zh-CN" smtClean="0">
                <a:ea typeface="宋体" charset="-122"/>
              </a:rPr>
              <a:t>1,2,3…</a:t>
            </a:r>
          </a:p>
          <a:p>
            <a:r>
              <a:rPr lang="zh-CN" altLang="en-US" smtClean="0">
                <a:ea typeface="宋体" charset="-122"/>
              </a:rPr>
              <a:t>能否采用定长数组的方式来存储</a:t>
            </a:r>
            <a:r>
              <a:rPr lang="en-US" altLang="zh-CN" smtClean="0">
                <a:ea typeface="宋体" charset="-122"/>
              </a:rPr>
              <a:t>docID</a:t>
            </a:r>
            <a:r>
              <a:rPr lang="zh-CN" altLang="en-US" smtClean="0">
                <a:ea typeface="宋体" charset="-122"/>
              </a:rPr>
              <a:t>列表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4F418D5D-F1B2-4499-B023-C16765A3A73F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12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i="1">
                <a:ea typeface="宋体" charset="-122"/>
              </a:rPr>
              <a:t>Brutus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i="1">
                <a:ea typeface="宋体" charset="-122"/>
              </a:rPr>
              <a:t>Calpurnia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i="1">
                <a:ea typeface="宋体" charset="-122"/>
              </a:rPr>
              <a:t>Caesar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50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35888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5889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5890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5891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5892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851" name="Group 51"/>
          <p:cNvGrpSpPr>
            <a:grpSpLocks/>
          </p:cNvGrpSpPr>
          <p:nvPr/>
        </p:nvGrpSpPr>
        <p:grpSpPr bwMode="auto">
          <a:xfrm>
            <a:off x="3276600" y="4267200"/>
            <a:ext cx="4959350" cy="461963"/>
            <a:chOff x="2064" y="2688"/>
            <a:chExt cx="3124" cy="291"/>
          </a:xfrm>
        </p:grpSpPr>
        <p:grpSp>
          <p:nvGrpSpPr>
            <p:cNvPr id="35874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5883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84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85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86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87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75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35876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35877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35878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6</a:t>
              </a:r>
            </a:p>
          </p:txBody>
        </p:sp>
        <p:sp>
          <p:nvSpPr>
            <p:cNvPr id="35880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16</a:t>
              </a:r>
            </a:p>
          </p:txBody>
        </p:sp>
        <p:sp>
          <p:nvSpPr>
            <p:cNvPr id="35881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57</a:t>
              </a:r>
            </a:p>
          </p:txBody>
        </p:sp>
        <p:sp>
          <p:nvSpPr>
            <p:cNvPr id="35882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132</a:t>
              </a:r>
            </a:p>
          </p:txBody>
        </p:sp>
      </p:grpSp>
      <p:grpSp>
        <p:nvGrpSpPr>
          <p:cNvPr id="35852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35860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5869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0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1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2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3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61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35862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35863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35864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11</a:t>
              </a:r>
            </a:p>
          </p:txBody>
        </p:sp>
        <p:sp>
          <p:nvSpPr>
            <p:cNvPr id="35865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31</a:t>
              </a:r>
            </a:p>
          </p:txBody>
        </p:sp>
        <p:sp>
          <p:nvSpPr>
            <p:cNvPr id="35866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45</a:t>
              </a:r>
            </a:p>
          </p:txBody>
        </p:sp>
        <p:sp>
          <p:nvSpPr>
            <p:cNvPr id="35867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173</a:t>
              </a:r>
            </a:p>
          </p:txBody>
        </p:sp>
        <p:sp>
          <p:nvSpPr>
            <p:cNvPr id="35868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sp>
        <p:nvSpPr>
          <p:cNvPr id="35853" name="Text Box 48"/>
          <p:cNvSpPr txBox="1">
            <a:spLocks noChangeArrowheads="1"/>
          </p:cNvSpPr>
          <p:nvPr/>
        </p:nvSpPr>
        <p:spPr bwMode="auto">
          <a:xfrm>
            <a:off x="3276600" y="48006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5854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5" name="Text Box 50"/>
          <p:cNvSpPr txBox="1">
            <a:spLocks noChangeArrowheads="1"/>
          </p:cNvSpPr>
          <p:nvPr/>
        </p:nvSpPr>
        <p:spPr bwMode="auto">
          <a:xfrm>
            <a:off x="38957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31</a:t>
            </a: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1219200" y="5562600"/>
            <a:ext cx="6172200" cy="4619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charset="-122"/>
              </a:rPr>
              <a:t>文档</a:t>
            </a:r>
            <a:r>
              <a:rPr lang="en-US" altLang="zh-CN">
                <a:ea typeface="宋体" charset="-122"/>
              </a:rPr>
              <a:t>14</a:t>
            </a:r>
            <a:r>
              <a:rPr lang="zh-CN" altLang="en-US">
                <a:ea typeface="宋体" charset="-122"/>
              </a:rPr>
              <a:t>中加入单词</a:t>
            </a:r>
            <a:r>
              <a:rPr lang="en-US" altLang="zh-CN" b="1" i="1">
                <a:ea typeface="宋体" charset="-122"/>
              </a:rPr>
              <a:t>Caesar</a:t>
            </a:r>
            <a:r>
              <a:rPr lang="zh-CN" altLang="en-US" b="1">
                <a:ea typeface="宋体" charset="-122"/>
              </a:rPr>
              <a:t>时该如何处理</a:t>
            </a:r>
            <a:r>
              <a:rPr lang="en-US" altLang="zh-CN">
                <a:ea typeface="宋体" charset="-122"/>
              </a:rPr>
              <a:t>? </a:t>
            </a:r>
          </a:p>
        </p:txBody>
      </p:sp>
      <p:sp>
        <p:nvSpPr>
          <p:cNvPr id="35857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174</a:t>
            </a:r>
          </a:p>
        </p:txBody>
      </p:sp>
      <p:sp>
        <p:nvSpPr>
          <p:cNvPr id="35858" name="Text Box 50"/>
          <p:cNvSpPr txBox="1">
            <a:spLocks noChangeArrowheads="1"/>
          </p:cNvSpPr>
          <p:nvPr/>
        </p:nvSpPr>
        <p:spPr bwMode="auto">
          <a:xfrm>
            <a:off x="4606925" y="4800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54</a:t>
            </a:r>
          </a:p>
        </p:txBody>
      </p:sp>
      <p:sp>
        <p:nvSpPr>
          <p:cNvPr id="35859" name="Text Box 50"/>
          <p:cNvSpPr txBox="1">
            <a:spLocks noChangeArrowheads="1"/>
          </p:cNvSpPr>
          <p:nvPr/>
        </p:nvSpPr>
        <p:spPr bwMode="auto">
          <a:xfrm>
            <a:off x="5029200" y="48006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5701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5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倒排索引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通常采用变长表方式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磁盘上，顺序存储方式比较好，便于快速读取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内存中，采用链表或者可变长数组方式</a:t>
            </a:r>
            <a:endParaRPr lang="en-US" altLang="zh-CN" smtClean="0">
              <a:ea typeface="宋体" charset="-122"/>
            </a:endParaRPr>
          </a:p>
          <a:p>
            <a:pPr lvl="2"/>
            <a:r>
              <a:rPr lang="zh-CN" altLang="en-US" smtClean="0">
                <a:ea typeface="宋体" charset="-122"/>
              </a:rPr>
              <a:t>存储空间</a:t>
            </a:r>
            <a:r>
              <a:rPr lang="en-US" altLang="zh-CN" smtClean="0">
                <a:ea typeface="宋体" charset="-122"/>
              </a:rPr>
              <a:t>/</a:t>
            </a:r>
            <a:r>
              <a:rPr lang="zh-CN" altLang="en-US" smtClean="0">
                <a:ea typeface="宋体" charset="-122"/>
              </a:rPr>
              <a:t>易插入之间需要平衡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69413C31-F8CB-4EDF-8871-ED4BF091B214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13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692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  <a:cs typeface="Arial Unicode MS" charset="0"/>
                </a:rPr>
                <a:t>Dictionary</a:t>
              </a:r>
            </a:p>
          </p:txBody>
        </p:sp>
        <p:cxnSp>
          <p:nvCxnSpPr>
            <p:cNvPr id="36928" name="AutoShape 48"/>
            <p:cNvCxnSpPr>
              <a:cxnSpLocks noChangeShapeType="1"/>
              <a:stCxn id="33838" idx="1"/>
              <a:endCxn id="3692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692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92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ahoma" pitchFamily="34" charset="0"/>
                  <a:ea typeface="宋体" charset="-122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4110038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charset="-122"/>
              </a:rPr>
              <a:t>按</a:t>
            </a:r>
            <a:r>
              <a:rPr lang="en-US" altLang="zh-CN">
                <a:ea typeface="宋体" charset="-122"/>
              </a:rPr>
              <a:t>docID</a:t>
            </a:r>
            <a:r>
              <a:rPr lang="zh-CN" altLang="en-US">
                <a:ea typeface="宋体" charset="-122"/>
              </a:rPr>
              <a:t>排序</a:t>
            </a:r>
            <a:r>
              <a:rPr lang="en-US" altLang="zh-CN">
                <a:ea typeface="宋体" charset="-122"/>
              </a:rPr>
              <a:t> (</a:t>
            </a:r>
            <a:r>
              <a:rPr lang="zh-CN" altLang="en-US">
                <a:ea typeface="宋体" charset="-122"/>
              </a:rPr>
              <a:t>原因后面再讲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22568" name="Rectangle 73"/>
          <p:cNvSpPr>
            <a:spLocks noChangeArrowheads="1"/>
          </p:cNvSpPr>
          <p:nvPr/>
        </p:nvSpPr>
        <p:spPr bwMode="auto">
          <a:xfrm>
            <a:off x="7467600" y="3048000"/>
            <a:ext cx="1143000" cy="40640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rgbClr val="000000"/>
                </a:solidFill>
                <a:latin typeface="+mn-lt"/>
                <a:ea typeface="Arial Unicode MS" charset="0"/>
                <a:cs typeface="Arial Unicode MS" charset="0"/>
              </a:rPr>
              <a:t>Posting</a:t>
            </a:r>
          </a:p>
        </p:txBody>
      </p:sp>
      <p:sp>
        <p:nvSpPr>
          <p:cNvPr id="36873" name="Line 75"/>
          <p:cNvSpPr>
            <a:spLocks noChangeShapeType="1"/>
          </p:cNvSpPr>
          <p:nvPr/>
        </p:nvSpPr>
        <p:spPr bwMode="auto">
          <a:xfrm flipH="1">
            <a:off x="76200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Caesar</a:t>
            </a:r>
          </a:p>
        </p:txBody>
      </p:sp>
      <p:sp>
        <p:nvSpPr>
          <p:cNvPr id="36877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8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879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691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92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92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92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92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880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690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691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1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1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1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1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0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3690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3690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3690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3691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6</a:t>
              </a:r>
            </a:p>
          </p:txBody>
        </p:sp>
        <p:sp>
          <p:nvSpPr>
            <p:cNvPr id="3691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16</a:t>
              </a:r>
            </a:p>
          </p:txBody>
        </p:sp>
        <p:sp>
          <p:nvSpPr>
            <p:cNvPr id="3691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57</a:t>
              </a:r>
            </a:p>
          </p:txBody>
        </p:sp>
        <p:sp>
          <p:nvSpPr>
            <p:cNvPr id="3691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132</a:t>
              </a:r>
            </a:p>
          </p:txBody>
        </p:sp>
      </p:grpSp>
      <p:grpSp>
        <p:nvGrpSpPr>
          <p:cNvPr id="36881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689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690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0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0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0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0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9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3689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3689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3689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11</a:t>
              </a:r>
            </a:p>
          </p:txBody>
        </p:sp>
        <p:sp>
          <p:nvSpPr>
            <p:cNvPr id="3689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31</a:t>
              </a:r>
            </a:p>
          </p:txBody>
        </p:sp>
        <p:sp>
          <p:nvSpPr>
            <p:cNvPr id="3689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45</a:t>
              </a:r>
            </a:p>
          </p:txBody>
        </p:sp>
        <p:sp>
          <p:nvSpPr>
            <p:cNvPr id="3689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173</a:t>
              </a:r>
            </a:p>
          </p:txBody>
        </p:sp>
        <p:sp>
          <p:nvSpPr>
            <p:cNvPr id="3689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sp>
        <p:nvSpPr>
          <p:cNvPr id="36882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6883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4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31</a:t>
            </a:r>
          </a:p>
        </p:txBody>
      </p:sp>
      <p:sp>
        <p:nvSpPr>
          <p:cNvPr id="36885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174</a:t>
            </a:r>
          </a:p>
        </p:txBody>
      </p:sp>
      <p:sp>
        <p:nvSpPr>
          <p:cNvPr id="36886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54</a:t>
            </a:r>
          </a:p>
        </p:txBody>
      </p:sp>
      <p:sp>
        <p:nvSpPr>
          <p:cNvPr id="36887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101</a:t>
            </a:r>
          </a:p>
        </p:txBody>
      </p:sp>
      <p:sp>
        <p:nvSpPr>
          <p:cNvPr id="36888" name="Rectangle 63"/>
          <p:cNvSpPr>
            <a:spLocks noChangeArrowheads="1"/>
          </p:cNvSpPr>
          <p:nvPr/>
        </p:nvSpPr>
        <p:spPr bwMode="auto">
          <a:xfrm>
            <a:off x="898525" y="6400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/>
              <a:t>词典</a:t>
            </a:r>
          </a:p>
        </p:txBody>
      </p:sp>
      <p:sp>
        <p:nvSpPr>
          <p:cNvPr id="36889" name="Rectangle 64"/>
          <p:cNvSpPr>
            <a:spLocks noChangeArrowheads="1"/>
          </p:cNvSpPr>
          <p:nvPr/>
        </p:nvSpPr>
        <p:spPr bwMode="auto">
          <a:xfrm>
            <a:off x="6988175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/>
              <a:t>倒排</a:t>
            </a:r>
            <a:r>
              <a:rPr lang="en-US" altLang="zh-CN"/>
              <a:t>(</a:t>
            </a:r>
            <a:r>
              <a:rPr lang="zh-CN" altLang="en-US"/>
              <a:t>记录</a:t>
            </a:r>
            <a:r>
              <a:rPr lang="en-US" altLang="zh-CN"/>
              <a:t>)</a:t>
            </a:r>
            <a:r>
              <a:rPr lang="zh-CN" altLang="en-US"/>
              <a:t>表</a:t>
            </a:r>
          </a:p>
        </p:txBody>
      </p:sp>
      <p:sp>
        <p:nvSpPr>
          <p:cNvPr id="36890" name="Rectangle 64"/>
          <p:cNvSpPr>
            <a:spLocks noChangeArrowheads="1"/>
          </p:cNvSpPr>
          <p:nvPr/>
        </p:nvSpPr>
        <p:spPr bwMode="auto">
          <a:xfrm>
            <a:off x="7391400" y="25146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/>
              <a:t>倒排记录</a:t>
            </a:r>
          </a:p>
        </p:txBody>
      </p:sp>
    </p:spTree>
    <p:extLst>
      <p:ext uri="{BB962C8B-B14F-4D97-AF65-F5344CB8AC3E}">
        <p14:creationId xmlns:p14="http://schemas.microsoft.com/office/powerpoint/2010/main" val="12005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7938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charset="-122"/>
                </a:rPr>
                <a:t>Tokenizer</a:t>
              </a:r>
            </a:p>
          </p:txBody>
        </p:sp>
        <p:sp>
          <p:nvSpPr>
            <p:cNvPr id="37939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940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6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charset="-122"/>
                </a:rPr>
                <a:t>词条流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37941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itchFamily="18" charset="0"/>
                  <a:ea typeface="宋体" charset="-122"/>
                </a:rPr>
                <a:t>Friends</a:t>
              </a:r>
            </a:p>
          </p:txBody>
        </p:sp>
        <p:sp>
          <p:nvSpPr>
            <p:cNvPr id="37942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itchFamily="18" charset="0"/>
                  <a:ea typeface="宋体" charset="-122"/>
                </a:rPr>
                <a:t>Romans</a:t>
              </a:r>
            </a:p>
          </p:txBody>
        </p:sp>
        <p:sp>
          <p:nvSpPr>
            <p:cNvPr id="37943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itchFamily="18" charset="0"/>
                  <a:ea typeface="宋体" charset="-122"/>
                </a:rPr>
                <a:t>Countrymen</a:t>
              </a:r>
            </a:p>
          </p:txBody>
        </p:sp>
      </p:grp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倒排索引构建</a:t>
            </a:r>
            <a:endParaRPr lang="en-US" altLang="zh-CN" smtClean="0"/>
          </a:p>
        </p:txBody>
      </p:sp>
      <p:sp>
        <p:nvSpPr>
          <p:cNvPr id="37892" name="图表占位符 62"/>
          <p:cNvSpPr>
            <a:spLocks noGrp="1" noTextEdit="1"/>
          </p:cNvSpPr>
          <p:nvPr>
            <p:ph type="chart" idx="1"/>
          </p:nvPr>
        </p:nvSpPr>
        <p:spPr/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7932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charset="-122"/>
                </a:rPr>
                <a:t>Linguistic modules</a:t>
              </a:r>
            </a:p>
          </p:txBody>
        </p:sp>
        <p:sp>
          <p:nvSpPr>
            <p:cNvPr id="37933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934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0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charset="-122"/>
                </a:rPr>
                <a:t>修改后的词条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37935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itchFamily="18" charset="0"/>
                  <a:ea typeface="宋体" charset="-122"/>
                </a:rPr>
                <a:t>friend</a:t>
              </a:r>
            </a:p>
          </p:txBody>
        </p:sp>
        <p:sp>
          <p:nvSpPr>
            <p:cNvPr id="37936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itchFamily="18" charset="0"/>
                  <a:ea typeface="宋体" charset="-122"/>
                </a:rPr>
                <a:t>roman</a:t>
              </a:r>
            </a:p>
          </p:txBody>
        </p:sp>
        <p:sp>
          <p:nvSpPr>
            <p:cNvPr id="37937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itchFamily="18" charset="0"/>
                  <a:ea typeface="宋体" charset="-122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7910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charset="-122"/>
                </a:rPr>
                <a:t>Indexer</a:t>
              </a:r>
            </a:p>
          </p:txBody>
        </p:sp>
        <p:sp>
          <p:nvSpPr>
            <p:cNvPr id="37911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912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宋体" charset="-122"/>
                </a:rPr>
                <a:t>倒排索引</a:t>
              </a:r>
              <a:endParaRPr lang="en-US" altLang="zh-CN" sz="2000">
                <a:ea typeface="宋体" charset="-122"/>
              </a:endParaRPr>
            </a:p>
          </p:txBody>
        </p:sp>
        <p:grpSp>
          <p:nvGrpSpPr>
            <p:cNvPr id="37913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7914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7929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0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1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915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2</a:t>
                </a:r>
              </a:p>
            </p:txBody>
          </p:sp>
          <p:sp>
            <p:nvSpPr>
              <p:cNvPr id="37916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4</a:t>
                </a:r>
              </a:p>
            </p:txBody>
          </p:sp>
          <p:sp>
            <p:nvSpPr>
              <p:cNvPr id="37917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2</a:t>
                </a:r>
              </a:p>
            </p:txBody>
          </p:sp>
          <p:sp>
            <p:nvSpPr>
              <p:cNvPr id="37918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13</a:t>
                </a:r>
              </a:p>
            </p:txBody>
          </p:sp>
          <p:sp>
            <p:nvSpPr>
              <p:cNvPr id="37919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16</a:t>
                </a:r>
              </a:p>
            </p:txBody>
          </p:sp>
          <p:cxnSp>
            <p:nvCxnSpPr>
              <p:cNvPr id="37920" name="AutoShape 44"/>
              <p:cNvCxnSpPr>
                <a:cxnSpLocks noChangeShapeType="1"/>
                <a:stCxn id="37915" idx="3"/>
                <a:endCxn id="37916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21" name="AutoShape 45"/>
              <p:cNvCxnSpPr>
                <a:cxnSpLocks noChangeShapeType="1"/>
                <a:stCxn id="37916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22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cxnSp>
            <p:nvCxnSpPr>
              <p:cNvPr id="37923" name="AutoShape 47"/>
              <p:cNvCxnSpPr>
                <a:cxnSpLocks noChangeShapeType="1"/>
                <a:stCxn id="37922" idx="3"/>
                <a:endCxn id="37917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24" name="AutoShape 48"/>
              <p:cNvCxnSpPr>
                <a:cxnSpLocks noChangeShapeType="1"/>
                <a:stCxn id="37917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25" name="AutoShape 49"/>
              <p:cNvCxnSpPr>
                <a:cxnSpLocks noChangeShapeType="1"/>
                <a:stCxn id="37918" idx="3"/>
                <a:endCxn id="37919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37896" name="Group 4"/>
          <p:cNvGrpSpPr>
            <a:grpSpLocks/>
          </p:cNvGrpSpPr>
          <p:nvPr/>
        </p:nvGrpSpPr>
        <p:grpSpPr bwMode="auto">
          <a:xfrm>
            <a:off x="3451225" y="1752600"/>
            <a:ext cx="1196975" cy="406400"/>
            <a:chOff x="399" y="1488"/>
            <a:chExt cx="849" cy="288"/>
          </a:xfrm>
        </p:grpSpPr>
        <p:pic>
          <p:nvPicPr>
            <p:cNvPr id="3790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37897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7898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>
                <a:ea typeface="宋体" charset="-122"/>
              </a:rPr>
              <a:t>待索引文档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37899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宋体" charset="-122"/>
              </a:rPr>
              <a:t>Friends, Romans, countrymen.</a:t>
            </a:r>
          </a:p>
        </p:txBody>
      </p:sp>
      <p:sp>
        <p:nvSpPr>
          <p:cNvPr id="37900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7901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7902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7903" name="Rectangle 54"/>
          <p:cNvSpPr>
            <a:spLocks noChangeArrowheads="1"/>
          </p:cNvSpPr>
          <p:nvPr/>
        </p:nvSpPr>
        <p:spPr bwMode="auto">
          <a:xfrm>
            <a:off x="5105400" y="27432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/>
              <a:t>词条化工具</a:t>
            </a:r>
          </a:p>
        </p:txBody>
      </p:sp>
      <p:sp>
        <p:nvSpPr>
          <p:cNvPr id="37904" name="Rectangle 54"/>
          <p:cNvSpPr>
            <a:spLocks noChangeArrowheads="1"/>
          </p:cNvSpPr>
          <p:nvPr/>
        </p:nvSpPr>
        <p:spPr bwMode="auto">
          <a:xfrm>
            <a:off x="5629275" y="3960813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/>
              <a:t>语言分析工具</a:t>
            </a:r>
          </a:p>
        </p:txBody>
      </p:sp>
    </p:spTree>
    <p:extLst>
      <p:ext uri="{BB962C8B-B14F-4D97-AF65-F5344CB8AC3E}">
        <p14:creationId xmlns:p14="http://schemas.microsoft.com/office/powerpoint/2010/main" val="3487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索引构建过程</a:t>
            </a:r>
            <a:r>
              <a:rPr lang="en-US" altLang="zh-CN" smtClean="0"/>
              <a:t>: </a:t>
            </a:r>
            <a:r>
              <a:rPr lang="zh-CN" altLang="en-US" smtClean="0"/>
              <a:t>词条序列</a:t>
            </a:r>
            <a:endParaRPr lang="en-US" altLang="zh-CN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&lt;</a:t>
            </a:r>
            <a:r>
              <a:rPr lang="zh-CN" altLang="en-US" smtClean="0">
                <a:ea typeface="宋体" charset="-122"/>
              </a:rPr>
              <a:t>词条，</a:t>
            </a:r>
            <a:r>
              <a:rPr lang="en-US" altLang="zh-CN" smtClean="0">
                <a:ea typeface="宋体" charset="-122"/>
              </a:rPr>
              <a:t>docID&gt;</a:t>
            </a:r>
            <a:r>
              <a:rPr lang="zh-CN" altLang="en-US" smtClean="0">
                <a:ea typeface="宋体" charset="-122"/>
              </a:rPr>
              <a:t>二元组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I did enact Julius</a:t>
            </a:r>
          </a:p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Caesar I was killed </a:t>
            </a:r>
          </a:p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i' the Capitol; </a:t>
            </a:r>
          </a:p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Brutus killed me.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Doc 1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So let it be with</a:t>
            </a:r>
          </a:p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Caesar. The noble</a:t>
            </a:r>
          </a:p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Brutus hath told you</a:t>
            </a:r>
          </a:p>
          <a:p>
            <a:pPr algn="ctr" eaLnBrk="1" hangingPunct="1"/>
            <a:r>
              <a:rPr lang="en-US" altLang="zh-CN">
                <a:latin typeface="Arial" charset="0"/>
                <a:ea typeface="宋体" charset="-122"/>
              </a:rPr>
              <a:t>Caesar was ambitious</a:t>
            </a: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Doc 2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索引构建过程</a:t>
            </a:r>
            <a:r>
              <a:rPr lang="en-US" altLang="zh-CN" smtClean="0"/>
              <a:t>: </a:t>
            </a:r>
            <a:r>
              <a:rPr lang="zh-CN" altLang="en-US" smtClean="0"/>
              <a:t>排序</a:t>
            </a:r>
            <a:endParaRPr lang="en-US" altLang="zh-CN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按词项排序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然后每个词项按</a:t>
            </a:r>
            <a:r>
              <a:rPr lang="en-US" altLang="zh-CN" smtClean="0">
                <a:ea typeface="宋体" charset="-122"/>
              </a:rPr>
              <a:t>docID</a:t>
            </a:r>
            <a:r>
              <a:rPr lang="zh-CN" altLang="en-US" smtClean="0">
                <a:ea typeface="宋体" charset="-122"/>
              </a:rPr>
              <a:t>排序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65163" y="3124200"/>
            <a:ext cx="3430587" cy="781050"/>
          </a:xfrm>
          <a:prstGeom prst="upArrowCallout">
            <a:avLst>
              <a:gd name="adj1" fmla="val 105252"/>
              <a:gd name="adj2" fmla="val 105272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Calibri" pitchFamily="34" charset="0"/>
                <a:ea typeface="宋体" charset="-122"/>
              </a:rPr>
              <a:t>索引构建的核心步骤</a:t>
            </a:r>
            <a:endParaRPr lang="en-US" altLang="zh-CN" sz="2800" b="1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索引构建过程</a:t>
            </a:r>
            <a:r>
              <a:rPr lang="en-US" altLang="zh-CN" smtClean="0"/>
              <a:t>: </a:t>
            </a:r>
            <a:r>
              <a:rPr lang="zh-CN" altLang="en-US" smtClean="0"/>
              <a:t>词典</a:t>
            </a:r>
            <a:r>
              <a:rPr lang="en-US" altLang="zh-CN" smtClean="0"/>
              <a:t> &amp; </a:t>
            </a:r>
            <a:r>
              <a:rPr lang="zh-CN" altLang="en-US" smtClean="0"/>
              <a:t>倒排记录表</a:t>
            </a:r>
            <a:endParaRPr lang="en-US" altLang="zh-CN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某个词项在单篇文档中的多次出现会被合并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拆分成词典和倒排记录表两部分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每个词项出现的文档数目</a:t>
            </a:r>
            <a:r>
              <a:rPr lang="en-US" altLang="zh-CN" smtClean="0">
                <a:ea typeface="宋体" charset="-122"/>
              </a:rPr>
              <a:t>(doc.  frequency, DF)</a:t>
            </a:r>
            <a:r>
              <a:rPr lang="zh-CN" altLang="en-US" smtClean="0">
                <a:ea typeface="宋体" charset="-122"/>
              </a:rPr>
              <a:t>会被加入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6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212725" y="5588000"/>
            <a:ext cx="3263900" cy="68897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+mn-lt"/>
                <a:ea typeface="Arial Unicode MS" charset="0"/>
                <a:cs typeface="Arial Unicode MS" charset="0"/>
              </a:rPr>
              <a:t>为什么加入？后面会讲</a:t>
            </a:r>
            <a:endParaRPr lang="en-US" dirty="0">
              <a:latin typeface="+mn-lt"/>
              <a:ea typeface="Arial Unicode MS" charset="0"/>
              <a:cs typeface="Arial Unicode MS" charset="0"/>
            </a:endParaRPr>
          </a:p>
        </p:txBody>
      </p:sp>
      <p:pic>
        <p:nvPicPr>
          <p:cNvPr id="615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8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11367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存储开销计算</a:t>
            </a:r>
            <a:endParaRPr lang="en-US" altLang="zh-CN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B570F0AE-E864-4617-B7F5-854E90F750B4}" type="slidenum">
              <a:rPr lang="zh-CN" altLang="en-US" sz="120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8917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>
                <a:latin typeface="Arial" charset="0"/>
                <a:ea typeface="宋体" charset="-122"/>
              </a:rPr>
              <a:t>指针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8918" name="AutoShape 33"/>
          <p:cNvSpPr>
            <a:spLocks noChangeArrowheads="1"/>
          </p:cNvSpPr>
          <p:nvPr/>
        </p:nvSpPr>
        <p:spPr bwMode="auto">
          <a:xfrm>
            <a:off x="838200" y="2890838"/>
            <a:ext cx="1752600" cy="1200150"/>
          </a:xfrm>
          <a:prstGeom prst="rightArrowCallout">
            <a:avLst>
              <a:gd name="adj1" fmla="val 25000"/>
              <a:gd name="adj2" fmla="val 25000"/>
              <a:gd name="adj3" fmla="val 37509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>
                <a:latin typeface="Calibri" pitchFamily="34" charset="0"/>
                <a:ea typeface="宋体" charset="-122"/>
              </a:rPr>
              <a:t>词项及文档频率</a:t>
            </a:r>
            <a:endParaRPr lang="en-US" altLang="zh-CN">
              <a:latin typeface="Calibri" pitchFamily="34" charset="0"/>
              <a:ea typeface="宋体" charset="-122"/>
            </a:endParaRPr>
          </a:p>
        </p:txBody>
      </p:sp>
      <p:sp>
        <p:nvSpPr>
          <p:cNvPr id="38920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1004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BFCFF"/>
                </a:solidFill>
                <a:ea typeface="宋体" charset="-122"/>
              </a:rPr>
              <a:t>倒排索引</a:t>
            </a:r>
            <a:endParaRPr lang="en-US" altLang="zh-CN" sz="1600">
              <a:solidFill>
                <a:srgbClr val="FBFCFF"/>
              </a:solidFill>
              <a:ea typeface="宋体" charset="-122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2090738"/>
            <a:ext cx="1905000" cy="460375"/>
          </a:xfrm>
          <a:prstGeom prst="leftArrowCallout">
            <a:avLst>
              <a:gd name="adj1" fmla="val 25000"/>
              <a:gd name="adj2" fmla="val 25000"/>
              <a:gd name="adj3" fmla="val 4130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>
                <a:latin typeface="Calibri" pitchFamily="34" charset="0"/>
                <a:ea typeface="宋体" charset="-122"/>
              </a:rPr>
              <a:t>docID</a:t>
            </a:r>
            <a:r>
              <a:rPr lang="zh-CN" altLang="en-US">
                <a:latin typeface="Calibri" pitchFamily="34" charset="0"/>
                <a:ea typeface="宋体" charset="-122"/>
              </a:rPr>
              <a:t>表</a:t>
            </a:r>
            <a:endParaRPr lang="en-US" altLang="zh-CN">
              <a:latin typeface="Calibri" pitchFamily="34" charset="0"/>
              <a:ea typeface="宋体" charset="-122"/>
            </a:endParaRPr>
          </a:p>
        </p:txBody>
      </p:sp>
      <p:sp>
        <p:nvSpPr>
          <p:cNvPr id="38922" name="TextBox 6"/>
          <p:cNvSpPr txBox="1">
            <a:spLocks noChangeArrowheads="1"/>
          </p:cNvSpPr>
          <p:nvPr/>
        </p:nvSpPr>
        <p:spPr bwMode="auto">
          <a:xfrm>
            <a:off x="0" y="-20638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BFCFF"/>
                </a:solidFill>
                <a:ea typeface="宋体" charset="-122"/>
              </a:rPr>
              <a:t>第一讲：布尔检索</a:t>
            </a:r>
            <a:endParaRPr lang="en-US" altLang="zh-CN" sz="1600">
              <a:solidFill>
                <a:srgbClr val="FBFC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02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ABFEAC63-2F23-4303-B7DA-EE9E3D9F5D07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19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8313" y="1916113"/>
            <a:ext cx="8207375" cy="43211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倒排索引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zh-CN" altLang="en-US" dirty="0" smtClean="0"/>
              <a:t>布尔查询的处理 （继续）</a:t>
            </a: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0" y="-20638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BFCFF"/>
                </a:solidFill>
                <a:ea typeface="宋体" charset="-122"/>
              </a:rPr>
              <a:t>第一讲：布尔检索</a:t>
            </a:r>
            <a:endParaRPr lang="en-US" altLang="zh-CN" sz="1600">
              <a:solidFill>
                <a:srgbClr val="FBFC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7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310F23E8-6C4C-4BB2-8433-A82FACF6473B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8313" y="1916113"/>
            <a:ext cx="8207375" cy="43211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倒排索引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布尔查询的处理</a:t>
            </a:r>
          </a:p>
        </p:txBody>
      </p:sp>
    </p:spTree>
    <p:extLst>
      <p:ext uri="{BB962C8B-B14F-4D97-AF65-F5344CB8AC3E}">
        <p14:creationId xmlns:p14="http://schemas.microsoft.com/office/powerpoint/2010/main" val="236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假定索引已经构建好</a:t>
            </a:r>
            <a:endParaRPr lang="en-US" altLang="zh-CN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如何利用该索引来处理查询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3B8F95CA-A68D-4495-8338-144228169B58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20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0" y="-20638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BFCFF"/>
                </a:solidFill>
                <a:ea typeface="宋体" charset="-122"/>
              </a:rPr>
              <a:t>第一讲：布尔检索</a:t>
            </a:r>
            <a:endParaRPr lang="en-US" altLang="zh-CN" sz="1600">
              <a:solidFill>
                <a:srgbClr val="FBFC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5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布尔检索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>
                <a:ea typeface="宋体" charset="-122"/>
              </a:rPr>
              <a:t>针对布尔查询的检索，布尔查询是指利用</a:t>
            </a:r>
            <a:r>
              <a:rPr lang="en-US" altLang="zh-CN" dirty="0" smtClean="0">
                <a:ea typeface="宋体" charset="-122"/>
              </a:rPr>
              <a:t> AND, OR </a:t>
            </a:r>
            <a:r>
              <a:rPr lang="zh-CN" altLang="en-US" dirty="0" smtClean="0">
                <a:ea typeface="宋体" charset="-122"/>
              </a:rPr>
              <a:t>或者</a:t>
            </a:r>
            <a:r>
              <a:rPr lang="en-US" altLang="zh-CN" dirty="0" smtClean="0">
                <a:ea typeface="宋体" charset="-122"/>
              </a:rPr>
              <a:t> NOT</a:t>
            </a:r>
            <a:r>
              <a:rPr lang="zh-CN" altLang="en-US" dirty="0" smtClean="0">
                <a:ea typeface="宋体" charset="-122"/>
              </a:rPr>
              <a:t>操作符将词项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连接起来的查询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信息  </a:t>
            </a:r>
            <a:r>
              <a:rPr lang="en-US" altLang="zh-CN" dirty="0" smtClean="0">
                <a:ea typeface="宋体" charset="-122"/>
              </a:rPr>
              <a:t>AND </a:t>
            </a:r>
            <a:r>
              <a:rPr lang="zh-CN" altLang="en-US" dirty="0" smtClean="0">
                <a:ea typeface="宋体" charset="-122"/>
              </a:rPr>
              <a:t>检索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信息 </a:t>
            </a:r>
            <a:r>
              <a:rPr lang="en-US" altLang="zh-CN" dirty="0" smtClean="0">
                <a:ea typeface="宋体" charset="-122"/>
              </a:rPr>
              <a:t>OR </a:t>
            </a:r>
            <a:r>
              <a:rPr lang="zh-CN" altLang="en-US" dirty="0" smtClean="0">
                <a:ea typeface="宋体" charset="-122"/>
              </a:rPr>
              <a:t>检索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信息 </a:t>
            </a:r>
            <a:r>
              <a:rPr lang="en-US" altLang="zh-CN" dirty="0" smtClean="0">
                <a:ea typeface="宋体" charset="-122"/>
              </a:rPr>
              <a:t>AND </a:t>
            </a:r>
            <a:r>
              <a:rPr lang="zh-CN" altLang="en-US" dirty="0" smtClean="0">
                <a:ea typeface="宋体" charset="-122"/>
              </a:rPr>
              <a:t>检索  </a:t>
            </a:r>
            <a:r>
              <a:rPr lang="en-US" altLang="zh-CN" dirty="0" smtClean="0">
                <a:ea typeface="宋体" charset="-122"/>
              </a:rPr>
              <a:t>AND NOT </a:t>
            </a:r>
            <a:r>
              <a:rPr lang="zh-CN" altLang="en-US" dirty="0" smtClean="0">
                <a:ea typeface="宋体" charset="-122"/>
              </a:rPr>
              <a:t>教材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9FF2F410-E2C5-4A36-8DA0-E07E26509B39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21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5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AND</a:t>
            </a:r>
            <a:r>
              <a:rPr lang="zh-CN" altLang="en-US" smtClean="0"/>
              <a:t>查询的处理</a:t>
            </a:r>
            <a:endParaRPr lang="en-US" altLang="zh-CN" smtClean="0"/>
          </a:p>
        </p:txBody>
      </p:sp>
      <p:sp>
        <p:nvSpPr>
          <p:cNvPr id="4198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考虑如下查询（从简单的布尔表达式入手）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lvl="1"/>
            <a:r>
              <a:rPr lang="en-US" altLang="zh-CN" smtClean="0">
                <a:ea typeface="宋体" charset="-122"/>
              </a:rPr>
              <a:t>Brutus AND Caesar</a:t>
            </a:r>
          </a:p>
          <a:p>
            <a:pPr lvl="1"/>
            <a:r>
              <a:rPr lang="zh-CN" altLang="en-US" smtClean="0">
                <a:ea typeface="宋体" charset="-122"/>
              </a:rPr>
              <a:t>在词典中定位</a:t>
            </a:r>
            <a:r>
              <a:rPr lang="en-US" altLang="zh-CN" smtClean="0">
                <a:ea typeface="宋体" charset="-122"/>
              </a:rPr>
              <a:t> Brutus</a:t>
            </a:r>
          </a:p>
          <a:p>
            <a:pPr lvl="2"/>
            <a:r>
              <a:rPr lang="zh-CN" altLang="en-US" smtClean="0">
                <a:ea typeface="宋体" charset="-122"/>
              </a:rPr>
              <a:t>返回对应倒排记录表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对应的</a:t>
            </a:r>
            <a:r>
              <a:rPr lang="en-US" altLang="zh-CN" smtClean="0">
                <a:ea typeface="宋体" charset="-122"/>
              </a:rPr>
              <a:t>docID)</a:t>
            </a:r>
          </a:p>
          <a:p>
            <a:pPr lvl="1"/>
            <a:r>
              <a:rPr lang="zh-CN" altLang="en-US" smtClean="0">
                <a:ea typeface="宋体" charset="-122"/>
              </a:rPr>
              <a:t>在词典中定位</a:t>
            </a:r>
            <a:r>
              <a:rPr lang="en-US" altLang="zh-CN" smtClean="0">
                <a:ea typeface="宋体" charset="-122"/>
              </a:rPr>
              <a:t>Caesar</a:t>
            </a:r>
          </a:p>
          <a:p>
            <a:pPr lvl="2"/>
            <a:r>
              <a:rPr lang="zh-CN" altLang="en-US" smtClean="0">
                <a:ea typeface="宋体" charset="-122"/>
              </a:rPr>
              <a:t>再返回对应倒排记录表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合并</a:t>
            </a:r>
            <a:r>
              <a:rPr lang="en-US" altLang="zh-CN" smtClean="0">
                <a:ea typeface="宋体" charset="-122"/>
              </a:rPr>
              <a:t>(Merge)</a:t>
            </a:r>
            <a:r>
              <a:rPr lang="zh-CN" altLang="en-US" smtClean="0">
                <a:ea typeface="宋体" charset="-122"/>
              </a:rPr>
              <a:t>两个倒排记录表，即求交集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491FAF48-3248-4E5F-8FCD-8C35C1F6483D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22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41989" name="Text Box 2058"/>
          <p:cNvSpPr txBox="1">
            <a:spLocks noChangeArrowheads="1"/>
          </p:cNvSpPr>
          <p:nvPr/>
        </p:nvSpPr>
        <p:spPr bwMode="auto">
          <a:xfrm>
            <a:off x="6624638" y="56292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Arial Unicode MS" pitchFamily="34" charset="-122"/>
                <a:ea typeface="宋体" charset="-122"/>
              </a:rPr>
              <a:t>128</a:t>
            </a:r>
          </a:p>
        </p:txBody>
      </p:sp>
      <p:sp>
        <p:nvSpPr>
          <p:cNvPr id="41990" name="Text Box 2065"/>
          <p:cNvSpPr txBox="1">
            <a:spLocks noChangeArrowheads="1"/>
          </p:cNvSpPr>
          <p:nvPr/>
        </p:nvSpPr>
        <p:spPr bwMode="auto">
          <a:xfrm>
            <a:off x="6929438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Arial Unicode MS" pitchFamily="34" charset="-122"/>
                <a:ea typeface="宋体" charset="-122"/>
              </a:rPr>
              <a:t>34</a:t>
            </a:r>
          </a:p>
        </p:txBody>
      </p:sp>
      <p:grpSp>
        <p:nvGrpSpPr>
          <p:cNvPr id="41991" name="Group 2083"/>
          <p:cNvGrpSpPr>
            <a:grpSpLocks/>
          </p:cNvGrpSpPr>
          <p:nvPr/>
        </p:nvGrpSpPr>
        <p:grpSpPr bwMode="auto">
          <a:xfrm>
            <a:off x="2260600" y="5629275"/>
            <a:ext cx="647700" cy="466725"/>
            <a:chOff x="1584" y="3162"/>
            <a:chExt cx="408" cy="294"/>
          </a:xfrm>
        </p:grpSpPr>
        <p:sp>
          <p:nvSpPr>
            <p:cNvPr id="42031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2</a:t>
              </a:r>
            </a:p>
          </p:txBody>
        </p:sp>
        <p:cxnSp>
          <p:nvCxnSpPr>
            <p:cNvPr id="42032" name="AutoShape 2066"/>
            <p:cNvCxnSpPr>
              <a:cxnSpLocks noChangeShapeType="1"/>
              <a:stCxn id="42031" idx="3"/>
              <a:endCxn id="42029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Group 2084"/>
          <p:cNvGrpSpPr>
            <a:grpSpLocks/>
          </p:cNvGrpSpPr>
          <p:nvPr/>
        </p:nvGrpSpPr>
        <p:grpSpPr bwMode="auto">
          <a:xfrm>
            <a:off x="2908300" y="5629275"/>
            <a:ext cx="668338" cy="466725"/>
            <a:chOff x="1992" y="3162"/>
            <a:chExt cx="421" cy="294"/>
          </a:xfrm>
        </p:grpSpPr>
        <p:sp>
          <p:nvSpPr>
            <p:cNvPr id="42029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4</a:t>
              </a:r>
            </a:p>
          </p:txBody>
        </p:sp>
        <p:cxnSp>
          <p:nvCxnSpPr>
            <p:cNvPr id="42030" name="AutoShape 2067"/>
            <p:cNvCxnSpPr>
              <a:cxnSpLocks noChangeShapeType="1"/>
              <a:stCxn id="42029" idx="3"/>
              <a:endCxn id="42027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Group 2085"/>
          <p:cNvGrpSpPr>
            <a:grpSpLocks/>
          </p:cNvGrpSpPr>
          <p:nvPr/>
        </p:nvGrpSpPr>
        <p:grpSpPr bwMode="auto">
          <a:xfrm>
            <a:off x="3576638" y="5629275"/>
            <a:ext cx="609600" cy="466725"/>
            <a:chOff x="2413" y="3162"/>
            <a:chExt cx="384" cy="294"/>
          </a:xfrm>
        </p:grpSpPr>
        <p:sp>
          <p:nvSpPr>
            <p:cNvPr id="42027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8</a:t>
              </a:r>
            </a:p>
          </p:txBody>
        </p:sp>
        <p:cxnSp>
          <p:nvCxnSpPr>
            <p:cNvPr id="42028" name="AutoShape 2068"/>
            <p:cNvCxnSpPr>
              <a:cxnSpLocks noChangeShapeType="1"/>
              <a:stCxn id="42027" idx="3"/>
              <a:endCxn id="42025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Group 2086"/>
          <p:cNvGrpSpPr>
            <a:grpSpLocks/>
          </p:cNvGrpSpPr>
          <p:nvPr/>
        </p:nvGrpSpPr>
        <p:grpSpPr bwMode="auto">
          <a:xfrm>
            <a:off x="4186238" y="5629275"/>
            <a:ext cx="762000" cy="466725"/>
            <a:chOff x="2797" y="3162"/>
            <a:chExt cx="480" cy="294"/>
          </a:xfrm>
        </p:grpSpPr>
        <p:sp>
          <p:nvSpPr>
            <p:cNvPr id="42025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16</a:t>
              </a:r>
            </a:p>
          </p:txBody>
        </p:sp>
        <p:cxnSp>
          <p:nvCxnSpPr>
            <p:cNvPr id="42026" name="AutoShape 2069"/>
            <p:cNvCxnSpPr>
              <a:cxnSpLocks noChangeShapeType="1"/>
              <a:stCxn id="42025" idx="3"/>
              <a:endCxn id="42023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5" name="Group 2087"/>
          <p:cNvGrpSpPr>
            <a:grpSpLocks/>
          </p:cNvGrpSpPr>
          <p:nvPr/>
        </p:nvGrpSpPr>
        <p:grpSpPr bwMode="auto">
          <a:xfrm>
            <a:off x="4948238" y="5629275"/>
            <a:ext cx="838200" cy="466725"/>
            <a:chOff x="3277" y="3162"/>
            <a:chExt cx="528" cy="294"/>
          </a:xfrm>
        </p:grpSpPr>
        <p:sp>
          <p:nvSpPr>
            <p:cNvPr id="42023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32</a:t>
              </a:r>
            </a:p>
          </p:txBody>
        </p:sp>
        <p:cxnSp>
          <p:nvCxnSpPr>
            <p:cNvPr id="42024" name="AutoShape 2070"/>
            <p:cNvCxnSpPr>
              <a:cxnSpLocks noChangeShapeType="1"/>
              <a:stCxn id="42023" idx="3"/>
              <a:endCxn id="42021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6" name="Group 2088"/>
          <p:cNvGrpSpPr>
            <a:grpSpLocks/>
          </p:cNvGrpSpPr>
          <p:nvPr/>
        </p:nvGrpSpPr>
        <p:grpSpPr bwMode="auto">
          <a:xfrm>
            <a:off x="5786448" y="5629275"/>
            <a:ext cx="903289" cy="466725"/>
            <a:chOff x="3805" y="3162"/>
            <a:chExt cx="569" cy="294"/>
          </a:xfrm>
        </p:grpSpPr>
        <p:sp>
          <p:nvSpPr>
            <p:cNvPr id="42021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64</a:t>
              </a:r>
            </a:p>
          </p:txBody>
        </p:sp>
        <p:cxnSp>
          <p:nvCxnSpPr>
            <p:cNvPr id="42022" name="AutoShape 2071"/>
            <p:cNvCxnSpPr>
              <a:cxnSpLocks noChangeShapeType="1"/>
              <a:stCxn id="42021" idx="3"/>
              <a:endCxn id="41989" idx="1"/>
            </p:cNvCxnSpPr>
            <p:nvPr/>
          </p:nvCxnSpPr>
          <p:spPr bwMode="auto">
            <a:xfrm>
              <a:off x="4141" y="3309"/>
              <a:ext cx="23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7" name="Group 2089"/>
          <p:cNvGrpSpPr>
            <a:grpSpLocks/>
          </p:cNvGrpSpPr>
          <p:nvPr/>
        </p:nvGrpSpPr>
        <p:grpSpPr bwMode="auto">
          <a:xfrm>
            <a:off x="2281238" y="6162675"/>
            <a:ext cx="647700" cy="466725"/>
            <a:chOff x="1597" y="3498"/>
            <a:chExt cx="408" cy="294"/>
          </a:xfrm>
        </p:grpSpPr>
        <p:sp>
          <p:nvSpPr>
            <p:cNvPr id="42019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1</a:t>
              </a:r>
            </a:p>
          </p:txBody>
        </p:sp>
        <p:cxnSp>
          <p:nvCxnSpPr>
            <p:cNvPr id="42020" name="AutoShape 2073"/>
            <p:cNvCxnSpPr>
              <a:cxnSpLocks noChangeShapeType="1"/>
              <a:stCxn id="42019" idx="3"/>
              <a:endCxn id="4201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8" name="Group 2090"/>
          <p:cNvGrpSpPr>
            <a:grpSpLocks/>
          </p:cNvGrpSpPr>
          <p:nvPr/>
        </p:nvGrpSpPr>
        <p:grpSpPr bwMode="auto">
          <a:xfrm>
            <a:off x="2928938" y="6162675"/>
            <a:ext cx="647700" cy="466725"/>
            <a:chOff x="2005" y="3498"/>
            <a:chExt cx="408" cy="294"/>
          </a:xfrm>
        </p:grpSpPr>
        <p:sp>
          <p:nvSpPr>
            <p:cNvPr id="42017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2</a:t>
              </a:r>
            </a:p>
          </p:txBody>
        </p:sp>
        <p:cxnSp>
          <p:nvCxnSpPr>
            <p:cNvPr id="42018" name="AutoShape 2074"/>
            <p:cNvCxnSpPr>
              <a:cxnSpLocks noChangeShapeType="1"/>
              <a:stCxn id="42017" idx="3"/>
              <a:endCxn id="4201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9" name="Group 2091"/>
          <p:cNvGrpSpPr>
            <a:grpSpLocks/>
          </p:cNvGrpSpPr>
          <p:nvPr/>
        </p:nvGrpSpPr>
        <p:grpSpPr bwMode="auto">
          <a:xfrm>
            <a:off x="3576638" y="6162675"/>
            <a:ext cx="630237" cy="466725"/>
            <a:chOff x="2413" y="3498"/>
            <a:chExt cx="397" cy="294"/>
          </a:xfrm>
        </p:grpSpPr>
        <p:sp>
          <p:nvSpPr>
            <p:cNvPr id="42015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3</a:t>
              </a:r>
            </a:p>
          </p:txBody>
        </p:sp>
        <p:cxnSp>
          <p:nvCxnSpPr>
            <p:cNvPr id="42016" name="AutoShape 2075"/>
            <p:cNvCxnSpPr>
              <a:cxnSpLocks noChangeShapeType="1"/>
              <a:stCxn id="42015" idx="3"/>
              <a:endCxn id="4201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0" name="Group 2092"/>
          <p:cNvGrpSpPr>
            <a:grpSpLocks/>
          </p:cNvGrpSpPr>
          <p:nvPr/>
        </p:nvGrpSpPr>
        <p:grpSpPr bwMode="auto">
          <a:xfrm>
            <a:off x="4206875" y="6162675"/>
            <a:ext cx="606425" cy="466725"/>
            <a:chOff x="2810" y="3498"/>
            <a:chExt cx="382" cy="294"/>
          </a:xfrm>
        </p:grpSpPr>
        <p:sp>
          <p:nvSpPr>
            <p:cNvPr id="42013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5</a:t>
              </a:r>
            </a:p>
          </p:txBody>
        </p:sp>
        <p:cxnSp>
          <p:nvCxnSpPr>
            <p:cNvPr id="42014" name="AutoShape 2076"/>
            <p:cNvCxnSpPr>
              <a:cxnSpLocks noChangeShapeType="1"/>
              <a:stCxn id="42013" idx="3"/>
              <a:endCxn id="42011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1" name="Group 2093"/>
          <p:cNvGrpSpPr>
            <a:grpSpLocks/>
          </p:cNvGrpSpPr>
          <p:nvPr/>
        </p:nvGrpSpPr>
        <p:grpSpPr bwMode="auto">
          <a:xfrm>
            <a:off x="4813300" y="6162675"/>
            <a:ext cx="592138" cy="466725"/>
            <a:chOff x="3192" y="3498"/>
            <a:chExt cx="373" cy="294"/>
          </a:xfrm>
        </p:grpSpPr>
        <p:sp>
          <p:nvSpPr>
            <p:cNvPr id="42011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8</a:t>
              </a:r>
            </a:p>
          </p:txBody>
        </p:sp>
        <p:cxnSp>
          <p:nvCxnSpPr>
            <p:cNvPr id="42012" name="AutoShape 2077"/>
            <p:cNvCxnSpPr>
              <a:cxnSpLocks noChangeShapeType="1"/>
              <a:stCxn id="42011" idx="3"/>
              <a:endCxn id="42009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2" name="Group 2094"/>
          <p:cNvGrpSpPr>
            <a:grpSpLocks/>
          </p:cNvGrpSpPr>
          <p:nvPr/>
        </p:nvGrpSpPr>
        <p:grpSpPr bwMode="auto">
          <a:xfrm>
            <a:off x="5405438" y="6162675"/>
            <a:ext cx="762000" cy="466725"/>
            <a:chOff x="3565" y="3498"/>
            <a:chExt cx="480" cy="294"/>
          </a:xfrm>
        </p:grpSpPr>
        <p:sp>
          <p:nvSpPr>
            <p:cNvPr id="42009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Arial Unicode MS" pitchFamily="34" charset="-122"/>
                  <a:ea typeface="宋体" charset="-122"/>
                </a:rPr>
                <a:t>13</a:t>
              </a:r>
            </a:p>
          </p:txBody>
        </p:sp>
        <p:cxnSp>
          <p:nvCxnSpPr>
            <p:cNvPr id="42010" name="AutoShape 2078"/>
            <p:cNvCxnSpPr>
              <a:cxnSpLocks noChangeShapeType="1"/>
              <a:stCxn id="42009" idx="3"/>
              <a:endCxn id="42007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3" name="Group 2095"/>
          <p:cNvGrpSpPr>
            <a:grpSpLocks/>
          </p:cNvGrpSpPr>
          <p:nvPr/>
        </p:nvGrpSpPr>
        <p:grpSpPr bwMode="auto">
          <a:xfrm>
            <a:off x="6167450" y="6162675"/>
            <a:ext cx="827089" cy="466725"/>
            <a:chOff x="4045" y="3498"/>
            <a:chExt cx="521" cy="294"/>
          </a:xfrm>
        </p:grpSpPr>
        <p:sp>
          <p:nvSpPr>
            <p:cNvPr id="42007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21</a:t>
              </a:r>
            </a:p>
          </p:txBody>
        </p:sp>
        <p:cxnSp>
          <p:nvCxnSpPr>
            <p:cNvPr id="42008" name="AutoShape 2079"/>
            <p:cNvCxnSpPr>
              <a:cxnSpLocks noChangeShapeType="1"/>
              <a:stCxn id="42007" idx="3"/>
              <a:endCxn id="41990" idx="1"/>
            </p:cNvCxnSpPr>
            <p:nvPr/>
          </p:nvCxnSpPr>
          <p:spPr bwMode="auto">
            <a:xfrm>
              <a:off x="4381" y="3645"/>
              <a:ext cx="18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004" name="Text Box 2080"/>
          <p:cNvSpPr txBox="1">
            <a:spLocks noChangeArrowheads="1"/>
          </p:cNvSpPr>
          <p:nvPr/>
        </p:nvSpPr>
        <p:spPr bwMode="auto">
          <a:xfrm>
            <a:off x="7518400" y="56483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i="1">
                <a:latin typeface="Arial Unicode MS" pitchFamily="34" charset="-122"/>
                <a:ea typeface="宋体" charset="-122"/>
              </a:rPr>
              <a:t>Brutus</a:t>
            </a:r>
          </a:p>
        </p:txBody>
      </p:sp>
      <p:sp>
        <p:nvSpPr>
          <p:cNvPr id="42005" name="Text Box 2081"/>
          <p:cNvSpPr txBox="1">
            <a:spLocks noChangeArrowheads="1"/>
          </p:cNvSpPr>
          <p:nvPr/>
        </p:nvSpPr>
        <p:spPr bwMode="auto">
          <a:xfrm>
            <a:off x="7518400" y="61055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i="1">
                <a:latin typeface="Arial Unicode MS" pitchFamily="34" charset="-122"/>
                <a:ea typeface="宋体" charset="-122"/>
              </a:rPr>
              <a:t>Caesar</a:t>
            </a:r>
          </a:p>
        </p:txBody>
      </p:sp>
      <p:sp>
        <p:nvSpPr>
          <p:cNvPr id="42006" name="AutoShape 2082"/>
          <p:cNvSpPr>
            <a:spLocks noChangeArrowheads="1"/>
          </p:cNvSpPr>
          <p:nvPr/>
        </p:nvSpPr>
        <p:spPr bwMode="auto">
          <a:xfrm rot="10800000">
            <a:off x="1208088" y="59150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合并过程</a:t>
            </a:r>
            <a:endParaRPr lang="en-US" altLang="zh-C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每个倒排记录表都有一个定位指针，两个指针同时从前往后扫描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zh-CN" altLang="en-US" dirty="0" smtClean="0">
                <a:ea typeface="宋体" charset="-122"/>
              </a:rPr>
              <a:t>每次比较当前指针对应倒排记录，然后移动某个或两个指针。合并时间为两个表长之和的线性时间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3628E0A0-265D-4FCD-B904-5893E17AD87B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23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grpSp>
        <p:nvGrpSpPr>
          <p:cNvPr id="43013" name="Group 99"/>
          <p:cNvGrpSpPr>
            <a:grpSpLocks/>
          </p:cNvGrpSpPr>
          <p:nvPr/>
        </p:nvGrpSpPr>
        <p:grpSpPr bwMode="auto">
          <a:xfrm>
            <a:off x="2514600" y="3790950"/>
            <a:ext cx="5202238" cy="1009650"/>
            <a:chOff x="1584" y="3264"/>
            <a:chExt cx="3277" cy="636"/>
          </a:xfrm>
        </p:grpSpPr>
        <p:sp>
          <p:nvSpPr>
            <p:cNvPr id="43064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2B2B2"/>
                  </a:solidFill>
                  <a:latin typeface="Arial Unicode MS" pitchFamily="34" charset="-122"/>
                  <a:ea typeface="宋体" charset="-122"/>
                </a:rPr>
                <a:t>34</a:t>
              </a:r>
            </a:p>
          </p:txBody>
        </p:sp>
        <p:grpSp>
          <p:nvGrpSpPr>
            <p:cNvPr id="43065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3086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B2B2B2"/>
                    </a:solidFill>
                    <a:latin typeface="Arial Unicode MS" pitchFamily="34" charset="-122"/>
                    <a:ea typeface="宋体" charset="-122"/>
                  </a:rPr>
                  <a:t>128</a:t>
                </a:r>
              </a:p>
            </p:txBody>
          </p:sp>
          <p:grpSp>
            <p:nvGrpSpPr>
              <p:cNvPr id="43087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310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B2B2B2"/>
                      </a:solidFill>
                      <a:latin typeface="Arial Unicode MS" pitchFamily="34" charset="-122"/>
                      <a:ea typeface="宋体" charset="-122"/>
                    </a:rPr>
                    <a:t>2</a:t>
                  </a:r>
                </a:p>
              </p:txBody>
            </p:sp>
            <p:cxnSp>
              <p:nvCxnSpPr>
                <p:cNvPr id="43104" name="AutoShape 57"/>
                <p:cNvCxnSpPr>
                  <a:cxnSpLocks noChangeShapeType="1"/>
                  <a:stCxn id="43103" idx="3"/>
                  <a:endCxn id="43101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3088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310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B2B2B2"/>
                      </a:solidFill>
                      <a:latin typeface="Arial Unicode MS" pitchFamily="34" charset="-122"/>
                      <a:ea typeface="宋体" charset="-122"/>
                    </a:rPr>
                    <a:t>4</a:t>
                  </a:r>
                </a:p>
              </p:txBody>
            </p:sp>
            <p:cxnSp>
              <p:nvCxnSpPr>
                <p:cNvPr id="43102" name="AutoShape 60"/>
                <p:cNvCxnSpPr>
                  <a:cxnSpLocks noChangeShapeType="1"/>
                  <a:stCxn id="43101" idx="3"/>
                  <a:endCxn id="43099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3089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309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B2B2B2"/>
                      </a:solidFill>
                      <a:latin typeface="Arial Unicode MS" pitchFamily="34" charset="-122"/>
                      <a:ea typeface="宋体" charset="-122"/>
                    </a:rPr>
                    <a:t>8</a:t>
                  </a:r>
                </a:p>
              </p:txBody>
            </p:sp>
            <p:cxnSp>
              <p:nvCxnSpPr>
                <p:cNvPr id="43100" name="AutoShape 63"/>
                <p:cNvCxnSpPr>
                  <a:cxnSpLocks noChangeShapeType="1"/>
                  <a:stCxn id="43099" idx="3"/>
                  <a:endCxn id="43097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3090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309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B2B2B2"/>
                      </a:solidFill>
                      <a:latin typeface="Arial Unicode MS" pitchFamily="34" charset="-122"/>
                      <a:ea typeface="宋体" charset="-122"/>
                    </a:rPr>
                    <a:t>16</a:t>
                  </a:r>
                </a:p>
              </p:txBody>
            </p:sp>
            <p:cxnSp>
              <p:nvCxnSpPr>
                <p:cNvPr id="43098" name="AutoShape 66"/>
                <p:cNvCxnSpPr>
                  <a:cxnSpLocks noChangeShapeType="1"/>
                  <a:stCxn id="43097" idx="3"/>
                  <a:endCxn id="43095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3091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309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B2B2B2"/>
                      </a:solidFill>
                      <a:latin typeface="Arial Unicode MS" pitchFamily="34" charset="-122"/>
                      <a:ea typeface="宋体" charset="-122"/>
                    </a:rPr>
                    <a:t>32</a:t>
                  </a:r>
                </a:p>
              </p:txBody>
            </p:sp>
            <p:cxnSp>
              <p:nvCxnSpPr>
                <p:cNvPr id="43096" name="AutoShape 69"/>
                <p:cNvCxnSpPr>
                  <a:cxnSpLocks noChangeShapeType="1"/>
                  <a:stCxn id="43095" idx="3"/>
                  <a:endCxn id="43093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3092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309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pitchFamily="34" charset="0"/>
                      <a:ea typeface="Arial Unicode MS" pitchFamily="34" charset="-122"/>
                      <a:cs typeface="Arial Unicode MS" pitchFamily="34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B2B2B2"/>
                      </a:solidFill>
                      <a:latin typeface="Arial Unicode MS" pitchFamily="34" charset="-122"/>
                      <a:ea typeface="宋体" charset="-122"/>
                    </a:rPr>
                    <a:t>64</a:t>
                  </a:r>
                </a:p>
              </p:txBody>
            </p:sp>
            <p:cxnSp>
              <p:nvCxnSpPr>
                <p:cNvPr id="43094" name="AutoShape 72"/>
                <p:cNvCxnSpPr>
                  <a:cxnSpLocks noChangeShapeType="1"/>
                  <a:stCxn id="43093" idx="3"/>
                  <a:endCxn id="43086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3066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3084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B2B2B2"/>
                    </a:solidFill>
                    <a:latin typeface="Arial Unicode MS" pitchFamily="34" charset="-122"/>
                    <a:ea typeface="宋体" charset="-122"/>
                  </a:rPr>
                  <a:t>1</a:t>
                </a:r>
              </a:p>
            </p:txBody>
          </p:sp>
          <p:cxnSp>
            <p:nvCxnSpPr>
              <p:cNvPr id="43085" name="AutoShape 75"/>
              <p:cNvCxnSpPr>
                <a:cxnSpLocks noChangeShapeType="1"/>
                <a:stCxn id="43084" idx="3"/>
                <a:endCxn id="43082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067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3082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B2B2B2"/>
                    </a:solidFill>
                    <a:latin typeface="Arial Unicode MS" pitchFamily="34" charset="-122"/>
                    <a:ea typeface="宋体" charset="-122"/>
                  </a:rPr>
                  <a:t>2</a:t>
                </a:r>
              </a:p>
            </p:txBody>
          </p:sp>
          <p:cxnSp>
            <p:nvCxnSpPr>
              <p:cNvPr id="43083" name="AutoShape 78"/>
              <p:cNvCxnSpPr>
                <a:cxnSpLocks noChangeShapeType="1"/>
                <a:stCxn id="43082" idx="3"/>
                <a:endCxn id="43080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068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3080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B2B2B2"/>
                    </a:solidFill>
                    <a:latin typeface="Arial Unicode MS" pitchFamily="34" charset="-122"/>
                    <a:ea typeface="宋体" charset="-122"/>
                  </a:rPr>
                  <a:t>3</a:t>
                </a:r>
              </a:p>
            </p:txBody>
          </p:sp>
          <p:cxnSp>
            <p:nvCxnSpPr>
              <p:cNvPr id="43081" name="AutoShape 81"/>
              <p:cNvCxnSpPr>
                <a:cxnSpLocks noChangeShapeType="1"/>
                <a:stCxn id="43080" idx="3"/>
                <a:endCxn id="43078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069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3078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B2B2B2"/>
                    </a:solidFill>
                    <a:latin typeface="Arial Unicode MS" pitchFamily="34" charset="-122"/>
                    <a:ea typeface="宋体" charset="-122"/>
                  </a:rPr>
                  <a:t>5</a:t>
                </a:r>
              </a:p>
            </p:txBody>
          </p:sp>
          <p:cxnSp>
            <p:nvCxnSpPr>
              <p:cNvPr id="43079" name="AutoShape 84"/>
              <p:cNvCxnSpPr>
                <a:cxnSpLocks noChangeShapeType="1"/>
                <a:stCxn id="43078" idx="3"/>
                <a:endCxn id="43076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070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3076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B2B2B2"/>
                    </a:solidFill>
                    <a:latin typeface="Arial Unicode MS" pitchFamily="34" charset="-122"/>
                    <a:ea typeface="宋体" charset="-122"/>
                  </a:rPr>
                  <a:t>8</a:t>
                </a:r>
              </a:p>
            </p:txBody>
          </p:sp>
          <p:cxnSp>
            <p:nvCxnSpPr>
              <p:cNvPr id="43077" name="AutoShape 87"/>
              <p:cNvCxnSpPr>
                <a:cxnSpLocks noChangeShapeType="1"/>
                <a:stCxn id="43076" idx="3"/>
                <a:endCxn id="43071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071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2B2B2"/>
                  </a:solidFill>
                  <a:latin typeface="Arial Unicode MS" pitchFamily="34" charset="-122"/>
                  <a:ea typeface="宋体" charset="-122"/>
                </a:rPr>
                <a:t>13</a:t>
              </a:r>
            </a:p>
          </p:txBody>
        </p:sp>
        <p:cxnSp>
          <p:nvCxnSpPr>
            <p:cNvPr id="43072" name="AutoShape 90"/>
            <p:cNvCxnSpPr>
              <a:cxnSpLocks noChangeShapeType="1"/>
              <a:stCxn id="43071" idx="3"/>
              <a:endCxn id="43074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073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3074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B2B2B2"/>
                    </a:solidFill>
                    <a:latin typeface="Arial Unicode MS" pitchFamily="34" charset="-122"/>
                    <a:ea typeface="宋体" charset="-122"/>
                  </a:rPr>
                  <a:t>21</a:t>
                </a:r>
              </a:p>
            </p:txBody>
          </p:sp>
          <p:cxnSp>
            <p:nvCxnSpPr>
              <p:cNvPr id="43075" name="AutoShape 93"/>
              <p:cNvCxnSpPr>
                <a:cxnSpLocks noChangeShapeType="1"/>
                <a:stCxn id="43074" idx="3"/>
                <a:endCxn id="43064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79095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Arial Unicode MS" pitchFamily="34" charset="-122"/>
                <a:ea typeface="宋体" charset="-122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432435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Arial Unicode MS" pitchFamily="34" charset="-122"/>
                <a:ea typeface="宋体" charset="-122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790950"/>
            <a:ext cx="647700" cy="466725"/>
            <a:chOff x="1584" y="3162"/>
            <a:chExt cx="408" cy="294"/>
          </a:xfrm>
        </p:grpSpPr>
        <p:sp>
          <p:nvSpPr>
            <p:cNvPr id="43062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2</a:t>
              </a:r>
            </a:p>
          </p:txBody>
        </p:sp>
        <p:cxnSp>
          <p:nvCxnSpPr>
            <p:cNvPr id="43063" name="AutoShape 8"/>
            <p:cNvCxnSpPr>
              <a:cxnSpLocks noChangeShapeType="1"/>
              <a:stCxn id="43062" idx="3"/>
              <a:endCxn id="4306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790950"/>
            <a:ext cx="668338" cy="466725"/>
            <a:chOff x="1992" y="3162"/>
            <a:chExt cx="421" cy="294"/>
          </a:xfrm>
        </p:grpSpPr>
        <p:sp>
          <p:nvSpPr>
            <p:cNvPr id="43060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4</a:t>
              </a:r>
            </a:p>
          </p:txBody>
        </p:sp>
        <p:cxnSp>
          <p:nvCxnSpPr>
            <p:cNvPr id="43061" name="AutoShape 11"/>
            <p:cNvCxnSpPr>
              <a:cxnSpLocks noChangeShapeType="1"/>
              <a:stCxn id="43060" idx="3"/>
              <a:endCxn id="43058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790950"/>
            <a:ext cx="609600" cy="466725"/>
            <a:chOff x="2413" y="3162"/>
            <a:chExt cx="384" cy="294"/>
          </a:xfrm>
        </p:grpSpPr>
        <p:sp>
          <p:nvSpPr>
            <p:cNvPr id="43058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8</a:t>
              </a:r>
            </a:p>
          </p:txBody>
        </p:sp>
        <p:cxnSp>
          <p:nvCxnSpPr>
            <p:cNvPr id="43059" name="AutoShape 14"/>
            <p:cNvCxnSpPr>
              <a:cxnSpLocks noChangeShapeType="1"/>
              <a:stCxn id="43058" idx="3"/>
              <a:endCxn id="4305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790950"/>
            <a:ext cx="762000" cy="466725"/>
            <a:chOff x="2797" y="3162"/>
            <a:chExt cx="480" cy="294"/>
          </a:xfrm>
        </p:grpSpPr>
        <p:sp>
          <p:nvSpPr>
            <p:cNvPr id="43056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16</a:t>
              </a:r>
            </a:p>
          </p:txBody>
        </p:sp>
        <p:cxnSp>
          <p:nvCxnSpPr>
            <p:cNvPr id="43057" name="AutoShape 17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790950"/>
            <a:ext cx="838200" cy="466725"/>
            <a:chOff x="3277" y="3162"/>
            <a:chExt cx="528" cy="294"/>
          </a:xfrm>
        </p:grpSpPr>
        <p:sp>
          <p:nvSpPr>
            <p:cNvPr id="43054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32</a:t>
              </a:r>
            </a:p>
          </p:txBody>
        </p:sp>
        <p:cxnSp>
          <p:nvCxnSpPr>
            <p:cNvPr id="43055" name="AutoShape 20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3613" y="3309"/>
              <a:ext cx="192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800475"/>
            <a:ext cx="838200" cy="466725"/>
            <a:chOff x="3805" y="3162"/>
            <a:chExt cx="528" cy="294"/>
          </a:xfrm>
        </p:grpSpPr>
        <p:sp>
          <p:nvSpPr>
            <p:cNvPr id="43052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64</a:t>
              </a:r>
            </a:p>
          </p:txBody>
        </p:sp>
        <p:cxnSp>
          <p:nvCxnSpPr>
            <p:cNvPr id="43053" name="AutoShape 23"/>
            <p:cNvCxnSpPr>
              <a:cxnSpLocks noChangeShapeType="1"/>
              <a:stCxn id="43052" idx="3"/>
              <a:endCxn id="1211396" idx="1"/>
            </p:cNvCxnSpPr>
            <p:nvPr/>
          </p:nvCxnSpPr>
          <p:spPr bwMode="auto">
            <a:xfrm>
              <a:off x="4141" y="3309"/>
              <a:ext cx="19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4324350"/>
            <a:ext cx="647700" cy="466725"/>
            <a:chOff x="1597" y="3498"/>
            <a:chExt cx="408" cy="294"/>
          </a:xfrm>
        </p:grpSpPr>
        <p:sp>
          <p:nvSpPr>
            <p:cNvPr id="43050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1</a:t>
              </a:r>
            </a:p>
          </p:txBody>
        </p:sp>
        <p:cxnSp>
          <p:nvCxnSpPr>
            <p:cNvPr id="43051" name="AutoShape 26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4324350"/>
            <a:ext cx="647700" cy="466725"/>
            <a:chOff x="2005" y="3498"/>
            <a:chExt cx="408" cy="294"/>
          </a:xfrm>
        </p:grpSpPr>
        <p:sp>
          <p:nvSpPr>
            <p:cNvPr id="43048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2</a:t>
              </a:r>
            </a:p>
          </p:txBody>
        </p:sp>
        <p:cxnSp>
          <p:nvCxnSpPr>
            <p:cNvPr id="43049" name="AutoShape 29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4324350"/>
            <a:ext cx="630237" cy="466725"/>
            <a:chOff x="2413" y="3498"/>
            <a:chExt cx="397" cy="294"/>
          </a:xfrm>
        </p:grpSpPr>
        <p:sp>
          <p:nvSpPr>
            <p:cNvPr id="43046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3</a:t>
              </a:r>
            </a:p>
          </p:txBody>
        </p:sp>
        <p:cxnSp>
          <p:nvCxnSpPr>
            <p:cNvPr id="43047" name="AutoShape 32"/>
            <p:cNvCxnSpPr>
              <a:cxnSpLocks noChangeShapeType="1"/>
              <a:stCxn id="43046" idx="3"/>
              <a:endCxn id="4304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4324350"/>
            <a:ext cx="606425" cy="466725"/>
            <a:chOff x="2810" y="3498"/>
            <a:chExt cx="382" cy="294"/>
          </a:xfrm>
        </p:grpSpPr>
        <p:sp>
          <p:nvSpPr>
            <p:cNvPr id="43044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5</a:t>
              </a:r>
            </a:p>
          </p:txBody>
        </p:sp>
        <p:cxnSp>
          <p:nvCxnSpPr>
            <p:cNvPr id="43045" name="AutoShape 35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4324350"/>
            <a:ext cx="592138" cy="466725"/>
            <a:chOff x="3192" y="3498"/>
            <a:chExt cx="373" cy="294"/>
          </a:xfrm>
        </p:grpSpPr>
        <p:sp>
          <p:nvSpPr>
            <p:cNvPr id="43042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8</a:t>
              </a:r>
            </a:p>
          </p:txBody>
        </p:sp>
        <p:cxnSp>
          <p:nvCxnSpPr>
            <p:cNvPr id="43043" name="AutoShape 38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4324350"/>
            <a:ext cx="762000" cy="466725"/>
            <a:chOff x="3565" y="2496"/>
            <a:chExt cx="480" cy="294"/>
          </a:xfrm>
        </p:grpSpPr>
        <p:sp>
          <p:nvSpPr>
            <p:cNvPr id="43040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13</a:t>
              </a:r>
            </a:p>
          </p:txBody>
        </p:sp>
        <p:cxnSp>
          <p:nvCxnSpPr>
            <p:cNvPr id="43041" name="AutoShape 41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4324350"/>
            <a:ext cx="762000" cy="466725"/>
            <a:chOff x="4045" y="3498"/>
            <a:chExt cx="480" cy="294"/>
          </a:xfrm>
        </p:grpSpPr>
        <p:sp>
          <p:nvSpPr>
            <p:cNvPr id="43038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21</a:t>
              </a:r>
            </a:p>
          </p:txBody>
        </p:sp>
        <p:cxnSp>
          <p:nvCxnSpPr>
            <p:cNvPr id="43039" name="AutoShape 44"/>
            <p:cNvCxnSpPr>
              <a:cxnSpLocks noChangeShapeType="1"/>
              <a:stCxn id="43038" idx="3"/>
              <a:endCxn id="1211397" idx="1"/>
            </p:cNvCxnSpPr>
            <p:nvPr/>
          </p:nvCxnSpPr>
          <p:spPr bwMode="auto">
            <a:xfrm>
              <a:off x="4381" y="3645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9" name="Group 52"/>
          <p:cNvGrpSpPr>
            <a:grpSpLocks/>
          </p:cNvGrpSpPr>
          <p:nvPr/>
        </p:nvGrpSpPr>
        <p:grpSpPr bwMode="auto">
          <a:xfrm>
            <a:off x="7772400" y="3800475"/>
            <a:ext cx="1168400" cy="914400"/>
            <a:chOff x="4896" y="2172"/>
            <a:chExt cx="736" cy="576"/>
          </a:xfrm>
        </p:grpSpPr>
        <p:sp>
          <p:nvSpPr>
            <p:cNvPr id="43036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Arial Unicode MS" pitchFamily="34" charset="-122"/>
                  <a:ea typeface="宋体" charset="-122"/>
                </a:rPr>
                <a:t>Brutus</a:t>
              </a:r>
            </a:p>
          </p:txBody>
        </p:sp>
        <p:sp>
          <p:nvSpPr>
            <p:cNvPr id="43037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Arial Unicode MS" pitchFamily="34" charset="-122"/>
                  <a:ea typeface="宋体" charset="-122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407670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409575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Arial Unicode MS" pitchFamily="34" charset="-122"/>
                <a:ea typeface="宋体" charset="-122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4105275"/>
            <a:ext cx="627062" cy="466725"/>
            <a:chOff x="373" y="3360"/>
            <a:chExt cx="395" cy="294"/>
          </a:xfrm>
        </p:grpSpPr>
        <p:cxnSp>
          <p:nvCxnSpPr>
            <p:cNvPr id="43034" name="AutoShape 50"/>
            <p:cNvCxnSpPr>
              <a:cxnSpLocks noChangeShapeType="1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5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 Unicode MS" pitchFamily="34" charset="-122"/>
                  <a:ea typeface="宋体" charset="-122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501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i="1">
                <a:solidFill>
                  <a:srgbClr val="C0504D"/>
                </a:solidFill>
                <a:ea typeface="宋体" charset="-122"/>
              </a:rPr>
              <a:t>假定表长分别为</a:t>
            </a:r>
            <a:r>
              <a:rPr lang="en-US" altLang="zh-CN" i="1">
                <a:solidFill>
                  <a:srgbClr val="C0504D"/>
                </a:solidFill>
                <a:ea typeface="宋体" charset="-122"/>
              </a:rPr>
              <a:t>x</a:t>
            </a:r>
            <a:r>
              <a:rPr lang="en-US" altLang="zh-CN">
                <a:solidFill>
                  <a:srgbClr val="C0504D"/>
                </a:solidFill>
                <a:ea typeface="宋体" charset="-122"/>
              </a:rPr>
              <a:t> </a:t>
            </a:r>
            <a:r>
              <a:rPr lang="zh-CN" altLang="en-US">
                <a:solidFill>
                  <a:srgbClr val="C0504D"/>
                </a:solidFill>
                <a:ea typeface="宋体" charset="-122"/>
              </a:rPr>
              <a:t>和</a:t>
            </a:r>
            <a:r>
              <a:rPr lang="en-US" altLang="zh-CN" i="1">
                <a:solidFill>
                  <a:srgbClr val="C0504D"/>
                </a:solidFill>
                <a:ea typeface="宋体" charset="-122"/>
              </a:rPr>
              <a:t>y</a:t>
            </a:r>
            <a:r>
              <a:rPr lang="en-US" altLang="zh-CN">
                <a:solidFill>
                  <a:srgbClr val="C0504D"/>
                </a:solidFill>
                <a:ea typeface="宋体" charset="-122"/>
              </a:rPr>
              <a:t>, </a:t>
            </a:r>
            <a:r>
              <a:rPr lang="zh-CN" altLang="en-US">
                <a:solidFill>
                  <a:srgbClr val="C0504D"/>
                </a:solidFill>
                <a:ea typeface="宋体" charset="-122"/>
              </a:rPr>
              <a:t>那么上述合并算法的复杂度为</a:t>
            </a:r>
            <a:r>
              <a:rPr lang="en-US" altLang="zh-CN">
                <a:solidFill>
                  <a:srgbClr val="C0504D"/>
                </a:solidFill>
                <a:ea typeface="宋体" charset="-122"/>
              </a:rPr>
              <a:t> O(</a:t>
            </a:r>
            <a:r>
              <a:rPr lang="en-US" altLang="zh-CN" i="1">
                <a:solidFill>
                  <a:srgbClr val="C0504D"/>
                </a:solidFill>
                <a:ea typeface="宋体" charset="-122"/>
              </a:rPr>
              <a:t>x+y</a:t>
            </a:r>
            <a:r>
              <a:rPr lang="en-US" altLang="zh-CN">
                <a:solidFill>
                  <a:srgbClr val="C0504D"/>
                </a:solidFill>
                <a:ea typeface="宋体" charset="-122"/>
              </a:rPr>
              <a:t>)</a:t>
            </a:r>
          </a:p>
          <a:p>
            <a:pPr eaLnBrk="1" hangingPunct="1"/>
            <a:endParaRPr lang="en-US" altLang="zh-CN">
              <a:solidFill>
                <a:srgbClr val="C0504D"/>
              </a:solidFill>
              <a:ea typeface="宋体" charset="-122"/>
            </a:endParaRPr>
          </a:p>
          <a:p>
            <a:pPr eaLnBrk="1" hangingPunct="1"/>
            <a:r>
              <a:rPr lang="zh-CN" altLang="en-US" u="sng">
                <a:solidFill>
                  <a:srgbClr val="357E69"/>
                </a:solidFill>
                <a:ea typeface="宋体" charset="-122"/>
              </a:rPr>
              <a:t>关键原因</a:t>
            </a:r>
            <a:r>
              <a:rPr lang="en-US" altLang="zh-CN">
                <a:solidFill>
                  <a:srgbClr val="357E69"/>
                </a:solidFill>
                <a:ea typeface="宋体" charset="-122"/>
              </a:rPr>
              <a:t>: </a:t>
            </a:r>
            <a:r>
              <a:rPr lang="zh-CN" altLang="en-US">
                <a:solidFill>
                  <a:srgbClr val="357E69"/>
                </a:solidFill>
                <a:ea typeface="宋体" charset="-122"/>
              </a:rPr>
              <a:t>倒排记录表按照</a:t>
            </a:r>
            <a:r>
              <a:rPr lang="en-US" altLang="zh-CN">
                <a:solidFill>
                  <a:srgbClr val="357E69"/>
                </a:solidFill>
                <a:ea typeface="宋体" charset="-122"/>
              </a:rPr>
              <a:t>docID</a:t>
            </a:r>
            <a:r>
              <a:rPr lang="zh-CN" altLang="en-US">
                <a:solidFill>
                  <a:srgbClr val="357E69"/>
                </a:solidFill>
                <a:ea typeface="宋体" charset="-122"/>
              </a:rPr>
              <a:t>排序</a:t>
            </a:r>
            <a:endParaRPr lang="en-US" altLang="zh-CN">
              <a:solidFill>
                <a:srgbClr val="357E6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870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其它布尔查询的处理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smtClean="0">
                <a:ea typeface="宋体" charset="-122"/>
              </a:rPr>
              <a:t>OR</a:t>
            </a:r>
            <a:r>
              <a:rPr lang="zh-CN" altLang="en-US" smtClean="0">
                <a:ea typeface="宋体" charset="-122"/>
              </a:rPr>
              <a:t>表达式：</a:t>
            </a:r>
            <a:r>
              <a:rPr lang="en-US" altLang="zh-CN" smtClean="0">
                <a:ea typeface="宋体" charset="-122"/>
              </a:rPr>
              <a:t>Brutus AND Caesar</a:t>
            </a:r>
          </a:p>
          <a:p>
            <a:pPr lvl="1"/>
            <a:r>
              <a:rPr lang="zh-CN" altLang="en-US" smtClean="0">
                <a:ea typeface="宋体" charset="-122"/>
              </a:rPr>
              <a:t>两个倒排记录表的交集</a:t>
            </a:r>
            <a:endParaRPr lang="en-US" altLang="zh-CN" smtClean="0">
              <a:ea typeface="宋体" charset="-122"/>
            </a:endParaRPr>
          </a:p>
          <a:p>
            <a:pPr lvl="1"/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NOT</a:t>
            </a:r>
            <a:r>
              <a:rPr lang="zh-CN" altLang="en-US" smtClean="0">
                <a:ea typeface="宋体" charset="-122"/>
              </a:rPr>
              <a:t>表达式：</a:t>
            </a:r>
            <a:r>
              <a:rPr lang="en-US" altLang="zh-CN" smtClean="0">
                <a:ea typeface="宋体" charset="-122"/>
              </a:rPr>
              <a:t> Brutus AND NOT Caesar</a:t>
            </a:r>
          </a:p>
          <a:p>
            <a:pPr lvl="1"/>
            <a:r>
              <a:rPr lang="zh-CN" altLang="en-US" smtClean="0">
                <a:ea typeface="宋体" charset="-122"/>
              </a:rPr>
              <a:t>两个倒排记录表的减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一般的布尔表达式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(Brutus OR Caesar) AND NOT</a:t>
            </a:r>
          </a:p>
          <a:p>
            <a:r>
              <a:rPr lang="en-US" altLang="zh-CN" smtClean="0">
                <a:ea typeface="宋体" charset="-122"/>
              </a:rPr>
              <a:t>		(Antony OR Cleopatra)</a:t>
            </a: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查询处理的效率问题！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928BC5EF-66F5-479A-8211-76791687F077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24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查询优化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查询处理中是否存在处理的顺序问题？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考虑</a:t>
            </a:r>
            <a:r>
              <a:rPr lang="en-US" altLang="zh-CN" smtClean="0">
                <a:ea typeface="宋体" charset="-122"/>
              </a:rPr>
              <a:t>n </a:t>
            </a:r>
            <a:r>
              <a:rPr lang="zh-CN" altLang="en-US" smtClean="0">
                <a:ea typeface="宋体" charset="-122"/>
              </a:rPr>
              <a:t>个词项的</a:t>
            </a:r>
            <a:r>
              <a:rPr lang="en-US" altLang="zh-CN" smtClean="0">
                <a:ea typeface="宋体" charset="-122"/>
              </a:rPr>
              <a:t> AND </a:t>
            </a:r>
          </a:p>
          <a:p>
            <a:r>
              <a:rPr lang="zh-CN" altLang="en-US" smtClean="0">
                <a:ea typeface="宋体" charset="-122"/>
              </a:rPr>
              <a:t>对每个词项，取出其倒排记录表，然后两两合并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9156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Brutus</a:t>
            </a:r>
          </a:p>
        </p:txBody>
      </p:sp>
      <p:sp>
        <p:nvSpPr>
          <p:cNvPr id="46085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i="1">
                <a:latin typeface="Calibri" pitchFamily="34" charset="0"/>
                <a:ea typeface="宋体" charset="-122"/>
              </a:rPr>
              <a:t>Caesar</a:t>
            </a:r>
          </a:p>
        </p:txBody>
      </p:sp>
      <p:sp>
        <p:nvSpPr>
          <p:cNvPr id="49158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Calpurnia</a:t>
            </a:r>
          </a:p>
        </p:txBody>
      </p:sp>
      <p:sp>
        <p:nvSpPr>
          <p:cNvPr id="46087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8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089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46125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6126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6127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6128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6129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090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46111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46120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21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22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23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24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112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46113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46114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</a:t>
              </a:r>
            </a:p>
          </p:txBody>
        </p:sp>
        <p:sp>
          <p:nvSpPr>
            <p:cNvPr id="46115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46116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46117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16</a:t>
              </a:r>
            </a:p>
          </p:txBody>
        </p:sp>
        <p:sp>
          <p:nvSpPr>
            <p:cNvPr id="46118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21</a:t>
              </a:r>
            </a:p>
          </p:txBody>
        </p:sp>
        <p:sp>
          <p:nvSpPr>
            <p:cNvPr id="46119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34</a:t>
              </a:r>
            </a:p>
          </p:txBody>
        </p:sp>
      </p:grpSp>
      <p:grpSp>
        <p:nvGrpSpPr>
          <p:cNvPr id="46091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46097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46106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07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08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09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10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098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46099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46100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46101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16</a:t>
              </a:r>
            </a:p>
          </p:txBody>
        </p:sp>
        <p:sp>
          <p:nvSpPr>
            <p:cNvPr id="46102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32</a:t>
              </a:r>
            </a:p>
          </p:txBody>
        </p:sp>
        <p:sp>
          <p:nvSpPr>
            <p:cNvPr id="46103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64</a:t>
              </a:r>
            </a:p>
          </p:txBody>
        </p:sp>
        <p:sp>
          <p:nvSpPr>
            <p:cNvPr id="46104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128</a:t>
              </a:r>
            </a:p>
          </p:txBody>
        </p:sp>
        <p:sp>
          <p:nvSpPr>
            <p:cNvPr id="46105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sp>
        <p:nvSpPr>
          <p:cNvPr id="46092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46093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94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16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922338" y="5932488"/>
            <a:ext cx="6145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A50021"/>
                </a:solidFill>
                <a:latin typeface="+mn-lt"/>
                <a:ea typeface="Arial Unicode MS" charset="0"/>
                <a:cs typeface="Arial Unicode MS" charset="0"/>
              </a:rPr>
              <a:t>查询</a:t>
            </a:r>
            <a:r>
              <a:rPr lang="en-US" sz="2800" dirty="0">
                <a:solidFill>
                  <a:srgbClr val="A50021"/>
                </a:solidFill>
                <a:latin typeface="+mn-lt"/>
                <a:ea typeface="Arial Unicode MS" charset="0"/>
                <a:cs typeface="Arial Unicode MS" charset="0"/>
              </a:rPr>
              <a:t>:</a:t>
            </a:r>
            <a:r>
              <a:rPr lang="en-US" sz="2800" b="1" i="1" dirty="0">
                <a:latin typeface="+mn-lt"/>
                <a:ea typeface="Arial Unicode MS" charset="0"/>
                <a:cs typeface="Arial Unicode MS" charset="0"/>
              </a:rPr>
              <a:t> Brutus</a:t>
            </a:r>
            <a:r>
              <a:rPr lang="en-US" sz="2800" dirty="0">
                <a:latin typeface="+mn-lt"/>
                <a:ea typeface="Arial Unicode MS" charset="0"/>
                <a:cs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  <a:cs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  <a:cs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  <a:cs typeface="Arial Unicode MS" charset="0"/>
              </a:rPr>
              <a:t>Calpurnia</a:t>
            </a:r>
            <a:r>
              <a:rPr lang="en-US" sz="2800" dirty="0">
                <a:latin typeface="+mn-lt"/>
                <a:ea typeface="Arial Unicode MS" charset="0"/>
                <a:cs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  <a:cs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  <a:cs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  <a:cs typeface="Arial Unicode MS" charset="0"/>
              </a:rPr>
              <a:t>Caesar</a:t>
            </a:r>
          </a:p>
        </p:txBody>
      </p:sp>
      <p:sp>
        <p:nvSpPr>
          <p:cNvPr id="4609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r" eaLnBrk="1" hangingPunct="1"/>
            <a:fld id="{700CBC5E-8055-43DC-9A7C-E3F60C159684}" type="slidenum">
              <a:rPr lang="zh-CN" altLang="en-US" sz="1400">
                <a:latin typeface="Arial Unicode MS" pitchFamily="34" charset="-122"/>
                <a:ea typeface="宋体" charset="-122"/>
              </a:rPr>
              <a:pPr algn="r" eaLnBrk="1" hangingPunct="1"/>
              <a:t>25</a:t>
            </a:fld>
            <a:endParaRPr lang="en-US" altLang="zh-CN" sz="1400">
              <a:latin typeface="Arial Unicode MS" pitchFamily="34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查询优化</a:t>
            </a:r>
            <a:endParaRPr lang="en-US" altLang="zh-CN" smtClean="0"/>
          </a:p>
        </p:txBody>
      </p:sp>
      <p:sp>
        <p:nvSpPr>
          <p:cNvPr id="4710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按照表从小到大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即</a:t>
            </a:r>
            <a:r>
              <a:rPr lang="en-US" altLang="zh-CN" dirty="0" err="1" smtClean="0">
                <a:ea typeface="宋体" charset="-122"/>
              </a:rPr>
              <a:t>df</a:t>
            </a:r>
            <a:r>
              <a:rPr lang="zh-CN" altLang="en-US" dirty="0" smtClean="0">
                <a:ea typeface="宋体" charset="-122"/>
              </a:rPr>
              <a:t>从小到大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的顺序进行处理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每次从最小的开始合并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B30A88B0-3788-43FB-82D0-91CBD5C536C9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26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362200" y="3135313"/>
            <a:ext cx="3733800" cy="1055687"/>
          </a:xfrm>
          <a:prstGeom prst="upArrowCallout">
            <a:avLst>
              <a:gd name="adj1" fmla="val 80823"/>
              <a:gd name="adj2" fmla="val 80823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/>
            <a:r>
              <a:rPr lang="zh-CN" altLang="en-US" sz="2000">
                <a:ea typeface="宋体" charset="-122"/>
              </a:rPr>
              <a:t>这是为什么保存</a:t>
            </a:r>
            <a:endParaRPr lang="en-US" altLang="zh-CN" sz="2000" dirty="0">
              <a:ea typeface="宋体" charset="-122"/>
            </a:endParaRPr>
          </a:p>
          <a:p>
            <a:pPr algn="ctr"/>
            <a:r>
              <a:rPr lang="en-US" altLang="zh-CN" sz="2000" dirty="0" err="1">
                <a:ea typeface="宋体" charset="-122"/>
              </a:rPr>
              <a:t>df</a:t>
            </a:r>
            <a:r>
              <a:rPr lang="zh-CN" altLang="en-US" sz="2000" dirty="0">
                <a:ea typeface="宋体" charset="-122"/>
              </a:rPr>
              <a:t>的原因之一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23888" y="5915025"/>
            <a:ext cx="7011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latin typeface="Calibri" pitchFamily="34" charset="0"/>
                <a:ea typeface="宋体" charset="-122"/>
              </a:rPr>
              <a:t>相当于处理查询</a:t>
            </a:r>
            <a:r>
              <a:rPr lang="en-US" altLang="zh-CN">
                <a:latin typeface="Calibri" pitchFamily="34" charset="0"/>
                <a:ea typeface="宋体" charset="-122"/>
              </a:rPr>
              <a:t> (</a:t>
            </a:r>
            <a:r>
              <a:rPr lang="en-US" altLang="zh-CN" b="1" i="1">
                <a:latin typeface="Calibri" pitchFamily="34" charset="0"/>
                <a:ea typeface="宋体" charset="-122"/>
              </a:rPr>
              <a:t>Calpurnia</a:t>
            </a:r>
            <a:r>
              <a:rPr lang="en-US" altLang="zh-CN">
                <a:latin typeface="Calibri" pitchFamily="34" charset="0"/>
                <a:ea typeface="宋体" charset="-122"/>
              </a:rPr>
              <a:t> </a:t>
            </a:r>
            <a:r>
              <a:rPr lang="en-US" altLang="zh-CN" i="1">
                <a:latin typeface="Calibri" pitchFamily="34" charset="0"/>
                <a:ea typeface="宋体" charset="-122"/>
              </a:rPr>
              <a:t>AND</a:t>
            </a:r>
            <a:r>
              <a:rPr lang="en-US" altLang="zh-CN">
                <a:latin typeface="Calibri" pitchFamily="34" charset="0"/>
                <a:ea typeface="宋体" charset="-122"/>
              </a:rPr>
              <a:t> </a:t>
            </a:r>
            <a:r>
              <a:rPr lang="en-US" altLang="zh-CN" b="1" i="1">
                <a:latin typeface="Calibri" pitchFamily="34" charset="0"/>
                <a:ea typeface="宋体" charset="-122"/>
              </a:rPr>
              <a:t>Brutus)</a:t>
            </a:r>
            <a:r>
              <a:rPr lang="en-US" altLang="zh-CN">
                <a:latin typeface="Calibri" pitchFamily="34" charset="0"/>
                <a:ea typeface="宋体" charset="-122"/>
              </a:rPr>
              <a:t> </a:t>
            </a:r>
            <a:r>
              <a:rPr lang="en-US" altLang="zh-CN" i="1">
                <a:latin typeface="Calibri" pitchFamily="34" charset="0"/>
                <a:ea typeface="宋体" charset="-122"/>
              </a:rPr>
              <a:t>AND </a:t>
            </a:r>
            <a:r>
              <a:rPr lang="en-US" altLang="zh-CN" b="1" i="1">
                <a:latin typeface="Calibri" pitchFamily="34" charset="0"/>
                <a:ea typeface="宋体" charset="-122"/>
              </a:rPr>
              <a:t>Caesar</a:t>
            </a:r>
            <a:r>
              <a:rPr lang="en-US" altLang="zh-CN">
                <a:latin typeface="Calibri" pitchFamily="34" charset="0"/>
                <a:ea typeface="宋体" charset="-122"/>
              </a:rPr>
              <a:t>.</a:t>
            </a:r>
          </a:p>
        </p:txBody>
      </p:sp>
      <p:sp>
        <p:nvSpPr>
          <p:cNvPr id="53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Brutus</a:t>
            </a:r>
          </a:p>
        </p:txBody>
      </p:sp>
      <p:sp>
        <p:nvSpPr>
          <p:cNvPr id="47112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i="1">
                <a:latin typeface="Calibri" pitchFamily="34" charset="0"/>
                <a:ea typeface="宋体" charset="-122"/>
              </a:rPr>
              <a:t>Caesar</a:t>
            </a:r>
          </a:p>
        </p:txBody>
      </p:sp>
      <p:sp>
        <p:nvSpPr>
          <p:cNvPr id="55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  <a:cs typeface="Arial Unicode MS" charset="0"/>
              </a:rPr>
              <a:t>Calpurnia</a:t>
            </a:r>
          </a:p>
        </p:txBody>
      </p:sp>
      <p:sp>
        <p:nvSpPr>
          <p:cNvPr id="47114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5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7116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47150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7151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7152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7153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7154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17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47136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47145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46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47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48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49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137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47138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47139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</a:t>
              </a:r>
            </a:p>
          </p:txBody>
        </p:sp>
        <p:sp>
          <p:nvSpPr>
            <p:cNvPr id="47140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47141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47142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16</a:t>
              </a:r>
            </a:p>
          </p:txBody>
        </p:sp>
        <p:sp>
          <p:nvSpPr>
            <p:cNvPr id="47143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21</a:t>
              </a:r>
            </a:p>
          </p:txBody>
        </p:sp>
        <p:sp>
          <p:nvSpPr>
            <p:cNvPr id="47144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34</a:t>
              </a:r>
            </a:p>
          </p:txBody>
        </p:sp>
      </p:grpSp>
      <p:grpSp>
        <p:nvGrpSpPr>
          <p:cNvPr id="47118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47122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47131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32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33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34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35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123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47124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47125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47126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16</a:t>
              </a:r>
            </a:p>
          </p:txBody>
        </p:sp>
        <p:sp>
          <p:nvSpPr>
            <p:cNvPr id="47127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32</a:t>
              </a:r>
            </a:p>
          </p:txBody>
        </p:sp>
        <p:sp>
          <p:nvSpPr>
            <p:cNvPr id="47128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64</a:t>
              </a:r>
            </a:p>
          </p:txBody>
        </p:sp>
        <p:sp>
          <p:nvSpPr>
            <p:cNvPr id="47129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128</a:t>
              </a:r>
            </a:p>
          </p:txBody>
        </p:sp>
        <p:sp>
          <p:nvSpPr>
            <p:cNvPr id="47130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sp>
        <p:nvSpPr>
          <p:cNvPr id="47119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47120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1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604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布尔检索的优点</a:t>
            </a:r>
            <a:endParaRPr lang="en-US" altLang="zh-CN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构建简单，或许是构建</a:t>
            </a:r>
            <a:r>
              <a:rPr lang="en-US" altLang="zh-CN" smtClean="0">
                <a:ea typeface="宋体" charset="-122"/>
              </a:rPr>
              <a:t>IR</a:t>
            </a:r>
            <a:r>
              <a:rPr lang="zh-CN" altLang="en-US" smtClean="0">
                <a:ea typeface="宋体" charset="-122"/>
              </a:rPr>
              <a:t>系统的一种最简单方式</a:t>
            </a:r>
          </a:p>
          <a:p>
            <a:pPr lvl="1"/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30</a:t>
            </a:r>
            <a:r>
              <a:rPr lang="zh-CN" altLang="en-US" smtClean="0">
                <a:ea typeface="宋体" charset="-122"/>
              </a:rPr>
              <a:t>多年中是最主要的检索工具</a:t>
            </a:r>
          </a:p>
          <a:p>
            <a:pPr lvl="1"/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当前许多搜索系统仍然使用布尔检索模型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lvl="2"/>
            <a:r>
              <a:rPr lang="zh-CN" altLang="en-US" smtClean="0">
                <a:ea typeface="宋体" charset="-122"/>
              </a:rPr>
              <a:t>电子邮件、文献编目、</a:t>
            </a:r>
            <a:r>
              <a:rPr lang="en-US" altLang="zh-CN" smtClean="0">
                <a:ea typeface="宋体" charset="-122"/>
              </a:rPr>
              <a:t>Mac OS X Spotlight</a:t>
            </a:r>
            <a:r>
              <a:rPr lang="zh-CN" altLang="en-US" smtClean="0">
                <a:ea typeface="宋体" charset="-122"/>
              </a:rPr>
              <a:t>工具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B10CFCEB-90CE-4578-9848-B54829AD2D87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27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9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布尔检索的缺点</a:t>
            </a:r>
            <a:endParaRPr lang="en-US" altLang="zh-CN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>
                <a:ea typeface="宋体" charset="-122"/>
              </a:rPr>
              <a:t>布尔查询构建复杂，不适合普通用户。构建不当，检索结果过多或者过少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没有充分利用词项的频率信息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1 vs. 0 </a:t>
            </a:r>
            <a:r>
              <a:rPr lang="zh-CN" altLang="en-US" smtClean="0">
                <a:ea typeface="宋体" charset="-122"/>
              </a:rPr>
              <a:t>次出现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2 vs. 1</a:t>
            </a:r>
            <a:r>
              <a:rPr lang="zh-CN" altLang="en-US" smtClean="0">
                <a:ea typeface="宋体" charset="-122"/>
              </a:rPr>
              <a:t>次出现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3 vs. 2</a:t>
            </a:r>
            <a:r>
              <a:rPr lang="zh-CN" altLang="en-US" smtClean="0">
                <a:ea typeface="宋体" charset="-122"/>
              </a:rPr>
              <a:t>次出现</a:t>
            </a:r>
            <a:r>
              <a:rPr lang="en-US" altLang="zh-CN" smtClean="0">
                <a:ea typeface="宋体" charset="-122"/>
              </a:rPr>
              <a:t>, …</a:t>
            </a:r>
          </a:p>
          <a:p>
            <a:pPr lvl="1"/>
            <a:r>
              <a:rPr lang="zh-CN" altLang="en-US" smtClean="0">
                <a:ea typeface="宋体" charset="-122"/>
              </a:rPr>
              <a:t>通常出现的越多越好，需要利用词项在文档中的词项频率</a:t>
            </a:r>
            <a:r>
              <a:rPr lang="en-US" altLang="zh-CN" smtClean="0">
                <a:ea typeface="宋体" charset="-122"/>
              </a:rPr>
              <a:t>(term frequency, tf)</a:t>
            </a:r>
            <a:r>
              <a:rPr lang="zh-CN" altLang="en-US" smtClean="0">
                <a:ea typeface="宋体" charset="-122"/>
              </a:rPr>
              <a:t>信息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不能对检索结果进行排序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095AF5B8-2E88-4893-84D3-C9BFFC89F5D9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28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0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一个简单的例子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金庸小说</a:t>
            </a:r>
            <a:r>
              <a:rPr lang="en-US" altLang="zh-CN" dirty="0" smtClean="0"/>
              <a:t>)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charset="-122"/>
              </a:rPr>
              <a:t>金庸的哪本小说包含</a:t>
            </a:r>
            <a:r>
              <a:rPr lang="zh-CN" altLang="en-US" b="1" dirty="0" smtClean="0">
                <a:ea typeface="宋体" charset="-122"/>
              </a:rPr>
              <a:t>郭靖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zh-CN" altLang="en-US" b="1" dirty="0" smtClean="0">
                <a:ea typeface="宋体" charset="-122"/>
              </a:rPr>
              <a:t>黄蓉</a:t>
            </a:r>
            <a:r>
              <a:rPr lang="zh-CN" altLang="en-US" dirty="0" smtClean="0">
                <a:ea typeface="宋体" charset="-122"/>
              </a:rPr>
              <a:t>但不包含洪七公？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布尔表达式为 郭靖 </a:t>
            </a:r>
            <a:r>
              <a:rPr lang="en-US" altLang="zh-CN" dirty="0" smtClean="0">
                <a:ea typeface="宋体" charset="-122"/>
              </a:rPr>
              <a:t>AND </a:t>
            </a:r>
            <a:r>
              <a:rPr lang="zh-CN" altLang="en-US" dirty="0" smtClean="0">
                <a:ea typeface="宋体" charset="-122"/>
              </a:rPr>
              <a:t>黄蓉 </a:t>
            </a:r>
            <a:r>
              <a:rPr lang="en-US" altLang="zh-CN" dirty="0" smtClean="0">
                <a:ea typeface="宋体" charset="-122"/>
              </a:rPr>
              <a:t>AND NOT </a:t>
            </a:r>
            <a:r>
              <a:rPr lang="zh-CN" altLang="en-US" dirty="0" smtClean="0">
                <a:ea typeface="宋体" charset="-122"/>
              </a:rPr>
              <a:t>洪</a:t>
            </a:r>
            <a:r>
              <a:rPr lang="zh-CN" altLang="en-US" dirty="0">
                <a:ea typeface="宋体" charset="-122"/>
              </a:rPr>
              <a:t>七公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笨方法： 从头到尾扫描所有</a:t>
            </a:r>
            <a:r>
              <a:rPr lang="zh-CN" altLang="en-US" dirty="0">
                <a:ea typeface="宋体" charset="-122"/>
              </a:rPr>
              <a:t>小说</a:t>
            </a:r>
            <a:r>
              <a:rPr lang="zh-CN" altLang="en-US" dirty="0" smtClean="0">
                <a:ea typeface="宋体" charset="-122"/>
              </a:rPr>
              <a:t>，对每本小说判断它是否包含</a:t>
            </a:r>
            <a:r>
              <a:rPr lang="zh-CN" altLang="en-US" b="1" dirty="0">
                <a:ea typeface="宋体" charset="-122"/>
              </a:rPr>
              <a:t>郭靖</a:t>
            </a:r>
            <a:r>
              <a:rPr lang="zh-CN" altLang="en-US" dirty="0">
                <a:ea typeface="宋体" charset="-122"/>
              </a:rPr>
              <a:t>和</a:t>
            </a:r>
            <a:r>
              <a:rPr lang="zh-CN" altLang="en-US" b="1" dirty="0">
                <a:ea typeface="宋体" charset="-122"/>
              </a:rPr>
              <a:t>黄蓉</a:t>
            </a:r>
            <a:r>
              <a:rPr lang="zh-CN" altLang="en-US" dirty="0">
                <a:ea typeface="宋体" charset="-122"/>
              </a:rPr>
              <a:t>但不包含</a:t>
            </a:r>
            <a:r>
              <a:rPr lang="zh-CN" altLang="en-US" b="1" dirty="0">
                <a:ea typeface="宋体" charset="-122"/>
              </a:rPr>
              <a:t>洪七公</a:t>
            </a:r>
            <a:endParaRPr lang="en-US" altLang="zh-CN" b="1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笨方法为什么不好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速度超慢</a:t>
            </a:r>
            <a:r>
              <a:rPr lang="en-US" altLang="zh-CN" dirty="0" smtClean="0">
                <a:ea typeface="宋体" charset="-122"/>
              </a:rPr>
              <a:t> (</a:t>
            </a:r>
            <a:r>
              <a:rPr lang="zh-CN" altLang="en-US" dirty="0" smtClean="0">
                <a:ea typeface="宋体" charset="-122"/>
              </a:rPr>
              <a:t>特别是大型文档集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/>
            <a:r>
              <a:rPr lang="zh-CN" altLang="en-US" dirty="0" smtClean="0">
                <a:ea typeface="宋体" charset="-122"/>
              </a:rPr>
              <a:t>不太容易支持其他操作</a:t>
            </a:r>
            <a:r>
              <a:rPr lang="en-US" altLang="zh-CN" dirty="0" smtClean="0">
                <a:ea typeface="宋体" charset="-122"/>
              </a:rPr>
              <a:t> (e.g., find the word Romans near countrymen) </a:t>
            </a:r>
          </a:p>
          <a:p>
            <a:pPr lvl="1"/>
            <a:r>
              <a:rPr lang="zh-CN" altLang="en-US" dirty="0" smtClean="0">
                <a:ea typeface="宋体" charset="-122"/>
              </a:rPr>
              <a:t>不支持检索结果的排序</a:t>
            </a:r>
            <a:r>
              <a:rPr lang="en-US" altLang="zh-CN" dirty="0" smtClean="0">
                <a:ea typeface="宋体" charset="-122"/>
              </a:rPr>
              <a:t> (</a:t>
            </a:r>
            <a:r>
              <a:rPr lang="zh-CN" altLang="en-US" dirty="0" smtClean="0">
                <a:ea typeface="宋体" charset="-122"/>
              </a:rPr>
              <a:t>即只返回较好的结果</a:t>
            </a:r>
            <a:r>
              <a:rPr lang="en-US" altLang="zh-CN" dirty="0" smtClean="0">
                <a:ea typeface="宋体" charset="-122"/>
              </a:rPr>
              <a:t>)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D91DA9D5-A0E8-4DC8-8600-CBF72A88428E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3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9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词项</a:t>
            </a:r>
            <a:r>
              <a:rPr lang="en-US" altLang="zh-CN" smtClean="0"/>
              <a:t>-</a:t>
            </a:r>
            <a:r>
              <a:rPr lang="zh-CN" altLang="en-US" smtClean="0"/>
              <a:t>文档</a:t>
            </a:r>
            <a:r>
              <a:rPr lang="en-US" altLang="zh-CN" smtClean="0"/>
              <a:t>(term-doc)</a:t>
            </a:r>
            <a:r>
              <a:rPr lang="zh-CN" altLang="en-US" smtClean="0"/>
              <a:t>的关联矩阵</a:t>
            </a:r>
            <a:endParaRPr lang="en-US" altLang="zh-CN" smtClean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若</a:t>
            </a:r>
            <a:r>
              <a:rPr lang="zh-CN" altLang="en-US" dirty="0" smtClean="0">
                <a:latin typeface="Arial" charset="0"/>
                <a:ea typeface="宋体" charset="-122"/>
              </a:rPr>
              <a:t>某</a:t>
            </a:r>
            <a:r>
              <a:rPr lang="zh-CN" altLang="en-US" dirty="0">
                <a:latin typeface="Arial" charset="0"/>
                <a:ea typeface="宋体" charset="-122"/>
              </a:rPr>
              <a:t>小说</a:t>
            </a:r>
            <a:r>
              <a:rPr lang="zh-CN" altLang="en-US" dirty="0" smtClean="0">
                <a:latin typeface="Arial" charset="0"/>
                <a:ea typeface="宋体" charset="-122"/>
              </a:rPr>
              <a:t>包含</a:t>
            </a:r>
            <a:r>
              <a:rPr lang="zh-CN" altLang="en-US" dirty="0">
                <a:latin typeface="Arial" charset="0"/>
                <a:ea typeface="宋体" charset="-122"/>
              </a:rPr>
              <a:t>某单词，则该位置上为</a:t>
            </a:r>
            <a:r>
              <a:rPr lang="en-US" altLang="zh-CN" dirty="0">
                <a:latin typeface="Arial" charset="0"/>
                <a:ea typeface="宋体" charset="-122"/>
              </a:rPr>
              <a:t>1</a:t>
            </a:r>
            <a:r>
              <a:rPr lang="zh-CN" altLang="en-US" dirty="0">
                <a:latin typeface="Arial" charset="0"/>
                <a:ea typeface="宋体" charset="-122"/>
              </a:rPr>
              <a:t>，否则为</a:t>
            </a:r>
            <a:r>
              <a:rPr lang="en-US" altLang="zh-CN" dirty="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 b="1" i="1" dirty="0">
                <a:ea typeface="宋体" charset="-122"/>
              </a:rPr>
              <a:t>郭靖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i="1" dirty="0">
                <a:ea typeface="宋体" charset="-122"/>
              </a:rPr>
              <a:t>AND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黄蓉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i="1" dirty="0">
                <a:ea typeface="宋体" charset="-122"/>
              </a:rPr>
              <a:t>BUT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i="1" dirty="0" smtClean="0">
                <a:ea typeface="宋体" charset="-122"/>
              </a:rPr>
              <a:t>NOT </a:t>
            </a:r>
            <a:r>
              <a:rPr lang="zh-CN" altLang="en-US" sz="2000" dirty="0" smtClean="0">
                <a:ea typeface="宋体" charset="-122"/>
              </a:rPr>
              <a:t>洪</a:t>
            </a:r>
            <a:r>
              <a:rPr lang="zh-CN" altLang="en-US" sz="2000" dirty="0">
                <a:ea typeface="宋体" charset="-122"/>
              </a:rPr>
              <a:t>七公</a:t>
            </a:r>
            <a:endParaRPr lang="en-US" altLang="zh-CN" sz="2000" b="1" i="1" dirty="0">
              <a:ea typeface="宋体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26936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射雕英雄传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神雕侠侣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天龙八部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倚天屠龙记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鹿鼎记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郭靖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洪七公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张无忌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韦小宝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3429000" y="2514600"/>
            <a:ext cx="2209800" cy="30480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关联向量</a:t>
            </a:r>
            <a:r>
              <a:rPr lang="en-US" altLang="zh-CN" smtClean="0"/>
              <a:t>(incidence vectors)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关联矩阵的每一列都是</a:t>
            </a:r>
            <a:r>
              <a:rPr lang="en-US" altLang="zh-CN" dirty="0" smtClean="0">
                <a:ea typeface="宋体" charset="-122"/>
              </a:rPr>
              <a:t> 0/1</a:t>
            </a:r>
            <a:r>
              <a:rPr lang="zh-CN" altLang="en-US" dirty="0" smtClean="0">
                <a:ea typeface="宋体" charset="-122"/>
              </a:rPr>
              <a:t>向量，每个</a:t>
            </a:r>
            <a:r>
              <a:rPr lang="en-US" altLang="zh-CN" dirty="0" smtClean="0">
                <a:ea typeface="宋体" charset="-122"/>
              </a:rPr>
              <a:t>0/1</a:t>
            </a:r>
            <a:r>
              <a:rPr lang="zh-CN" altLang="en-US" dirty="0" smtClean="0">
                <a:ea typeface="宋体" charset="-122"/>
              </a:rPr>
              <a:t>都对应一个词项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给定查询</a:t>
            </a:r>
            <a:r>
              <a:rPr lang="zh-CN" altLang="en-US" b="1" i="1" dirty="0">
                <a:ea typeface="宋体" charset="-122"/>
              </a:rPr>
              <a:t>郭靖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黄蓉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BUT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NOT </a:t>
            </a:r>
            <a:r>
              <a:rPr lang="zh-CN" altLang="en-US" dirty="0" smtClean="0">
                <a:ea typeface="宋体" charset="-122"/>
              </a:rPr>
              <a:t>洪</a:t>
            </a:r>
            <a:r>
              <a:rPr lang="zh-CN" altLang="en-US" dirty="0">
                <a:ea typeface="宋体" charset="-122"/>
              </a:rPr>
              <a:t>七公</a:t>
            </a:r>
            <a:endParaRPr lang="en-US" altLang="zh-CN" b="1" i="1" dirty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取出三个列向量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，并对 </a:t>
            </a:r>
            <a:r>
              <a:rPr lang="zh-CN" altLang="en-US" b="1" dirty="0" smtClean="0">
                <a:ea typeface="宋体" charset="-122"/>
              </a:rPr>
              <a:t>洪</a:t>
            </a:r>
            <a:r>
              <a:rPr lang="zh-CN" altLang="en-US" b="1" dirty="0">
                <a:ea typeface="宋体" charset="-122"/>
              </a:rPr>
              <a:t>七公</a:t>
            </a:r>
            <a:r>
              <a:rPr lang="zh-CN" altLang="en-US" dirty="0">
                <a:ea typeface="宋体" charset="-122"/>
              </a:rPr>
              <a:t>的</a:t>
            </a:r>
            <a:r>
              <a:rPr lang="zh-CN" altLang="en-US" dirty="0" smtClean="0">
                <a:ea typeface="宋体" charset="-122"/>
              </a:rPr>
              <a:t>列向量求补，最后按位进行与操作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11010 AND 11010 AND 00111 = 00010.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D4A77035-D813-45C2-B07C-E515CE66B6EC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5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8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上述查询的结果文档</a:t>
            </a:r>
            <a:endParaRPr lang="en-US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charset="-122"/>
              </a:rPr>
              <a:t>倚</a:t>
            </a:r>
            <a:r>
              <a:rPr lang="zh-CN" altLang="en-US" dirty="0" smtClean="0">
                <a:ea typeface="宋体" charset="-122"/>
              </a:rPr>
              <a:t>天屠龙记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1A7A0237-D5A4-4E47-B252-B7D23D62DD0E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6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4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IR</a:t>
            </a:r>
            <a:r>
              <a:rPr lang="zh-CN" altLang="en-US" smtClean="0"/>
              <a:t>中的基本假设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文档集</a:t>
            </a:r>
            <a:r>
              <a:rPr lang="en-US" altLang="zh-CN" smtClean="0">
                <a:ea typeface="宋体" charset="-122"/>
              </a:rPr>
              <a:t>Collection: </a:t>
            </a:r>
            <a:r>
              <a:rPr lang="zh-CN" altLang="en-US" smtClean="0">
                <a:ea typeface="宋体" charset="-122"/>
              </a:rPr>
              <a:t>由固定数目的文档组成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目标</a:t>
            </a:r>
            <a:r>
              <a:rPr lang="en-US" altLang="zh-CN" smtClean="0">
                <a:ea typeface="宋体" charset="-122"/>
              </a:rPr>
              <a:t>: </a:t>
            </a:r>
            <a:r>
              <a:rPr lang="zh-CN" altLang="en-US" smtClean="0">
                <a:ea typeface="宋体" charset="-122"/>
              </a:rPr>
              <a:t>返回与用户需求相关的文档并辅助用户来完成某项任务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相关性</a:t>
            </a:r>
            <a:r>
              <a:rPr lang="en-US" altLang="zh-CN" smtClean="0">
                <a:ea typeface="宋体" charset="-122"/>
              </a:rPr>
              <a:t>Relevance</a:t>
            </a:r>
          </a:p>
          <a:p>
            <a:pPr lvl="1"/>
            <a:r>
              <a:rPr lang="zh-CN" altLang="en-US" smtClean="0">
                <a:ea typeface="宋体" charset="-122"/>
              </a:rPr>
              <a:t>主观的概念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反映对象的匹配程度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不同应用相关性不同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1C973755-D237-4E92-90D6-CFEC7C7D2494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7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82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检索效果的评价</a:t>
            </a:r>
            <a:endParaRPr lang="en-US" altLang="zh-CN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charset="-122"/>
              </a:rPr>
              <a:t>正确率</a:t>
            </a:r>
            <a:r>
              <a:rPr lang="en-US" altLang="zh-CN" dirty="0" smtClean="0">
                <a:ea typeface="宋体" charset="-122"/>
              </a:rPr>
              <a:t>(Precision) : </a:t>
            </a:r>
            <a:r>
              <a:rPr lang="zh-CN" altLang="en-US" dirty="0" smtClean="0">
                <a:ea typeface="宋体" charset="-122"/>
              </a:rPr>
              <a:t>返回结果文档中正确的比例。如返回</a:t>
            </a:r>
            <a:r>
              <a:rPr lang="en-US" altLang="zh-CN" dirty="0" smtClean="0">
                <a:ea typeface="宋体" charset="-122"/>
              </a:rPr>
              <a:t>80</a:t>
            </a:r>
            <a:r>
              <a:rPr lang="zh-CN" altLang="en-US" dirty="0" smtClean="0">
                <a:ea typeface="宋体" charset="-122"/>
              </a:rPr>
              <a:t>篇文档，其中</a:t>
            </a:r>
            <a:r>
              <a:rPr lang="en-US" altLang="zh-CN" dirty="0" smtClean="0">
                <a:ea typeface="宋体" charset="-122"/>
              </a:rPr>
              <a:t>20</a:t>
            </a:r>
            <a:r>
              <a:rPr lang="zh-CN" altLang="en-US" dirty="0" smtClean="0">
                <a:ea typeface="宋体" charset="-122"/>
              </a:rPr>
              <a:t>篇相关，正确率</a:t>
            </a:r>
            <a:r>
              <a:rPr lang="en-US" altLang="zh-CN" dirty="0" smtClean="0">
                <a:ea typeface="宋体" charset="-122"/>
              </a:rPr>
              <a:t>1/4</a:t>
            </a:r>
          </a:p>
          <a:p>
            <a:r>
              <a:rPr lang="zh-CN" altLang="en-US" dirty="0" smtClean="0">
                <a:ea typeface="宋体" charset="-122"/>
              </a:rPr>
              <a:t>召回率</a:t>
            </a:r>
            <a:r>
              <a:rPr lang="en-US" altLang="zh-CN" dirty="0" smtClean="0">
                <a:ea typeface="宋体" charset="-122"/>
              </a:rPr>
              <a:t>(Recall) : </a:t>
            </a:r>
            <a:r>
              <a:rPr lang="zh-CN" altLang="en-US" dirty="0" smtClean="0">
                <a:ea typeface="宋体" charset="-122"/>
              </a:rPr>
              <a:t>全部相关文档中被返回的比例，如返回</a:t>
            </a:r>
            <a:r>
              <a:rPr lang="en-US" altLang="zh-CN" dirty="0" smtClean="0">
                <a:ea typeface="宋体" charset="-122"/>
              </a:rPr>
              <a:t>80</a:t>
            </a:r>
            <a:r>
              <a:rPr lang="zh-CN" altLang="en-US" dirty="0" smtClean="0">
                <a:ea typeface="宋体" charset="-122"/>
              </a:rPr>
              <a:t>篇文档，其中</a:t>
            </a:r>
            <a:r>
              <a:rPr lang="en-US" altLang="zh-CN" dirty="0" smtClean="0">
                <a:ea typeface="宋体" charset="-122"/>
              </a:rPr>
              <a:t>20</a:t>
            </a:r>
            <a:r>
              <a:rPr lang="zh-CN" altLang="en-US" dirty="0" smtClean="0">
                <a:ea typeface="宋体" charset="-122"/>
              </a:rPr>
              <a:t>篇相关，但是总的应该相关的文档是</a:t>
            </a:r>
            <a:r>
              <a:rPr lang="en-US" altLang="zh-CN" dirty="0" smtClean="0">
                <a:ea typeface="宋体" charset="-122"/>
              </a:rPr>
              <a:t>100</a:t>
            </a:r>
            <a:r>
              <a:rPr lang="zh-CN" altLang="en-US" dirty="0" smtClean="0">
                <a:ea typeface="宋体" charset="-122"/>
              </a:rPr>
              <a:t>篇，召回率</a:t>
            </a:r>
            <a:r>
              <a:rPr lang="en-US" altLang="zh-CN" dirty="0" smtClean="0">
                <a:ea typeface="宋体" charset="-122"/>
              </a:rPr>
              <a:t>1/5</a:t>
            </a:r>
          </a:p>
          <a:p>
            <a:r>
              <a:rPr lang="zh-CN" altLang="en-US" dirty="0" smtClean="0">
                <a:ea typeface="宋体" charset="-122"/>
              </a:rPr>
              <a:t>正确率和召回率反映检索效果的两个方面，缺一不可。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全部返回，正确率低，召回率</a:t>
            </a:r>
            <a:r>
              <a:rPr lang="en-US" altLang="zh-CN" dirty="0" smtClean="0">
                <a:ea typeface="宋体" charset="-122"/>
              </a:rPr>
              <a:t>100%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只返回一个非常可靠的结果，正确率</a:t>
            </a:r>
            <a:r>
              <a:rPr lang="en-US" altLang="zh-CN" dirty="0" smtClean="0">
                <a:ea typeface="宋体" charset="-122"/>
              </a:rPr>
              <a:t>100%</a:t>
            </a:r>
            <a:r>
              <a:rPr lang="zh-CN" altLang="en-US" dirty="0" smtClean="0">
                <a:ea typeface="宋体" charset="-122"/>
              </a:rPr>
              <a:t>，召回率低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E3A6660A-E0A9-4386-AB98-D95EDD6681E4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8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3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大文档集</a:t>
            </a:r>
            <a:endParaRPr lang="en-US" altLang="zh-CN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假定</a:t>
            </a:r>
            <a:r>
              <a:rPr lang="en-US" altLang="zh-CN" smtClean="0">
                <a:ea typeface="宋体" charset="-122"/>
              </a:rPr>
              <a:t>N = 1 </a:t>
            </a:r>
            <a:r>
              <a:rPr lang="zh-CN" altLang="en-US" smtClean="0">
                <a:ea typeface="宋体" charset="-122"/>
              </a:rPr>
              <a:t>百万篇文档</a:t>
            </a:r>
            <a:r>
              <a:rPr lang="en-US" altLang="zh-CN" smtClean="0">
                <a:ea typeface="宋体" charset="-122"/>
              </a:rPr>
              <a:t>(1M), </a:t>
            </a:r>
            <a:r>
              <a:rPr lang="zh-CN" altLang="en-US" smtClean="0">
                <a:ea typeface="宋体" charset="-122"/>
              </a:rPr>
              <a:t>每篇有</a:t>
            </a:r>
            <a:r>
              <a:rPr lang="en-US" altLang="zh-CN" smtClean="0">
                <a:ea typeface="宋体" charset="-122"/>
              </a:rPr>
              <a:t>1000</a:t>
            </a:r>
            <a:r>
              <a:rPr lang="zh-CN" altLang="en-US" smtClean="0">
                <a:ea typeface="宋体" charset="-122"/>
              </a:rPr>
              <a:t>个词</a:t>
            </a:r>
            <a:r>
              <a:rPr lang="en-US" altLang="zh-CN" smtClean="0">
                <a:ea typeface="宋体" charset="-122"/>
              </a:rPr>
              <a:t>(1K)</a:t>
            </a:r>
          </a:p>
          <a:p>
            <a:r>
              <a:rPr lang="zh-CN" altLang="en-US" smtClean="0">
                <a:ea typeface="宋体" charset="-122"/>
              </a:rPr>
              <a:t>假定每个词平均有</a:t>
            </a:r>
            <a:r>
              <a:rPr lang="en-US" altLang="zh-CN" smtClean="0">
                <a:ea typeface="宋体" charset="-122"/>
              </a:rPr>
              <a:t>6</a:t>
            </a:r>
            <a:r>
              <a:rPr lang="zh-CN" altLang="en-US" smtClean="0">
                <a:ea typeface="宋体" charset="-122"/>
              </a:rPr>
              <a:t>个字节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包括空格和标点符号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lvl="1"/>
            <a:r>
              <a:rPr lang="en-US" altLang="zh-CN" smtClean="0">
                <a:ea typeface="宋体" charset="-122"/>
              </a:rPr>
              <a:t> </a:t>
            </a:r>
            <a:r>
              <a:rPr lang="zh-CN" altLang="en-US" smtClean="0">
                <a:ea typeface="宋体" charset="-122"/>
              </a:rPr>
              <a:t>那么所有文档将约占</a:t>
            </a:r>
            <a:r>
              <a:rPr lang="en-US" altLang="zh-CN" smtClean="0">
                <a:ea typeface="宋体" charset="-122"/>
              </a:rPr>
              <a:t>6GB </a:t>
            </a:r>
            <a:r>
              <a:rPr lang="zh-CN" altLang="en-US" smtClean="0">
                <a:ea typeface="宋体" charset="-122"/>
              </a:rPr>
              <a:t>空间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r>
              <a:rPr lang="zh-CN" altLang="en-US" smtClean="0">
                <a:ea typeface="宋体" charset="-122"/>
              </a:rPr>
              <a:t>假定 词汇表的大小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即词项个数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M = 500K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C570D7E0-5680-4EEA-ADCE-59F0E3F12AA0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eaLnBrk="1" hangingPunct="1"/>
              <a:t>9</a:t>
            </a:fld>
            <a:endParaRPr lang="en-US" altLang="zh-CN" sz="12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6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1540</Words>
  <Application>Microsoft Macintosh PowerPoint</Application>
  <PresentationFormat>全屏显示(4:3)</PresentationFormat>
  <Paragraphs>394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 Unicode MS</vt:lpstr>
      <vt:lpstr>Calibri</vt:lpstr>
      <vt:lpstr>Lucida Sans</vt:lpstr>
      <vt:lpstr>ＭＳ Ｐゴシック</vt:lpstr>
      <vt:lpstr>Tahoma</vt:lpstr>
      <vt:lpstr>Times New Roman</vt:lpstr>
      <vt:lpstr>宋体</vt:lpstr>
      <vt:lpstr>Arial</vt:lpstr>
      <vt:lpstr>Office Theme</vt:lpstr>
      <vt:lpstr>Worksheet</vt:lpstr>
      <vt:lpstr>倒排检索构建  </vt:lpstr>
      <vt:lpstr>提纲</vt:lpstr>
      <vt:lpstr>一个简单的例子(金庸小说)</vt:lpstr>
      <vt:lpstr>词项-文档(term-doc)的关联矩阵</vt:lpstr>
      <vt:lpstr> 关联向量(incidence vectors)</vt:lpstr>
      <vt:lpstr>上述查询的结果文档</vt:lpstr>
      <vt:lpstr>IR中的基本假设</vt:lpstr>
      <vt:lpstr>检索效果的评价</vt:lpstr>
      <vt:lpstr>大文档集</vt:lpstr>
      <vt:lpstr>词项-文档矩阵将非常大</vt:lpstr>
      <vt:lpstr>词项-文档矩阵将非常大</vt:lpstr>
      <vt:lpstr>倒排索引(Inverted index)</vt:lpstr>
      <vt:lpstr>倒排索引(续)</vt:lpstr>
      <vt:lpstr>倒排索引构建</vt:lpstr>
      <vt:lpstr>索引构建过程: 词条序列</vt:lpstr>
      <vt:lpstr>索引构建过程: 排序</vt:lpstr>
      <vt:lpstr>索引构建过程: 词典 &amp; 倒排记录表</vt:lpstr>
      <vt:lpstr>存储开销计算</vt:lpstr>
      <vt:lpstr>提纲</vt:lpstr>
      <vt:lpstr>假定索引已经构建好</vt:lpstr>
      <vt:lpstr>布尔检索</vt:lpstr>
      <vt:lpstr>AND查询的处理</vt:lpstr>
      <vt:lpstr>合并过程</vt:lpstr>
      <vt:lpstr>其它布尔查询的处理</vt:lpstr>
      <vt:lpstr>查询优化</vt:lpstr>
      <vt:lpstr>查询优化</vt:lpstr>
      <vt:lpstr>布尔检索的优点</vt:lpstr>
      <vt:lpstr>布尔检索的缺点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Dependency Language Models  for Dependency Parsing Models</dc:title>
  <dc:creator>wenliang</dc:creator>
  <cp:lastModifiedBy>Microsoft Office User</cp:lastModifiedBy>
  <cp:revision>537</cp:revision>
  <dcterms:created xsi:type="dcterms:W3CDTF">2006-08-16T00:00:00Z</dcterms:created>
  <dcterms:modified xsi:type="dcterms:W3CDTF">2020-03-23T03:40:51Z</dcterms:modified>
</cp:coreProperties>
</file>