
<file path=[Content_Types].xml><?xml version="1.0" encoding="utf-8"?>
<Types xmlns="http://schemas.openxmlformats.org/package/2006/content-types">
  <Default Extension="xml" ContentType="application/xml"/>
  <Default Extension="bin" ContentType="application/vnd.openxmlformats-officedocument.oleObject"/>
  <Default Extension="vml" ContentType="application/vnd.openxmlformats-officedocument.vmlDrawing"/>
  <Default Extension="png" ContentType="image/png"/>
  <Default Extension="rels" ContentType="application/vnd.openxmlformats-package.relationships+xml"/>
  <Default Extension="wmf" ContentType="image/x-w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89" r:id="rId1"/>
  </p:sldMasterIdLst>
  <p:notesMasterIdLst>
    <p:notesMasterId r:id="rId37"/>
  </p:notesMasterIdLst>
  <p:handoutMasterIdLst>
    <p:handoutMasterId r:id="rId38"/>
  </p:handoutMasterIdLst>
  <p:sldIdLst>
    <p:sldId id="1050" r:id="rId2"/>
    <p:sldId id="984" r:id="rId3"/>
    <p:sldId id="985" r:id="rId4"/>
    <p:sldId id="986" r:id="rId5"/>
    <p:sldId id="987" r:id="rId6"/>
    <p:sldId id="988" r:id="rId7"/>
    <p:sldId id="993" r:id="rId8"/>
    <p:sldId id="994" r:id="rId9"/>
    <p:sldId id="996" r:id="rId10"/>
    <p:sldId id="997" r:id="rId11"/>
    <p:sldId id="1000" r:id="rId12"/>
    <p:sldId id="1001" r:id="rId13"/>
    <p:sldId id="1002" r:id="rId14"/>
    <p:sldId id="1003" r:id="rId15"/>
    <p:sldId id="1004" r:id="rId16"/>
    <p:sldId id="1005" r:id="rId17"/>
    <p:sldId id="1006" r:id="rId18"/>
    <p:sldId id="1007" r:id="rId19"/>
    <p:sldId id="1008" r:id="rId20"/>
    <p:sldId id="1009" r:id="rId21"/>
    <p:sldId id="1011" r:id="rId22"/>
    <p:sldId id="1012" r:id="rId23"/>
    <p:sldId id="1014" r:id="rId24"/>
    <p:sldId id="1015" r:id="rId25"/>
    <p:sldId id="1016" r:id="rId26"/>
    <p:sldId id="1017" r:id="rId27"/>
    <p:sldId id="1023" r:id="rId28"/>
    <p:sldId id="1024" r:id="rId29"/>
    <p:sldId id="1025" r:id="rId30"/>
    <p:sldId id="1026" r:id="rId31"/>
    <p:sldId id="1027" r:id="rId32"/>
    <p:sldId id="1028" r:id="rId33"/>
    <p:sldId id="1032" r:id="rId34"/>
    <p:sldId id="1033" r:id="rId35"/>
    <p:sldId id="1051" r:id="rId36"/>
  </p:sldIdLst>
  <p:sldSz cx="9144000" cy="6858000" type="screen4x3"/>
  <p:notesSz cx="7315200" cy="9601200"/>
  <p:defaultTextStyle>
    <a:defPPr>
      <a:defRPr lang="en-GB"/>
    </a:defPPr>
    <a:lvl1pPr algn="l" defTabSz="449263" rtl="0" fontAlgn="base">
      <a:spcBef>
        <a:spcPct val="0"/>
      </a:spcBef>
      <a:spcAft>
        <a:spcPct val="0"/>
      </a:spcAft>
      <a:defRPr sz="2400" kern="1200">
        <a:solidFill>
          <a:schemeClr val="bg1"/>
        </a:solidFill>
        <a:latin typeface="Lucida Sans" charset="0"/>
        <a:ea typeface="ＭＳ Ｐゴシック" charset="-128"/>
        <a:cs typeface="+mn-cs"/>
      </a:defRPr>
    </a:lvl1pPr>
    <a:lvl2pPr marL="742950" indent="-285750" algn="l" defTabSz="449263" rtl="0" fontAlgn="base">
      <a:spcBef>
        <a:spcPct val="0"/>
      </a:spcBef>
      <a:spcAft>
        <a:spcPct val="0"/>
      </a:spcAft>
      <a:defRPr sz="2400" kern="1200">
        <a:solidFill>
          <a:schemeClr val="bg1"/>
        </a:solidFill>
        <a:latin typeface="Lucida Sans" charset="0"/>
        <a:ea typeface="ＭＳ Ｐゴシック" charset="-128"/>
        <a:cs typeface="+mn-cs"/>
      </a:defRPr>
    </a:lvl2pPr>
    <a:lvl3pPr marL="1143000" indent="-228600" algn="l" defTabSz="449263" rtl="0" fontAlgn="base">
      <a:spcBef>
        <a:spcPct val="0"/>
      </a:spcBef>
      <a:spcAft>
        <a:spcPct val="0"/>
      </a:spcAft>
      <a:defRPr sz="2400" kern="1200">
        <a:solidFill>
          <a:schemeClr val="bg1"/>
        </a:solidFill>
        <a:latin typeface="Lucida Sans" charset="0"/>
        <a:ea typeface="ＭＳ Ｐゴシック" charset="-128"/>
        <a:cs typeface="+mn-cs"/>
      </a:defRPr>
    </a:lvl3pPr>
    <a:lvl4pPr marL="1600200" indent="-228600" algn="l" defTabSz="449263" rtl="0" fontAlgn="base">
      <a:spcBef>
        <a:spcPct val="0"/>
      </a:spcBef>
      <a:spcAft>
        <a:spcPct val="0"/>
      </a:spcAft>
      <a:defRPr sz="2400" kern="1200">
        <a:solidFill>
          <a:schemeClr val="bg1"/>
        </a:solidFill>
        <a:latin typeface="Lucida Sans" charset="0"/>
        <a:ea typeface="ＭＳ Ｐゴシック" charset="-128"/>
        <a:cs typeface="+mn-cs"/>
      </a:defRPr>
    </a:lvl4pPr>
    <a:lvl5pPr marL="2057400" indent="-228600" algn="l" defTabSz="449263" rtl="0" fontAlgn="base">
      <a:spcBef>
        <a:spcPct val="0"/>
      </a:spcBef>
      <a:spcAft>
        <a:spcPct val="0"/>
      </a:spcAft>
      <a:defRPr sz="2400" kern="1200">
        <a:solidFill>
          <a:schemeClr val="bg1"/>
        </a:solidFill>
        <a:latin typeface="Lucida Sans" charset="0"/>
        <a:ea typeface="ＭＳ Ｐゴシック" charset="-128"/>
        <a:cs typeface="+mn-cs"/>
      </a:defRPr>
    </a:lvl5pPr>
    <a:lvl6pPr marL="2286000" algn="l" defTabSz="914400" rtl="0" eaLnBrk="1" latinLnBrk="0" hangingPunct="1">
      <a:defRPr sz="2400" kern="1200">
        <a:solidFill>
          <a:schemeClr val="bg1"/>
        </a:solidFill>
        <a:latin typeface="Lucida Sans" charset="0"/>
        <a:ea typeface="ＭＳ Ｐゴシック" charset="-128"/>
        <a:cs typeface="+mn-cs"/>
      </a:defRPr>
    </a:lvl6pPr>
    <a:lvl7pPr marL="2743200" algn="l" defTabSz="914400" rtl="0" eaLnBrk="1" latinLnBrk="0" hangingPunct="1">
      <a:defRPr sz="2400" kern="1200">
        <a:solidFill>
          <a:schemeClr val="bg1"/>
        </a:solidFill>
        <a:latin typeface="Lucida Sans" charset="0"/>
        <a:ea typeface="ＭＳ Ｐゴシック" charset="-128"/>
        <a:cs typeface="+mn-cs"/>
      </a:defRPr>
    </a:lvl7pPr>
    <a:lvl8pPr marL="3200400" algn="l" defTabSz="914400" rtl="0" eaLnBrk="1" latinLnBrk="0" hangingPunct="1">
      <a:defRPr sz="2400" kern="1200">
        <a:solidFill>
          <a:schemeClr val="bg1"/>
        </a:solidFill>
        <a:latin typeface="Lucida Sans" charset="0"/>
        <a:ea typeface="ＭＳ Ｐゴシック" charset="-128"/>
        <a:cs typeface="+mn-cs"/>
      </a:defRPr>
    </a:lvl8pPr>
    <a:lvl9pPr marL="3657600" algn="l" defTabSz="914400" rtl="0" eaLnBrk="1" latinLnBrk="0" hangingPunct="1">
      <a:defRPr sz="2400" kern="1200">
        <a:solidFill>
          <a:schemeClr val="bg1"/>
        </a:solidFill>
        <a:latin typeface="Lucida Sans" charset="0"/>
        <a:ea typeface="ＭＳ Ｐゴシック"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6699"/>
    <a:srgbClr val="BDD3E9"/>
    <a:srgbClr val="2A7041"/>
    <a:srgbClr val="E6F2ED"/>
    <a:srgbClr val="DBEDE6"/>
    <a:srgbClr val="D7F1E6"/>
    <a:srgbClr val="D4F0E5"/>
    <a:srgbClr val="CC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72" autoAdjust="0"/>
    <p:restoredTop sz="92704" autoAdjust="0"/>
  </p:normalViewPr>
  <p:slideViewPr>
    <p:cSldViewPr>
      <p:cViewPr varScale="1">
        <p:scale>
          <a:sx n="80" d="100"/>
          <a:sy n="80" d="100"/>
        </p:scale>
        <p:origin x="1872" y="192"/>
      </p:cViewPr>
      <p:guideLst>
        <p:guide orient="horz" pos="2160"/>
        <p:guide pos="2880"/>
      </p:guideLst>
    </p:cSldViewPr>
  </p:slideViewPr>
  <p:outlineViewPr>
    <p:cViewPr varScale="1">
      <p:scale>
        <a:sx n="170" d="200"/>
        <a:sy n="170" d="200"/>
      </p:scale>
      <p:origin x="0" y="0"/>
    </p:cViewPr>
  </p:outlineViewPr>
  <p:notesTextViewPr>
    <p:cViewPr>
      <p:scale>
        <a:sx n="100" d="100"/>
        <a:sy n="100" d="100"/>
      </p:scale>
      <p:origin x="0" y="0"/>
    </p:cViewPr>
  </p:notesTextViewPr>
  <p:sorterViewPr>
    <p:cViewPr>
      <p:scale>
        <a:sx n="66" d="100"/>
        <a:sy n="66" d="100"/>
      </p:scale>
      <p:origin x="0" y="474"/>
    </p:cViewPr>
  </p:sorterViewPr>
  <p:notesViewPr>
    <p:cSldViewPr>
      <p:cViewPr varScale="1">
        <p:scale>
          <a:sx n="35" d="100"/>
          <a:sy n="35" d="100"/>
        </p:scale>
        <p:origin x="-1578"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notesMaster" Target="notesMasters/notesMaster1.xml"/><Relationship Id="rId38" Type="http://schemas.openxmlformats.org/officeDocument/2006/relationships/handoutMaster" Target="handoutMasters/handoutMaster1.xml"/><Relationship Id="rId39" Type="http://schemas.openxmlformats.org/officeDocument/2006/relationships/presProps" Target="presProps.xml"/><Relationship Id="rId40" Type="http://schemas.openxmlformats.org/officeDocument/2006/relationships/viewProps" Target="viewProps.xml"/><Relationship Id="rId41" Type="http://schemas.openxmlformats.org/officeDocument/2006/relationships/theme" Target="theme/theme1.xml"/><Relationship Id="rId42"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1440" tIns="45720" rIns="91440" bIns="45720" rtlCol="0"/>
          <a:lstStyle>
            <a:lvl1pPr algn="l">
              <a:buClr>
                <a:srgbClr val="000000"/>
              </a:buClr>
              <a:buSzPct val="100000"/>
              <a:buFont typeface="Times New Roman" pitchFamily="16" charset="0"/>
              <a:buNone/>
              <a:defRPr sz="1200">
                <a:cs typeface="+mn-cs"/>
              </a:defRPr>
            </a:lvl1pPr>
          </a:lstStyle>
          <a:p>
            <a:pPr>
              <a:defRPr/>
            </a:pPr>
            <a:endParaRPr lang="de-DE" dirty="0">
              <a:ea typeface="黑体" pitchFamily="49" charset="-122"/>
            </a:endParaRPr>
          </a:p>
        </p:txBody>
      </p:sp>
      <p:sp>
        <p:nvSpPr>
          <p:cNvPr id="3" name="Date Placeholder 2"/>
          <p:cNvSpPr>
            <a:spLocks noGrp="1"/>
          </p:cNvSpPr>
          <p:nvPr>
            <p:ph type="dt" sz="quarter" idx="1"/>
          </p:nvPr>
        </p:nvSpPr>
        <p:spPr>
          <a:xfrm>
            <a:off x="4143375" y="0"/>
            <a:ext cx="3170238" cy="479425"/>
          </a:xfrm>
          <a:prstGeom prst="rect">
            <a:avLst/>
          </a:prstGeom>
        </p:spPr>
        <p:txBody>
          <a:bodyPr vert="horz" lIns="91440" tIns="45720" rIns="91440" bIns="45720" rtlCol="0"/>
          <a:lstStyle>
            <a:lvl1pPr algn="r">
              <a:buClr>
                <a:srgbClr val="000000"/>
              </a:buClr>
              <a:buSzPct val="100000"/>
              <a:buFont typeface="Times New Roman" pitchFamily="16" charset="0"/>
              <a:buNone/>
              <a:defRPr sz="1200">
                <a:cs typeface="+mn-cs"/>
              </a:defRPr>
            </a:lvl1pPr>
          </a:lstStyle>
          <a:p>
            <a:pPr>
              <a:defRPr/>
            </a:pPr>
            <a:fld id="{FAC8717C-415A-44F2-932B-9470F257B40D}" type="datetimeFigureOut">
              <a:rPr lang="de-DE">
                <a:ea typeface="黑体" pitchFamily="49" charset="-122"/>
              </a:rPr>
              <a:pPr>
                <a:defRPr/>
              </a:pPr>
              <a:t>14.04.20</a:t>
            </a:fld>
            <a:endParaRPr lang="de-DE" dirty="0">
              <a:ea typeface="黑体" pitchFamily="49" charset="-122"/>
            </a:endParaRPr>
          </a:p>
        </p:txBody>
      </p:sp>
      <p:sp>
        <p:nvSpPr>
          <p:cNvPr id="4" name="Footer Placeholder 3"/>
          <p:cNvSpPr>
            <a:spLocks noGrp="1"/>
          </p:cNvSpPr>
          <p:nvPr>
            <p:ph type="ftr" sz="quarter" idx="2"/>
          </p:nvPr>
        </p:nvSpPr>
        <p:spPr>
          <a:xfrm>
            <a:off x="0" y="9120188"/>
            <a:ext cx="3170238" cy="479425"/>
          </a:xfrm>
          <a:prstGeom prst="rect">
            <a:avLst/>
          </a:prstGeom>
        </p:spPr>
        <p:txBody>
          <a:bodyPr vert="horz" lIns="91440" tIns="45720" rIns="91440" bIns="45720" rtlCol="0" anchor="b"/>
          <a:lstStyle>
            <a:lvl1pPr algn="l">
              <a:buClr>
                <a:srgbClr val="000000"/>
              </a:buClr>
              <a:buSzPct val="100000"/>
              <a:buFont typeface="Times New Roman" pitchFamily="16" charset="0"/>
              <a:buNone/>
              <a:defRPr sz="1200">
                <a:cs typeface="+mn-cs"/>
              </a:defRPr>
            </a:lvl1pPr>
          </a:lstStyle>
          <a:p>
            <a:pPr>
              <a:defRPr/>
            </a:pPr>
            <a:endParaRPr lang="de-DE" dirty="0">
              <a:ea typeface="黑体" pitchFamily="49" charset="-122"/>
            </a:endParaRPr>
          </a:p>
        </p:txBody>
      </p:sp>
      <p:sp>
        <p:nvSpPr>
          <p:cNvPr id="5" name="Slide Number Placeholder 4"/>
          <p:cNvSpPr>
            <a:spLocks noGrp="1"/>
          </p:cNvSpPr>
          <p:nvPr>
            <p:ph type="sldNum" sz="quarter" idx="3"/>
          </p:nvPr>
        </p:nvSpPr>
        <p:spPr>
          <a:xfrm>
            <a:off x="4143375" y="9120188"/>
            <a:ext cx="3170238" cy="479425"/>
          </a:xfrm>
          <a:prstGeom prst="rect">
            <a:avLst/>
          </a:prstGeom>
        </p:spPr>
        <p:txBody>
          <a:bodyPr vert="horz" lIns="91440" tIns="45720" rIns="91440" bIns="45720" rtlCol="0" anchor="b"/>
          <a:lstStyle>
            <a:lvl1pPr algn="r">
              <a:buClr>
                <a:srgbClr val="000000"/>
              </a:buClr>
              <a:buSzPct val="100000"/>
              <a:buFont typeface="Times New Roman" pitchFamily="16" charset="0"/>
              <a:buNone/>
              <a:defRPr sz="1200">
                <a:cs typeface="+mn-cs"/>
              </a:defRPr>
            </a:lvl1pPr>
          </a:lstStyle>
          <a:p>
            <a:pPr>
              <a:defRPr/>
            </a:pPr>
            <a:fld id="{436286E6-33A4-43B5-AF89-26A9B7F2651B}" type="slidenum">
              <a:rPr lang="de-DE">
                <a:ea typeface="黑体" pitchFamily="49" charset="-122"/>
              </a:rPr>
              <a:pPr>
                <a:defRPr/>
              </a:pPr>
              <a:t>‹#›</a:t>
            </a:fld>
            <a:endParaRPr lang="de-DE" dirty="0">
              <a:ea typeface="黑体" pitchFamily="49" charset="-122"/>
            </a:endParaRPr>
          </a:p>
        </p:txBody>
      </p:sp>
    </p:spTree>
    <p:extLst>
      <p:ext uri="{BB962C8B-B14F-4D97-AF65-F5344CB8AC3E}">
        <p14:creationId xmlns:p14="http://schemas.microsoft.com/office/powerpoint/2010/main" val="1463581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7" name="AutoShape 1"/>
          <p:cNvSpPr>
            <a:spLocks noChangeArrowheads="1"/>
          </p:cNvSpPr>
          <p:nvPr/>
        </p:nvSpPr>
        <p:spPr bwMode="auto">
          <a:xfrm>
            <a:off x="0" y="0"/>
            <a:ext cx="7315200" cy="9601200"/>
          </a:xfrm>
          <a:prstGeom prst="roundRect">
            <a:avLst>
              <a:gd name="adj" fmla="val 19"/>
            </a:avLst>
          </a:prstGeom>
          <a:solidFill>
            <a:srgbClr val="FFFFFF"/>
          </a:solidFill>
          <a:ln w="9360">
            <a:noFill/>
            <a:miter lim="800000"/>
            <a:headEnd/>
            <a:tailEnd/>
          </a:ln>
          <a:effectLst/>
        </p:spPr>
        <p:txBody>
          <a:bodyPr wrap="none" anchor="ctr"/>
          <a:lstStyle/>
          <a:p>
            <a:pPr>
              <a:buClr>
                <a:srgbClr val="000000"/>
              </a:buClr>
              <a:buSzPct val="100000"/>
              <a:buFont typeface="Times New Roman" pitchFamily="16" charset="0"/>
              <a:buNone/>
              <a:defRPr/>
            </a:pPr>
            <a:endParaRPr lang="de-DE" dirty="0">
              <a:ea typeface="黑体" pitchFamily="49" charset="-122"/>
              <a:cs typeface="Arial Unicode MS" charset="0"/>
            </a:endParaRPr>
          </a:p>
        </p:txBody>
      </p:sp>
      <p:sp>
        <p:nvSpPr>
          <p:cNvPr id="9218" name="AutoShape 2"/>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a:effectLst/>
        </p:spPr>
        <p:txBody>
          <a:bodyPr wrap="none" anchor="ctr"/>
          <a:lstStyle/>
          <a:p>
            <a:pPr>
              <a:buClr>
                <a:srgbClr val="000000"/>
              </a:buClr>
              <a:buSzPct val="100000"/>
              <a:buFont typeface="Times New Roman" pitchFamily="16" charset="0"/>
              <a:buNone/>
              <a:defRPr/>
            </a:pPr>
            <a:endParaRPr lang="de-DE" dirty="0">
              <a:ea typeface="黑体" pitchFamily="49" charset="-122"/>
              <a:cs typeface="Arial Unicode MS" charset="0"/>
            </a:endParaRPr>
          </a:p>
        </p:txBody>
      </p:sp>
      <p:sp>
        <p:nvSpPr>
          <p:cNvPr id="9219" name="AutoShape 3"/>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a:effectLst/>
        </p:spPr>
        <p:txBody>
          <a:bodyPr wrap="none" anchor="ctr"/>
          <a:lstStyle/>
          <a:p>
            <a:pPr>
              <a:buClr>
                <a:srgbClr val="000000"/>
              </a:buClr>
              <a:buSzPct val="100000"/>
              <a:buFont typeface="Times New Roman" pitchFamily="16" charset="0"/>
              <a:buNone/>
              <a:defRPr/>
            </a:pPr>
            <a:endParaRPr lang="de-DE" dirty="0">
              <a:ea typeface="黑体" pitchFamily="49" charset="-122"/>
              <a:cs typeface="Arial Unicode MS" charset="0"/>
            </a:endParaRPr>
          </a:p>
        </p:txBody>
      </p:sp>
      <p:sp>
        <p:nvSpPr>
          <p:cNvPr id="9220" name="AutoShape 4"/>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a:effectLst/>
        </p:spPr>
        <p:txBody>
          <a:bodyPr wrap="none" anchor="ctr"/>
          <a:lstStyle/>
          <a:p>
            <a:pPr>
              <a:buClr>
                <a:srgbClr val="000000"/>
              </a:buClr>
              <a:buSzPct val="100000"/>
              <a:buFont typeface="Times New Roman" pitchFamily="16" charset="0"/>
              <a:buNone/>
              <a:defRPr/>
            </a:pPr>
            <a:endParaRPr lang="de-DE" dirty="0">
              <a:ea typeface="黑体" pitchFamily="49" charset="-122"/>
              <a:cs typeface="Arial Unicode MS" charset="0"/>
            </a:endParaRPr>
          </a:p>
        </p:txBody>
      </p:sp>
      <p:sp>
        <p:nvSpPr>
          <p:cNvPr id="9221" name="Text Box 5"/>
          <p:cNvSpPr txBox="1">
            <a:spLocks noChangeArrowheads="1"/>
          </p:cNvSpPr>
          <p:nvPr/>
        </p:nvSpPr>
        <p:spPr bwMode="auto">
          <a:xfrm>
            <a:off x="0" y="0"/>
            <a:ext cx="3170238" cy="479425"/>
          </a:xfrm>
          <a:prstGeom prst="rect">
            <a:avLst/>
          </a:prstGeom>
          <a:noFill/>
          <a:ln w="9525">
            <a:noFill/>
            <a:round/>
            <a:headEnd/>
            <a:tailEnd/>
          </a:ln>
          <a:effectLst/>
        </p:spPr>
        <p:txBody>
          <a:bodyPr wrap="none" anchor="ctr"/>
          <a:lstStyle/>
          <a:p>
            <a:pPr>
              <a:buClr>
                <a:srgbClr val="000000"/>
              </a:buClr>
              <a:buSzPct val="100000"/>
              <a:buFont typeface="Times New Roman" pitchFamily="16" charset="0"/>
              <a:buNone/>
              <a:defRPr/>
            </a:pPr>
            <a:endParaRPr lang="de-DE" dirty="0">
              <a:ea typeface="黑体" pitchFamily="49" charset="-122"/>
              <a:cs typeface="Arial Unicode MS" charset="0"/>
            </a:endParaRPr>
          </a:p>
        </p:txBody>
      </p:sp>
      <p:sp>
        <p:nvSpPr>
          <p:cNvPr id="9222" name="Text Box 6"/>
          <p:cNvSpPr txBox="1">
            <a:spLocks noChangeArrowheads="1"/>
          </p:cNvSpPr>
          <p:nvPr/>
        </p:nvSpPr>
        <p:spPr bwMode="auto">
          <a:xfrm>
            <a:off x="4144963" y="0"/>
            <a:ext cx="3170237" cy="479425"/>
          </a:xfrm>
          <a:prstGeom prst="rect">
            <a:avLst/>
          </a:prstGeom>
          <a:noFill/>
          <a:ln w="9525">
            <a:noFill/>
            <a:round/>
            <a:headEnd/>
            <a:tailEnd/>
          </a:ln>
          <a:effectLst/>
        </p:spPr>
        <p:txBody>
          <a:bodyPr wrap="none" anchor="ctr"/>
          <a:lstStyle/>
          <a:p>
            <a:pPr>
              <a:buClr>
                <a:srgbClr val="000000"/>
              </a:buClr>
              <a:buSzPct val="100000"/>
              <a:buFont typeface="Times New Roman" pitchFamily="16" charset="0"/>
              <a:buNone/>
              <a:defRPr/>
            </a:pPr>
            <a:endParaRPr lang="de-DE" dirty="0">
              <a:ea typeface="黑体" pitchFamily="49" charset="-122"/>
              <a:cs typeface="Arial Unicode MS" charset="0"/>
            </a:endParaRPr>
          </a:p>
        </p:txBody>
      </p:sp>
      <p:sp>
        <p:nvSpPr>
          <p:cNvPr id="288776" name="Rectangle 7"/>
          <p:cNvSpPr>
            <a:spLocks noGrp="1" noRot="1" noChangeAspect="1" noChangeArrowheads="1"/>
          </p:cNvSpPr>
          <p:nvPr>
            <p:ph type="sldImg"/>
          </p:nvPr>
        </p:nvSpPr>
        <p:spPr bwMode="auto">
          <a:xfrm>
            <a:off x="1257300" y="720725"/>
            <a:ext cx="4794250" cy="3594100"/>
          </a:xfrm>
          <a:prstGeom prst="rect">
            <a:avLst/>
          </a:prstGeom>
          <a:noFill/>
          <a:ln w="9360">
            <a:solidFill>
              <a:srgbClr val="000000"/>
            </a:solidFill>
            <a:miter lim="800000"/>
            <a:headEnd/>
            <a:tailEnd/>
          </a:ln>
        </p:spPr>
      </p:sp>
      <p:sp>
        <p:nvSpPr>
          <p:cNvPr id="9224" name="Rectangle 8"/>
          <p:cNvSpPr>
            <a:spLocks noGrp="1" noChangeArrowheads="1"/>
          </p:cNvSpPr>
          <p:nvPr>
            <p:ph type="body"/>
          </p:nvPr>
        </p:nvSpPr>
        <p:spPr bwMode="auto">
          <a:xfrm>
            <a:off x="974725" y="4560888"/>
            <a:ext cx="5359400" cy="4313237"/>
          </a:xfrm>
          <a:prstGeom prst="rect">
            <a:avLst/>
          </a:prstGeom>
          <a:noFill/>
          <a:ln w="9525">
            <a:noFill/>
            <a:round/>
            <a:headEnd/>
            <a:tailEnd/>
          </a:ln>
          <a:effectLst/>
        </p:spPr>
        <p:txBody>
          <a:bodyPr vert="horz" wrap="square" lIns="95400" tIns="47520" rIns="95400" bIns="47520" numCol="1" anchor="t" anchorCtr="0" compatLnSpc="1">
            <a:prstTxWarp prst="textNoShape">
              <a:avLst/>
            </a:prstTxWarp>
          </a:bodyPr>
          <a:lstStyle/>
          <a:p>
            <a:pPr lvl="0"/>
            <a:endParaRPr lang="de-DE" noProof="0" smtClean="0"/>
          </a:p>
        </p:txBody>
      </p:sp>
      <p:sp>
        <p:nvSpPr>
          <p:cNvPr id="9225" name="Text Box 9"/>
          <p:cNvSpPr txBox="1">
            <a:spLocks noChangeArrowheads="1"/>
          </p:cNvSpPr>
          <p:nvPr/>
        </p:nvSpPr>
        <p:spPr bwMode="auto">
          <a:xfrm>
            <a:off x="0" y="9121775"/>
            <a:ext cx="3170238" cy="479425"/>
          </a:xfrm>
          <a:prstGeom prst="rect">
            <a:avLst/>
          </a:prstGeom>
          <a:noFill/>
          <a:ln w="9525">
            <a:noFill/>
            <a:round/>
            <a:headEnd/>
            <a:tailEnd/>
          </a:ln>
          <a:effectLst/>
        </p:spPr>
        <p:txBody>
          <a:bodyPr wrap="none" anchor="ctr"/>
          <a:lstStyle/>
          <a:p>
            <a:pPr>
              <a:buClr>
                <a:srgbClr val="000000"/>
              </a:buClr>
              <a:buSzPct val="100000"/>
              <a:buFont typeface="Times New Roman" pitchFamily="16" charset="0"/>
              <a:buNone/>
              <a:defRPr/>
            </a:pPr>
            <a:endParaRPr lang="de-DE" dirty="0">
              <a:ea typeface="黑体" pitchFamily="49" charset="-122"/>
              <a:cs typeface="Arial Unicode MS" charset="0"/>
            </a:endParaRPr>
          </a:p>
        </p:txBody>
      </p:sp>
      <p:sp>
        <p:nvSpPr>
          <p:cNvPr id="9226" name="Rectangle 10"/>
          <p:cNvSpPr>
            <a:spLocks noGrp="1" noChangeArrowheads="1"/>
          </p:cNvSpPr>
          <p:nvPr>
            <p:ph type="sldNum"/>
          </p:nvPr>
        </p:nvSpPr>
        <p:spPr bwMode="auto">
          <a:xfrm>
            <a:off x="4144963" y="9120188"/>
            <a:ext cx="3163887" cy="473075"/>
          </a:xfrm>
          <a:prstGeom prst="rect">
            <a:avLst/>
          </a:prstGeom>
          <a:noFill/>
          <a:ln w="9525">
            <a:noFill/>
            <a:round/>
            <a:headEnd/>
            <a:tailEnd/>
          </a:ln>
          <a:effectLst/>
        </p:spPr>
        <p:txBody>
          <a:bodyPr vert="horz" wrap="square" lIns="95400" tIns="47520" rIns="95400" bIns="47520" numCol="1" anchor="b" anchorCtr="0" compatLnSpc="1">
            <a:prstTxWarp prst="textNoShape">
              <a:avLst/>
            </a:prstTxWarp>
          </a:bodyPr>
          <a:lstStyle>
            <a:lvl1pPr algn="r">
              <a:buClrTx/>
              <a:buSzPct val="100000"/>
              <a:buFontTx/>
              <a:buNone/>
              <a:tabLst>
                <a:tab pos="723900" algn="l"/>
                <a:tab pos="1447800" algn="l"/>
                <a:tab pos="2171700" algn="l"/>
                <a:tab pos="2895600" algn="l"/>
              </a:tabLst>
              <a:defRPr sz="1200">
                <a:solidFill>
                  <a:srgbClr val="000000"/>
                </a:solidFill>
                <a:latin typeface="Times New Roman" pitchFamily="16" charset="0"/>
                <a:ea typeface="+mn-ea"/>
                <a:cs typeface="Arial Unicode MS" charset="0"/>
              </a:defRPr>
            </a:lvl1pPr>
          </a:lstStyle>
          <a:p>
            <a:pPr>
              <a:defRPr/>
            </a:pPr>
            <a:fld id="{655445CD-BE69-4A95-B1A9-CC7D8B1B044C}" type="slidenum">
              <a:rPr lang="en-US"/>
              <a:pPr>
                <a:defRPr/>
              </a:pPr>
              <a:t>‹#›</a:t>
            </a:fld>
            <a:endParaRPr lang="en-US"/>
          </a:p>
        </p:txBody>
      </p:sp>
    </p:spTree>
    <p:extLst>
      <p:ext uri="{BB962C8B-B14F-4D97-AF65-F5344CB8AC3E}">
        <p14:creationId xmlns:p14="http://schemas.microsoft.com/office/powerpoint/2010/main" val="3734474978"/>
      </p:ext>
    </p:extLst>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2</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extLst>
      <p:ext uri="{BB962C8B-B14F-4D97-AF65-F5344CB8AC3E}">
        <p14:creationId xmlns:p14="http://schemas.microsoft.com/office/powerpoint/2010/main" val="16420354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11</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extLst>
      <p:ext uri="{BB962C8B-B14F-4D97-AF65-F5344CB8AC3E}">
        <p14:creationId xmlns:p14="http://schemas.microsoft.com/office/powerpoint/2010/main" val="10791192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12</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extLst>
      <p:ext uri="{BB962C8B-B14F-4D97-AF65-F5344CB8AC3E}">
        <p14:creationId xmlns:p14="http://schemas.microsoft.com/office/powerpoint/2010/main" val="12584072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13</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extLst>
      <p:ext uri="{BB962C8B-B14F-4D97-AF65-F5344CB8AC3E}">
        <p14:creationId xmlns:p14="http://schemas.microsoft.com/office/powerpoint/2010/main" val="16320816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14</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extLst>
      <p:ext uri="{BB962C8B-B14F-4D97-AF65-F5344CB8AC3E}">
        <p14:creationId xmlns:p14="http://schemas.microsoft.com/office/powerpoint/2010/main" val="5877524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15</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extLst>
      <p:ext uri="{BB962C8B-B14F-4D97-AF65-F5344CB8AC3E}">
        <p14:creationId xmlns:p14="http://schemas.microsoft.com/office/powerpoint/2010/main" val="20782018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16</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extLst>
      <p:ext uri="{BB962C8B-B14F-4D97-AF65-F5344CB8AC3E}">
        <p14:creationId xmlns:p14="http://schemas.microsoft.com/office/powerpoint/2010/main" val="16640379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17</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extLst>
      <p:ext uri="{BB962C8B-B14F-4D97-AF65-F5344CB8AC3E}">
        <p14:creationId xmlns:p14="http://schemas.microsoft.com/office/powerpoint/2010/main" val="8065764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18</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extLst>
      <p:ext uri="{BB962C8B-B14F-4D97-AF65-F5344CB8AC3E}">
        <p14:creationId xmlns:p14="http://schemas.microsoft.com/office/powerpoint/2010/main" val="12142539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19</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extLst>
      <p:ext uri="{BB962C8B-B14F-4D97-AF65-F5344CB8AC3E}">
        <p14:creationId xmlns:p14="http://schemas.microsoft.com/office/powerpoint/2010/main" val="42907382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20</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extLst>
      <p:ext uri="{BB962C8B-B14F-4D97-AF65-F5344CB8AC3E}">
        <p14:creationId xmlns:p14="http://schemas.microsoft.com/office/powerpoint/2010/main" val="1936565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3</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extLst>
      <p:ext uri="{BB962C8B-B14F-4D97-AF65-F5344CB8AC3E}">
        <p14:creationId xmlns:p14="http://schemas.microsoft.com/office/powerpoint/2010/main" val="37771265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22</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extLst>
      <p:ext uri="{BB962C8B-B14F-4D97-AF65-F5344CB8AC3E}">
        <p14:creationId xmlns:p14="http://schemas.microsoft.com/office/powerpoint/2010/main" val="134765854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23</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extLst>
      <p:ext uri="{BB962C8B-B14F-4D97-AF65-F5344CB8AC3E}">
        <p14:creationId xmlns:p14="http://schemas.microsoft.com/office/powerpoint/2010/main" val="172330129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24</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extLst>
      <p:ext uri="{BB962C8B-B14F-4D97-AF65-F5344CB8AC3E}">
        <p14:creationId xmlns:p14="http://schemas.microsoft.com/office/powerpoint/2010/main" val="41290116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25</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extLst>
      <p:ext uri="{BB962C8B-B14F-4D97-AF65-F5344CB8AC3E}">
        <p14:creationId xmlns:p14="http://schemas.microsoft.com/office/powerpoint/2010/main" val="111028392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26</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extLst>
      <p:ext uri="{BB962C8B-B14F-4D97-AF65-F5344CB8AC3E}">
        <p14:creationId xmlns:p14="http://schemas.microsoft.com/office/powerpoint/2010/main" val="105653549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27</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extLst>
      <p:ext uri="{BB962C8B-B14F-4D97-AF65-F5344CB8AC3E}">
        <p14:creationId xmlns:p14="http://schemas.microsoft.com/office/powerpoint/2010/main" val="179733829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28</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extLst>
      <p:ext uri="{BB962C8B-B14F-4D97-AF65-F5344CB8AC3E}">
        <p14:creationId xmlns:p14="http://schemas.microsoft.com/office/powerpoint/2010/main" val="135977897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29</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extLst>
      <p:ext uri="{BB962C8B-B14F-4D97-AF65-F5344CB8AC3E}">
        <p14:creationId xmlns:p14="http://schemas.microsoft.com/office/powerpoint/2010/main" val="28429506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30</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extLst>
      <p:ext uri="{BB962C8B-B14F-4D97-AF65-F5344CB8AC3E}">
        <p14:creationId xmlns:p14="http://schemas.microsoft.com/office/powerpoint/2010/main" val="214352652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31</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extLst>
      <p:ext uri="{BB962C8B-B14F-4D97-AF65-F5344CB8AC3E}">
        <p14:creationId xmlns:p14="http://schemas.microsoft.com/office/powerpoint/2010/main" val="2351313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4</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extLst>
      <p:ext uri="{BB962C8B-B14F-4D97-AF65-F5344CB8AC3E}">
        <p14:creationId xmlns:p14="http://schemas.microsoft.com/office/powerpoint/2010/main" val="25498247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32</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extLst>
      <p:ext uri="{BB962C8B-B14F-4D97-AF65-F5344CB8AC3E}">
        <p14:creationId xmlns:p14="http://schemas.microsoft.com/office/powerpoint/2010/main" val="48231921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33</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extLst>
      <p:ext uri="{BB962C8B-B14F-4D97-AF65-F5344CB8AC3E}">
        <p14:creationId xmlns:p14="http://schemas.microsoft.com/office/powerpoint/2010/main" val="173577953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34</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extLst>
      <p:ext uri="{BB962C8B-B14F-4D97-AF65-F5344CB8AC3E}">
        <p14:creationId xmlns:p14="http://schemas.microsoft.com/office/powerpoint/2010/main" val="18287670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5</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extLst>
      <p:ext uri="{BB962C8B-B14F-4D97-AF65-F5344CB8AC3E}">
        <p14:creationId xmlns:p14="http://schemas.microsoft.com/office/powerpoint/2010/main" val="12605647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6</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extLst>
      <p:ext uri="{BB962C8B-B14F-4D97-AF65-F5344CB8AC3E}">
        <p14:creationId xmlns:p14="http://schemas.microsoft.com/office/powerpoint/2010/main" val="13856260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7</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extLst>
      <p:ext uri="{BB962C8B-B14F-4D97-AF65-F5344CB8AC3E}">
        <p14:creationId xmlns:p14="http://schemas.microsoft.com/office/powerpoint/2010/main" val="9037828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8</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extLst>
      <p:ext uri="{BB962C8B-B14F-4D97-AF65-F5344CB8AC3E}">
        <p14:creationId xmlns:p14="http://schemas.microsoft.com/office/powerpoint/2010/main" val="7264238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9</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extLst>
      <p:ext uri="{BB962C8B-B14F-4D97-AF65-F5344CB8AC3E}">
        <p14:creationId xmlns:p14="http://schemas.microsoft.com/office/powerpoint/2010/main" val="5615675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10</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extLst>
      <p:ext uri="{BB962C8B-B14F-4D97-AF65-F5344CB8AC3E}">
        <p14:creationId xmlns:p14="http://schemas.microsoft.com/office/powerpoint/2010/main" val="750834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标题幻灯片">
    <p:bg>
      <p:bgPr>
        <a:solidFill>
          <a:srgbClr val="233337"/>
        </a:solidFill>
        <a:effectLst/>
      </p:bgPr>
    </p:bg>
    <p:spTree>
      <p:nvGrpSpPr>
        <p:cNvPr id="1" name=""/>
        <p:cNvGrpSpPr/>
        <p:nvPr/>
      </p:nvGrpSpPr>
      <p:grpSpPr>
        <a:xfrm>
          <a:off x="0" y="0"/>
          <a:ext cx="0" cy="0"/>
          <a:chOff x="0" y="0"/>
          <a:chExt cx="0" cy="0"/>
        </a:xfrm>
      </p:grpSpPr>
      <p:sp>
        <p:nvSpPr>
          <p:cNvPr id="4" name="Rectangle 6"/>
          <p:cNvSpPr>
            <a:spLocks noChangeArrowheads="1"/>
          </p:cNvSpPr>
          <p:nvPr/>
        </p:nvSpPr>
        <p:spPr bwMode="auto">
          <a:xfrm>
            <a:off x="0" y="0"/>
            <a:ext cx="3733800" cy="274638"/>
          </a:xfrm>
          <a:prstGeom prst="rect">
            <a:avLst/>
          </a:prstGeom>
          <a:solidFill>
            <a:srgbClr val="0E4851"/>
          </a:solidFill>
          <a:ln w="9525">
            <a:noFill/>
            <a:miter lim="800000"/>
            <a:headEnd/>
            <a:tailEnd/>
          </a:ln>
          <a:effectLst>
            <a:outerShdw dist="23000" dir="5400000" rotWithShape="0">
              <a:srgbClr val="808080">
                <a:alpha val="34999"/>
              </a:srgbClr>
            </a:outerShdw>
          </a:effectLst>
        </p:spPr>
        <p:txBody>
          <a:bodyPr anchor="ctr"/>
          <a:lstStyle/>
          <a:p>
            <a:pPr>
              <a:defRPr/>
            </a:pPr>
            <a:r>
              <a:rPr lang="en-US" sz="1600" i="1" dirty="0">
                <a:solidFill>
                  <a:srgbClr val="FFFFFF"/>
                </a:solidFill>
                <a:latin typeface="+mn-lt"/>
                <a:ea typeface="黑体" pitchFamily="49" charset="-122"/>
                <a:cs typeface="ＭＳ Ｐゴシック" charset="-128"/>
              </a:rPr>
              <a:t>Introduction to Information Retrieval</a:t>
            </a:r>
          </a:p>
        </p:txBody>
      </p:sp>
      <p:sp>
        <p:nvSpPr>
          <p:cNvPr id="5" name="Rectangle 7"/>
          <p:cNvSpPr>
            <a:spLocks noChangeArrowheads="1"/>
          </p:cNvSpPr>
          <p:nvPr/>
        </p:nvSpPr>
        <p:spPr bwMode="auto">
          <a:xfrm>
            <a:off x="3733800" y="0"/>
            <a:ext cx="3886200" cy="274638"/>
          </a:xfrm>
          <a:prstGeom prst="rect">
            <a:avLst/>
          </a:prstGeom>
          <a:solidFill>
            <a:srgbClr val="0E4851"/>
          </a:solidFill>
          <a:ln w="9525">
            <a:noFill/>
            <a:miter lim="800000"/>
            <a:headEnd/>
            <a:tailEnd/>
          </a:ln>
          <a:effectLst>
            <a:outerShdw dist="23000" dir="5400000" rotWithShape="0">
              <a:srgbClr val="808080">
                <a:alpha val="34999"/>
              </a:srgbClr>
            </a:outerShdw>
          </a:effectLst>
        </p:spPr>
        <p:txBody>
          <a:bodyPr anchor="ctr"/>
          <a:lstStyle/>
          <a:p>
            <a:pPr>
              <a:defRPr/>
            </a:pPr>
            <a:r>
              <a:rPr lang="zh-CN" altLang="en-US" sz="1600" dirty="0">
                <a:solidFill>
                  <a:srgbClr val="FFFFFF"/>
                </a:solidFill>
                <a:latin typeface="Calibri" pitchFamily="34" charset="0"/>
                <a:ea typeface="黑体" pitchFamily="49" charset="-122"/>
              </a:rPr>
              <a:t> </a:t>
            </a:r>
          </a:p>
        </p:txBody>
      </p:sp>
      <p:sp>
        <p:nvSpPr>
          <p:cNvPr id="6" name="TextBox 5"/>
          <p:cNvSpPr txBox="1"/>
          <p:nvPr/>
        </p:nvSpPr>
        <p:spPr>
          <a:xfrm>
            <a:off x="2590800" y="1600200"/>
            <a:ext cx="3878263" cy="830263"/>
          </a:xfrm>
          <a:prstGeom prst="rect">
            <a:avLst/>
          </a:prstGeom>
          <a:noFill/>
        </p:spPr>
        <p:txBody>
          <a:bodyPr wrap="none">
            <a:spAutoFit/>
          </a:bodyPr>
          <a:lstStyle/>
          <a:p>
            <a:pPr algn="ctr">
              <a:defRPr/>
            </a:pPr>
            <a:r>
              <a:rPr lang="zh-CN" altLang="en-US" sz="4800" b="1" dirty="0">
                <a:solidFill>
                  <a:srgbClr val="FBFCFF"/>
                </a:solidFill>
                <a:latin typeface="黑体" pitchFamily="49" charset="-122"/>
                <a:ea typeface="黑体" pitchFamily="49" charset="-122"/>
                <a:cs typeface="Arial Unicode MS" charset="0"/>
              </a:rPr>
              <a:t>现代信息检索</a:t>
            </a:r>
            <a:endParaRPr lang="en-US" sz="4800" b="1" dirty="0">
              <a:solidFill>
                <a:srgbClr val="FBFCFF"/>
              </a:solidFill>
              <a:latin typeface="黑体" pitchFamily="49" charset="-122"/>
              <a:ea typeface="黑体" pitchFamily="49" charset="-122"/>
              <a:cs typeface="Arial Unicode MS" charset="0"/>
            </a:endParaRPr>
          </a:p>
        </p:txBody>
      </p:sp>
      <p:sp>
        <p:nvSpPr>
          <p:cNvPr id="7" name="Rectangle 10"/>
          <p:cNvSpPr>
            <a:spLocks noChangeArrowheads="1"/>
          </p:cNvSpPr>
          <p:nvPr/>
        </p:nvSpPr>
        <p:spPr bwMode="auto">
          <a:xfrm>
            <a:off x="0" y="0"/>
            <a:ext cx="9144000" cy="304800"/>
          </a:xfrm>
          <a:prstGeom prst="rect">
            <a:avLst/>
          </a:prstGeom>
          <a:solidFill>
            <a:srgbClr val="139CB7"/>
          </a:solidFill>
          <a:ln w="9525">
            <a:solidFill>
              <a:srgbClr val="406E84"/>
            </a:solidFill>
            <a:miter lim="800000"/>
            <a:headEnd/>
            <a:tailEnd/>
          </a:ln>
          <a:effectLst>
            <a:outerShdw dist="23000" dir="5400000" rotWithShape="0">
              <a:srgbClr val="808080">
                <a:alpha val="34999"/>
              </a:srgbClr>
            </a:outerShdw>
          </a:effectLst>
        </p:spPr>
        <p:txBody>
          <a:bodyPr anchor="ctr"/>
          <a:lstStyle/>
          <a:p>
            <a:pPr>
              <a:defRPr/>
            </a:pPr>
            <a:r>
              <a:rPr lang="zh-CN" altLang="en-US" sz="1400" dirty="0">
                <a:solidFill>
                  <a:srgbClr val="FFFFFF"/>
                </a:solidFill>
                <a:latin typeface="楷体" pitchFamily="49" charset="-122"/>
                <a:ea typeface="楷体" pitchFamily="49" charset="-122"/>
              </a:rPr>
              <a:t>中科院研究生院</a:t>
            </a:r>
            <a:r>
              <a:rPr lang="en-US" altLang="zh-CN" sz="1400" dirty="0">
                <a:solidFill>
                  <a:srgbClr val="FFFFFF"/>
                </a:solidFill>
                <a:latin typeface="楷体" pitchFamily="49" charset="-122"/>
                <a:ea typeface="楷体" pitchFamily="49" charset="-122"/>
              </a:rPr>
              <a:t>2011</a:t>
            </a:r>
            <a:r>
              <a:rPr lang="zh-CN" altLang="en-US" sz="1400" dirty="0">
                <a:solidFill>
                  <a:srgbClr val="FFFFFF"/>
                </a:solidFill>
                <a:latin typeface="楷体" pitchFamily="49" charset="-122"/>
                <a:ea typeface="楷体" pitchFamily="49" charset="-122"/>
              </a:rPr>
              <a:t>年秋季课程</a:t>
            </a:r>
            <a:r>
              <a:rPr lang="en-US" altLang="zh-CN" sz="1400" dirty="0">
                <a:solidFill>
                  <a:srgbClr val="FFFFFF"/>
                </a:solidFill>
                <a:latin typeface="楷体" pitchFamily="49" charset="-122"/>
                <a:ea typeface="楷体" pitchFamily="49" charset="-122"/>
              </a:rPr>
              <a:t>《</a:t>
            </a:r>
            <a:r>
              <a:rPr lang="zh-CN" altLang="en-US" sz="1400" dirty="0">
                <a:solidFill>
                  <a:srgbClr val="FFFFFF"/>
                </a:solidFill>
                <a:latin typeface="楷体" pitchFamily="49" charset="-122"/>
                <a:ea typeface="楷体" pitchFamily="49" charset="-122"/>
              </a:rPr>
              <a:t>现代信息检索</a:t>
            </a:r>
            <a:r>
              <a:rPr lang="en-US" altLang="zh-CN" sz="1400" dirty="0">
                <a:solidFill>
                  <a:srgbClr val="FFFFFF"/>
                </a:solidFill>
                <a:latin typeface="楷体" pitchFamily="49" charset="-122"/>
                <a:ea typeface="楷体" pitchFamily="49" charset="-122"/>
              </a:rPr>
              <a:t>》                                    </a:t>
            </a:r>
            <a:r>
              <a:rPr lang="zh-CN" altLang="en-US" sz="1400" dirty="0">
                <a:solidFill>
                  <a:srgbClr val="FFFFFF"/>
                </a:solidFill>
                <a:latin typeface="楷体" pitchFamily="49" charset="-122"/>
                <a:ea typeface="楷体" pitchFamily="49" charset="-122"/>
              </a:rPr>
              <a:t>更新时间：</a:t>
            </a:r>
            <a:r>
              <a:rPr lang="en-US" altLang="zh-CN" sz="1400" dirty="0">
                <a:solidFill>
                  <a:srgbClr val="FFFFFF"/>
                </a:solidFill>
                <a:latin typeface="楷体" pitchFamily="49" charset="-122"/>
                <a:ea typeface="楷体" pitchFamily="49" charset="-122"/>
              </a:rPr>
              <a:t>                                                                                                   </a:t>
            </a:r>
            <a:endParaRPr lang="zh-CN" altLang="en-US" sz="1400" dirty="0">
              <a:solidFill>
                <a:srgbClr val="FFFFFF"/>
              </a:solidFill>
              <a:latin typeface="楷体" pitchFamily="49" charset="-122"/>
              <a:ea typeface="楷体" pitchFamily="49" charset="-122"/>
            </a:endParaRPr>
          </a:p>
        </p:txBody>
      </p:sp>
      <p:sp>
        <p:nvSpPr>
          <p:cNvPr id="8" name="Rectangle 11"/>
          <p:cNvSpPr/>
          <p:nvPr/>
        </p:nvSpPr>
        <p:spPr>
          <a:xfrm>
            <a:off x="480635" y="2362200"/>
            <a:ext cx="8252580" cy="830997"/>
          </a:xfrm>
          <a:prstGeom prst="rect">
            <a:avLst/>
          </a:prstGeom>
        </p:spPr>
        <p:txBody>
          <a:bodyPr wrap="none">
            <a:spAutoFit/>
          </a:bodyPr>
          <a:lstStyle/>
          <a:p>
            <a:pPr algn="ctr">
              <a:defRPr/>
            </a:pPr>
            <a:r>
              <a:rPr lang="en-US" altLang="zh-CN" sz="4800" b="1" dirty="0">
                <a:solidFill>
                  <a:srgbClr val="139CB7"/>
                </a:solidFill>
                <a:latin typeface="Times New Roman" pitchFamily="18" charset="0"/>
                <a:ea typeface="Arial Unicode MS" charset="0"/>
                <a:cs typeface="Times New Roman" pitchFamily="18" charset="0"/>
              </a:rPr>
              <a:t>Modern </a:t>
            </a:r>
            <a:r>
              <a:rPr lang="en-US" sz="4800" b="1" dirty="0">
                <a:solidFill>
                  <a:srgbClr val="139CB7"/>
                </a:solidFill>
                <a:latin typeface="Times New Roman" pitchFamily="18" charset="0"/>
                <a:ea typeface="Arial Unicode MS" charset="0"/>
                <a:cs typeface="Times New Roman" pitchFamily="18" charset="0"/>
              </a:rPr>
              <a:t>Information Retrieval</a:t>
            </a:r>
          </a:p>
        </p:txBody>
      </p:sp>
      <p:sp>
        <p:nvSpPr>
          <p:cNvPr id="9" name="TextBox 8"/>
          <p:cNvSpPr txBox="1"/>
          <p:nvPr/>
        </p:nvSpPr>
        <p:spPr>
          <a:xfrm>
            <a:off x="1600200" y="4800600"/>
            <a:ext cx="6019800" cy="1631950"/>
          </a:xfrm>
          <a:prstGeom prst="rect">
            <a:avLst/>
          </a:prstGeom>
          <a:noFill/>
        </p:spPr>
        <p:txBody>
          <a:bodyPr>
            <a:spAutoFit/>
          </a:bodyPr>
          <a:lstStyle/>
          <a:p>
            <a:pPr algn="ctr">
              <a:defRPr/>
            </a:pPr>
            <a:r>
              <a:rPr lang="zh-CN" altLang="en-US" dirty="0">
                <a:solidFill>
                  <a:schemeClr val="bg1"/>
                </a:solidFill>
                <a:latin typeface="+mn-ea"/>
                <a:ea typeface="+mn-ea"/>
                <a:cs typeface="Times New Roman" pitchFamily="18" charset="0"/>
              </a:rPr>
              <a:t>授课人：王斌</a:t>
            </a:r>
            <a:endParaRPr lang="en-US" altLang="zh-CN" dirty="0">
              <a:solidFill>
                <a:schemeClr val="bg1"/>
              </a:solidFill>
              <a:latin typeface="+mn-ea"/>
              <a:ea typeface="+mn-ea"/>
              <a:cs typeface="Times New Roman" pitchFamily="18" charset="0"/>
            </a:endParaRPr>
          </a:p>
          <a:p>
            <a:pPr algn="ctr">
              <a:defRPr/>
            </a:pPr>
            <a:endParaRPr lang="en-US" altLang="zh-CN" sz="2800" dirty="0">
              <a:solidFill>
                <a:srgbClr val="0070C0"/>
              </a:solidFill>
              <a:ea typeface="黑体" pitchFamily="49" charset="-122"/>
              <a:cs typeface="Times New Roman" pitchFamily="18" charset="0"/>
            </a:endParaRPr>
          </a:p>
          <a:p>
            <a:pPr algn="ctr">
              <a:defRPr/>
            </a:pPr>
            <a:r>
              <a:rPr lang="en-US" altLang="zh-CN" sz="2800" dirty="0">
                <a:solidFill>
                  <a:srgbClr val="0070C0"/>
                </a:solidFill>
                <a:latin typeface="Times New Roman" pitchFamily="18" charset="0"/>
                <a:ea typeface="黑体" pitchFamily="49" charset="-122"/>
                <a:cs typeface="Times New Roman" pitchFamily="18" charset="0"/>
              </a:rPr>
              <a:t>http://ir.ict.ac.cn/~wangbin</a:t>
            </a:r>
          </a:p>
          <a:p>
            <a:pPr>
              <a:defRPr/>
            </a:pPr>
            <a:endParaRPr lang="zh-CN" altLang="en-US" sz="2000" dirty="0">
              <a:ea typeface="黑体" pitchFamily="49" charset="-122"/>
            </a:endParaRPr>
          </a:p>
        </p:txBody>
      </p:sp>
      <p:sp>
        <p:nvSpPr>
          <p:cNvPr id="10" name="日期占位符 13"/>
          <p:cNvSpPr txBox="1">
            <a:spLocks/>
          </p:cNvSpPr>
          <p:nvPr/>
        </p:nvSpPr>
        <p:spPr>
          <a:xfrm>
            <a:off x="0" y="6553200"/>
            <a:ext cx="9144000" cy="304800"/>
          </a:xfrm>
          <a:prstGeom prst="rect">
            <a:avLst/>
          </a:prstGeom>
        </p:spPr>
        <p:txBody>
          <a:bodyPr anchor="ctr"/>
          <a:lstStyle>
            <a:lvl1pPr>
              <a:defRPr>
                <a:solidFill>
                  <a:schemeClr val="bg1"/>
                </a:solidFill>
              </a:defRPr>
            </a:lvl1pPr>
          </a:lstStyle>
          <a:p>
            <a:pPr>
              <a:defRPr/>
            </a:pPr>
            <a:r>
              <a:rPr lang="zh-CN" altLang="en-US" sz="1200" dirty="0" smtClean="0">
                <a:latin typeface="Calibri" pitchFamily="34" charset="0"/>
                <a:ea typeface="宋体" pitchFamily="2" charset="-122"/>
              </a:rPr>
              <a:t>*改编自</a:t>
            </a:r>
            <a:r>
              <a:rPr lang="en-US" altLang="zh-CN" sz="1200" dirty="0" smtClean="0">
                <a:latin typeface="Calibri" pitchFamily="34" charset="0"/>
                <a:ea typeface="宋体" pitchFamily="2" charset="-122"/>
              </a:rPr>
              <a:t>”An introduction to  Information retrieval”</a:t>
            </a:r>
            <a:r>
              <a:rPr lang="zh-CN" altLang="en-US" sz="1200" dirty="0" smtClean="0">
                <a:latin typeface="Calibri" pitchFamily="34" charset="0"/>
                <a:ea typeface="宋体" pitchFamily="2" charset="-122"/>
              </a:rPr>
              <a:t>网上公开的课件，地址 </a:t>
            </a:r>
            <a:r>
              <a:rPr lang="en-US" altLang="zh-CN" sz="1200" dirty="0" smtClean="0">
                <a:ea typeface="黑体" pitchFamily="49" charset="-122"/>
              </a:rPr>
              <a:t>http://nlp.stanford.edu/IR-book/</a:t>
            </a:r>
            <a:endParaRPr lang="zh-CN" altLang="en-US" sz="1200" dirty="0">
              <a:latin typeface="Calibri" pitchFamily="34" charset="0"/>
              <a:ea typeface="宋体" pitchFamily="2" charset="-122"/>
            </a:endParaRPr>
          </a:p>
        </p:txBody>
      </p:sp>
      <p:sp>
        <p:nvSpPr>
          <p:cNvPr id="3" name="Subtitle 2"/>
          <p:cNvSpPr>
            <a:spLocks noGrp="1"/>
          </p:cNvSpPr>
          <p:nvPr>
            <p:ph type="subTitle" idx="1"/>
          </p:nvPr>
        </p:nvSpPr>
        <p:spPr>
          <a:xfrm>
            <a:off x="1371600" y="3352800"/>
            <a:ext cx="6400800" cy="1066800"/>
          </a:xfrm>
        </p:spPr>
        <p:txBody>
          <a:bodyPr/>
          <a:lstStyle>
            <a:lvl1pPr marL="0" indent="0" algn="ctr">
              <a:buNone/>
              <a:defRPr>
                <a:solidFill>
                  <a:schemeClr val="bg1"/>
                </a:solidFill>
                <a:latin typeface="+mn-ea"/>
                <a:ea typeface="+mn-e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itleOnly">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7" name="Date Placeholder 2"/>
          <p:cNvSpPr>
            <a:spLocks noGrp="1"/>
          </p:cNvSpPr>
          <p:nvPr>
            <p:ph type="dt" sz="half" idx="10"/>
          </p:nvPr>
        </p:nvSpPr>
        <p:spPr/>
        <p:txBody>
          <a:bodyPr/>
          <a:lstStyle>
            <a:lvl1pPr>
              <a:defRPr/>
            </a:lvl1pPr>
          </a:lstStyle>
          <a:p>
            <a:pPr>
              <a:defRPr/>
            </a:pPr>
            <a:endParaRPr lang="zh-CN" altLang="en-US"/>
          </a:p>
        </p:txBody>
      </p:sp>
      <p:sp>
        <p:nvSpPr>
          <p:cNvPr id="8" name="Footer Placeholder 3"/>
          <p:cNvSpPr>
            <a:spLocks noGrp="1"/>
          </p:cNvSpPr>
          <p:nvPr>
            <p:ph type="ftr" sz="quarter" idx="11"/>
          </p:nvPr>
        </p:nvSpPr>
        <p:spPr/>
        <p:txBody>
          <a:bodyPr/>
          <a:lstStyle>
            <a:lvl1pPr>
              <a:defRPr/>
            </a:lvl1pPr>
          </a:lstStyle>
          <a:p>
            <a:pPr>
              <a:defRPr/>
            </a:pPr>
            <a:endParaRPr lang="zh-CN" altLang="en-US"/>
          </a:p>
        </p:txBody>
      </p:sp>
      <p:sp>
        <p:nvSpPr>
          <p:cNvPr id="9" name="Slide Number Placeholder 4"/>
          <p:cNvSpPr>
            <a:spLocks noGrp="1"/>
          </p:cNvSpPr>
          <p:nvPr>
            <p:ph type="sldNum" sz="quarter" idx="12"/>
          </p:nvPr>
        </p:nvSpPr>
        <p:spPr/>
        <p:txBody>
          <a:bodyPr/>
          <a:lstStyle>
            <a:lvl1pPr>
              <a:defRPr/>
            </a:lvl1pPr>
          </a:lstStyle>
          <a:p>
            <a:pPr>
              <a:defRPr/>
            </a:pPr>
            <a:fld id="{DB3EC566-48E6-4552-87D6-CB322A8F1925}" type="slidenum">
              <a:rPr lang="en-US" smtClean="0"/>
              <a:pPr>
                <a:defRPr/>
              </a:pPr>
              <a:t>‹#›</a:t>
            </a:fld>
            <a:endParaRPr lang="en-US"/>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zh-CN" altLang="en-US"/>
          </a:p>
        </p:txBody>
      </p:sp>
      <p:sp>
        <p:nvSpPr>
          <p:cNvPr id="3" name="Footer Placeholder 4"/>
          <p:cNvSpPr>
            <a:spLocks noGrp="1"/>
          </p:cNvSpPr>
          <p:nvPr>
            <p:ph type="ftr" sz="quarter" idx="11"/>
          </p:nvPr>
        </p:nvSpPr>
        <p:spPr/>
        <p:txBody>
          <a:bodyPr/>
          <a:lstStyle>
            <a:lvl1pPr>
              <a:defRPr/>
            </a:lvl1pPr>
          </a:lstStyle>
          <a:p>
            <a:pPr>
              <a:defRPr/>
            </a:pPr>
            <a:endParaRPr lang="zh-CN" altLang="en-US"/>
          </a:p>
        </p:txBody>
      </p:sp>
      <p:sp>
        <p:nvSpPr>
          <p:cNvPr id="4" name="Slide Number Placeholder 5"/>
          <p:cNvSpPr>
            <a:spLocks noGrp="1"/>
          </p:cNvSpPr>
          <p:nvPr>
            <p:ph type="sldNum" sz="quarter" idx="12"/>
          </p:nvPr>
        </p:nvSpPr>
        <p:spPr/>
        <p:txBody>
          <a:bodyPr/>
          <a:lstStyle>
            <a:lvl1pPr>
              <a:defRPr/>
            </a:lvl1pPr>
          </a:lstStyle>
          <a:p>
            <a:pPr>
              <a:defRPr/>
            </a:pPr>
            <a:fld id="{DB3EC566-48E6-4552-87D6-CB322A8F1925}" type="slidenum">
              <a:rPr lang="en-US" smtClean="0"/>
              <a:pPr>
                <a:defRPr/>
              </a:pPr>
              <a:t>‹#›</a:t>
            </a:fld>
            <a:endParaRPr lang="en-US"/>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提纲">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dirty="0"/>
          </a:p>
        </p:txBody>
      </p:sp>
      <p:sp>
        <p:nvSpPr>
          <p:cNvPr id="3" name="Date Placeholder 3"/>
          <p:cNvSpPr>
            <a:spLocks noGrp="1"/>
          </p:cNvSpPr>
          <p:nvPr>
            <p:ph type="dt" sz="half" idx="10"/>
          </p:nvPr>
        </p:nvSpPr>
        <p:spPr/>
        <p:txBody>
          <a:bodyPr/>
          <a:lstStyle>
            <a:lvl1pPr>
              <a:defRPr/>
            </a:lvl1pPr>
          </a:lstStyle>
          <a:p>
            <a:pPr>
              <a:defRPr/>
            </a:pPr>
            <a:endParaRPr lang="zh-CN" altLang="en-US"/>
          </a:p>
        </p:txBody>
      </p:sp>
      <p:sp>
        <p:nvSpPr>
          <p:cNvPr id="4" name="Footer Placeholder 4"/>
          <p:cNvSpPr>
            <a:spLocks noGrp="1"/>
          </p:cNvSpPr>
          <p:nvPr>
            <p:ph type="ftr" sz="quarter" idx="11"/>
          </p:nvPr>
        </p:nvSpPr>
        <p:spPr/>
        <p:txBody>
          <a:bodyPr/>
          <a:lstStyle>
            <a:lvl1pPr>
              <a:defRPr/>
            </a:lvl1pPr>
          </a:lstStyle>
          <a:p>
            <a:pPr>
              <a:defRPr/>
            </a:pPr>
            <a:endParaRPr lang="zh-CN" altLang="en-US"/>
          </a:p>
        </p:txBody>
      </p:sp>
      <p:sp>
        <p:nvSpPr>
          <p:cNvPr id="5" name="Slide Number Placeholder 5"/>
          <p:cNvSpPr>
            <a:spLocks noGrp="1"/>
          </p:cNvSpPr>
          <p:nvPr>
            <p:ph type="sldNum" sz="quarter" idx="12"/>
          </p:nvPr>
        </p:nvSpPr>
        <p:spPr/>
        <p:txBody>
          <a:bodyPr/>
          <a:lstStyle>
            <a:lvl1pPr>
              <a:defRPr/>
            </a:lvl1pPr>
          </a:lstStyle>
          <a:p>
            <a:pPr>
              <a:defRPr/>
            </a:pPr>
            <a:fld id="{DB3EC566-48E6-4552-87D6-CB322A8F1925}" type="slidenum">
              <a:rPr lang="en-US" smtClean="0"/>
              <a:pPr>
                <a:defRPr/>
              </a:pPr>
              <a:t>‹#›</a:t>
            </a:fld>
            <a:endParaRPr lang="en-US"/>
          </a:p>
        </p:txBody>
      </p:sp>
      <p:sp>
        <p:nvSpPr>
          <p:cNvPr id="7" name="TextBox 6"/>
          <p:cNvSpPr txBox="1"/>
          <p:nvPr/>
        </p:nvSpPr>
        <p:spPr>
          <a:xfrm>
            <a:off x="467544" y="1772816"/>
            <a:ext cx="8208912" cy="4154984"/>
          </a:xfrm>
          <a:prstGeom prst="rect">
            <a:avLst/>
          </a:prstGeom>
          <a:noFill/>
        </p:spPr>
        <p:txBody>
          <a:bodyPr wrap="square" rtlCol="0">
            <a:spAutoFit/>
          </a:bodyPr>
          <a:lstStyle/>
          <a:p>
            <a:endParaRPr lang="en-US" altLang="zh-CN" dirty="0" smtClean="0">
              <a:ea typeface="黑体" pitchFamily="49" charset="-122"/>
            </a:endParaRPr>
          </a:p>
          <a:p>
            <a:endParaRPr lang="en-US" altLang="zh-CN" dirty="0" smtClean="0">
              <a:ea typeface="黑体" pitchFamily="49" charset="-122"/>
            </a:endParaRPr>
          </a:p>
          <a:p>
            <a:endParaRPr lang="en-US" altLang="zh-CN" dirty="0" smtClean="0">
              <a:ea typeface="黑体" pitchFamily="49" charset="-122"/>
            </a:endParaRPr>
          </a:p>
          <a:p>
            <a:endParaRPr lang="en-US" altLang="zh-CN" dirty="0" smtClean="0">
              <a:ea typeface="黑体" pitchFamily="49" charset="-122"/>
            </a:endParaRPr>
          </a:p>
          <a:p>
            <a:endParaRPr lang="en-US" altLang="zh-CN" dirty="0" smtClean="0">
              <a:ea typeface="黑体" pitchFamily="49" charset="-122"/>
            </a:endParaRPr>
          </a:p>
          <a:p>
            <a:endParaRPr lang="en-US" altLang="zh-CN" dirty="0" smtClean="0">
              <a:ea typeface="黑体" pitchFamily="49" charset="-122"/>
            </a:endParaRPr>
          </a:p>
          <a:p>
            <a:endParaRPr lang="en-US" altLang="zh-CN" dirty="0" smtClean="0">
              <a:ea typeface="黑体" pitchFamily="49" charset="-122"/>
            </a:endParaRPr>
          </a:p>
          <a:p>
            <a:endParaRPr lang="en-US" altLang="zh-CN" dirty="0" smtClean="0">
              <a:ea typeface="黑体" pitchFamily="49" charset="-122"/>
            </a:endParaRPr>
          </a:p>
          <a:p>
            <a:endParaRPr lang="en-US" altLang="zh-CN" dirty="0" smtClean="0">
              <a:ea typeface="黑体" pitchFamily="49" charset="-122"/>
            </a:endParaRPr>
          </a:p>
          <a:p>
            <a:endParaRPr lang="en-US" altLang="zh-CN" dirty="0" smtClean="0">
              <a:ea typeface="黑体" pitchFamily="49" charset="-122"/>
            </a:endParaRPr>
          </a:p>
          <a:p>
            <a:endParaRPr lang="zh-CN" altLang="en-US" dirty="0">
              <a:ea typeface="黑体" pitchFamily="49" charset="-122"/>
            </a:endParaRPr>
          </a:p>
        </p:txBody>
      </p:sp>
      <p:sp>
        <p:nvSpPr>
          <p:cNvPr id="9" name="TextBox 8"/>
          <p:cNvSpPr txBox="1"/>
          <p:nvPr/>
        </p:nvSpPr>
        <p:spPr>
          <a:xfrm>
            <a:off x="481612" y="1772816"/>
            <a:ext cx="8208912" cy="830997"/>
          </a:xfrm>
          <a:prstGeom prst="rect">
            <a:avLst/>
          </a:prstGeom>
          <a:noFill/>
        </p:spPr>
        <p:txBody>
          <a:bodyPr wrap="square" rtlCol="0">
            <a:spAutoFit/>
          </a:bodyPr>
          <a:lstStyle/>
          <a:p>
            <a:pPr marL="457200" indent="-457200">
              <a:buFont typeface="+mj-ea"/>
              <a:buAutoNum type="circleNumDbPlain"/>
            </a:pPr>
            <a:endParaRPr lang="en-US" altLang="zh-CN" dirty="0" smtClean="0">
              <a:ea typeface="黑体" pitchFamily="49" charset="-122"/>
            </a:endParaRPr>
          </a:p>
          <a:p>
            <a:pPr marL="457200" indent="-457200">
              <a:buFont typeface="+mj-ea"/>
              <a:buAutoNum type="circleNumDbPlain"/>
            </a:pPr>
            <a:endParaRPr lang="zh-CN" altLang="en-US" dirty="0">
              <a:ea typeface="黑体" pitchFamily="49" charset="-122"/>
            </a:endParaRPr>
          </a:p>
        </p:txBody>
      </p:sp>
      <p:sp>
        <p:nvSpPr>
          <p:cNvPr id="11" name="文本占位符 10"/>
          <p:cNvSpPr>
            <a:spLocks noGrp="1"/>
          </p:cNvSpPr>
          <p:nvPr>
            <p:ph type="body" sz="quarter" idx="13"/>
          </p:nvPr>
        </p:nvSpPr>
        <p:spPr>
          <a:xfrm>
            <a:off x="467544" y="1916832"/>
            <a:ext cx="8208912" cy="4320480"/>
          </a:xfrm>
        </p:spPr>
        <p:txBody>
          <a:bodyPr/>
          <a:lstStyle>
            <a:lvl1pPr marL="514350" indent="-514350">
              <a:lnSpc>
                <a:spcPct val="150000"/>
              </a:lnSpc>
              <a:buFont typeface="+mj-ea"/>
              <a:buAutoNum type="circleNumDbPlain"/>
              <a:defRPr b="1" baseline="0">
                <a:solidFill>
                  <a:schemeClr val="accent5">
                    <a:lumMod val="75000"/>
                  </a:schemeClr>
                </a:solidFill>
                <a:latin typeface="Times New Roman" pitchFamily="18" charset="0"/>
                <a:ea typeface="+mn-ea"/>
              </a:defRPr>
            </a:lvl1pPr>
            <a:lvl2pPr marL="914400" indent="-457200">
              <a:buFont typeface="+mj-lt"/>
              <a:buAutoNum type="alphaLcParenR"/>
              <a:defRPr baseline="0">
                <a:solidFill>
                  <a:schemeClr val="accent5">
                    <a:lumMod val="75000"/>
                  </a:schemeClr>
                </a:solidFill>
                <a:latin typeface="Times New Roman" pitchFamily="18" charset="0"/>
                <a:ea typeface="+mn-ea"/>
              </a:defRPr>
            </a:lvl2pPr>
          </a:lstStyle>
          <a:p>
            <a:pPr lvl="0"/>
            <a:r>
              <a:rPr lang="zh-CN" altLang="en-US" smtClean="0"/>
              <a:t>单击此处编辑母版文本样式</a:t>
            </a:r>
          </a:p>
          <a:p>
            <a:pPr lvl="1"/>
            <a:r>
              <a:rPr lang="zh-CN" altLang="en-US" smtClean="0"/>
              <a:t>第二级</a:t>
            </a:r>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dirty="0"/>
          </a:p>
        </p:txBody>
      </p:sp>
      <p:sp>
        <p:nvSpPr>
          <p:cNvPr id="3" name="日期占位符 2"/>
          <p:cNvSpPr>
            <a:spLocks noGrp="1"/>
          </p:cNvSpPr>
          <p:nvPr>
            <p:ph type="dt" sz="half" idx="10"/>
          </p:nvPr>
        </p:nvSpPr>
        <p:spPr/>
        <p:txBody>
          <a:bodyPr/>
          <a:lstStyle/>
          <a:p>
            <a:pPr>
              <a:defRPr/>
            </a:pPr>
            <a:endParaRPr lang="zh-CN" altLang="en-US"/>
          </a:p>
        </p:txBody>
      </p:sp>
      <p:sp>
        <p:nvSpPr>
          <p:cNvPr id="4" name="页脚占位符 3"/>
          <p:cNvSpPr>
            <a:spLocks noGrp="1"/>
          </p:cNvSpPr>
          <p:nvPr>
            <p:ph type="ftr" sz="quarter" idx="11"/>
          </p:nvPr>
        </p:nvSpPr>
        <p:spPr/>
        <p:txBody>
          <a:bodyPr/>
          <a:lstStyle/>
          <a:p>
            <a:pPr>
              <a:defRPr/>
            </a:pPr>
            <a:endParaRPr lang="zh-CN" altLang="en-US"/>
          </a:p>
        </p:txBody>
      </p:sp>
      <p:sp>
        <p:nvSpPr>
          <p:cNvPr id="5" name="灯片编号占位符 4"/>
          <p:cNvSpPr>
            <a:spLocks noGrp="1"/>
          </p:cNvSpPr>
          <p:nvPr>
            <p:ph type="sldNum" sz="quarter" idx="12"/>
          </p:nvPr>
        </p:nvSpPr>
        <p:spPr/>
        <p:txBody>
          <a:bodyPr/>
          <a:lstStyle/>
          <a:p>
            <a:pPr>
              <a:defRPr/>
            </a:pPr>
            <a:fld id="{DB3EC566-48E6-4552-87D6-CB322A8F1925}" type="slidenum">
              <a:rPr lang="en-US" smtClean="0"/>
              <a:pPr>
                <a:defRPr/>
              </a:pPr>
              <a:t>‹#›</a:t>
            </a:fld>
            <a:endParaRPr lang="en-US"/>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4" name="Rectangle 6"/>
          <p:cNvSpPr>
            <a:spLocks noChangeArrowheads="1"/>
          </p:cNvSpPr>
          <p:nvPr/>
        </p:nvSpPr>
        <p:spPr bwMode="auto">
          <a:xfrm>
            <a:off x="0" y="0"/>
            <a:ext cx="3733800" cy="274638"/>
          </a:xfrm>
          <a:prstGeom prst="rect">
            <a:avLst/>
          </a:prstGeom>
          <a:solidFill>
            <a:srgbClr val="0E4851"/>
          </a:solidFill>
          <a:ln w="9525">
            <a:noFill/>
            <a:miter lim="800000"/>
            <a:headEnd/>
            <a:tailEnd/>
          </a:ln>
          <a:effectLst>
            <a:outerShdw dist="23000" dir="5400000" rotWithShape="0">
              <a:srgbClr val="808080">
                <a:alpha val="34999"/>
              </a:srgbClr>
            </a:outerShdw>
          </a:effectLst>
        </p:spPr>
        <p:txBody>
          <a:bodyPr anchor="ctr"/>
          <a:lstStyle/>
          <a:p>
            <a:pPr>
              <a:defRPr/>
            </a:pPr>
            <a:endParaRPr lang="en-US" sz="1600" i="1" dirty="0">
              <a:solidFill>
                <a:srgbClr val="FFFFFF"/>
              </a:solidFill>
              <a:latin typeface="+mn-lt"/>
              <a:ea typeface="黑体" pitchFamily="49" charset="-122"/>
              <a:cs typeface="ＭＳ Ｐゴシック" charset="-128"/>
            </a:endParaRPr>
          </a:p>
        </p:txBody>
      </p:sp>
      <p:sp>
        <p:nvSpPr>
          <p:cNvPr id="5" name="Rectangle 7"/>
          <p:cNvSpPr>
            <a:spLocks noChangeArrowheads="1"/>
          </p:cNvSpPr>
          <p:nvPr/>
        </p:nvSpPr>
        <p:spPr bwMode="auto">
          <a:xfrm>
            <a:off x="3733800" y="0"/>
            <a:ext cx="3886200" cy="274638"/>
          </a:xfrm>
          <a:prstGeom prst="rect">
            <a:avLst/>
          </a:prstGeom>
          <a:solidFill>
            <a:srgbClr val="0E4851"/>
          </a:solidFill>
          <a:ln w="9525">
            <a:noFill/>
            <a:miter lim="800000"/>
            <a:headEnd/>
            <a:tailEnd/>
          </a:ln>
          <a:effectLst>
            <a:outerShdw dist="23000" dir="5400000" rotWithShape="0">
              <a:srgbClr val="808080">
                <a:alpha val="34999"/>
              </a:srgbClr>
            </a:outerShdw>
          </a:effectLst>
        </p:spPr>
        <p:txBody>
          <a:bodyPr anchor="ctr"/>
          <a:lstStyle/>
          <a:p>
            <a:pPr>
              <a:defRPr/>
            </a:pPr>
            <a:r>
              <a:rPr lang="zh-CN" altLang="en-US" sz="1600" dirty="0">
                <a:solidFill>
                  <a:srgbClr val="FFFFFF"/>
                </a:solidFill>
                <a:latin typeface="Calibri" pitchFamily="34" charset="0"/>
                <a:ea typeface="黑体" pitchFamily="49" charset="-122"/>
              </a:rPr>
              <a:t> </a:t>
            </a:r>
          </a:p>
        </p:txBody>
      </p:sp>
      <p:sp>
        <p:nvSpPr>
          <p:cNvPr id="6" name="Rectangle 8"/>
          <p:cNvSpPr>
            <a:spLocks noChangeArrowheads="1"/>
          </p:cNvSpPr>
          <p:nvPr/>
        </p:nvSpPr>
        <p:spPr bwMode="auto">
          <a:xfrm>
            <a:off x="7620000" y="0"/>
            <a:ext cx="1524000" cy="274638"/>
          </a:xfrm>
          <a:prstGeom prst="rect">
            <a:avLst/>
          </a:prstGeom>
          <a:solidFill>
            <a:srgbClr val="139CB7"/>
          </a:solidFill>
          <a:ln w="9525">
            <a:noFill/>
            <a:miter lim="800000"/>
            <a:headEnd/>
            <a:tailEnd/>
          </a:ln>
          <a:effectLst>
            <a:outerShdw dist="23000" dir="5400000" rotWithShape="0">
              <a:srgbClr val="808080">
                <a:alpha val="34999"/>
              </a:srgbClr>
            </a:outerShdw>
          </a:effectLst>
        </p:spPr>
        <p:txBody>
          <a:bodyPr anchor="ctr"/>
          <a:lstStyle/>
          <a:p>
            <a:pPr>
              <a:defRPr/>
            </a:pPr>
            <a:r>
              <a:rPr lang="zh-CN" altLang="en-US" sz="1600" dirty="0">
                <a:solidFill>
                  <a:srgbClr val="FFFFFF"/>
                </a:solidFill>
                <a:latin typeface="Calibri" pitchFamily="34" charset="0"/>
                <a:ea typeface="黑体" pitchFamily="49" charset="-122"/>
              </a:rPr>
              <a:t> </a:t>
            </a:r>
          </a:p>
        </p:txBody>
      </p:sp>
      <p:cxnSp>
        <p:nvCxnSpPr>
          <p:cNvPr id="7" name="Straight Connector 9"/>
          <p:cNvCxnSpPr>
            <a:cxnSpLocks noChangeShapeType="1"/>
          </p:cNvCxnSpPr>
          <p:nvPr/>
        </p:nvCxnSpPr>
        <p:spPr bwMode="auto">
          <a:xfrm>
            <a:off x="228600" y="1447800"/>
            <a:ext cx="8686800" cy="1588"/>
          </a:xfrm>
          <a:prstGeom prst="line">
            <a:avLst/>
          </a:prstGeom>
          <a:noFill/>
          <a:ln w="38100">
            <a:solidFill>
              <a:srgbClr val="139CB7"/>
            </a:solidFill>
            <a:round/>
            <a:headEnd/>
            <a:tailEnd/>
          </a:ln>
          <a:effectLst>
            <a:outerShdw dist="20000" dir="5400000" rotWithShape="0">
              <a:srgbClr val="808080">
                <a:alpha val="37999"/>
              </a:srgbClr>
            </a:outerShdw>
          </a:effectLst>
        </p:spPr>
      </p:cxnSp>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a:xfrm>
            <a:off x="457200" y="1600200"/>
            <a:ext cx="8229600" cy="4953000"/>
          </a:xfrm>
        </p:spPr>
        <p:txBody>
          <a:bodyPr/>
          <a:lstStyle>
            <a:lvl1pPr>
              <a:defRPr baseline="0">
                <a:latin typeface="Times New Roman" pitchFamily="18" charset="0"/>
              </a:defRPr>
            </a:lvl1pPr>
            <a:lvl2pPr>
              <a:defRPr baseline="0">
                <a:latin typeface="Times New Roman" pitchFamily="18" charset="0"/>
              </a:defRPr>
            </a:lvl2pPr>
            <a:lvl3pPr>
              <a:defRPr baseline="0">
                <a:latin typeface="Times New Roman" pitchFamily="18" charset="0"/>
              </a:defRPr>
            </a:lvl3pPr>
            <a:lvl4pPr>
              <a:defRPr baseline="0">
                <a:latin typeface="Times New Roman" pitchFamily="18" charset="0"/>
              </a:defRPr>
            </a:lvl4pPr>
            <a:lvl5pPr>
              <a:defRPr baseline="0">
                <a:latin typeface="Times New Roman" pitchFamily="18" charset="0"/>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8" name="Date Placeholder 3"/>
          <p:cNvSpPr>
            <a:spLocks noGrp="1"/>
          </p:cNvSpPr>
          <p:nvPr>
            <p:ph type="dt" sz="half" idx="10"/>
          </p:nvPr>
        </p:nvSpPr>
        <p:spPr/>
        <p:txBody>
          <a:bodyPr/>
          <a:lstStyle>
            <a:lvl1pPr>
              <a:defRPr/>
            </a:lvl1pPr>
          </a:lstStyle>
          <a:p>
            <a:pPr>
              <a:defRPr/>
            </a:pPr>
            <a:endParaRPr lang="zh-CN" altLang="en-US"/>
          </a:p>
        </p:txBody>
      </p:sp>
      <p:sp>
        <p:nvSpPr>
          <p:cNvPr id="9" name="Footer Placeholder 4"/>
          <p:cNvSpPr>
            <a:spLocks noGrp="1"/>
          </p:cNvSpPr>
          <p:nvPr>
            <p:ph type="ftr" sz="quarter" idx="11"/>
          </p:nvPr>
        </p:nvSpPr>
        <p:spPr/>
        <p:txBody>
          <a:bodyPr/>
          <a:lstStyle>
            <a:lvl1pPr>
              <a:defRPr/>
            </a:lvl1pPr>
          </a:lstStyle>
          <a:p>
            <a:pPr>
              <a:defRPr/>
            </a:pPr>
            <a:endParaRPr lang="zh-CN" altLang="en-US"/>
          </a:p>
        </p:txBody>
      </p:sp>
      <p:sp>
        <p:nvSpPr>
          <p:cNvPr id="10" name="Slide Number Placeholder 5"/>
          <p:cNvSpPr>
            <a:spLocks noGrp="1"/>
          </p:cNvSpPr>
          <p:nvPr>
            <p:ph type="sldNum" sz="quarter" idx="12"/>
          </p:nvPr>
        </p:nvSpPr>
        <p:spPr/>
        <p:txBody>
          <a:bodyPr/>
          <a:lstStyle>
            <a:lvl1pPr>
              <a:defRPr/>
            </a:lvl1pPr>
          </a:lstStyle>
          <a:p>
            <a:pPr>
              <a:defRPr/>
            </a:pPr>
            <a:fld id="{DB3EC566-48E6-4552-87D6-CB322A8F1925}" type="slidenum">
              <a:rPr lang="en-US" smtClean="0"/>
              <a:pPr>
                <a:defRPr/>
              </a:pPr>
              <a:t>‹#›</a:t>
            </a:fld>
            <a:endParaRPr lang="en-US"/>
          </a:p>
        </p:txBody>
      </p:sp>
      <p:sp>
        <p:nvSpPr>
          <p:cNvPr id="11" name="Rectangle 6"/>
          <p:cNvSpPr>
            <a:spLocks noChangeArrowheads="1"/>
          </p:cNvSpPr>
          <p:nvPr/>
        </p:nvSpPr>
        <p:spPr bwMode="auto">
          <a:xfrm>
            <a:off x="3909" y="751"/>
            <a:ext cx="3733800" cy="274638"/>
          </a:xfrm>
          <a:prstGeom prst="rect">
            <a:avLst/>
          </a:prstGeom>
          <a:solidFill>
            <a:srgbClr val="0E4851"/>
          </a:solidFill>
          <a:ln w="9525">
            <a:noFill/>
            <a:miter lim="800000"/>
            <a:headEnd/>
            <a:tailEnd/>
          </a:ln>
          <a:effectLst>
            <a:outerShdw dist="23000" dir="5400000" rotWithShape="0">
              <a:srgbClr val="808080">
                <a:alpha val="34999"/>
              </a:srgbClr>
            </a:outerShdw>
          </a:effectLst>
        </p:spPr>
        <p:txBody>
          <a:bodyPr anchor="ctr"/>
          <a:lstStyle/>
          <a:p>
            <a:pPr>
              <a:defRPr/>
            </a:pPr>
            <a:r>
              <a:rPr lang="zh-CN" altLang="en-US" sz="1600" i="0" dirty="0">
                <a:solidFill>
                  <a:srgbClr val="FFFFFF"/>
                </a:solidFill>
                <a:latin typeface="楷体" pitchFamily="49" charset="-122"/>
                <a:ea typeface="楷体" pitchFamily="49" charset="-122"/>
                <a:cs typeface="ＭＳ Ｐゴシック" charset="-128"/>
              </a:rPr>
              <a:t>现代信息检索</a:t>
            </a:r>
            <a:endParaRPr lang="en-US" sz="1600" i="0" dirty="0">
              <a:solidFill>
                <a:srgbClr val="FFFFFF"/>
              </a:solidFill>
              <a:latin typeface="楷体" pitchFamily="49" charset="-122"/>
              <a:ea typeface="楷体" pitchFamily="49" charset="-122"/>
              <a:cs typeface="ＭＳ Ｐゴシック" charset="-128"/>
            </a:endParaRPr>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5" name="Rectangle 6"/>
          <p:cNvSpPr>
            <a:spLocks noChangeArrowheads="1"/>
          </p:cNvSpPr>
          <p:nvPr/>
        </p:nvSpPr>
        <p:spPr bwMode="auto">
          <a:xfrm>
            <a:off x="0" y="0"/>
            <a:ext cx="3733800" cy="274638"/>
          </a:xfrm>
          <a:prstGeom prst="rect">
            <a:avLst/>
          </a:prstGeom>
          <a:solidFill>
            <a:srgbClr val="0E4851"/>
          </a:solidFill>
          <a:ln w="9525">
            <a:noFill/>
            <a:miter lim="800000"/>
            <a:headEnd/>
            <a:tailEnd/>
          </a:ln>
          <a:effectLst>
            <a:outerShdw dist="23000" dir="5400000" rotWithShape="0">
              <a:srgbClr val="808080">
                <a:alpha val="34999"/>
              </a:srgbClr>
            </a:outerShdw>
          </a:effectLst>
        </p:spPr>
        <p:txBody>
          <a:bodyPr anchor="ctr"/>
          <a:lstStyle/>
          <a:p>
            <a:pPr>
              <a:defRPr/>
            </a:pPr>
            <a:r>
              <a:rPr lang="zh-CN" altLang="en-US" sz="1600" i="0" dirty="0">
                <a:solidFill>
                  <a:srgbClr val="FFFFFF"/>
                </a:solidFill>
                <a:latin typeface="楷体" pitchFamily="49" charset="-122"/>
                <a:ea typeface="楷体" pitchFamily="49" charset="-122"/>
                <a:cs typeface="ＭＳ Ｐゴシック" charset="-128"/>
              </a:rPr>
              <a:t>现代信息检索</a:t>
            </a:r>
            <a:endParaRPr lang="en-US" sz="1600" i="0" dirty="0">
              <a:solidFill>
                <a:srgbClr val="FFFFFF"/>
              </a:solidFill>
              <a:latin typeface="楷体" pitchFamily="49" charset="-122"/>
              <a:ea typeface="楷体" pitchFamily="49" charset="-122"/>
              <a:cs typeface="ＭＳ Ｐゴシック" charset="-128"/>
            </a:endParaRPr>
          </a:p>
        </p:txBody>
      </p:sp>
      <p:sp>
        <p:nvSpPr>
          <p:cNvPr id="6" name="Rectangle 7"/>
          <p:cNvSpPr>
            <a:spLocks noChangeArrowheads="1"/>
          </p:cNvSpPr>
          <p:nvPr/>
        </p:nvSpPr>
        <p:spPr bwMode="auto">
          <a:xfrm>
            <a:off x="3733800" y="0"/>
            <a:ext cx="3886200" cy="274638"/>
          </a:xfrm>
          <a:prstGeom prst="rect">
            <a:avLst/>
          </a:prstGeom>
          <a:solidFill>
            <a:srgbClr val="0E4851"/>
          </a:solidFill>
          <a:ln w="9525">
            <a:noFill/>
            <a:miter lim="800000"/>
            <a:headEnd/>
            <a:tailEnd/>
          </a:ln>
          <a:effectLst>
            <a:outerShdw dist="23000" dir="5400000" rotWithShape="0">
              <a:srgbClr val="808080">
                <a:alpha val="34999"/>
              </a:srgbClr>
            </a:outerShdw>
          </a:effectLst>
        </p:spPr>
        <p:txBody>
          <a:bodyPr anchor="ctr"/>
          <a:lstStyle/>
          <a:p>
            <a:pPr>
              <a:defRPr/>
            </a:pPr>
            <a:r>
              <a:rPr lang="zh-CN" altLang="en-US" sz="1600" dirty="0">
                <a:solidFill>
                  <a:srgbClr val="FFFFFF"/>
                </a:solidFill>
                <a:latin typeface="Calibri" pitchFamily="34" charset="0"/>
                <a:ea typeface="黑体" pitchFamily="49" charset="-122"/>
              </a:rPr>
              <a:t> </a:t>
            </a:r>
          </a:p>
        </p:txBody>
      </p:sp>
      <p:sp>
        <p:nvSpPr>
          <p:cNvPr id="7" name="Rectangle 8"/>
          <p:cNvSpPr>
            <a:spLocks noChangeArrowheads="1"/>
          </p:cNvSpPr>
          <p:nvPr/>
        </p:nvSpPr>
        <p:spPr bwMode="auto">
          <a:xfrm>
            <a:off x="7620000" y="0"/>
            <a:ext cx="1524000" cy="274638"/>
          </a:xfrm>
          <a:prstGeom prst="rect">
            <a:avLst/>
          </a:prstGeom>
          <a:solidFill>
            <a:srgbClr val="139CB7"/>
          </a:solidFill>
          <a:ln w="9525">
            <a:noFill/>
            <a:miter lim="800000"/>
            <a:headEnd/>
            <a:tailEnd/>
          </a:ln>
          <a:effectLst>
            <a:outerShdw dist="23000" dir="5400000" rotWithShape="0">
              <a:srgbClr val="808080">
                <a:alpha val="34999"/>
              </a:srgbClr>
            </a:outerShdw>
          </a:effectLst>
        </p:spPr>
        <p:txBody>
          <a:bodyPr anchor="ctr"/>
          <a:lstStyle/>
          <a:p>
            <a:pPr>
              <a:defRPr/>
            </a:pPr>
            <a:r>
              <a:rPr lang="zh-CN" altLang="en-US" sz="1600" dirty="0">
                <a:solidFill>
                  <a:srgbClr val="FFFFFF"/>
                </a:solidFill>
                <a:latin typeface="Calibri" pitchFamily="34" charset="0"/>
                <a:ea typeface="黑体" pitchFamily="49" charset="-122"/>
              </a:rPr>
              <a:t> </a:t>
            </a:r>
          </a:p>
        </p:txBody>
      </p:sp>
      <p:cxnSp>
        <p:nvCxnSpPr>
          <p:cNvPr id="8" name="Straight Connector 9"/>
          <p:cNvCxnSpPr>
            <a:cxnSpLocks noChangeShapeType="1"/>
          </p:cNvCxnSpPr>
          <p:nvPr/>
        </p:nvCxnSpPr>
        <p:spPr bwMode="auto">
          <a:xfrm>
            <a:off x="228600" y="1447800"/>
            <a:ext cx="8686800" cy="1588"/>
          </a:xfrm>
          <a:prstGeom prst="line">
            <a:avLst/>
          </a:prstGeom>
          <a:noFill/>
          <a:ln w="38100">
            <a:solidFill>
              <a:srgbClr val="139CB7"/>
            </a:solidFill>
            <a:round/>
            <a:headEnd/>
            <a:tailEnd/>
          </a:ln>
          <a:effectLst>
            <a:outerShdw dist="20000" dir="5400000" rotWithShape="0">
              <a:srgbClr val="808080">
                <a:alpha val="37999"/>
              </a:srgbClr>
            </a:outerShdw>
          </a:effectLst>
        </p:spPr>
      </p:cxnSp>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9" name="Date Placeholder 4"/>
          <p:cNvSpPr>
            <a:spLocks noGrp="1"/>
          </p:cNvSpPr>
          <p:nvPr>
            <p:ph type="dt" sz="half" idx="10"/>
          </p:nvPr>
        </p:nvSpPr>
        <p:spPr/>
        <p:txBody>
          <a:bodyPr/>
          <a:lstStyle>
            <a:lvl1pPr>
              <a:defRPr/>
            </a:lvl1pPr>
          </a:lstStyle>
          <a:p>
            <a:pPr>
              <a:defRPr/>
            </a:pPr>
            <a:endParaRPr lang="zh-CN" altLang="en-US"/>
          </a:p>
        </p:txBody>
      </p:sp>
      <p:sp>
        <p:nvSpPr>
          <p:cNvPr id="10" name="Footer Placeholder 5"/>
          <p:cNvSpPr>
            <a:spLocks noGrp="1"/>
          </p:cNvSpPr>
          <p:nvPr>
            <p:ph type="ftr" sz="quarter" idx="11"/>
          </p:nvPr>
        </p:nvSpPr>
        <p:spPr/>
        <p:txBody>
          <a:bodyPr/>
          <a:lstStyle>
            <a:lvl1pPr>
              <a:defRPr/>
            </a:lvl1pPr>
          </a:lstStyle>
          <a:p>
            <a:pPr>
              <a:defRPr/>
            </a:pPr>
            <a:endParaRPr lang="zh-CN" altLang="en-US"/>
          </a:p>
        </p:txBody>
      </p:sp>
      <p:sp>
        <p:nvSpPr>
          <p:cNvPr id="11" name="Slide Number Placeholder 6"/>
          <p:cNvSpPr>
            <a:spLocks noGrp="1"/>
          </p:cNvSpPr>
          <p:nvPr>
            <p:ph type="sldNum" sz="quarter" idx="12"/>
          </p:nvPr>
        </p:nvSpPr>
        <p:spPr/>
        <p:txBody>
          <a:bodyPr/>
          <a:lstStyle>
            <a:lvl1pPr>
              <a:defRPr/>
            </a:lvl1pPr>
          </a:lstStyle>
          <a:p>
            <a:pPr>
              <a:defRPr/>
            </a:pPr>
            <a:fld id="{DB3EC566-48E6-4552-87D6-CB322A8F1925}" type="slidenum">
              <a:rPr lang="en-US" smtClean="0"/>
              <a:pPr>
                <a:defRPr/>
              </a:pPr>
              <a:t>‹#›</a:t>
            </a:fld>
            <a:endParaRPr lang="en-US"/>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7" name="Rectangle 6"/>
          <p:cNvSpPr>
            <a:spLocks noChangeArrowheads="1"/>
          </p:cNvSpPr>
          <p:nvPr/>
        </p:nvSpPr>
        <p:spPr bwMode="auto">
          <a:xfrm>
            <a:off x="0" y="0"/>
            <a:ext cx="3733800" cy="274638"/>
          </a:xfrm>
          <a:prstGeom prst="rect">
            <a:avLst/>
          </a:prstGeom>
          <a:solidFill>
            <a:srgbClr val="0E4851"/>
          </a:solidFill>
          <a:ln w="9525">
            <a:noFill/>
            <a:miter lim="800000"/>
            <a:headEnd/>
            <a:tailEnd/>
          </a:ln>
          <a:effectLst>
            <a:outerShdw dist="23000" dir="5400000" rotWithShape="0">
              <a:srgbClr val="808080">
                <a:alpha val="34999"/>
              </a:srgbClr>
            </a:outerShdw>
          </a:effectLst>
        </p:spPr>
        <p:txBody>
          <a:bodyPr anchor="ctr"/>
          <a:lstStyle/>
          <a:p>
            <a:pPr>
              <a:defRPr/>
            </a:pPr>
            <a:r>
              <a:rPr lang="zh-CN" altLang="en-US" sz="1600" i="0" dirty="0">
                <a:solidFill>
                  <a:srgbClr val="FFFFFF"/>
                </a:solidFill>
                <a:latin typeface="楷体" pitchFamily="49" charset="-122"/>
                <a:ea typeface="楷体" pitchFamily="49" charset="-122"/>
                <a:cs typeface="ＭＳ Ｐゴシック" charset="-128"/>
              </a:rPr>
              <a:t>现代信息检索</a:t>
            </a:r>
            <a:endParaRPr lang="en-US" sz="1600" i="0" dirty="0">
              <a:solidFill>
                <a:srgbClr val="FFFFFF"/>
              </a:solidFill>
              <a:latin typeface="楷体" pitchFamily="49" charset="-122"/>
              <a:ea typeface="楷体" pitchFamily="49" charset="-122"/>
              <a:cs typeface="ＭＳ Ｐゴシック" charset="-128"/>
            </a:endParaRPr>
          </a:p>
        </p:txBody>
      </p:sp>
      <p:sp>
        <p:nvSpPr>
          <p:cNvPr id="8" name="Rectangle 7"/>
          <p:cNvSpPr>
            <a:spLocks noChangeArrowheads="1"/>
          </p:cNvSpPr>
          <p:nvPr/>
        </p:nvSpPr>
        <p:spPr bwMode="auto">
          <a:xfrm>
            <a:off x="3733800" y="0"/>
            <a:ext cx="3886200" cy="274638"/>
          </a:xfrm>
          <a:prstGeom prst="rect">
            <a:avLst/>
          </a:prstGeom>
          <a:solidFill>
            <a:srgbClr val="0E4851"/>
          </a:solidFill>
          <a:ln w="9525">
            <a:noFill/>
            <a:miter lim="800000"/>
            <a:headEnd/>
            <a:tailEnd/>
          </a:ln>
          <a:effectLst>
            <a:outerShdw dist="23000" dir="5400000" rotWithShape="0">
              <a:srgbClr val="808080">
                <a:alpha val="34999"/>
              </a:srgbClr>
            </a:outerShdw>
          </a:effectLst>
        </p:spPr>
        <p:txBody>
          <a:bodyPr anchor="ctr"/>
          <a:lstStyle/>
          <a:p>
            <a:pPr>
              <a:defRPr/>
            </a:pPr>
            <a:r>
              <a:rPr lang="zh-CN" altLang="en-US" sz="1600" dirty="0">
                <a:solidFill>
                  <a:srgbClr val="FFFFFF"/>
                </a:solidFill>
                <a:latin typeface="Calibri" pitchFamily="34" charset="0"/>
                <a:ea typeface="黑体" pitchFamily="49" charset="-122"/>
              </a:rPr>
              <a:t> </a:t>
            </a:r>
          </a:p>
        </p:txBody>
      </p:sp>
      <p:sp>
        <p:nvSpPr>
          <p:cNvPr id="9" name="Rectangle 8"/>
          <p:cNvSpPr>
            <a:spLocks noChangeArrowheads="1"/>
          </p:cNvSpPr>
          <p:nvPr/>
        </p:nvSpPr>
        <p:spPr bwMode="auto">
          <a:xfrm>
            <a:off x="7620000" y="0"/>
            <a:ext cx="1524000" cy="274638"/>
          </a:xfrm>
          <a:prstGeom prst="rect">
            <a:avLst/>
          </a:prstGeom>
          <a:solidFill>
            <a:srgbClr val="139CB7"/>
          </a:solidFill>
          <a:ln w="9525">
            <a:noFill/>
            <a:miter lim="800000"/>
            <a:headEnd/>
            <a:tailEnd/>
          </a:ln>
          <a:effectLst>
            <a:outerShdw dist="23000" dir="5400000" rotWithShape="0">
              <a:srgbClr val="808080">
                <a:alpha val="34999"/>
              </a:srgbClr>
            </a:outerShdw>
          </a:effectLst>
        </p:spPr>
        <p:txBody>
          <a:bodyPr anchor="ctr"/>
          <a:lstStyle/>
          <a:p>
            <a:pPr>
              <a:defRPr/>
            </a:pPr>
            <a:r>
              <a:rPr lang="zh-CN" altLang="en-US" sz="1600" dirty="0">
                <a:solidFill>
                  <a:srgbClr val="FFFFFF"/>
                </a:solidFill>
                <a:latin typeface="Calibri" pitchFamily="34" charset="0"/>
                <a:ea typeface="黑体" pitchFamily="49" charset="-122"/>
              </a:rPr>
              <a:t> </a:t>
            </a:r>
          </a:p>
        </p:txBody>
      </p:sp>
      <p:cxnSp>
        <p:nvCxnSpPr>
          <p:cNvPr id="10" name="Straight Connector 9"/>
          <p:cNvCxnSpPr>
            <a:cxnSpLocks noChangeShapeType="1"/>
          </p:cNvCxnSpPr>
          <p:nvPr/>
        </p:nvCxnSpPr>
        <p:spPr bwMode="auto">
          <a:xfrm>
            <a:off x="228600" y="1447800"/>
            <a:ext cx="8686800" cy="1588"/>
          </a:xfrm>
          <a:prstGeom prst="line">
            <a:avLst/>
          </a:prstGeom>
          <a:noFill/>
          <a:ln w="38100">
            <a:solidFill>
              <a:srgbClr val="139CB7"/>
            </a:solidFill>
            <a:round/>
            <a:headEnd/>
            <a:tailEnd/>
          </a:ln>
          <a:effectLst>
            <a:outerShdw dist="20000" dir="5400000" rotWithShape="0">
              <a:srgbClr val="808080">
                <a:alpha val="37999"/>
              </a:srgbClr>
            </a:outerShdw>
          </a:effectLst>
        </p:spPr>
      </p:cxnSp>
      <p:sp>
        <p:nvSpPr>
          <p:cNvPr id="2" name="Title 1"/>
          <p:cNvSpPr>
            <a:spLocks noGrp="1"/>
          </p:cNvSpPr>
          <p:nvPr>
            <p:ph type="title"/>
          </p:nvPr>
        </p:nvSpPr>
        <p:spPr/>
        <p:txBody>
          <a:bodyPr/>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11" name="Date Placeholder 6"/>
          <p:cNvSpPr>
            <a:spLocks noGrp="1"/>
          </p:cNvSpPr>
          <p:nvPr>
            <p:ph type="dt" sz="half" idx="10"/>
          </p:nvPr>
        </p:nvSpPr>
        <p:spPr/>
        <p:txBody>
          <a:bodyPr/>
          <a:lstStyle>
            <a:lvl1pPr>
              <a:defRPr/>
            </a:lvl1pPr>
          </a:lstStyle>
          <a:p>
            <a:pPr>
              <a:defRPr/>
            </a:pPr>
            <a:endParaRPr lang="zh-CN" altLang="en-US"/>
          </a:p>
        </p:txBody>
      </p:sp>
      <p:sp>
        <p:nvSpPr>
          <p:cNvPr id="12" name="Footer Placeholder 7"/>
          <p:cNvSpPr>
            <a:spLocks noGrp="1"/>
          </p:cNvSpPr>
          <p:nvPr>
            <p:ph type="ftr" sz="quarter" idx="11"/>
          </p:nvPr>
        </p:nvSpPr>
        <p:spPr/>
        <p:txBody>
          <a:bodyPr/>
          <a:lstStyle>
            <a:lvl1pPr>
              <a:defRPr/>
            </a:lvl1pPr>
          </a:lstStyle>
          <a:p>
            <a:pPr>
              <a:defRPr/>
            </a:pPr>
            <a:endParaRPr lang="zh-CN" altLang="en-US"/>
          </a:p>
        </p:txBody>
      </p:sp>
      <p:sp>
        <p:nvSpPr>
          <p:cNvPr id="13" name="Slide Number Placeholder 8"/>
          <p:cNvSpPr>
            <a:spLocks noGrp="1"/>
          </p:cNvSpPr>
          <p:nvPr>
            <p:ph type="sldNum" sz="quarter" idx="12"/>
          </p:nvPr>
        </p:nvSpPr>
        <p:spPr/>
        <p:txBody>
          <a:bodyPr/>
          <a:lstStyle>
            <a:lvl1pPr>
              <a:defRPr/>
            </a:lvl1pPr>
          </a:lstStyle>
          <a:p>
            <a:pPr>
              <a:defRPr/>
            </a:pPr>
            <a:fld id="{DB3EC566-48E6-4552-87D6-CB322A8F1925}" type="slidenum">
              <a:rPr lang="en-US" smtClean="0"/>
              <a:pPr>
                <a:defRPr/>
              </a:pPr>
              <a:t>‹#›</a:t>
            </a:fld>
            <a:endParaRPr lang="en-US"/>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cxnSp>
        <p:nvCxnSpPr>
          <p:cNvPr id="4" name="Straight Connector 9"/>
          <p:cNvCxnSpPr>
            <a:cxnSpLocks noChangeShapeType="1"/>
          </p:cNvCxnSpPr>
          <p:nvPr/>
        </p:nvCxnSpPr>
        <p:spPr bwMode="auto">
          <a:xfrm>
            <a:off x="228600" y="1447800"/>
            <a:ext cx="8686800" cy="1588"/>
          </a:xfrm>
          <a:prstGeom prst="line">
            <a:avLst/>
          </a:prstGeom>
          <a:noFill/>
          <a:ln w="38100">
            <a:solidFill>
              <a:srgbClr val="139CB7"/>
            </a:solidFill>
            <a:round/>
            <a:headEnd/>
            <a:tailEnd/>
          </a:ln>
          <a:effectLst>
            <a:outerShdw dist="20000" dir="5400000" rotWithShape="0">
              <a:srgbClr val="808080">
                <a:alpha val="37999"/>
              </a:srgbClr>
            </a:outerShdw>
          </a:effectLst>
        </p:spPr>
      </p:cxnSp>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Date Placeholder 3"/>
          <p:cNvSpPr>
            <a:spLocks noGrp="1"/>
          </p:cNvSpPr>
          <p:nvPr>
            <p:ph type="dt" sz="half" idx="10"/>
          </p:nvPr>
        </p:nvSpPr>
        <p:spPr/>
        <p:txBody>
          <a:bodyPr/>
          <a:lstStyle>
            <a:lvl1pPr>
              <a:defRPr/>
            </a:lvl1pPr>
          </a:lstStyle>
          <a:p>
            <a:pPr>
              <a:defRPr/>
            </a:pPr>
            <a:endParaRPr lang="zh-CN" altLang="en-US"/>
          </a:p>
        </p:txBody>
      </p:sp>
      <p:sp>
        <p:nvSpPr>
          <p:cNvPr id="6" name="Footer Placeholder 4"/>
          <p:cNvSpPr>
            <a:spLocks noGrp="1"/>
          </p:cNvSpPr>
          <p:nvPr>
            <p:ph type="ftr" sz="quarter" idx="11"/>
          </p:nvPr>
        </p:nvSpPr>
        <p:spPr/>
        <p:txBody>
          <a:bodyPr/>
          <a:lstStyle>
            <a:lvl1pPr>
              <a:defRPr/>
            </a:lvl1pPr>
          </a:lstStyle>
          <a:p>
            <a:pPr>
              <a:defRPr/>
            </a:pPr>
            <a:endParaRPr lang="zh-CN" altLang="en-US"/>
          </a:p>
        </p:txBody>
      </p:sp>
      <p:sp>
        <p:nvSpPr>
          <p:cNvPr id="7" name="Slide Number Placeholder 5"/>
          <p:cNvSpPr>
            <a:spLocks noGrp="1"/>
          </p:cNvSpPr>
          <p:nvPr>
            <p:ph type="sldNum" sz="quarter" idx="12"/>
          </p:nvPr>
        </p:nvSpPr>
        <p:spPr/>
        <p:txBody>
          <a:bodyPr/>
          <a:lstStyle>
            <a:lvl1pPr>
              <a:defRPr/>
            </a:lvl1pPr>
          </a:lstStyle>
          <a:p>
            <a:pPr>
              <a:defRPr/>
            </a:pPr>
            <a:fld id="{DB3EC566-48E6-4552-87D6-CB322A8F1925}" type="slidenum">
              <a:rPr lang="en-US" smtClean="0"/>
              <a:pPr>
                <a:defRPr/>
              </a:pPr>
              <a:t>‹#›</a:t>
            </a:fld>
            <a:endParaRPr lang="en-US"/>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lvl1pPr>
              <a:defRPr/>
            </a:lvl1pPr>
          </a:lstStyle>
          <a:p>
            <a:pPr>
              <a:defRPr/>
            </a:pPr>
            <a:endParaRPr lang="zh-CN" altLang="en-US"/>
          </a:p>
        </p:txBody>
      </p:sp>
      <p:sp>
        <p:nvSpPr>
          <p:cNvPr id="5" name="Footer Placeholder 4"/>
          <p:cNvSpPr>
            <a:spLocks noGrp="1"/>
          </p:cNvSpPr>
          <p:nvPr>
            <p:ph type="ftr" sz="quarter" idx="11"/>
          </p:nvPr>
        </p:nvSpPr>
        <p:spPr/>
        <p:txBody>
          <a:bodyPr/>
          <a:lstStyle>
            <a:lvl1pPr>
              <a:defRPr/>
            </a:lvl1pPr>
          </a:lstStyle>
          <a:p>
            <a:pPr>
              <a:defRPr/>
            </a:pPr>
            <a:endParaRPr lang="zh-CN" altLang="en-US"/>
          </a:p>
        </p:txBody>
      </p:sp>
      <p:sp>
        <p:nvSpPr>
          <p:cNvPr id="6" name="Slide Number Placeholder 5"/>
          <p:cNvSpPr>
            <a:spLocks noGrp="1"/>
          </p:cNvSpPr>
          <p:nvPr>
            <p:ph type="sldNum" sz="quarter" idx="12"/>
          </p:nvPr>
        </p:nvSpPr>
        <p:spPr/>
        <p:txBody>
          <a:bodyPr/>
          <a:lstStyle>
            <a:lvl1pPr>
              <a:defRPr/>
            </a:lvl1pPr>
          </a:lstStyle>
          <a:p>
            <a:pPr>
              <a:defRPr/>
            </a:pPr>
            <a:fld id="{DB3EC566-48E6-4552-87D6-CB322A8F1925}" type="slidenum">
              <a:rPr lang="en-US" smtClean="0"/>
              <a:pPr>
                <a:defRPr/>
              </a:pPr>
              <a:t>‹#›</a:t>
            </a:fld>
            <a:endParaRPr lang="en-US"/>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chart">
  <p:cSld name="标题和图表">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8077200" cy="990600"/>
          </a:xfrm>
        </p:spPr>
        <p:txBody>
          <a:bodyPr/>
          <a:lstStyle/>
          <a:p>
            <a:r>
              <a:rPr lang="zh-CN" altLang="en-US" smtClean="0"/>
              <a:t>单击此处编辑母版标题样式</a:t>
            </a:r>
            <a:endParaRPr lang="en-US" dirty="0"/>
          </a:p>
        </p:txBody>
      </p:sp>
      <p:sp>
        <p:nvSpPr>
          <p:cNvPr id="3" name="Chart Placeholder 2"/>
          <p:cNvSpPr>
            <a:spLocks noGrp="1"/>
          </p:cNvSpPr>
          <p:nvPr>
            <p:ph type="chart" idx="1"/>
          </p:nvPr>
        </p:nvSpPr>
        <p:spPr>
          <a:xfrm>
            <a:off x="685800" y="1752600"/>
            <a:ext cx="7772400" cy="4876800"/>
          </a:xfrm>
        </p:spPr>
        <p:txBody>
          <a:bodyPr/>
          <a:lstStyle/>
          <a:p>
            <a:pPr lvl="0"/>
            <a:r>
              <a:rPr lang="zh-CN" altLang="en-US" noProof="0" smtClean="0"/>
              <a:t>单击图标添加图表</a:t>
            </a:r>
            <a:endParaRPr lang="en-US" noProof="0" dirty="0" smtClean="0"/>
          </a:p>
        </p:txBody>
      </p:sp>
      <p:sp>
        <p:nvSpPr>
          <p:cNvPr id="4" name="Date Placeholder 3"/>
          <p:cNvSpPr>
            <a:spLocks noGrp="1"/>
          </p:cNvSpPr>
          <p:nvPr>
            <p:ph type="dt" sz="half" idx="10"/>
          </p:nvPr>
        </p:nvSpPr>
        <p:spPr/>
        <p:txBody>
          <a:bodyPr/>
          <a:lstStyle>
            <a:lvl1pPr>
              <a:defRPr/>
            </a:lvl1pPr>
          </a:lstStyle>
          <a:p>
            <a:pPr>
              <a:defRPr/>
            </a:pPr>
            <a:endParaRPr lang="zh-CN" altLang="en-US"/>
          </a:p>
        </p:txBody>
      </p:sp>
      <p:sp>
        <p:nvSpPr>
          <p:cNvPr id="5" name="Footer Placeholder 4"/>
          <p:cNvSpPr>
            <a:spLocks noGrp="1"/>
          </p:cNvSpPr>
          <p:nvPr>
            <p:ph type="ftr" sz="quarter" idx="11"/>
          </p:nvPr>
        </p:nvSpPr>
        <p:spPr/>
        <p:txBody>
          <a:bodyPr/>
          <a:lstStyle>
            <a:lvl1pPr>
              <a:defRPr/>
            </a:lvl1pPr>
          </a:lstStyle>
          <a:p>
            <a:pPr>
              <a:defRPr/>
            </a:pPr>
            <a:endParaRPr lang="zh-CN" altLang="en-US"/>
          </a:p>
        </p:txBody>
      </p:sp>
      <p:sp>
        <p:nvSpPr>
          <p:cNvPr id="6" name="Slide Number Placeholder 5"/>
          <p:cNvSpPr>
            <a:spLocks noGrp="1"/>
          </p:cNvSpPr>
          <p:nvPr>
            <p:ph type="sldNum" sz="quarter" idx="12"/>
          </p:nvPr>
        </p:nvSpPr>
        <p:spPr/>
        <p:txBody>
          <a:bodyPr/>
          <a:lstStyle>
            <a:lvl1pPr>
              <a:defRPr/>
            </a:lvl1pPr>
          </a:lstStyle>
          <a:p>
            <a:pPr>
              <a:defRPr/>
            </a:pPr>
            <a:fld id="{DB3EC566-48E6-4552-87D6-CB322A8F1925}" type="slidenum">
              <a:rPr lang="en-US" smtClean="0"/>
              <a:pPr>
                <a:defRPr/>
              </a:pPr>
              <a:t>‹#›</a:t>
            </a:fld>
            <a:endParaRPr lang="en-US"/>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zh-CN" altLang="en-US" dirty="0" smtClean="0"/>
              <a:t>单击此处编辑母版标题样式</a:t>
            </a:r>
            <a:endParaRPr lang="en-US" altLang="zh-CN" dirty="0" smtClean="0"/>
          </a:p>
        </p:txBody>
      </p:sp>
      <p:sp>
        <p:nvSpPr>
          <p:cNvPr id="1027" name="Text Placeholder 2"/>
          <p:cNvSpPr>
            <a:spLocks noGrp="1"/>
          </p:cNvSpPr>
          <p:nvPr>
            <p:ph type="body" idx="1"/>
          </p:nvPr>
        </p:nvSpPr>
        <p:spPr bwMode="auto">
          <a:xfrm>
            <a:off x="457200" y="1600200"/>
            <a:ext cx="8229600" cy="4876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altLang="zh-CN" dirty="0" smtClean="0"/>
          </a:p>
        </p:txBody>
      </p:sp>
      <p:sp>
        <p:nvSpPr>
          <p:cNvPr id="4" name="Date Placeholder 3"/>
          <p:cNvSpPr>
            <a:spLocks noGrp="1"/>
          </p:cNvSpPr>
          <p:nvPr>
            <p:ph type="dt" sz="half" idx="2"/>
          </p:nvPr>
        </p:nvSpPr>
        <p:spPr>
          <a:xfrm>
            <a:off x="457200" y="6477000"/>
            <a:ext cx="2133600" cy="24447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Calibri" pitchFamily="34" charset="0"/>
                <a:ea typeface="宋体" pitchFamily="2" charset="-122"/>
              </a:defRPr>
            </a:lvl1pPr>
          </a:lstStyle>
          <a:p>
            <a:pPr>
              <a:defRPr/>
            </a:pPr>
            <a:endParaRPr lang="zh-CN" altLang="en-US"/>
          </a:p>
        </p:txBody>
      </p:sp>
      <p:sp>
        <p:nvSpPr>
          <p:cNvPr id="5" name="Footer Placeholder 4"/>
          <p:cNvSpPr>
            <a:spLocks noGrp="1"/>
          </p:cNvSpPr>
          <p:nvPr>
            <p:ph type="ftr" sz="quarter" idx="3"/>
          </p:nvPr>
        </p:nvSpPr>
        <p:spPr>
          <a:xfrm>
            <a:off x="3124200" y="6477000"/>
            <a:ext cx="2895600" cy="24447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latin typeface="Calibri" pitchFamily="34" charset="0"/>
                <a:ea typeface="宋体" pitchFamily="2" charset="-122"/>
              </a:defRPr>
            </a:lvl1pPr>
          </a:lstStyle>
          <a:p>
            <a:pPr>
              <a:defRPr/>
            </a:pPr>
            <a:endParaRPr lang="zh-CN" altLang="en-US"/>
          </a:p>
        </p:txBody>
      </p:sp>
      <p:sp>
        <p:nvSpPr>
          <p:cNvPr id="6" name="Slide Number Placeholder 5"/>
          <p:cNvSpPr>
            <a:spLocks noGrp="1"/>
          </p:cNvSpPr>
          <p:nvPr>
            <p:ph type="sldNum" sz="quarter" idx="4"/>
          </p:nvPr>
        </p:nvSpPr>
        <p:spPr>
          <a:xfrm>
            <a:off x="6553200" y="6477000"/>
            <a:ext cx="2133600" cy="24447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pitchFamily="34" charset="0"/>
                <a:ea typeface="宋体" pitchFamily="2" charset="-122"/>
              </a:defRPr>
            </a:lvl1pPr>
          </a:lstStyle>
          <a:p>
            <a:pPr>
              <a:defRPr/>
            </a:pPr>
            <a:fld id="{DB3EC566-48E6-4552-87D6-CB322A8F1925}" type="slidenum">
              <a:rPr lang="en-US" smtClean="0"/>
              <a:pPr>
                <a:defRPr/>
              </a:pPr>
              <a:t>‹#›</a:t>
            </a:fld>
            <a:endParaRPr lang="en-US"/>
          </a:p>
        </p:txBody>
      </p:sp>
      <p:sp>
        <p:nvSpPr>
          <p:cNvPr id="7" name="Rectangle 6"/>
          <p:cNvSpPr>
            <a:spLocks noChangeArrowheads="1"/>
          </p:cNvSpPr>
          <p:nvPr/>
        </p:nvSpPr>
        <p:spPr bwMode="auto">
          <a:xfrm>
            <a:off x="0" y="0"/>
            <a:ext cx="3733800" cy="274638"/>
          </a:xfrm>
          <a:prstGeom prst="rect">
            <a:avLst/>
          </a:prstGeom>
          <a:solidFill>
            <a:srgbClr val="0E4851"/>
          </a:solidFill>
          <a:ln w="9525">
            <a:noFill/>
            <a:miter lim="800000"/>
            <a:headEnd/>
            <a:tailEnd/>
          </a:ln>
          <a:effectLst>
            <a:outerShdw dist="23000" dir="5400000" rotWithShape="0">
              <a:srgbClr val="808080">
                <a:alpha val="34999"/>
              </a:srgbClr>
            </a:outerShdw>
          </a:effectLst>
        </p:spPr>
        <p:txBody>
          <a:bodyPr anchor="ctr"/>
          <a:lstStyle/>
          <a:p>
            <a:pPr>
              <a:defRPr/>
            </a:pPr>
            <a:r>
              <a:rPr lang="zh-CN" altLang="en-US" sz="1600" i="0" dirty="0">
                <a:solidFill>
                  <a:srgbClr val="FFFFFF"/>
                </a:solidFill>
                <a:latin typeface="楷体" pitchFamily="49" charset="-122"/>
                <a:ea typeface="楷体" pitchFamily="49" charset="-122"/>
                <a:cs typeface="ＭＳ Ｐゴシック" charset="-128"/>
              </a:rPr>
              <a:t>现代信息检索</a:t>
            </a:r>
            <a:endParaRPr lang="en-US" sz="1600" i="0" dirty="0">
              <a:solidFill>
                <a:srgbClr val="FFFFFF"/>
              </a:solidFill>
              <a:latin typeface="楷体" pitchFamily="49" charset="-122"/>
              <a:ea typeface="楷体" pitchFamily="49" charset="-122"/>
              <a:cs typeface="ＭＳ Ｐゴシック" charset="-128"/>
            </a:endParaRPr>
          </a:p>
        </p:txBody>
      </p:sp>
      <p:sp>
        <p:nvSpPr>
          <p:cNvPr id="8" name="Rectangle 7"/>
          <p:cNvSpPr>
            <a:spLocks noChangeArrowheads="1"/>
          </p:cNvSpPr>
          <p:nvPr/>
        </p:nvSpPr>
        <p:spPr bwMode="auto">
          <a:xfrm>
            <a:off x="3733800" y="0"/>
            <a:ext cx="3886200" cy="274638"/>
          </a:xfrm>
          <a:prstGeom prst="rect">
            <a:avLst/>
          </a:prstGeom>
          <a:solidFill>
            <a:srgbClr val="0E4851"/>
          </a:solidFill>
          <a:ln w="9525">
            <a:noFill/>
            <a:miter lim="800000"/>
            <a:headEnd/>
            <a:tailEnd/>
          </a:ln>
          <a:effectLst>
            <a:outerShdw dist="23000" dir="5400000" rotWithShape="0">
              <a:srgbClr val="808080">
                <a:alpha val="34999"/>
              </a:srgbClr>
            </a:outerShdw>
          </a:effectLst>
        </p:spPr>
        <p:txBody>
          <a:bodyPr anchor="ctr"/>
          <a:lstStyle/>
          <a:p>
            <a:pPr>
              <a:defRPr/>
            </a:pPr>
            <a:r>
              <a:rPr lang="en-US" sz="1600" dirty="0">
                <a:solidFill>
                  <a:srgbClr val="FFFFFF"/>
                </a:solidFill>
                <a:latin typeface="+mn-lt"/>
                <a:ea typeface="黑体" pitchFamily="49" charset="-122"/>
                <a:cs typeface="ＭＳ Ｐゴシック" charset="-128"/>
              </a:rPr>
              <a:t> </a:t>
            </a:r>
          </a:p>
        </p:txBody>
      </p:sp>
      <p:sp>
        <p:nvSpPr>
          <p:cNvPr id="9" name="Rectangle 8"/>
          <p:cNvSpPr>
            <a:spLocks noChangeArrowheads="1"/>
          </p:cNvSpPr>
          <p:nvPr/>
        </p:nvSpPr>
        <p:spPr bwMode="auto">
          <a:xfrm>
            <a:off x="7620000" y="0"/>
            <a:ext cx="1524000" cy="274638"/>
          </a:xfrm>
          <a:prstGeom prst="rect">
            <a:avLst/>
          </a:prstGeom>
          <a:solidFill>
            <a:srgbClr val="139CB7"/>
          </a:solidFill>
          <a:ln w="9525">
            <a:noFill/>
            <a:miter lim="800000"/>
            <a:headEnd/>
            <a:tailEnd/>
          </a:ln>
          <a:effectLst>
            <a:outerShdw dist="23000" dir="5400000" rotWithShape="0">
              <a:srgbClr val="808080">
                <a:alpha val="34999"/>
              </a:srgbClr>
            </a:outerShdw>
          </a:effectLst>
        </p:spPr>
        <p:txBody>
          <a:bodyPr anchor="ctr"/>
          <a:lstStyle/>
          <a:p>
            <a:pPr>
              <a:defRPr/>
            </a:pPr>
            <a:r>
              <a:rPr lang="zh-CN" altLang="en-US" sz="1600" dirty="0">
                <a:solidFill>
                  <a:srgbClr val="FFFFFF"/>
                </a:solidFill>
                <a:latin typeface="Calibri" pitchFamily="34" charset="0"/>
                <a:ea typeface="黑体" pitchFamily="49" charset="-122"/>
              </a:rPr>
              <a:t> </a:t>
            </a:r>
          </a:p>
        </p:txBody>
      </p:sp>
    </p:spTree>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Lst>
  <p:timing>
    <p:tnLst>
      <p:par>
        <p:cTn id="1" dur="indefinite" restart="never" nodeType="tmRoot"/>
      </p:par>
    </p:tnLst>
  </p:timing>
  <p:hf hdr="0" ftr="0" dt="0"/>
  <p:txStyles>
    <p:titleStyle>
      <a:lvl1pPr algn="l" defTabSz="457200" rtl="0" eaLnBrk="1" fontAlgn="base" hangingPunct="1">
        <a:spcBef>
          <a:spcPct val="0"/>
        </a:spcBef>
        <a:spcAft>
          <a:spcPct val="0"/>
        </a:spcAft>
        <a:defRPr sz="4000" kern="1200" baseline="0">
          <a:solidFill>
            <a:schemeClr val="tx1"/>
          </a:solidFill>
          <a:latin typeface="Times New Roman" pitchFamily="18" charset="0"/>
          <a:ea typeface="黑体" pitchFamily="49" charset="-122"/>
          <a:cs typeface="黑体" pitchFamily="49" charset="-122"/>
        </a:defRPr>
      </a:lvl1pPr>
      <a:lvl2pPr algn="l" defTabSz="457200" rtl="0" eaLnBrk="1" fontAlgn="base" hangingPunct="1">
        <a:spcBef>
          <a:spcPct val="0"/>
        </a:spcBef>
        <a:spcAft>
          <a:spcPct val="0"/>
        </a:spcAft>
        <a:defRPr sz="4000">
          <a:solidFill>
            <a:schemeClr val="tx1"/>
          </a:solidFill>
          <a:latin typeface="Calibri" pitchFamily="-65" charset="0"/>
          <a:ea typeface="ＭＳ Ｐゴシック" pitchFamily="-65" charset="-128"/>
          <a:cs typeface="ＭＳ Ｐゴシック" pitchFamily="-65" charset="-128"/>
        </a:defRPr>
      </a:lvl2pPr>
      <a:lvl3pPr algn="l" defTabSz="457200" rtl="0" eaLnBrk="1" fontAlgn="base" hangingPunct="1">
        <a:spcBef>
          <a:spcPct val="0"/>
        </a:spcBef>
        <a:spcAft>
          <a:spcPct val="0"/>
        </a:spcAft>
        <a:defRPr sz="4000">
          <a:solidFill>
            <a:schemeClr val="tx1"/>
          </a:solidFill>
          <a:latin typeface="Calibri" pitchFamily="-65" charset="0"/>
          <a:ea typeface="ＭＳ Ｐゴシック" pitchFamily="-65" charset="-128"/>
          <a:cs typeface="ＭＳ Ｐゴシック" pitchFamily="-65" charset="-128"/>
        </a:defRPr>
      </a:lvl3pPr>
      <a:lvl4pPr algn="l" defTabSz="457200" rtl="0" eaLnBrk="1" fontAlgn="base" hangingPunct="1">
        <a:spcBef>
          <a:spcPct val="0"/>
        </a:spcBef>
        <a:spcAft>
          <a:spcPct val="0"/>
        </a:spcAft>
        <a:defRPr sz="4000">
          <a:solidFill>
            <a:schemeClr val="tx1"/>
          </a:solidFill>
          <a:latin typeface="Calibri" pitchFamily="-65" charset="0"/>
          <a:ea typeface="ＭＳ Ｐゴシック" pitchFamily="-65" charset="-128"/>
          <a:cs typeface="ＭＳ Ｐゴシック" pitchFamily="-65" charset="-128"/>
        </a:defRPr>
      </a:lvl4pPr>
      <a:lvl5pPr algn="l" defTabSz="457200" rtl="0" eaLnBrk="1" fontAlgn="base" hangingPunct="1">
        <a:spcBef>
          <a:spcPct val="0"/>
        </a:spcBef>
        <a:spcAft>
          <a:spcPct val="0"/>
        </a:spcAft>
        <a:defRPr sz="4000">
          <a:solidFill>
            <a:schemeClr val="tx1"/>
          </a:solidFill>
          <a:latin typeface="Calibri" pitchFamily="-65" charset="0"/>
          <a:ea typeface="ＭＳ Ｐゴシック" pitchFamily="-65" charset="-128"/>
          <a:cs typeface="ＭＳ Ｐゴシック" pitchFamily="-65" charset="-128"/>
        </a:defRPr>
      </a:lvl5pPr>
      <a:lvl6pPr marL="457200" algn="l" defTabSz="457200" rtl="0" eaLnBrk="1" fontAlgn="base" hangingPunct="1">
        <a:spcBef>
          <a:spcPct val="0"/>
        </a:spcBef>
        <a:spcAft>
          <a:spcPct val="0"/>
        </a:spcAft>
        <a:defRPr sz="4000">
          <a:solidFill>
            <a:schemeClr val="tx1"/>
          </a:solidFill>
          <a:latin typeface="Calibri" pitchFamily="-65" charset="0"/>
          <a:ea typeface="ＭＳ Ｐゴシック" pitchFamily="-65" charset="-128"/>
          <a:cs typeface="ＭＳ Ｐゴシック" pitchFamily="-65" charset="-128"/>
        </a:defRPr>
      </a:lvl6pPr>
      <a:lvl7pPr marL="914400" algn="l" defTabSz="457200" rtl="0" eaLnBrk="1" fontAlgn="base" hangingPunct="1">
        <a:spcBef>
          <a:spcPct val="0"/>
        </a:spcBef>
        <a:spcAft>
          <a:spcPct val="0"/>
        </a:spcAft>
        <a:defRPr sz="4000">
          <a:solidFill>
            <a:schemeClr val="tx1"/>
          </a:solidFill>
          <a:latin typeface="Calibri" pitchFamily="-65" charset="0"/>
          <a:ea typeface="ＭＳ Ｐゴシック" pitchFamily="-65" charset="-128"/>
          <a:cs typeface="ＭＳ Ｐゴシック" pitchFamily="-65" charset="-128"/>
        </a:defRPr>
      </a:lvl7pPr>
      <a:lvl8pPr marL="1371600" algn="l" defTabSz="457200" rtl="0" eaLnBrk="1" fontAlgn="base" hangingPunct="1">
        <a:spcBef>
          <a:spcPct val="0"/>
        </a:spcBef>
        <a:spcAft>
          <a:spcPct val="0"/>
        </a:spcAft>
        <a:defRPr sz="4000">
          <a:solidFill>
            <a:schemeClr val="tx1"/>
          </a:solidFill>
          <a:latin typeface="Calibri" pitchFamily="-65" charset="0"/>
          <a:ea typeface="ＭＳ Ｐゴシック" pitchFamily="-65" charset="-128"/>
          <a:cs typeface="ＭＳ Ｐゴシック" pitchFamily="-65" charset="-128"/>
        </a:defRPr>
      </a:lvl8pPr>
      <a:lvl9pPr marL="1828800" algn="l" defTabSz="457200" rtl="0" eaLnBrk="1" fontAlgn="base" hangingPunct="1">
        <a:spcBef>
          <a:spcPct val="0"/>
        </a:spcBef>
        <a:spcAft>
          <a:spcPct val="0"/>
        </a:spcAft>
        <a:defRPr sz="4000">
          <a:solidFill>
            <a:schemeClr val="tx1"/>
          </a:solidFill>
          <a:latin typeface="Calibri" pitchFamily="-65" charset="0"/>
          <a:ea typeface="ＭＳ Ｐゴシック" pitchFamily="-65" charset="-128"/>
          <a:cs typeface="ＭＳ Ｐゴシック" pitchFamily="-65" charset="-128"/>
        </a:defRPr>
      </a:lvl9pPr>
    </p:titleStyle>
    <p:bodyStyle>
      <a:lvl1pPr marL="342900" indent="-342900" algn="l" defTabSz="457200" rtl="0" eaLnBrk="1" fontAlgn="base" hangingPunct="1">
        <a:spcBef>
          <a:spcPct val="20000"/>
        </a:spcBef>
        <a:spcAft>
          <a:spcPct val="0"/>
        </a:spcAft>
        <a:buClr>
          <a:srgbClr val="437085"/>
        </a:buClr>
        <a:buFont typeface="Wingdings" pitchFamily="2" charset="2"/>
        <a:buChar char="§"/>
        <a:defRPr sz="2800" kern="1200" baseline="0">
          <a:solidFill>
            <a:schemeClr val="tx1"/>
          </a:solidFill>
          <a:latin typeface="Times New Roman" pitchFamily="18" charset="0"/>
          <a:ea typeface="+mn-ea"/>
          <a:cs typeface="黑体" pitchFamily="49" charset="-122"/>
        </a:defRPr>
      </a:lvl1pPr>
      <a:lvl2pPr marL="742950" indent="-285750" algn="l" defTabSz="457200" rtl="0" eaLnBrk="1" fontAlgn="base" hangingPunct="1">
        <a:spcBef>
          <a:spcPct val="20000"/>
        </a:spcBef>
        <a:spcAft>
          <a:spcPct val="0"/>
        </a:spcAft>
        <a:buClr>
          <a:srgbClr val="357E69"/>
        </a:buClr>
        <a:buFont typeface="Wingdings" pitchFamily="2" charset="2"/>
        <a:buChar char="§"/>
        <a:defRPr sz="2400" kern="1200" baseline="0">
          <a:solidFill>
            <a:schemeClr val="tx1"/>
          </a:solidFill>
          <a:latin typeface="Times New Roman" pitchFamily="18" charset="0"/>
          <a:ea typeface="+mn-ea"/>
          <a:cs typeface="+mn-cs"/>
        </a:defRPr>
      </a:lvl2pPr>
      <a:lvl3pPr marL="1143000" indent="-228600" algn="l" defTabSz="457200" rtl="0" eaLnBrk="1" fontAlgn="base" hangingPunct="1">
        <a:spcBef>
          <a:spcPct val="20000"/>
        </a:spcBef>
        <a:spcAft>
          <a:spcPct val="0"/>
        </a:spcAft>
        <a:buClr>
          <a:srgbClr val="918BA3"/>
        </a:buClr>
        <a:buFont typeface="Wingdings" pitchFamily="2" charset="2"/>
        <a:buChar char="§"/>
        <a:defRPr sz="2000" kern="1200" baseline="0">
          <a:solidFill>
            <a:schemeClr val="tx1"/>
          </a:solidFill>
          <a:latin typeface="Times New Roman" pitchFamily="18" charset="0"/>
          <a:ea typeface="+mn-ea"/>
          <a:cs typeface="+mn-cs"/>
        </a:defRPr>
      </a:lvl3pPr>
      <a:lvl4pPr marL="1600200" indent="-228600" algn="l" defTabSz="457200" rtl="0" eaLnBrk="1" fontAlgn="base" hangingPunct="1">
        <a:spcBef>
          <a:spcPct val="20000"/>
        </a:spcBef>
        <a:spcAft>
          <a:spcPct val="0"/>
        </a:spcAft>
        <a:buClr>
          <a:srgbClr val="2F6E7E"/>
        </a:buClr>
        <a:buFont typeface="Wingdings" pitchFamily="2" charset="2"/>
        <a:buChar char="§"/>
        <a:defRPr sz="2000" kern="1200" baseline="0">
          <a:solidFill>
            <a:schemeClr val="tx1"/>
          </a:solidFill>
          <a:latin typeface="Times New Roman" pitchFamily="18" charset="0"/>
          <a:ea typeface="+mn-ea"/>
          <a:cs typeface="+mn-cs"/>
        </a:defRPr>
      </a:lvl4pPr>
      <a:lvl5pPr marL="2057400" indent="-228600" algn="l" defTabSz="457200" rtl="0" eaLnBrk="1" fontAlgn="base" hangingPunct="1">
        <a:spcBef>
          <a:spcPct val="20000"/>
        </a:spcBef>
        <a:spcAft>
          <a:spcPct val="0"/>
        </a:spcAft>
        <a:buClr>
          <a:srgbClr val="233337"/>
        </a:buClr>
        <a:buFont typeface="Wingdings" pitchFamily="2" charset="2"/>
        <a:buChar char="§"/>
        <a:defRPr sz="2000" kern="1200" baseline="0">
          <a:solidFill>
            <a:schemeClr val="tx1"/>
          </a:solidFill>
          <a:latin typeface="Times New Roman" pitchFamily="18" charset="0"/>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4" Type="http://schemas.openxmlformats.org/officeDocument/2006/relationships/image" Target="../media/image2.png"/><Relationship Id="rId5" Type="http://schemas.openxmlformats.org/officeDocument/2006/relationships/oleObject" Target="../embeddings/oleObject1.bin"/><Relationship Id="rId6" Type="http://schemas.openxmlformats.org/officeDocument/2006/relationships/image" Target="../media/image1.wmf"/><Relationship Id="rId1" Type="http://schemas.openxmlformats.org/officeDocument/2006/relationships/vmlDrawing" Target="../drawings/vmlDrawing1.vml"/><Relationship Id="rId2"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 Id="rId3" Type="http://schemas.openxmlformats.org/officeDocument/2006/relationships/image" Target="../media/image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4.xml"/></Relationships>
</file>

<file path=ppt/slides/_rels/slide27.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9.png"/><Relationship Id="rId6" Type="http://schemas.openxmlformats.org/officeDocument/2006/relationships/image" Target="../media/image10.png"/><Relationship Id="rId1" Type="http://schemas.openxmlformats.org/officeDocument/2006/relationships/slideLayout" Target="../slideLayouts/slideLayout11.xml"/><Relationship Id="rId2" Type="http://schemas.openxmlformats.org/officeDocument/2006/relationships/notesSlide" Target="../notesSlides/notesSlide25.xml"/></Relationships>
</file>

<file path=ppt/slides/_rels/slide28.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10.png"/><Relationship Id="rId5" Type="http://schemas.openxmlformats.org/officeDocument/2006/relationships/image" Target="../media/image11.png"/><Relationship Id="rId1" Type="http://schemas.openxmlformats.org/officeDocument/2006/relationships/slideLayout" Target="../slideLayouts/slideLayout11.xml"/><Relationship Id="rId2" Type="http://schemas.openxmlformats.org/officeDocument/2006/relationships/notesSlide" Target="../notesSlides/notesSlide2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7.xml"/><Relationship Id="rId3" Type="http://schemas.openxmlformats.org/officeDocument/2006/relationships/image" Target="../media/image1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0.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1.xml"/><Relationship Id="rId4" Type="http://schemas.openxmlformats.org/officeDocument/2006/relationships/image" Target="../media/image14.png"/><Relationship Id="rId5" Type="http://schemas.openxmlformats.org/officeDocument/2006/relationships/image" Target="../media/image15.png"/><Relationship Id="rId6" Type="http://schemas.openxmlformats.org/officeDocument/2006/relationships/oleObject" Target="../embeddings/oleObject2.bin"/><Relationship Id="rId7" Type="http://schemas.openxmlformats.org/officeDocument/2006/relationships/image" Target="../media/image13.wmf"/><Relationship Id="rId1" Type="http://schemas.openxmlformats.org/officeDocument/2006/relationships/vmlDrawing" Target="../drawings/vmlDrawing2.vml"/><Relationship Id="rId2" Type="http://schemas.openxmlformats.org/officeDocument/2006/relationships/slideLayout" Target="../slideLayouts/slideLayout1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p:cNvSpPr>
            <a:spLocks noGrp="1"/>
          </p:cNvSpPr>
          <p:nvPr>
            <p:ph type="title"/>
          </p:nvPr>
        </p:nvSpPr>
        <p:spPr/>
        <p:txBody>
          <a:bodyPr/>
          <a:lstStyle/>
          <a:p>
            <a:r>
              <a:rPr lang="zh-CN" altLang="en-US" dirty="0" smtClean="0"/>
              <a:t>现代信息检索</a:t>
            </a:r>
          </a:p>
        </p:txBody>
      </p:sp>
      <p:sp>
        <p:nvSpPr>
          <p:cNvPr id="3" name="文本占位符 2"/>
          <p:cNvSpPr>
            <a:spLocks noGrp="1"/>
          </p:cNvSpPr>
          <p:nvPr>
            <p:ph type="body" sz="quarter" idx="13"/>
          </p:nvPr>
        </p:nvSpPr>
        <p:spPr>
          <a:xfrm>
            <a:off x="468313" y="1916113"/>
            <a:ext cx="8207375" cy="4321175"/>
          </a:xfrm>
        </p:spPr>
        <p:txBody>
          <a:bodyPr/>
          <a:lstStyle/>
          <a:p>
            <a:pPr marL="0" indent="0" algn="ctr">
              <a:buNone/>
            </a:pPr>
            <a:r>
              <a:rPr lang="en-US" altLang="zh-CN" dirty="0" smtClean="0"/>
              <a:t>TF-IDF</a:t>
            </a:r>
            <a:r>
              <a:rPr lang="zh-CN" altLang="en-US" dirty="0" smtClean="0"/>
              <a:t>及</a:t>
            </a:r>
            <a:r>
              <a:rPr lang="zh-CN" altLang="en-US" dirty="0"/>
              <a:t>向量空间</a:t>
            </a:r>
            <a:r>
              <a:rPr lang="zh-CN" altLang="en-US" dirty="0" smtClean="0"/>
              <a:t>模型</a:t>
            </a:r>
            <a:endParaRPr lang="en-US" altLang="zh-CN" dirty="0" smtClean="0"/>
          </a:p>
        </p:txBody>
      </p:sp>
      <p:sp>
        <p:nvSpPr>
          <p:cNvPr id="9220" name="灯片编号占位符 3"/>
          <p:cNvSpPr>
            <a:spLocks noGrp="1"/>
          </p:cNvSpPr>
          <p:nvPr>
            <p:ph type="sldNum" sz="quarter" idx="4294967295"/>
          </p:nvPr>
        </p:nvSpPr>
        <p:spPr bwMode="auto">
          <a:xfrm>
            <a:off x="6553200" y="6477000"/>
            <a:ext cx="2133600" cy="2444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437085"/>
              </a:buClr>
              <a:buFont typeface="Wingdings" pitchFamily="2" charset="2"/>
              <a:buChar char="§"/>
              <a:defRPr sz="2800">
                <a:solidFill>
                  <a:schemeClr val="tx1"/>
                </a:solidFill>
                <a:latin typeface="Times New Roman" pitchFamily="18" charset="0"/>
                <a:ea typeface="ＭＳ Ｐゴシック" pitchFamily="34" charset="-128"/>
              </a:defRPr>
            </a:lvl1pPr>
            <a:lvl2pPr marL="742950" indent="-285750" eaLnBrk="0" hangingPunct="0">
              <a:spcBef>
                <a:spcPct val="20000"/>
              </a:spcBef>
              <a:buClr>
                <a:srgbClr val="357E69"/>
              </a:buClr>
              <a:buFont typeface="Wingdings" pitchFamily="2" charset="2"/>
              <a:buChar char="§"/>
              <a:defRPr sz="2400">
                <a:solidFill>
                  <a:schemeClr val="tx1"/>
                </a:solidFill>
                <a:latin typeface="Times New Roman" pitchFamily="18" charset="0"/>
                <a:ea typeface="ＭＳ Ｐゴシック" pitchFamily="34" charset="-128"/>
              </a:defRPr>
            </a:lvl2pPr>
            <a:lvl3pPr marL="1143000" indent="-228600" eaLnBrk="0" hangingPunct="0">
              <a:spcBef>
                <a:spcPct val="20000"/>
              </a:spcBef>
              <a:buClr>
                <a:srgbClr val="918BA3"/>
              </a:buClr>
              <a:buFont typeface="Wingdings" pitchFamily="2" charset="2"/>
              <a:buChar char="§"/>
              <a:defRPr sz="2000">
                <a:solidFill>
                  <a:schemeClr val="tx1"/>
                </a:solidFill>
                <a:latin typeface="Times New Roman" pitchFamily="18" charset="0"/>
                <a:ea typeface="ＭＳ Ｐゴシック" pitchFamily="34" charset="-128"/>
              </a:defRPr>
            </a:lvl3pPr>
            <a:lvl4pPr marL="1600200" indent="-228600" eaLnBrk="0" hangingPunct="0">
              <a:spcBef>
                <a:spcPct val="20000"/>
              </a:spcBef>
              <a:buClr>
                <a:srgbClr val="2F6E7E"/>
              </a:buClr>
              <a:buFont typeface="Wingdings" pitchFamily="2" charset="2"/>
              <a:buChar char="§"/>
              <a:defRPr sz="2000">
                <a:solidFill>
                  <a:schemeClr val="tx1"/>
                </a:solidFill>
                <a:latin typeface="Times New Roman" pitchFamily="18" charset="0"/>
                <a:ea typeface="ＭＳ Ｐゴシック" pitchFamily="34" charset="-128"/>
              </a:defRPr>
            </a:lvl4pPr>
            <a:lvl5pPr marL="2057400" indent="-228600" eaLnBrk="0" hangingPunct="0">
              <a:spcBef>
                <a:spcPct val="20000"/>
              </a:spcBef>
              <a:buClr>
                <a:srgbClr val="233337"/>
              </a:buClr>
              <a:buFont typeface="Wingdings" pitchFamily="2" charset="2"/>
              <a:buChar char="§"/>
              <a:defRPr sz="20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lr>
                <a:srgbClr val="233337"/>
              </a:buClr>
              <a:buFont typeface="Wingdings" pitchFamily="2" charset="2"/>
              <a:buChar char="§"/>
              <a:defRPr sz="20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lr>
                <a:srgbClr val="233337"/>
              </a:buClr>
              <a:buFont typeface="Wingdings" pitchFamily="2" charset="2"/>
              <a:buChar char="§"/>
              <a:defRPr sz="20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lr>
                <a:srgbClr val="233337"/>
              </a:buClr>
              <a:buFont typeface="Wingdings" pitchFamily="2" charset="2"/>
              <a:buChar char="§"/>
              <a:defRPr sz="20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lr>
                <a:srgbClr val="233337"/>
              </a:buClr>
              <a:buFont typeface="Wingdings" pitchFamily="2" charset="2"/>
              <a:buChar char="§"/>
              <a:defRPr sz="2000">
                <a:solidFill>
                  <a:schemeClr val="tx1"/>
                </a:solidFill>
                <a:latin typeface="Times New Roman" pitchFamily="18" charset="0"/>
                <a:ea typeface="ＭＳ Ｐゴシック" pitchFamily="34" charset="-128"/>
              </a:defRPr>
            </a:lvl9pPr>
          </a:lstStyle>
          <a:p>
            <a:pPr eaLnBrk="1" hangingPunct="1">
              <a:spcBef>
                <a:spcPct val="0"/>
              </a:spcBef>
              <a:buClrTx/>
              <a:buFontTx/>
              <a:buNone/>
            </a:pPr>
            <a:fld id="{97EBA449-F130-438E-B4BD-21EF7AB582D0}" type="slidenum">
              <a:rPr lang="zh-CN" altLang="en-US" sz="1200" smtClean="0">
                <a:solidFill>
                  <a:srgbClr val="898989"/>
                </a:solidFill>
                <a:latin typeface="Calibri" pitchFamily="34" charset="0"/>
                <a:ea typeface="宋体" pitchFamily="2" charset="-122"/>
              </a:rPr>
              <a:pPr eaLnBrk="1" hangingPunct="1">
                <a:spcBef>
                  <a:spcPct val="0"/>
                </a:spcBef>
                <a:buClrTx/>
                <a:buFontTx/>
                <a:buNone/>
              </a:pPr>
              <a:t>1</a:t>
            </a:fld>
            <a:endParaRPr lang="en-US" altLang="zh-CN" sz="1200" smtClean="0">
              <a:solidFill>
                <a:srgbClr val="898989"/>
              </a:solidFill>
              <a:latin typeface="Calibri" pitchFamily="34" charset="0"/>
              <a:ea typeface="宋体" pitchFamily="2" charset="-122"/>
            </a:endParaRPr>
          </a:p>
        </p:txBody>
      </p:sp>
    </p:spTree>
    <p:extLst>
      <p:ext uri="{BB962C8B-B14F-4D97-AF65-F5344CB8AC3E}">
        <p14:creationId xmlns:p14="http://schemas.microsoft.com/office/powerpoint/2010/main" val="370533275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10</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572560" cy="1403350"/>
          </a:xfrm>
          <a:prstGeom prst="rect">
            <a:avLst/>
          </a:prstGeom>
          <a:noFill/>
          <a:ln w="9525">
            <a:noFill/>
            <a:round/>
            <a:headEnd/>
            <a:tailEnd/>
          </a:ln>
        </p:spPr>
        <p:txBody>
          <a:bodyPr anchor="b"/>
          <a:lstStyle/>
          <a:p>
            <a:r>
              <a:rPr lang="zh-CN" altLang="en-US" sz="3400" dirty="0" smtClean="0">
                <a:solidFill>
                  <a:schemeClr val="tx1"/>
                </a:solidFill>
                <a:latin typeface="+mj-lt"/>
                <a:ea typeface="黑体" pitchFamily="49" charset="-122"/>
              </a:rPr>
              <a:t>一种替代原始</a:t>
            </a:r>
            <a:r>
              <a:rPr lang="en-US" altLang="zh-CN" sz="3400" dirty="0" err="1" smtClean="0">
                <a:solidFill>
                  <a:schemeClr val="tx1"/>
                </a:solidFill>
                <a:latin typeface="+mj-lt"/>
                <a:ea typeface="黑体" pitchFamily="49" charset="-122"/>
              </a:rPr>
              <a:t>tf</a:t>
            </a:r>
            <a:r>
              <a:rPr lang="zh-CN" altLang="en-US" sz="3400" dirty="0" smtClean="0">
                <a:solidFill>
                  <a:schemeClr val="tx1"/>
                </a:solidFill>
                <a:latin typeface="+mj-lt"/>
                <a:ea typeface="黑体" pitchFamily="49" charset="-122"/>
              </a:rPr>
              <a:t>的方法</a:t>
            </a:r>
            <a:r>
              <a:rPr lang="en-US" sz="3400" dirty="0" smtClean="0">
                <a:solidFill>
                  <a:schemeClr val="tx1"/>
                </a:solidFill>
                <a:latin typeface="+mj-lt"/>
                <a:ea typeface="黑体" pitchFamily="49" charset="-122"/>
              </a:rPr>
              <a:t>: </a:t>
            </a:r>
            <a:r>
              <a:rPr lang="zh-CN" altLang="en-US" sz="3400" dirty="0" smtClean="0">
                <a:solidFill>
                  <a:schemeClr val="tx1"/>
                </a:solidFill>
                <a:latin typeface="+mj-lt"/>
                <a:ea typeface="黑体" pitchFamily="49" charset="-122"/>
              </a:rPr>
              <a:t>对数词频</a:t>
            </a:r>
            <a:endParaRPr lang="en-US" sz="3400" dirty="0" smtClean="0">
              <a:solidFill>
                <a:schemeClr val="tx1"/>
              </a:solidFill>
              <a:latin typeface="+mj-lt"/>
              <a:ea typeface="黑体" pitchFamily="49" charset="-122"/>
            </a:endParaRPr>
          </a:p>
        </p:txBody>
      </p:sp>
      <p:sp>
        <p:nvSpPr>
          <p:cNvPr id="84996" name="Text Box 3"/>
          <p:cNvSpPr txBox="1">
            <a:spLocks noChangeArrowheads="1"/>
          </p:cNvSpPr>
          <p:nvPr/>
        </p:nvSpPr>
        <p:spPr bwMode="auto">
          <a:xfrm>
            <a:off x="214282" y="1571612"/>
            <a:ext cx="8501122" cy="5429264"/>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en-US" dirty="0" smtClean="0">
                <a:solidFill>
                  <a:schemeClr val="tx1"/>
                </a:solidFill>
                <a:latin typeface="+mj-lt"/>
                <a:ea typeface="黑体" pitchFamily="49" charset="-122"/>
              </a:rPr>
              <a:t>t </a:t>
            </a:r>
            <a:r>
              <a:rPr lang="zh-CN" altLang="en-US" dirty="0" smtClean="0">
                <a:solidFill>
                  <a:schemeClr val="tx1"/>
                </a:solidFill>
                <a:latin typeface="+mj-lt"/>
                <a:ea typeface="黑体" pitchFamily="49" charset="-122"/>
              </a:rPr>
              <a:t>在</a:t>
            </a:r>
            <a:r>
              <a:rPr lang="en-US" dirty="0" smtClean="0">
                <a:solidFill>
                  <a:schemeClr val="tx1"/>
                </a:solidFill>
                <a:latin typeface="+mj-lt"/>
                <a:ea typeface="黑体" pitchFamily="49" charset="-122"/>
              </a:rPr>
              <a:t> d </a:t>
            </a:r>
            <a:r>
              <a:rPr lang="zh-CN" altLang="en-US" dirty="0" smtClean="0">
                <a:solidFill>
                  <a:schemeClr val="tx1"/>
                </a:solidFill>
                <a:latin typeface="+mj-lt"/>
                <a:ea typeface="黑体" pitchFamily="49" charset="-122"/>
              </a:rPr>
              <a:t>中的对数词频权重定义如下：</a:t>
            </a:r>
            <a:endParaRPr lang="en-US" dirty="0" smtClean="0">
              <a:solidFill>
                <a:schemeClr val="tx1"/>
              </a:solidFill>
              <a:latin typeface="+mj-lt"/>
              <a:ea typeface="黑体" pitchFamily="49" charset="-122"/>
            </a:endParaRPr>
          </a:p>
          <a:p>
            <a:pPr lvl="1">
              <a:spcBef>
                <a:spcPts val="700"/>
              </a:spcBef>
              <a:buClr>
                <a:srgbClr val="336699"/>
              </a:buClr>
              <a:buFont typeface="Wingdings" pitchFamily="2" charset="2"/>
              <a:buChar char="§"/>
            </a:pPr>
            <a:endParaRPr lang="de-DE" dirty="0" smtClean="0">
              <a:solidFill>
                <a:schemeClr val="tx1"/>
              </a:solidFill>
              <a:latin typeface="+mj-lt"/>
              <a:ea typeface="黑体" pitchFamily="49" charset="-122"/>
            </a:endParaRPr>
          </a:p>
          <a:p>
            <a:pPr lvl="1">
              <a:spcBef>
                <a:spcPts val="700"/>
              </a:spcBef>
              <a:buClr>
                <a:srgbClr val="336699"/>
              </a:buClr>
            </a:pPr>
            <a:endParaRPr lang="de-DE" dirty="0" smtClean="0">
              <a:solidFill>
                <a:schemeClr val="tx1"/>
              </a:solidFill>
              <a:latin typeface="+mj-lt"/>
              <a:ea typeface="黑体" pitchFamily="49" charset="-122"/>
            </a:endParaRPr>
          </a:p>
          <a:p>
            <a:pPr lvl="1">
              <a:spcBef>
                <a:spcPts val="700"/>
              </a:spcBef>
              <a:buClr>
                <a:srgbClr val="336699"/>
              </a:buClr>
            </a:pPr>
            <a:endParaRPr lang="de-DE" dirty="0" smtClean="0">
              <a:solidFill>
                <a:schemeClr val="tx1"/>
              </a:solidFill>
              <a:latin typeface="+mj-lt"/>
              <a:ea typeface="黑体" pitchFamily="49" charset="-122"/>
            </a:endParaRPr>
          </a:p>
          <a:p>
            <a:pPr lvl="1">
              <a:spcBef>
                <a:spcPts val="700"/>
              </a:spcBef>
              <a:buClr>
                <a:srgbClr val="336699"/>
              </a:buClr>
              <a:buFont typeface="Wingdings" pitchFamily="2" charset="2"/>
              <a:buChar char="§"/>
            </a:pPr>
            <a:r>
              <a:rPr lang="de-DE" dirty="0" smtClean="0">
                <a:solidFill>
                  <a:schemeClr val="tx1"/>
                </a:solidFill>
                <a:latin typeface="+mj-lt"/>
                <a:ea typeface="黑体" pitchFamily="49" charset="-122"/>
              </a:rPr>
              <a:t>tf</a:t>
            </a:r>
            <a:r>
              <a:rPr lang="de-DE" i="1" baseline="-25000" dirty="0" smtClean="0">
                <a:solidFill>
                  <a:schemeClr val="tx1"/>
                </a:solidFill>
                <a:latin typeface="+mj-lt"/>
                <a:ea typeface="黑体" pitchFamily="49" charset="-122"/>
              </a:rPr>
              <a:t>t,d</a:t>
            </a:r>
            <a:r>
              <a:rPr lang="de-DE" dirty="0" smtClean="0">
                <a:solidFill>
                  <a:schemeClr val="tx1"/>
                </a:solidFill>
                <a:latin typeface="+mj-lt"/>
                <a:ea typeface="黑体" pitchFamily="49" charset="-122"/>
              </a:rPr>
              <a:t> → w</a:t>
            </a:r>
            <a:r>
              <a:rPr lang="de-DE" i="1" baseline="-25000" dirty="0" smtClean="0">
                <a:solidFill>
                  <a:schemeClr val="tx1"/>
                </a:solidFill>
                <a:latin typeface="+mj-lt"/>
                <a:ea typeface="黑体" pitchFamily="49" charset="-122"/>
              </a:rPr>
              <a:t>t,d</a:t>
            </a:r>
            <a:r>
              <a:rPr lang="de-DE" dirty="0" smtClean="0">
                <a:solidFill>
                  <a:schemeClr val="tx1"/>
                </a:solidFill>
                <a:latin typeface="+mj-lt"/>
                <a:ea typeface="黑体" pitchFamily="49" charset="-122"/>
              </a:rPr>
              <a:t> :                                                                                         0 → 0, 1 → 1, 2 → 1.3, 10 → 2, 1000 → 4, </a:t>
            </a:r>
            <a:r>
              <a:rPr lang="zh-CN" altLang="en-US" dirty="0" smtClean="0">
                <a:solidFill>
                  <a:schemeClr val="tx1"/>
                </a:solidFill>
                <a:latin typeface="+mj-lt"/>
                <a:ea typeface="黑体" pitchFamily="49" charset="-122"/>
              </a:rPr>
              <a:t>等等</a:t>
            </a:r>
            <a:endParaRPr lang="de-DE" dirty="0" smtClean="0">
              <a:solidFill>
                <a:schemeClr val="tx1"/>
              </a:solidFill>
              <a:latin typeface="+mj-lt"/>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mj-lt"/>
                <a:ea typeface="黑体" pitchFamily="49" charset="-122"/>
              </a:rPr>
              <a:t>文档</a:t>
            </a:r>
            <a:r>
              <a:rPr lang="en-US" altLang="zh-CN" dirty="0" smtClean="0">
                <a:solidFill>
                  <a:schemeClr val="tx1"/>
                </a:solidFill>
                <a:latin typeface="+mj-lt"/>
                <a:ea typeface="黑体" pitchFamily="49" charset="-122"/>
              </a:rPr>
              <a:t>-</a:t>
            </a:r>
            <a:r>
              <a:rPr lang="zh-CN" altLang="en-US" dirty="0" smtClean="0">
                <a:solidFill>
                  <a:schemeClr val="tx1"/>
                </a:solidFill>
                <a:latin typeface="+mj-lt"/>
                <a:ea typeface="黑体" pitchFamily="49" charset="-122"/>
              </a:rPr>
              <a:t>词项的匹配得分是所有同时出现在</a:t>
            </a:r>
            <a:r>
              <a:rPr lang="en-US" i="1" dirty="0" smtClean="0">
                <a:solidFill>
                  <a:schemeClr val="tx1"/>
                </a:solidFill>
                <a:latin typeface="+mj-lt"/>
                <a:ea typeface="黑体" pitchFamily="49" charset="-122"/>
              </a:rPr>
              <a:t>q</a:t>
            </a:r>
            <a:r>
              <a:rPr lang="zh-CN" altLang="en-US" dirty="0" smtClean="0">
                <a:solidFill>
                  <a:schemeClr val="tx1"/>
                </a:solidFill>
                <a:latin typeface="+mj-lt"/>
                <a:ea typeface="黑体" pitchFamily="49" charset="-122"/>
              </a:rPr>
              <a:t>和文档</a:t>
            </a:r>
            <a:r>
              <a:rPr lang="en-US" altLang="zh-CN" i="1" dirty="0" smtClean="0">
                <a:solidFill>
                  <a:schemeClr val="tx1"/>
                </a:solidFill>
                <a:latin typeface="+mj-lt"/>
                <a:ea typeface="黑体" pitchFamily="49" charset="-122"/>
              </a:rPr>
              <a:t>d</a:t>
            </a:r>
            <a:r>
              <a:rPr lang="zh-CN" altLang="en-US" dirty="0" smtClean="0">
                <a:solidFill>
                  <a:schemeClr val="tx1"/>
                </a:solidFill>
                <a:latin typeface="+mj-lt"/>
                <a:ea typeface="黑体" pitchFamily="49" charset="-122"/>
              </a:rPr>
              <a:t>中的词项的对数词频之和           </a:t>
            </a:r>
            <a:r>
              <a:rPr lang="en-US" altLang="zh-CN" i="1" baseline="-25000" dirty="0" smtClean="0">
                <a:solidFill>
                  <a:schemeClr val="tx1"/>
                </a:solidFill>
                <a:latin typeface="+mj-lt"/>
                <a:ea typeface="黑体" pitchFamily="49" charset="-122"/>
              </a:rPr>
              <a:t>t </a:t>
            </a:r>
            <a:r>
              <a:rPr lang="en-US" altLang="zh-CN" baseline="-25000" dirty="0" smtClean="0">
                <a:solidFill>
                  <a:schemeClr val="tx1"/>
                </a:solidFill>
                <a:latin typeface="+mj-lt"/>
                <a:ea typeface="黑体" pitchFamily="49" charset="-122"/>
              </a:rPr>
              <a:t>∈</a:t>
            </a:r>
            <a:r>
              <a:rPr lang="en-US" altLang="zh-CN" i="1" baseline="-25000" dirty="0" err="1" smtClean="0">
                <a:solidFill>
                  <a:schemeClr val="tx1"/>
                </a:solidFill>
                <a:latin typeface="+mj-lt"/>
                <a:ea typeface="黑体" pitchFamily="49" charset="-122"/>
              </a:rPr>
              <a:t>q</a:t>
            </a:r>
            <a:r>
              <a:rPr lang="en-US" altLang="zh-CN" baseline="-25000" dirty="0" err="1" smtClean="0">
                <a:solidFill>
                  <a:schemeClr val="tx1"/>
                </a:solidFill>
                <a:latin typeface="+mj-lt"/>
                <a:ea typeface="黑体" pitchFamily="49" charset="-122"/>
              </a:rPr>
              <a:t>∩</a:t>
            </a:r>
            <a:r>
              <a:rPr lang="en-US" altLang="zh-CN" i="1" baseline="-25000" dirty="0" err="1" smtClean="0">
                <a:solidFill>
                  <a:schemeClr val="tx1"/>
                </a:solidFill>
                <a:latin typeface="+mj-lt"/>
                <a:ea typeface="黑体" pitchFamily="49" charset="-122"/>
              </a:rPr>
              <a:t>d</a:t>
            </a:r>
            <a:r>
              <a:rPr lang="en-US" altLang="zh-CN" i="1" baseline="-25000" dirty="0" smtClean="0">
                <a:solidFill>
                  <a:schemeClr val="tx1"/>
                </a:solidFill>
                <a:latin typeface="+mj-lt"/>
                <a:ea typeface="黑体" pitchFamily="49" charset="-122"/>
              </a:rPr>
              <a:t> </a:t>
            </a:r>
            <a:r>
              <a:rPr lang="en-US" altLang="zh-CN" dirty="0" smtClean="0">
                <a:solidFill>
                  <a:schemeClr val="tx1"/>
                </a:solidFill>
                <a:latin typeface="+mj-lt"/>
                <a:ea typeface="黑体" pitchFamily="49" charset="-122"/>
              </a:rPr>
              <a:t>(1 + log </a:t>
            </a:r>
            <a:r>
              <a:rPr lang="en-US" altLang="zh-CN" dirty="0" err="1" smtClean="0">
                <a:solidFill>
                  <a:schemeClr val="tx1"/>
                </a:solidFill>
                <a:latin typeface="+mj-lt"/>
                <a:ea typeface="黑体" pitchFamily="49" charset="-122"/>
              </a:rPr>
              <a:t>tf</a:t>
            </a:r>
            <a:r>
              <a:rPr lang="en-US" altLang="zh-CN" i="1" baseline="-25000" dirty="0" err="1" smtClean="0">
                <a:solidFill>
                  <a:schemeClr val="tx1"/>
                </a:solidFill>
                <a:latin typeface="+mj-lt"/>
                <a:ea typeface="黑体" pitchFamily="49" charset="-122"/>
              </a:rPr>
              <a:t>t</a:t>
            </a:r>
            <a:r>
              <a:rPr lang="en-US" altLang="zh-CN" baseline="-25000" dirty="0" err="1" smtClean="0">
                <a:solidFill>
                  <a:schemeClr val="tx1"/>
                </a:solidFill>
                <a:latin typeface="+mj-lt"/>
                <a:ea typeface="黑体" pitchFamily="49" charset="-122"/>
              </a:rPr>
              <a:t>,</a:t>
            </a:r>
            <a:r>
              <a:rPr lang="en-US" altLang="zh-CN" i="1" baseline="-25000" dirty="0" err="1" smtClean="0">
                <a:solidFill>
                  <a:schemeClr val="tx1"/>
                </a:solidFill>
                <a:latin typeface="+mj-lt"/>
                <a:ea typeface="黑体" pitchFamily="49" charset="-122"/>
              </a:rPr>
              <a:t>d</a:t>
            </a:r>
            <a:r>
              <a:rPr lang="en-US" altLang="zh-CN" dirty="0" smtClean="0">
                <a:solidFill>
                  <a:schemeClr val="tx1"/>
                </a:solidFill>
                <a:latin typeface="+mj-lt"/>
                <a:ea typeface="黑体" pitchFamily="49" charset="-122"/>
              </a:rPr>
              <a:t> )</a:t>
            </a:r>
            <a:endParaRPr lang="en-US" dirty="0" smtClean="0">
              <a:solidFill>
                <a:schemeClr val="tx1"/>
              </a:solidFill>
              <a:latin typeface="+mj-lt"/>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mj-lt"/>
                <a:ea typeface="黑体" pitchFamily="49" charset="-122"/>
              </a:rPr>
              <a:t>如果两者没有公共词项，则得分为</a:t>
            </a:r>
            <a:r>
              <a:rPr lang="en-US" altLang="zh-CN" dirty="0" smtClean="0">
                <a:solidFill>
                  <a:schemeClr val="tx1"/>
                </a:solidFill>
                <a:latin typeface="+mj-lt"/>
                <a:ea typeface="黑体" pitchFamily="49" charset="-122"/>
              </a:rPr>
              <a:t>0</a:t>
            </a:r>
            <a:endParaRPr lang="de-DE" dirty="0" smtClean="0">
              <a:solidFill>
                <a:schemeClr val="tx1"/>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pPr>
              <a:defRPr/>
            </a:pPr>
            <a:fld id="{74BF2C0F-05D6-4882-A325-BE394602789D}" type="slidenum">
              <a:rPr lang="en-US" smtClean="0"/>
              <a:pPr>
                <a:defRPr/>
              </a:pPr>
              <a:t>10</a:t>
            </a:fld>
            <a:endParaRPr lang="en-US"/>
          </a:p>
        </p:txBody>
      </p:sp>
      <p:pic>
        <p:nvPicPr>
          <p:cNvPr id="8" name="Picture 7" descr="626.png"/>
          <p:cNvPicPr>
            <a:picLocks noChangeAspect="1"/>
          </p:cNvPicPr>
          <p:nvPr/>
        </p:nvPicPr>
        <p:blipFill>
          <a:blip r:embed="rId4" cstate="print"/>
          <a:stretch>
            <a:fillRect/>
          </a:stretch>
        </p:blipFill>
        <p:spPr>
          <a:xfrm>
            <a:off x="2011779" y="2357430"/>
            <a:ext cx="5189999" cy="900000"/>
          </a:xfrm>
          <a:prstGeom prst="rect">
            <a:avLst/>
          </a:prstGeom>
        </p:spPr>
      </p:pic>
      <p:graphicFrame>
        <p:nvGraphicFramePr>
          <p:cNvPr id="9" name="Object 8"/>
          <p:cNvGraphicFramePr>
            <a:graphicFrameLocks noChangeAspect="1"/>
          </p:cNvGraphicFramePr>
          <p:nvPr/>
        </p:nvGraphicFramePr>
        <p:xfrm>
          <a:off x="3779912" y="4581128"/>
          <a:ext cx="538200" cy="468000"/>
        </p:xfrm>
        <a:graphic>
          <a:graphicData uri="http://schemas.openxmlformats.org/presentationml/2006/ole">
            <mc:AlternateContent xmlns:mc="http://schemas.openxmlformats.org/markup-compatibility/2006">
              <mc:Choice xmlns:v="urn:schemas-microsoft-com:vml" Requires="v">
                <p:oleObj spid="_x0000_s1036" name="Vergelijking" r:id="rId5" imgW="291960" imgH="253800" progId="Equation.3">
                  <p:embed/>
                </p:oleObj>
              </mc:Choice>
              <mc:Fallback>
                <p:oleObj name="Vergelijking" r:id="rId5" imgW="291960" imgH="253800" progId="Equation.3">
                  <p:embed/>
                  <p:pic>
                    <p:nvPicPr>
                      <p:cNvPr id="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79912" y="4581128"/>
                        <a:ext cx="538200" cy="468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11</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572560" cy="1403350"/>
          </a:xfrm>
          <a:prstGeom prst="rect">
            <a:avLst/>
          </a:prstGeom>
          <a:noFill/>
          <a:ln w="9525">
            <a:noFill/>
            <a:round/>
            <a:headEnd/>
            <a:tailEnd/>
          </a:ln>
        </p:spPr>
        <p:txBody>
          <a:bodyPr anchor="b"/>
          <a:lstStyle/>
          <a:p>
            <a:r>
              <a:rPr lang="zh-CN" altLang="en-US" sz="3600" dirty="0" smtClean="0">
                <a:solidFill>
                  <a:schemeClr val="tx1"/>
                </a:solidFill>
                <a:latin typeface="+mj-lt"/>
                <a:ea typeface="黑体" pitchFamily="49" charset="-122"/>
              </a:rPr>
              <a:t>文档中的词频 </a:t>
            </a:r>
            <a:r>
              <a:rPr lang="en-US" sz="3600" dirty="0" smtClean="0">
                <a:solidFill>
                  <a:schemeClr val="tx1"/>
                </a:solidFill>
                <a:latin typeface="+mj-lt"/>
                <a:ea typeface="黑体" pitchFamily="49" charset="-122"/>
              </a:rPr>
              <a:t>vs. </a:t>
            </a:r>
            <a:r>
              <a:rPr lang="zh-CN" altLang="en-US" sz="3600" dirty="0" smtClean="0">
                <a:solidFill>
                  <a:schemeClr val="tx1"/>
                </a:solidFill>
                <a:latin typeface="+mj-lt"/>
                <a:ea typeface="黑体" pitchFamily="49" charset="-122"/>
              </a:rPr>
              <a:t>文档集中的词频</a:t>
            </a:r>
            <a:endParaRPr lang="en-US" sz="3600" dirty="0" smtClean="0">
              <a:solidFill>
                <a:schemeClr val="tx1"/>
              </a:solidFill>
              <a:latin typeface="+mj-lt"/>
              <a:ea typeface="黑体" pitchFamily="49" charset="-122"/>
            </a:endParaRPr>
          </a:p>
        </p:txBody>
      </p:sp>
      <p:sp>
        <p:nvSpPr>
          <p:cNvPr id="84996" name="Text Box 3"/>
          <p:cNvSpPr txBox="1">
            <a:spLocks noChangeArrowheads="1"/>
          </p:cNvSpPr>
          <p:nvPr/>
        </p:nvSpPr>
        <p:spPr bwMode="auto">
          <a:xfrm>
            <a:off x="214282" y="2286016"/>
            <a:ext cx="8286808" cy="3807280"/>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en-US" dirty="0" smtClean="0">
                <a:solidFill>
                  <a:schemeClr val="tx1"/>
                </a:solidFill>
                <a:latin typeface="+mj-lt"/>
                <a:ea typeface="黑体" pitchFamily="49" charset="-122"/>
              </a:rPr>
              <a:t>除词项频率</a:t>
            </a:r>
            <a:r>
              <a:rPr lang="en-US" altLang="zh-CN" dirty="0" err="1" smtClean="0">
                <a:solidFill>
                  <a:schemeClr val="tx1"/>
                </a:solidFill>
                <a:latin typeface="+mj-lt"/>
                <a:ea typeface="黑体" pitchFamily="49" charset="-122"/>
              </a:rPr>
              <a:t>tf</a:t>
            </a:r>
            <a:r>
              <a:rPr lang="zh-CN" altLang="en-US" dirty="0" smtClean="0">
                <a:solidFill>
                  <a:schemeClr val="tx1"/>
                </a:solidFill>
                <a:latin typeface="+mj-lt"/>
                <a:ea typeface="黑体" pitchFamily="49" charset="-122"/>
              </a:rPr>
              <a:t>之外，我们还想利用词项在整个文档集中的频率进行权重和评分计算</a:t>
            </a:r>
            <a:endParaRPr lang="en-US" dirty="0" smtClean="0">
              <a:solidFill>
                <a:schemeClr val="tx1"/>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pPr>
              <a:defRPr/>
            </a:pPr>
            <a:fld id="{74BF2C0F-05D6-4882-A325-BE394602789D}" type="slidenum">
              <a:rPr lang="en-US" smtClean="0"/>
              <a:pPr>
                <a:defRPr/>
              </a:pPr>
              <a:t>11</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12</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572560" cy="1403350"/>
          </a:xfrm>
          <a:prstGeom prst="rect">
            <a:avLst/>
          </a:prstGeom>
          <a:noFill/>
          <a:ln w="9525">
            <a:noFill/>
            <a:round/>
            <a:headEnd/>
            <a:tailEnd/>
          </a:ln>
        </p:spPr>
        <p:txBody>
          <a:bodyPr anchor="b"/>
          <a:lstStyle/>
          <a:p>
            <a:r>
              <a:rPr lang="zh-CN" altLang="en-US" sz="3600" dirty="0" smtClean="0">
                <a:solidFill>
                  <a:schemeClr val="tx1"/>
                </a:solidFill>
                <a:latin typeface="+mj-lt"/>
                <a:ea typeface="黑体" pitchFamily="49" charset="-122"/>
              </a:rPr>
              <a:t>罕见词项所期望的权重</a:t>
            </a:r>
            <a:endParaRPr lang="en-US" sz="3600" dirty="0" smtClean="0">
              <a:solidFill>
                <a:schemeClr val="tx1"/>
              </a:solidFill>
              <a:latin typeface="+mj-lt"/>
              <a:ea typeface="黑体" pitchFamily="49" charset="-122"/>
            </a:endParaRPr>
          </a:p>
        </p:txBody>
      </p:sp>
      <p:sp>
        <p:nvSpPr>
          <p:cNvPr id="84996" name="Text Box 3"/>
          <p:cNvSpPr txBox="1">
            <a:spLocks noChangeArrowheads="1"/>
          </p:cNvSpPr>
          <p:nvPr/>
        </p:nvSpPr>
        <p:spPr bwMode="auto">
          <a:xfrm>
            <a:off x="214282" y="2286016"/>
            <a:ext cx="8286808" cy="3807280"/>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en-US" dirty="0" smtClean="0">
                <a:solidFill>
                  <a:schemeClr val="tx1"/>
                </a:solidFill>
                <a:latin typeface="+mj-lt"/>
                <a:ea typeface="黑体" pitchFamily="49" charset="-122"/>
              </a:rPr>
              <a:t>罕见词项比常见词所蕴含的信息更多</a:t>
            </a:r>
            <a:endParaRPr lang="en-US" dirty="0" smtClean="0">
              <a:solidFill>
                <a:schemeClr val="tx1"/>
              </a:solidFill>
              <a:latin typeface="+mj-lt"/>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mj-lt"/>
                <a:ea typeface="黑体" pitchFamily="49" charset="-122"/>
              </a:rPr>
              <a:t>考虑查询中某个词项，它在整个文档集中非常罕见</a:t>
            </a:r>
            <a:r>
              <a:rPr lang="en-US" dirty="0" smtClean="0">
                <a:solidFill>
                  <a:schemeClr val="tx1"/>
                </a:solidFill>
                <a:latin typeface="+mj-lt"/>
                <a:ea typeface="黑体" pitchFamily="49" charset="-122"/>
              </a:rPr>
              <a:t> </a:t>
            </a:r>
            <a:r>
              <a:rPr lang="de-DE" dirty="0" smtClean="0">
                <a:solidFill>
                  <a:schemeClr val="tx1"/>
                </a:solidFill>
                <a:latin typeface="+mj-lt"/>
                <a:ea typeface="黑体" pitchFamily="49" charset="-122"/>
              </a:rPr>
              <a:t>(</a:t>
            </a:r>
            <a:r>
              <a:rPr lang="zh-CN" altLang="en-US" dirty="0" smtClean="0">
                <a:solidFill>
                  <a:schemeClr val="tx1"/>
                </a:solidFill>
                <a:latin typeface="+mj-lt"/>
                <a:ea typeface="黑体" pitchFamily="49" charset="-122"/>
              </a:rPr>
              <a:t>例如</a:t>
            </a:r>
            <a:r>
              <a:rPr lang="de-DE" dirty="0" smtClean="0">
                <a:solidFill>
                  <a:schemeClr val="tx1"/>
                </a:solidFill>
                <a:latin typeface="+mj-lt"/>
                <a:ea typeface="黑体" pitchFamily="49" charset="-122"/>
              </a:rPr>
              <a:t> </a:t>
            </a:r>
            <a:r>
              <a:rPr lang="de-DE" sz="2200" dirty="0" smtClean="0">
                <a:solidFill>
                  <a:schemeClr val="tx1"/>
                </a:solidFill>
                <a:latin typeface="+mj-lt"/>
                <a:ea typeface="黑体" pitchFamily="49" charset="-122"/>
              </a:rPr>
              <a:t>ARACHNOCENTRIC</a:t>
            </a:r>
            <a:r>
              <a:rPr lang="de-DE" dirty="0" smtClean="0">
                <a:solidFill>
                  <a:schemeClr val="tx1"/>
                </a:solidFill>
                <a:latin typeface="+mj-lt"/>
                <a:ea typeface="黑体" pitchFamily="49" charset="-122"/>
              </a:rPr>
              <a:t>).</a:t>
            </a:r>
          </a:p>
          <a:p>
            <a:pPr lvl="1">
              <a:spcBef>
                <a:spcPts val="700"/>
              </a:spcBef>
              <a:buClr>
                <a:srgbClr val="336699"/>
              </a:buClr>
              <a:buFont typeface="Wingdings" pitchFamily="2" charset="2"/>
              <a:buChar char="§"/>
            </a:pPr>
            <a:r>
              <a:rPr lang="zh-CN" altLang="en-US" dirty="0" smtClean="0">
                <a:solidFill>
                  <a:schemeClr val="tx1"/>
                </a:solidFill>
                <a:latin typeface="+mj-lt"/>
                <a:ea typeface="黑体" pitchFamily="49" charset="-122"/>
              </a:rPr>
              <a:t>某篇包含该词项的文档很可能相关</a:t>
            </a:r>
            <a:endParaRPr lang="en-US" dirty="0" smtClean="0">
              <a:solidFill>
                <a:schemeClr val="tx1"/>
              </a:solidFill>
              <a:latin typeface="+mj-lt"/>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mj-lt"/>
                <a:ea typeface="黑体" pitchFamily="49" charset="-122"/>
              </a:rPr>
              <a:t>于是，我们希望像</a:t>
            </a:r>
            <a:r>
              <a:rPr lang="de-DE" altLang="zh-CN" sz="2200" dirty="0" smtClean="0">
                <a:solidFill>
                  <a:schemeClr val="tx1"/>
                </a:solidFill>
                <a:latin typeface="+mj-lt"/>
                <a:ea typeface="黑体" pitchFamily="49" charset="-122"/>
              </a:rPr>
              <a:t>ARACHNOCENTRIC</a:t>
            </a:r>
            <a:r>
              <a:rPr lang="zh-CN" altLang="en-US" dirty="0" smtClean="0">
                <a:solidFill>
                  <a:schemeClr val="tx1"/>
                </a:solidFill>
                <a:ea typeface="黑体" pitchFamily="49" charset="-122"/>
              </a:rPr>
              <a:t>一样的</a:t>
            </a:r>
            <a:r>
              <a:rPr lang="zh-CN" altLang="en-US" dirty="0" smtClean="0">
                <a:solidFill>
                  <a:schemeClr val="tx1"/>
                </a:solidFill>
                <a:latin typeface="+mj-lt"/>
                <a:ea typeface="黑体" pitchFamily="49" charset="-122"/>
              </a:rPr>
              <a:t>罕见词项将有较高权重</a:t>
            </a:r>
            <a:endParaRPr lang="en-US" dirty="0" smtClean="0">
              <a:solidFill>
                <a:schemeClr val="tx1"/>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pPr>
              <a:defRPr/>
            </a:pPr>
            <a:fld id="{74BF2C0F-05D6-4882-A325-BE394602789D}" type="slidenum">
              <a:rPr lang="en-US" smtClean="0"/>
              <a:pPr>
                <a:defRPr/>
              </a:pPr>
              <a:t>12</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13</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572560" cy="1403350"/>
          </a:xfrm>
          <a:prstGeom prst="rect">
            <a:avLst/>
          </a:prstGeom>
          <a:noFill/>
          <a:ln w="9525">
            <a:noFill/>
            <a:round/>
            <a:headEnd/>
            <a:tailEnd/>
          </a:ln>
        </p:spPr>
        <p:txBody>
          <a:bodyPr anchor="b"/>
          <a:lstStyle/>
          <a:p>
            <a:r>
              <a:rPr lang="zh-CN" altLang="en-US" sz="3600" dirty="0" smtClean="0">
                <a:solidFill>
                  <a:schemeClr val="tx1"/>
                </a:solidFill>
                <a:latin typeface="+mj-lt"/>
                <a:ea typeface="黑体" pitchFamily="49" charset="-122"/>
              </a:rPr>
              <a:t>常见词项所期望的权重</a:t>
            </a:r>
            <a:endParaRPr lang="en-US" sz="3600" dirty="0" smtClean="0">
              <a:solidFill>
                <a:schemeClr val="tx1"/>
              </a:solidFill>
              <a:latin typeface="+mj-lt"/>
              <a:ea typeface="黑体" pitchFamily="49" charset="-122"/>
            </a:endParaRPr>
          </a:p>
        </p:txBody>
      </p:sp>
      <p:sp>
        <p:nvSpPr>
          <p:cNvPr id="84996" name="Text Box 3"/>
          <p:cNvSpPr txBox="1">
            <a:spLocks noChangeArrowheads="1"/>
          </p:cNvSpPr>
          <p:nvPr/>
        </p:nvSpPr>
        <p:spPr bwMode="auto">
          <a:xfrm>
            <a:off x="214282" y="1785926"/>
            <a:ext cx="8286808" cy="4379378"/>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en-US" dirty="0" smtClean="0">
                <a:solidFill>
                  <a:schemeClr val="tx1"/>
                </a:solidFill>
                <a:latin typeface="+mj-lt"/>
                <a:ea typeface="黑体" pitchFamily="49" charset="-122"/>
              </a:rPr>
              <a:t>常见词项的信息量不如罕见词</a:t>
            </a:r>
            <a:endParaRPr lang="en-US" dirty="0" smtClean="0">
              <a:solidFill>
                <a:schemeClr val="tx1"/>
              </a:solidFill>
              <a:latin typeface="+mj-lt"/>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mj-lt"/>
                <a:ea typeface="黑体" pitchFamily="49" charset="-122"/>
              </a:rPr>
              <a:t>考虑一个查询词项，它频繁出现在文档集中</a:t>
            </a:r>
            <a:r>
              <a:rPr lang="en-US" dirty="0" smtClean="0">
                <a:solidFill>
                  <a:schemeClr val="tx1"/>
                </a:solidFill>
                <a:latin typeface="+mj-lt"/>
                <a:ea typeface="黑体" pitchFamily="49" charset="-122"/>
              </a:rPr>
              <a:t> </a:t>
            </a:r>
            <a:r>
              <a:rPr lang="de-DE" dirty="0" smtClean="0">
                <a:solidFill>
                  <a:schemeClr val="tx1"/>
                </a:solidFill>
                <a:latin typeface="+mj-lt"/>
                <a:ea typeface="黑体" pitchFamily="49" charset="-122"/>
              </a:rPr>
              <a:t>(</a:t>
            </a:r>
            <a:r>
              <a:rPr lang="zh-CN" altLang="en-US" dirty="0" smtClean="0">
                <a:solidFill>
                  <a:schemeClr val="tx1"/>
                </a:solidFill>
                <a:latin typeface="+mj-lt"/>
                <a:ea typeface="黑体" pitchFamily="49" charset="-122"/>
              </a:rPr>
              <a:t>如</a:t>
            </a:r>
            <a:r>
              <a:rPr lang="de-DE" dirty="0" smtClean="0">
                <a:solidFill>
                  <a:schemeClr val="tx1"/>
                </a:solidFill>
                <a:latin typeface="+mj-lt"/>
                <a:ea typeface="黑体" pitchFamily="49" charset="-122"/>
              </a:rPr>
              <a:t> </a:t>
            </a:r>
            <a:r>
              <a:rPr lang="en-US" sz="2200" dirty="0" smtClean="0">
                <a:solidFill>
                  <a:schemeClr val="tx1"/>
                </a:solidFill>
                <a:latin typeface="+mj-lt"/>
                <a:ea typeface="黑体" pitchFamily="49" charset="-122"/>
              </a:rPr>
              <a:t>GOOD, INCREASE, LINE</a:t>
            </a:r>
            <a:r>
              <a:rPr lang="zh-CN" altLang="en-US" sz="2200" dirty="0" smtClean="0">
                <a:solidFill>
                  <a:schemeClr val="tx1"/>
                </a:solidFill>
                <a:latin typeface="+mj-lt"/>
                <a:ea typeface="黑体" pitchFamily="49" charset="-122"/>
              </a:rPr>
              <a:t>等等</a:t>
            </a:r>
            <a:r>
              <a:rPr lang="de-DE" dirty="0" smtClean="0">
                <a:solidFill>
                  <a:schemeClr val="tx1"/>
                </a:solidFill>
                <a:latin typeface="+mj-lt"/>
                <a:ea typeface="黑体" pitchFamily="49" charset="-122"/>
              </a:rPr>
              <a:t>)</a:t>
            </a:r>
          </a:p>
          <a:p>
            <a:pPr lvl="1">
              <a:spcBef>
                <a:spcPts val="700"/>
              </a:spcBef>
              <a:buClr>
                <a:srgbClr val="336699"/>
              </a:buClr>
              <a:buFont typeface="Wingdings" pitchFamily="2" charset="2"/>
              <a:buChar char="§"/>
            </a:pPr>
            <a:r>
              <a:rPr lang="zh-CN" altLang="en-US" dirty="0" smtClean="0">
                <a:solidFill>
                  <a:schemeClr val="tx1"/>
                </a:solidFill>
                <a:latin typeface="+mj-lt"/>
                <a:ea typeface="黑体" pitchFamily="49" charset="-122"/>
              </a:rPr>
              <a:t>一篇包含该词项的文档当然比不包含该词项的文档的相关度要高</a:t>
            </a:r>
            <a:endParaRPr lang="en-US" altLang="zh-CN" dirty="0" smtClean="0">
              <a:solidFill>
                <a:schemeClr val="tx1"/>
              </a:solidFill>
              <a:latin typeface="+mj-lt"/>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mj-lt"/>
                <a:ea typeface="黑体" pitchFamily="49" charset="-122"/>
              </a:rPr>
              <a:t>但是，这些词对于相关度而言并不是非常强的指示词</a:t>
            </a:r>
            <a:endParaRPr lang="en-US" dirty="0" smtClean="0">
              <a:solidFill>
                <a:schemeClr val="tx1"/>
              </a:solidFill>
              <a:latin typeface="+mj-lt"/>
              <a:ea typeface="黑体" pitchFamily="49" charset="-122"/>
            </a:endParaRPr>
          </a:p>
          <a:p>
            <a:pPr lvl="1">
              <a:spcBef>
                <a:spcPts val="700"/>
              </a:spcBef>
              <a:buClr>
                <a:srgbClr val="336699"/>
              </a:buClr>
              <a:buFont typeface="Wingdings" pitchFamily="2" charset="2"/>
              <a:buChar char="§"/>
            </a:pPr>
            <a:endParaRPr lang="de-DE" dirty="0" smtClean="0">
              <a:solidFill>
                <a:schemeClr val="tx1"/>
              </a:solidFill>
              <a:latin typeface="+mj-lt"/>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mj-lt"/>
                <a:ea typeface="黑体" pitchFamily="49" charset="-122"/>
              </a:rPr>
              <a:t>于是，对于诸如</a:t>
            </a:r>
            <a:r>
              <a:rPr lang="en-US" altLang="zh-CN" sz="2200" dirty="0" smtClean="0">
                <a:solidFill>
                  <a:schemeClr val="tx1"/>
                </a:solidFill>
                <a:latin typeface="+mj-lt"/>
                <a:ea typeface="黑体" pitchFamily="49" charset="-122"/>
              </a:rPr>
              <a:t>GOOD</a:t>
            </a:r>
            <a:r>
              <a:rPr lang="zh-CN" altLang="en-US" sz="2200" dirty="0" smtClean="0">
                <a:solidFill>
                  <a:schemeClr val="tx1"/>
                </a:solidFill>
                <a:latin typeface="+mj-lt"/>
                <a:ea typeface="黑体" pitchFamily="49" charset="-122"/>
              </a:rPr>
              <a:t>、</a:t>
            </a:r>
            <a:r>
              <a:rPr lang="en-US" altLang="zh-CN" sz="2200" dirty="0" smtClean="0">
                <a:solidFill>
                  <a:schemeClr val="tx1"/>
                </a:solidFill>
                <a:latin typeface="+mj-lt"/>
                <a:ea typeface="黑体" pitchFamily="49" charset="-122"/>
              </a:rPr>
              <a:t>INCREASE</a:t>
            </a:r>
            <a:r>
              <a:rPr lang="zh-CN" altLang="en-US" dirty="0" smtClean="0">
                <a:solidFill>
                  <a:schemeClr val="tx1"/>
                </a:solidFill>
                <a:latin typeface="+mj-lt"/>
                <a:ea typeface="黑体" pitchFamily="49" charset="-122"/>
              </a:rPr>
              <a:t>和</a:t>
            </a:r>
            <a:r>
              <a:rPr lang="en-US" altLang="zh-CN" sz="2200" dirty="0" smtClean="0">
                <a:solidFill>
                  <a:schemeClr val="tx1"/>
                </a:solidFill>
                <a:latin typeface="+mj-lt"/>
                <a:ea typeface="黑体" pitchFamily="49" charset="-122"/>
              </a:rPr>
              <a:t>LINE</a:t>
            </a:r>
            <a:r>
              <a:rPr lang="zh-CN" altLang="en-US" dirty="0" smtClean="0">
                <a:solidFill>
                  <a:schemeClr val="tx1"/>
                </a:solidFill>
                <a:ea typeface="黑体" pitchFamily="49" charset="-122"/>
              </a:rPr>
              <a:t>的</a:t>
            </a:r>
            <a:r>
              <a:rPr lang="zh-CN" altLang="en-US" dirty="0" smtClean="0">
                <a:solidFill>
                  <a:schemeClr val="tx1"/>
                </a:solidFill>
                <a:latin typeface="+mj-lt"/>
                <a:ea typeface="黑体" pitchFamily="49" charset="-122"/>
              </a:rPr>
              <a:t>频繁词，会给一个正的权重，但是这个权重小于罕见词权重</a:t>
            </a:r>
            <a:endParaRPr lang="en-US" dirty="0" smtClean="0">
              <a:solidFill>
                <a:schemeClr val="tx1"/>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pPr>
              <a:defRPr/>
            </a:pPr>
            <a:fld id="{74BF2C0F-05D6-4882-A325-BE394602789D}" type="slidenum">
              <a:rPr lang="en-US" smtClean="0"/>
              <a:pPr>
                <a:defRPr/>
              </a:pPr>
              <a:t>13</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14</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572560" cy="1403350"/>
          </a:xfrm>
          <a:prstGeom prst="rect">
            <a:avLst/>
          </a:prstGeom>
          <a:noFill/>
          <a:ln w="9525">
            <a:noFill/>
            <a:round/>
            <a:headEnd/>
            <a:tailEnd/>
          </a:ln>
        </p:spPr>
        <p:txBody>
          <a:bodyPr anchor="b"/>
          <a:lstStyle/>
          <a:p>
            <a:r>
              <a:rPr lang="zh-CN" altLang="en-US" sz="3600" dirty="0" smtClean="0">
                <a:solidFill>
                  <a:schemeClr val="tx1"/>
                </a:solidFill>
                <a:latin typeface="+mj-lt"/>
                <a:ea typeface="黑体" pitchFamily="49" charset="-122"/>
              </a:rPr>
              <a:t>文档频率</a:t>
            </a:r>
            <a:r>
              <a:rPr lang="en-US" altLang="zh-CN" sz="3600" dirty="0" smtClean="0">
                <a:solidFill>
                  <a:schemeClr val="tx1"/>
                </a:solidFill>
                <a:latin typeface="+mj-lt"/>
                <a:ea typeface="黑体" pitchFamily="49" charset="-122"/>
              </a:rPr>
              <a:t>(</a:t>
            </a:r>
            <a:r>
              <a:rPr lang="de-DE" sz="3600" dirty="0" smtClean="0">
                <a:solidFill>
                  <a:schemeClr val="tx1"/>
                </a:solidFill>
                <a:latin typeface="+mj-lt"/>
                <a:ea typeface="黑体" pitchFamily="49" charset="-122"/>
              </a:rPr>
              <a:t>Document frequency, df)</a:t>
            </a:r>
          </a:p>
        </p:txBody>
      </p:sp>
      <p:sp>
        <p:nvSpPr>
          <p:cNvPr id="84996" name="Text Box 3"/>
          <p:cNvSpPr txBox="1">
            <a:spLocks noChangeArrowheads="1"/>
          </p:cNvSpPr>
          <p:nvPr/>
        </p:nvSpPr>
        <p:spPr bwMode="auto">
          <a:xfrm>
            <a:off x="214282" y="1857388"/>
            <a:ext cx="8286808" cy="5429264"/>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en-US" dirty="0" smtClean="0">
                <a:solidFill>
                  <a:schemeClr val="tx1"/>
                </a:solidFill>
                <a:latin typeface="+mj-lt"/>
                <a:ea typeface="黑体" pitchFamily="49" charset="-122"/>
              </a:rPr>
              <a:t>对于罕见词项我们希望赋予高权重</a:t>
            </a:r>
            <a:endParaRPr lang="en-US" dirty="0" smtClean="0">
              <a:solidFill>
                <a:schemeClr val="tx1"/>
              </a:solidFill>
              <a:latin typeface="+mj-lt"/>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mj-lt"/>
                <a:ea typeface="黑体" pitchFamily="49" charset="-122"/>
              </a:rPr>
              <a:t>对于常见词我们希望赋</a:t>
            </a:r>
            <a:r>
              <a:rPr lang="zh-CN" altLang="en-US" dirty="0" smtClean="0">
                <a:solidFill>
                  <a:schemeClr val="tx1"/>
                </a:solidFill>
                <a:ea typeface="黑体" pitchFamily="49" charset="-122"/>
              </a:rPr>
              <a:t>予正的</a:t>
            </a:r>
            <a:r>
              <a:rPr lang="zh-CN" altLang="en-US" dirty="0" smtClean="0">
                <a:solidFill>
                  <a:schemeClr val="tx1"/>
                </a:solidFill>
                <a:latin typeface="+mj-lt"/>
                <a:ea typeface="黑体" pitchFamily="49" charset="-122"/>
              </a:rPr>
              <a:t>低权重</a:t>
            </a:r>
            <a:endParaRPr lang="de-DE" dirty="0" smtClean="0">
              <a:solidFill>
                <a:schemeClr val="tx1"/>
              </a:solidFill>
              <a:latin typeface="+mj-lt"/>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mj-lt"/>
                <a:ea typeface="黑体" pitchFamily="49" charset="-122"/>
              </a:rPr>
              <a:t>接下来我们使用文档频率</a:t>
            </a:r>
            <a:r>
              <a:rPr lang="en-US" altLang="zh-CN" dirty="0" err="1" smtClean="0">
                <a:solidFill>
                  <a:schemeClr val="tx1"/>
                </a:solidFill>
                <a:latin typeface="+mj-lt"/>
                <a:ea typeface="黑体" pitchFamily="49" charset="-122"/>
              </a:rPr>
              <a:t>df</a:t>
            </a:r>
            <a:r>
              <a:rPr lang="zh-CN" altLang="en-US" dirty="0" smtClean="0">
                <a:solidFill>
                  <a:schemeClr val="tx1"/>
                </a:solidFill>
                <a:latin typeface="+mj-lt"/>
                <a:ea typeface="黑体" pitchFamily="49" charset="-122"/>
              </a:rPr>
              <a:t>这个因子来计算查询</a:t>
            </a:r>
            <a:r>
              <a:rPr lang="en-US" altLang="zh-CN" dirty="0" smtClean="0">
                <a:solidFill>
                  <a:schemeClr val="tx1"/>
                </a:solidFill>
                <a:latin typeface="+mj-lt"/>
                <a:ea typeface="黑体" pitchFamily="49" charset="-122"/>
              </a:rPr>
              <a:t>-</a:t>
            </a:r>
            <a:r>
              <a:rPr lang="zh-CN" altLang="en-US" dirty="0" smtClean="0">
                <a:solidFill>
                  <a:schemeClr val="tx1"/>
                </a:solidFill>
                <a:latin typeface="+mj-lt"/>
                <a:ea typeface="黑体" pitchFamily="49" charset="-122"/>
              </a:rPr>
              <a:t>文档的匹配得分</a:t>
            </a:r>
            <a:endParaRPr lang="de-DE" dirty="0" smtClean="0">
              <a:solidFill>
                <a:schemeClr val="tx1"/>
              </a:solidFill>
              <a:latin typeface="+mj-lt"/>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mj-lt"/>
                <a:ea typeface="黑体" pitchFamily="49" charset="-122"/>
              </a:rPr>
              <a:t>文档频率指但是出现词项的文档数目</a:t>
            </a:r>
            <a:endParaRPr lang="en-US" dirty="0" smtClean="0">
              <a:solidFill>
                <a:schemeClr val="tx1"/>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pPr>
              <a:defRPr/>
            </a:pPr>
            <a:fld id="{74BF2C0F-05D6-4882-A325-BE394602789D}" type="slidenum">
              <a:rPr lang="en-US" smtClean="0"/>
              <a:pPr>
                <a:defRPr/>
              </a:pPr>
              <a:t>14</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15</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572560" cy="1403350"/>
          </a:xfrm>
          <a:prstGeom prst="rect">
            <a:avLst/>
          </a:prstGeom>
          <a:noFill/>
          <a:ln w="9525">
            <a:noFill/>
            <a:round/>
            <a:headEnd/>
            <a:tailEnd/>
          </a:ln>
        </p:spPr>
        <p:txBody>
          <a:bodyPr anchor="b"/>
          <a:lstStyle/>
          <a:p>
            <a:r>
              <a:rPr lang="de-DE" sz="3600" dirty="0" smtClean="0">
                <a:solidFill>
                  <a:schemeClr val="tx1"/>
                </a:solidFill>
                <a:latin typeface="+mj-lt"/>
                <a:ea typeface="黑体" pitchFamily="49" charset="-122"/>
              </a:rPr>
              <a:t>idf </a:t>
            </a:r>
            <a:r>
              <a:rPr lang="zh-CN" altLang="en-US" sz="3600" dirty="0" smtClean="0">
                <a:solidFill>
                  <a:schemeClr val="tx1"/>
                </a:solidFill>
                <a:latin typeface="+mj-lt"/>
                <a:ea typeface="黑体" pitchFamily="49" charset="-122"/>
              </a:rPr>
              <a:t>权重</a:t>
            </a:r>
            <a:endParaRPr lang="de-DE" sz="3600" dirty="0" smtClean="0">
              <a:solidFill>
                <a:schemeClr val="tx1"/>
              </a:solidFill>
              <a:latin typeface="+mj-lt"/>
              <a:ea typeface="黑体" pitchFamily="49" charset="-122"/>
            </a:endParaRPr>
          </a:p>
        </p:txBody>
      </p:sp>
      <p:sp>
        <p:nvSpPr>
          <p:cNvPr id="84996" name="Text Box 3"/>
          <p:cNvSpPr txBox="1">
            <a:spLocks noChangeArrowheads="1"/>
          </p:cNvSpPr>
          <p:nvPr/>
        </p:nvSpPr>
        <p:spPr bwMode="auto">
          <a:xfrm>
            <a:off x="214282" y="1571612"/>
            <a:ext cx="8286808" cy="5429264"/>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en-US" dirty="0" err="1" smtClean="0">
                <a:solidFill>
                  <a:schemeClr val="tx1"/>
                </a:solidFill>
                <a:latin typeface="+mj-lt"/>
                <a:ea typeface="黑体" pitchFamily="49" charset="-122"/>
              </a:rPr>
              <a:t>df</a:t>
            </a:r>
            <a:r>
              <a:rPr lang="en-US" i="1" baseline="-25000" dirty="0" err="1" smtClean="0">
                <a:solidFill>
                  <a:schemeClr val="tx1"/>
                </a:solidFill>
                <a:latin typeface="+mj-lt"/>
                <a:ea typeface="黑体" pitchFamily="49" charset="-122"/>
              </a:rPr>
              <a:t>t</a:t>
            </a:r>
            <a:r>
              <a:rPr lang="en-US" dirty="0" smtClean="0">
                <a:solidFill>
                  <a:schemeClr val="tx1"/>
                </a:solidFill>
                <a:latin typeface="+mj-lt"/>
                <a:ea typeface="黑体" pitchFamily="49" charset="-122"/>
              </a:rPr>
              <a:t> </a:t>
            </a:r>
            <a:r>
              <a:rPr lang="zh-CN" altLang="en-US" dirty="0" smtClean="0">
                <a:solidFill>
                  <a:schemeClr val="tx1"/>
                </a:solidFill>
                <a:latin typeface="+mj-lt"/>
                <a:ea typeface="黑体" pitchFamily="49" charset="-122"/>
              </a:rPr>
              <a:t>是出现词项</a:t>
            </a:r>
            <a:r>
              <a:rPr lang="de-DE" i="1" dirty="0" smtClean="0">
                <a:solidFill>
                  <a:schemeClr val="tx1"/>
                </a:solidFill>
                <a:latin typeface="+mj-lt"/>
                <a:ea typeface="黑体" pitchFamily="49" charset="-122"/>
              </a:rPr>
              <a:t>t</a:t>
            </a:r>
            <a:r>
              <a:rPr lang="zh-CN" altLang="en-US" dirty="0" smtClean="0">
                <a:solidFill>
                  <a:schemeClr val="tx1"/>
                </a:solidFill>
                <a:latin typeface="+mj-lt"/>
                <a:ea typeface="黑体" pitchFamily="49" charset="-122"/>
              </a:rPr>
              <a:t>的文档数目</a:t>
            </a:r>
            <a:endParaRPr lang="de-DE" dirty="0" smtClean="0">
              <a:solidFill>
                <a:schemeClr val="tx1"/>
              </a:solidFill>
              <a:latin typeface="+mj-lt"/>
              <a:ea typeface="黑体" pitchFamily="49" charset="-122"/>
            </a:endParaRPr>
          </a:p>
          <a:p>
            <a:pPr lvl="1">
              <a:spcBef>
                <a:spcPts val="700"/>
              </a:spcBef>
              <a:buClr>
                <a:srgbClr val="336699"/>
              </a:buClr>
              <a:buFont typeface="Wingdings" pitchFamily="2" charset="2"/>
              <a:buChar char="§"/>
            </a:pPr>
            <a:r>
              <a:rPr lang="en-US" dirty="0" err="1" smtClean="0">
                <a:solidFill>
                  <a:srgbClr val="0070C0"/>
                </a:solidFill>
                <a:latin typeface="+mj-lt"/>
                <a:ea typeface="黑体" pitchFamily="49" charset="-122"/>
              </a:rPr>
              <a:t>df</a:t>
            </a:r>
            <a:r>
              <a:rPr lang="en-US" i="1" baseline="-25000" dirty="0" err="1" smtClean="0">
                <a:solidFill>
                  <a:srgbClr val="0070C0"/>
                </a:solidFill>
                <a:latin typeface="+mj-lt"/>
                <a:ea typeface="黑体" pitchFamily="49" charset="-122"/>
              </a:rPr>
              <a:t>t</a:t>
            </a:r>
            <a:r>
              <a:rPr lang="en-US" dirty="0" smtClean="0">
                <a:solidFill>
                  <a:schemeClr val="tx1"/>
                </a:solidFill>
                <a:latin typeface="+mj-lt"/>
                <a:ea typeface="黑体" pitchFamily="49" charset="-122"/>
              </a:rPr>
              <a:t> </a:t>
            </a:r>
            <a:r>
              <a:rPr lang="zh-CN" altLang="en-US" dirty="0" smtClean="0">
                <a:solidFill>
                  <a:schemeClr val="tx1"/>
                </a:solidFill>
                <a:latin typeface="+mj-lt"/>
                <a:ea typeface="黑体" pitchFamily="49" charset="-122"/>
              </a:rPr>
              <a:t>是和词项</a:t>
            </a:r>
            <a:r>
              <a:rPr lang="en-US" i="1" dirty="0" smtClean="0">
                <a:solidFill>
                  <a:schemeClr val="tx1"/>
                </a:solidFill>
                <a:latin typeface="+mj-lt"/>
                <a:ea typeface="黑体" pitchFamily="49" charset="-122"/>
              </a:rPr>
              <a:t>t</a:t>
            </a:r>
            <a:r>
              <a:rPr lang="zh-CN" altLang="en-US" dirty="0" smtClean="0">
                <a:solidFill>
                  <a:schemeClr val="tx1"/>
                </a:solidFill>
                <a:latin typeface="+mj-lt"/>
                <a:ea typeface="黑体" pitchFamily="49" charset="-122"/>
              </a:rPr>
              <a:t>的信息量成反比的一个值</a:t>
            </a:r>
            <a:endParaRPr lang="en-US" dirty="0" smtClean="0">
              <a:solidFill>
                <a:schemeClr val="tx1"/>
              </a:solidFill>
              <a:latin typeface="+mj-lt"/>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mj-lt"/>
                <a:ea typeface="黑体" pitchFamily="49" charset="-122"/>
              </a:rPr>
              <a:t>于是可以定义词项</a:t>
            </a:r>
            <a:r>
              <a:rPr lang="en-US" altLang="zh-CN" dirty="0" smtClean="0">
                <a:solidFill>
                  <a:schemeClr val="tx1"/>
                </a:solidFill>
                <a:latin typeface="+mj-lt"/>
                <a:ea typeface="黑体" pitchFamily="49" charset="-122"/>
              </a:rPr>
              <a:t>t</a:t>
            </a:r>
            <a:r>
              <a:rPr lang="zh-CN" altLang="en-US" dirty="0" smtClean="0">
                <a:solidFill>
                  <a:schemeClr val="tx1"/>
                </a:solidFill>
                <a:latin typeface="+mj-lt"/>
                <a:ea typeface="黑体" pitchFamily="49" charset="-122"/>
              </a:rPr>
              <a:t>的</a:t>
            </a:r>
            <a:r>
              <a:rPr lang="en-US" dirty="0" err="1" smtClean="0">
                <a:solidFill>
                  <a:srgbClr val="0070C0"/>
                </a:solidFill>
                <a:latin typeface="+mj-lt"/>
                <a:ea typeface="黑体" pitchFamily="49" charset="-122"/>
              </a:rPr>
              <a:t>idf</a:t>
            </a:r>
            <a:r>
              <a:rPr lang="zh-CN" altLang="en-US" dirty="0" smtClean="0">
                <a:solidFill>
                  <a:srgbClr val="0070C0"/>
                </a:solidFill>
                <a:latin typeface="+mj-lt"/>
                <a:ea typeface="黑体" pitchFamily="49" charset="-122"/>
              </a:rPr>
              <a:t>权重</a:t>
            </a:r>
            <a:r>
              <a:rPr lang="en-US" dirty="0" smtClean="0">
                <a:solidFill>
                  <a:schemeClr val="tx1"/>
                </a:solidFill>
                <a:latin typeface="+mj-lt"/>
                <a:ea typeface="黑体" pitchFamily="49" charset="-122"/>
              </a:rPr>
              <a:t>:</a:t>
            </a:r>
          </a:p>
          <a:p>
            <a:pPr lvl="1">
              <a:spcBef>
                <a:spcPts val="700"/>
              </a:spcBef>
              <a:buClr>
                <a:srgbClr val="336699"/>
              </a:buClr>
              <a:buFont typeface="Wingdings" pitchFamily="2" charset="2"/>
              <a:buChar char="§"/>
            </a:pPr>
            <a:endParaRPr lang="de-DE" dirty="0" smtClean="0">
              <a:solidFill>
                <a:schemeClr val="tx1"/>
              </a:solidFill>
              <a:latin typeface="+mj-lt"/>
              <a:ea typeface="黑体" pitchFamily="49" charset="-122"/>
            </a:endParaRPr>
          </a:p>
          <a:p>
            <a:pPr lvl="1">
              <a:spcBef>
                <a:spcPts val="700"/>
              </a:spcBef>
              <a:buClr>
                <a:srgbClr val="336699"/>
              </a:buClr>
              <a:buFont typeface="Wingdings" pitchFamily="2" charset="2"/>
              <a:buChar char="§"/>
            </a:pPr>
            <a:endParaRPr lang="de-DE" dirty="0" smtClean="0">
              <a:solidFill>
                <a:schemeClr val="tx1"/>
              </a:solidFill>
              <a:latin typeface="+mj-lt"/>
              <a:ea typeface="黑体" pitchFamily="49" charset="-122"/>
            </a:endParaRPr>
          </a:p>
          <a:p>
            <a:pPr lvl="1">
              <a:spcBef>
                <a:spcPts val="700"/>
              </a:spcBef>
              <a:buClr>
                <a:srgbClr val="336699"/>
              </a:buClr>
            </a:pPr>
            <a:r>
              <a:rPr lang="de-DE" dirty="0" smtClean="0">
                <a:solidFill>
                  <a:schemeClr val="tx1"/>
                </a:solidFill>
                <a:latin typeface="+mj-lt"/>
                <a:ea typeface="黑体" pitchFamily="49" charset="-122"/>
              </a:rPr>
              <a:t>    </a:t>
            </a:r>
            <a:r>
              <a:rPr lang="en-US" dirty="0" smtClean="0">
                <a:solidFill>
                  <a:schemeClr val="tx1"/>
                </a:solidFill>
                <a:latin typeface="+mj-lt"/>
                <a:ea typeface="黑体" pitchFamily="49" charset="-122"/>
              </a:rPr>
              <a:t>(</a:t>
            </a:r>
            <a:r>
              <a:rPr lang="zh-CN" altLang="en-US" dirty="0" smtClean="0">
                <a:solidFill>
                  <a:schemeClr val="tx1"/>
                </a:solidFill>
                <a:latin typeface="+mj-lt"/>
                <a:ea typeface="黑体" pitchFamily="49" charset="-122"/>
              </a:rPr>
              <a:t>其中</a:t>
            </a:r>
            <a:r>
              <a:rPr lang="en-US" i="1" dirty="0" smtClean="0">
                <a:solidFill>
                  <a:schemeClr val="tx1"/>
                </a:solidFill>
                <a:latin typeface="+mj-lt"/>
                <a:ea typeface="黑体" pitchFamily="49" charset="-122"/>
              </a:rPr>
              <a:t>N</a:t>
            </a:r>
            <a:r>
              <a:rPr lang="en-US" dirty="0" smtClean="0">
                <a:solidFill>
                  <a:schemeClr val="tx1"/>
                </a:solidFill>
                <a:latin typeface="+mj-lt"/>
                <a:ea typeface="黑体" pitchFamily="49" charset="-122"/>
              </a:rPr>
              <a:t> </a:t>
            </a:r>
            <a:r>
              <a:rPr lang="zh-CN" altLang="en-US" dirty="0" smtClean="0">
                <a:solidFill>
                  <a:schemeClr val="tx1"/>
                </a:solidFill>
                <a:latin typeface="+mj-lt"/>
                <a:ea typeface="黑体" pitchFamily="49" charset="-122"/>
              </a:rPr>
              <a:t>是文档集中文档的数目</a:t>
            </a:r>
            <a:r>
              <a:rPr lang="en-US" dirty="0" smtClean="0">
                <a:solidFill>
                  <a:schemeClr val="tx1"/>
                </a:solidFill>
                <a:latin typeface="+mj-lt"/>
                <a:ea typeface="黑体" pitchFamily="49" charset="-122"/>
              </a:rPr>
              <a:t>)</a:t>
            </a:r>
          </a:p>
          <a:p>
            <a:pPr lvl="1">
              <a:spcBef>
                <a:spcPts val="700"/>
              </a:spcBef>
              <a:buClr>
                <a:srgbClr val="336699"/>
              </a:buClr>
              <a:buFont typeface="Wingdings" pitchFamily="2" charset="2"/>
              <a:buChar char="§"/>
            </a:pPr>
            <a:r>
              <a:rPr lang="en-US" dirty="0" err="1" smtClean="0">
                <a:solidFill>
                  <a:srgbClr val="0070C0"/>
                </a:solidFill>
                <a:latin typeface="+mj-lt"/>
                <a:ea typeface="黑体" pitchFamily="49" charset="-122"/>
              </a:rPr>
              <a:t>idf</a:t>
            </a:r>
            <a:r>
              <a:rPr lang="en-US" i="1" baseline="-25000" dirty="0" err="1" smtClean="0">
                <a:solidFill>
                  <a:srgbClr val="0070C0"/>
                </a:solidFill>
                <a:latin typeface="+mj-lt"/>
                <a:ea typeface="黑体" pitchFamily="49" charset="-122"/>
              </a:rPr>
              <a:t>t</a:t>
            </a:r>
            <a:r>
              <a:rPr lang="en-US" dirty="0" smtClean="0">
                <a:solidFill>
                  <a:schemeClr val="tx1"/>
                </a:solidFill>
                <a:latin typeface="+mj-lt"/>
                <a:ea typeface="黑体" pitchFamily="49" charset="-122"/>
              </a:rPr>
              <a:t> </a:t>
            </a:r>
            <a:r>
              <a:rPr lang="zh-CN" altLang="en-US" dirty="0" smtClean="0">
                <a:solidFill>
                  <a:schemeClr val="tx1"/>
                </a:solidFill>
                <a:latin typeface="+mj-lt"/>
                <a:ea typeface="黑体" pitchFamily="49" charset="-122"/>
              </a:rPr>
              <a:t>是反映词项</a:t>
            </a:r>
            <a:r>
              <a:rPr lang="en-US" altLang="zh-CN" dirty="0" smtClean="0">
                <a:solidFill>
                  <a:schemeClr val="tx1"/>
                </a:solidFill>
                <a:latin typeface="+mj-lt"/>
                <a:ea typeface="黑体" pitchFamily="49" charset="-122"/>
              </a:rPr>
              <a:t>t</a:t>
            </a:r>
            <a:r>
              <a:rPr lang="zh-CN" altLang="en-US" dirty="0" smtClean="0">
                <a:solidFill>
                  <a:schemeClr val="tx1"/>
                </a:solidFill>
                <a:latin typeface="+mj-lt"/>
                <a:ea typeface="黑体" pitchFamily="49" charset="-122"/>
              </a:rPr>
              <a:t>的信息量的一个指标</a:t>
            </a:r>
            <a:endParaRPr lang="en-US" dirty="0" smtClean="0">
              <a:solidFill>
                <a:schemeClr val="tx1"/>
              </a:solidFill>
              <a:latin typeface="+mj-lt"/>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mj-lt"/>
                <a:ea typeface="黑体" pitchFamily="49" charset="-122"/>
              </a:rPr>
              <a:t>实际中往往计算</a:t>
            </a:r>
            <a:r>
              <a:rPr lang="en-US" dirty="0" smtClean="0">
                <a:solidFill>
                  <a:schemeClr val="tx1"/>
                </a:solidFill>
                <a:latin typeface="+mj-lt"/>
                <a:ea typeface="黑体" pitchFamily="49" charset="-122"/>
              </a:rPr>
              <a:t>[log </a:t>
            </a:r>
            <a:r>
              <a:rPr lang="en-US" i="1" dirty="0" smtClean="0">
                <a:solidFill>
                  <a:schemeClr val="tx1"/>
                </a:solidFill>
                <a:latin typeface="+mj-lt"/>
                <a:ea typeface="黑体" pitchFamily="49" charset="-122"/>
              </a:rPr>
              <a:t>N</a:t>
            </a:r>
            <a:r>
              <a:rPr lang="en-US" dirty="0" smtClean="0">
                <a:solidFill>
                  <a:schemeClr val="tx1"/>
                </a:solidFill>
                <a:latin typeface="+mj-lt"/>
                <a:ea typeface="黑体" pitchFamily="49" charset="-122"/>
              </a:rPr>
              <a:t>/</a:t>
            </a:r>
            <a:r>
              <a:rPr lang="en-US" dirty="0" err="1" smtClean="0">
                <a:solidFill>
                  <a:schemeClr val="tx1"/>
                </a:solidFill>
                <a:latin typeface="+mj-lt"/>
                <a:ea typeface="黑体" pitchFamily="49" charset="-122"/>
              </a:rPr>
              <a:t>df</a:t>
            </a:r>
            <a:r>
              <a:rPr lang="en-US" i="1" baseline="-25000" dirty="0" err="1" smtClean="0">
                <a:solidFill>
                  <a:schemeClr val="tx1"/>
                </a:solidFill>
                <a:latin typeface="+mj-lt"/>
                <a:ea typeface="黑体" pitchFamily="49" charset="-122"/>
              </a:rPr>
              <a:t>t</a:t>
            </a:r>
            <a:r>
              <a:rPr lang="en-US" dirty="0" smtClean="0">
                <a:solidFill>
                  <a:schemeClr val="tx1"/>
                </a:solidFill>
                <a:latin typeface="+mj-lt"/>
                <a:ea typeface="黑体" pitchFamily="49" charset="-122"/>
              </a:rPr>
              <a:t> ]</a:t>
            </a:r>
            <a:r>
              <a:rPr lang="zh-CN" altLang="en-US" dirty="0" smtClean="0">
                <a:solidFill>
                  <a:schemeClr val="tx1"/>
                </a:solidFill>
                <a:latin typeface="+mj-lt"/>
                <a:ea typeface="黑体" pitchFamily="49" charset="-122"/>
              </a:rPr>
              <a:t>而不是</a:t>
            </a:r>
            <a:r>
              <a:rPr lang="en-US" dirty="0" smtClean="0">
                <a:solidFill>
                  <a:schemeClr val="tx1"/>
                </a:solidFill>
                <a:latin typeface="+mj-lt"/>
                <a:ea typeface="黑体" pitchFamily="49" charset="-122"/>
              </a:rPr>
              <a:t> [</a:t>
            </a:r>
            <a:r>
              <a:rPr lang="en-US" i="1" dirty="0" smtClean="0">
                <a:solidFill>
                  <a:schemeClr val="tx1"/>
                </a:solidFill>
                <a:latin typeface="+mj-lt"/>
                <a:ea typeface="黑体" pitchFamily="49" charset="-122"/>
              </a:rPr>
              <a:t>N</a:t>
            </a:r>
            <a:r>
              <a:rPr lang="en-US" dirty="0" smtClean="0">
                <a:solidFill>
                  <a:schemeClr val="tx1"/>
                </a:solidFill>
                <a:latin typeface="+mj-lt"/>
                <a:ea typeface="黑体" pitchFamily="49" charset="-122"/>
              </a:rPr>
              <a:t>/</a:t>
            </a:r>
            <a:r>
              <a:rPr lang="en-US" dirty="0" err="1" smtClean="0">
                <a:solidFill>
                  <a:schemeClr val="tx1"/>
                </a:solidFill>
                <a:latin typeface="+mj-lt"/>
                <a:ea typeface="黑体" pitchFamily="49" charset="-122"/>
              </a:rPr>
              <a:t>df</a:t>
            </a:r>
            <a:r>
              <a:rPr lang="en-US" i="1" baseline="-25000" dirty="0" err="1" smtClean="0">
                <a:solidFill>
                  <a:schemeClr val="tx1"/>
                </a:solidFill>
                <a:latin typeface="+mj-lt"/>
                <a:ea typeface="黑体" pitchFamily="49" charset="-122"/>
              </a:rPr>
              <a:t>t</a:t>
            </a:r>
            <a:r>
              <a:rPr lang="en-US" dirty="0" smtClean="0">
                <a:solidFill>
                  <a:schemeClr val="tx1"/>
                </a:solidFill>
                <a:latin typeface="+mj-lt"/>
                <a:ea typeface="黑体" pitchFamily="49" charset="-122"/>
              </a:rPr>
              <a:t> ] </a:t>
            </a:r>
            <a:r>
              <a:rPr lang="zh-CN" altLang="en-US" dirty="0" smtClean="0">
                <a:solidFill>
                  <a:schemeClr val="tx1"/>
                </a:solidFill>
                <a:latin typeface="+mj-lt"/>
                <a:ea typeface="黑体" pitchFamily="49" charset="-122"/>
              </a:rPr>
              <a:t>，这可以对</a:t>
            </a:r>
            <a:r>
              <a:rPr lang="en-US" altLang="zh-CN" dirty="0" err="1" smtClean="0">
                <a:solidFill>
                  <a:schemeClr val="tx1"/>
                </a:solidFill>
                <a:latin typeface="+mj-lt"/>
                <a:ea typeface="黑体" pitchFamily="49" charset="-122"/>
              </a:rPr>
              <a:t>idf</a:t>
            </a:r>
            <a:r>
              <a:rPr lang="zh-CN" altLang="en-US" dirty="0" smtClean="0">
                <a:solidFill>
                  <a:schemeClr val="tx1"/>
                </a:solidFill>
                <a:latin typeface="+mj-lt"/>
                <a:ea typeface="黑体" pitchFamily="49" charset="-122"/>
              </a:rPr>
              <a:t>的影响有所抑制</a:t>
            </a:r>
            <a:endParaRPr lang="en-US" dirty="0" smtClean="0">
              <a:solidFill>
                <a:schemeClr val="tx1"/>
              </a:solidFill>
              <a:latin typeface="+mj-lt"/>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mj-lt"/>
                <a:ea typeface="黑体" pitchFamily="49" charset="-122"/>
              </a:rPr>
              <a:t>值得注意的是，对于</a:t>
            </a:r>
            <a:r>
              <a:rPr lang="en-US" altLang="zh-CN" dirty="0" err="1" smtClean="0">
                <a:solidFill>
                  <a:schemeClr val="tx1"/>
                </a:solidFill>
                <a:latin typeface="+mj-lt"/>
                <a:ea typeface="黑体" pitchFamily="49" charset="-122"/>
              </a:rPr>
              <a:t>tf</a:t>
            </a:r>
            <a:r>
              <a:rPr lang="en-US" altLang="zh-CN" dirty="0" smtClean="0">
                <a:solidFill>
                  <a:schemeClr val="tx1"/>
                </a:solidFill>
                <a:latin typeface="+mj-lt"/>
                <a:ea typeface="黑体" pitchFamily="49" charset="-122"/>
              </a:rPr>
              <a:t> </a:t>
            </a:r>
            <a:r>
              <a:rPr lang="zh-CN" altLang="en-US" dirty="0" smtClean="0">
                <a:solidFill>
                  <a:schemeClr val="tx1"/>
                </a:solidFill>
                <a:latin typeface="+mj-lt"/>
                <a:ea typeface="黑体" pitchFamily="49" charset="-122"/>
              </a:rPr>
              <a:t>和</a:t>
            </a:r>
            <a:r>
              <a:rPr lang="en-US" altLang="zh-CN" dirty="0" err="1" smtClean="0">
                <a:solidFill>
                  <a:schemeClr val="tx1"/>
                </a:solidFill>
                <a:latin typeface="+mj-lt"/>
                <a:ea typeface="黑体" pitchFamily="49" charset="-122"/>
              </a:rPr>
              <a:t>idf</a:t>
            </a:r>
            <a:r>
              <a:rPr lang="zh-CN" altLang="en-US" dirty="0" smtClean="0">
                <a:solidFill>
                  <a:schemeClr val="tx1"/>
                </a:solidFill>
                <a:latin typeface="+mj-lt"/>
                <a:ea typeface="黑体" pitchFamily="49" charset="-122"/>
              </a:rPr>
              <a:t>我们都采用了对数计算方式</a:t>
            </a:r>
            <a:endParaRPr lang="de-DE" dirty="0" smtClean="0">
              <a:solidFill>
                <a:schemeClr val="tx1"/>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pPr>
              <a:defRPr/>
            </a:pPr>
            <a:fld id="{74BF2C0F-05D6-4882-A325-BE394602789D}" type="slidenum">
              <a:rPr lang="en-US" smtClean="0"/>
              <a:pPr>
                <a:defRPr/>
              </a:pPr>
              <a:t>15</a:t>
            </a:fld>
            <a:endParaRPr lang="en-US" dirty="0"/>
          </a:p>
        </p:txBody>
      </p:sp>
      <p:pic>
        <p:nvPicPr>
          <p:cNvPr id="8" name="Picture 7" descr="633.png"/>
          <p:cNvPicPr>
            <a:picLocks noChangeAspect="1"/>
          </p:cNvPicPr>
          <p:nvPr/>
        </p:nvPicPr>
        <p:blipFill>
          <a:blip r:embed="rId3" cstate="print"/>
          <a:stretch>
            <a:fillRect/>
          </a:stretch>
        </p:blipFill>
        <p:spPr>
          <a:xfrm>
            <a:off x="3203848" y="2852936"/>
            <a:ext cx="2155653" cy="828000"/>
          </a:xfrm>
          <a:prstGeom prst="rect">
            <a:avLst/>
          </a:prstGeom>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16</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572560" cy="1403350"/>
          </a:xfrm>
          <a:prstGeom prst="rect">
            <a:avLst/>
          </a:prstGeom>
          <a:noFill/>
          <a:ln w="9525">
            <a:noFill/>
            <a:round/>
            <a:headEnd/>
            <a:tailEnd/>
          </a:ln>
        </p:spPr>
        <p:txBody>
          <a:bodyPr anchor="b"/>
          <a:lstStyle/>
          <a:p>
            <a:r>
              <a:rPr lang="de-DE" sz="3600" dirty="0" smtClean="0">
                <a:solidFill>
                  <a:schemeClr val="tx1"/>
                </a:solidFill>
                <a:latin typeface="+mj-lt"/>
                <a:ea typeface="黑体" pitchFamily="49" charset="-122"/>
              </a:rPr>
              <a:t>idf</a:t>
            </a:r>
            <a:r>
              <a:rPr lang="zh-CN" altLang="en-US" sz="3600" dirty="0" smtClean="0">
                <a:solidFill>
                  <a:schemeClr val="tx1"/>
                </a:solidFill>
                <a:latin typeface="+mj-lt"/>
                <a:ea typeface="黑体" pitchFamily="49" charset="-122"/>
              </a:rPr>
              <a:t>的计算样例</a:t>
            </a:r>
            <a:endParaRPr lang="de-DE" sz="3600" dirty="0" smtClean="0">
              <a:solidFill>
                <a:schemeClr val="tx1"/>
              </a:solidFill>
              <a:latin typeface="+mj-lt"/>
              <a:ea typeface="黑体" pitchFamily="49" charset="-122"/>
            </a:endParaRPr>
          </a:p>
        </p:txBody>
      </p:sp>
      <p:sp>
        <p:nvSpPr>
          <p:cNvPr id="84996" name="Text Box 3"/>
          <p:cNvSpPr txBox="1">
            <a:spLocks noChangeArrowheads="1"/>
          </p:cNvSpPr>
          <p:nvPr/>
        </p:nvSpPr>
        <p:spPr bwMode="auto">
          <a:xfrm>
            <a:off x="214282" y="1571612"/>
            <a:ext cx="8286808" cy="5429264"/>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en-US" dirty="0" smtClean="0">
                <a:solidFill>
                  <a:srgbClr val="00B050"/>
                </a:solidFill>
                <a:latin typeface="+mj-lt"/>
                <a:ea typeface="黑体" pitchFamily="49" charset="-122"/>
              </a:rPr>
              <a:t>利用右式计算</a:t>
            </a:r>
            <a:r>
              <a:rPr lang="en-US" altLang="zh-CN" dirty="0" err="1" smtClean="0">
                <a:solidFill>
                  <a:srgbClr val="00B050"/>
                </a:solidFill>
                <a:latin typeface="+mj-lt"/>
                <a:ea typeface="黑体" pitchFamily="49" charset="-122"/>
              </a:rPr>
              <a:t>idf</a:t>
            </a:r>
            <a:r>
              <a:rPr lang="en-US" altLang="zh-CN" baseline="-25000" dirty="0" err="1" smtClean="0">
                <a:solidFill>
                  <a:srgbClr val="00B050"/>
                </a:solidFill>
                <a:latin typeface="+mj-lt"/>
                <a:ea typeface="黑体" pitchFamily="49" charset="-122"/>
              </a:rPr>
              <a:t>t</a:t>
            </a:r>
            <a:r>
              <a:rPr lang="en-US" dirty="0" smtClean="0">
                <a:solidFill>
                  <a:srgbClr val="00B050"/>
                </a:solidFill>
                <a:latin typeface="+mj-lt"/>
                <a:ea typeface="黑体" pitchFamily="49" charset="-122"/>
              </a:rPr>
              <a:t>:</a:t>
            </a:r>
            <a:endParaRPr lang="de-DE" dirty="0" smtClean="0">
              <a:solidFill>
                <a:schemeClr val="tx1"/>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pPr>
              <a:defRPr/>
            </a:pPr>
            <a:fld id="{74BF2C0F-05D6-4882-A325-BE394602789D}" type="slidenum">
              <a:rPr lang="en-US" smtClean="0"/>
              <a:pPr>
                <a:defRPr/>
              </a:pPr>
              <a:t>16</a:t>
            </a:fld>
            <a:endParaRPr lang="en-US" dirty="0"/>
          </a:p>
        </p:txBody>
      </p:sp>
      <p:graphicFrame>
        <p:nvGraphicFramePr>
          <p:cNvPr id="9" name="Table 8"/>
          <p:cNvGraphicFramePr>
            <a:graphicFrameLocks noGrp="1"/>
          </p:cNvGraphicFramePr>
          <p:nvPr/>
        </p:nvGraphicFramePr>
        <p:xfrm>
          <a:off x="1000100" y="2258692"/>
          <a:ext cx="5072098" cy="2743200"/>
        </p:xfrm>
        <a:graphic>
          <a:graphicData uri="http://schemas.openxmlformats.org/drawingml/2006/table">
            <a:tbl>
              <a:tblPr firstRow="1" bandRow="1">
                <a:tableStyleId>{C083E6E3-FA7D-4D7B-A595-EF9225AFEA82}</a:tableStyleId>
              </a:tblPr>
              <a:tblGrid>
                <a:gridCol w="2032000"/>
                <a:gridCol w="1754214"/>
                <a:gridCol w="1285884"/>
              </a:tblGrid>
              <a:tr h="370840">
                <a:tc>
                  <a:txBody>
                    <a:bodyPr/>
                    <a:lstStyle/>
                    <a:p>
                      <a:pPr rtl="0"/>
                      <a:r>
                        <a:rPr lang="zh-CN" altLang="en-US" sz="2400" b="0" kern="1200" baseline="0" dirty="0" smtClean="0">
                          <a:solidFill>
                            <a:schemeClr val="tx1"/>
                          </a:solidFill>
                          <a:latin typeface="+mn-lt"/>
                          <a:ea typeface="+mn-ea"/>
                          <a:cs typeface="+mn-cs"/>
                        </a:rPr>
                        <a:t>词项</a:t>
                      </a:r>
                      <a:endParaRPr lang="de-DE" sz="2400" b="0" kern="1200" baseline="0" dirty="0" smtClean="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a:r>
                        <a:rPr lang="de-DE" sz="2400" b="0" dirty="0" err="1" smtClean="0"/>
                        <a:t>df</a:t>
                      </a:r>
                      <a:r>
                        <a:rPr lang="de-DE" sz="2400" b="0" i="1" baseline="-25000" dirty="0" err="1" smtClean="0"/>
                        <a:t>t</a:t>
                      </a:r>
                      <a:endParaRPr lang="de-DE" sz="2400" b="0" i="1" baseline="-25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a:r>
                        <a:rPr lang="de-DE" sz="2400" b="0" dirty="0" err="1" smtClean="0"/>
                        <a:t>idf</a:t>
                      </a:r>
                      <a:r>
                        <a:rPr lang="de-DE" sz="2400" b="0" i="1" baseline="-25000" dirty="0" err="1" smtClean="0"/>
                        <a:t>t</a:t>
                      </a:r>
                      <a:endParaRPr lang="de-DE" sz="2400" b="0" i="1" baseline="-25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rtl="0"/>
                      <a:r>
                        <a:rPr lang="de-DE" sz="2400" kern="1200" baseline="0" dirty="0" err="1" smtClean="0"/>
                        <a:t>calpurnia</a:t>
                      </a:r>
                      <a:endParaRPr lang="de-DE" sz="2400" kern="1200" baseline="0" dirty="0" smtClean="0"/>
                    </a:p>
                    <a:p>
                      <a:pPr rtl="0"/>
                      <a:r>
                        <a:rPr lang="de-DE" sz="2400" kern="1200" baseline="0" dirty="0" err="1" smtClean="0"/>
                        <a:t>animal</a:t>
                      </a:r>
                      <a:endParaRPr lang="de-DE" sz="2400" kern="1200" baseline="0" dirty="0" smtClean="0"/>
                    </a:p>
                    <a:p>
                      <a:pPr rtl="0"/>
                      <a:r>
                        <a:rPr lang="de-DE" sz="2400" kern="1200" baseline="0" dirty="0" err="1" smtClean="0"/>
                        <a:t>sunday</a:t>
                      </a:r>
                      <a:endParaRPr lang="de-DE" sz="2400" kern="1200" baseline="0" dirty="0" smtClean="0"/>
                    </a:p>
                    <a:p>
                      <a:pPr rtl="0"/>
                      <a:r>
                        <a:rPr lang="de-DE" sz="2400" kern="1200" baseline="0" dirty="0" err="1" smtClean="0"/>
                        <a:t>fly</a:t>
                      </a:r>
                      <a:endParaRPr lang="de-DE" sz="2400" kern="1200" baseline="0" dirty="0" smtClean="0"/>
                    </a:p>
                    <a:p>
                      <a:pPr rtl="0"/>
                      <a:r>
                        <a:rPr lang="de-DE" sz="2400" kern="1200" baseline="0" dirty="0" err="1" smtClean="0"/>
                        <a:t>under</a:t>
                      </a:r>
                      <a:endParaRPr lang="de-DE" sz="2400" kern="1200" baseline="0" dirty="0" smtClean="0"/>
                    </a:p>
                    <a:p>
                      <a:pPr rtl="0"/>
                      <a:r>
                        <a:rPr lang="de-DE" sz="2400" kern="1200" baseline="0" dirty="0" err="1" smtClean="0"/>
                        <a:t>the</a:t>
                      </a:r>
                      <a:endParaRPr lang="de-DE" sz="2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a:r>
                        <a:rPr lang="de-DE" sz="2400" dirty="0" smtClean="0"/>
                        <a:t>1</a:t>
                      </a:r>
                    </a:p>
                    <a:p>
                      <a:pPr algn="r" rtl="0"/>
                      <a:r>
                        <a:rPr lang="de-DE" sz="2400" dirty="0" smtClean="0"/>
                        <a:t>100</a:t>
                      </a:r>
                    </a:p>
                    <a:p>
                      <a:pPr algn="r" rtl="0"/>
                      <a:r>
                        <a:rPr lang="de-DE" sz="2400" dirty="0" smtClean="0"/>
                        <a:t>1000</a:t>
                      </a:r>
                    </a:p>
                    <a:p>
                      <a:pPr algn="r" rtl="0"/>
                      <a:r>
                        <a:rPr lang="de-DE" sz="2400" dirty="0" smtClean="0"/>
                        <a:t>10,000</a:t>
                      </a:r>
                    </a:p>
                    <a:p>
                      <a:pPr algn="r" rtl="0"/>
                      <a:r>
                        <a:rPr lang="de-DE" sz="2400" dirty="0" smtClean="0"/>
                        <a:t>100,000</a:t>
                      </a:r>
                    </a:p>
                    <a:p>
                      <a:pPr algn="r" rtl="0"/>
                      <a:r>
                        <a:rPr lang="de-DE" sz="2400" dirty="0" smtClean="0"/>
                        <a:t>1,000,000</a:t>
                      </a:r>
                      <a:endParaRPr lang="de-DE"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a:r>
                        <a:rPr lang="de-DE" sz="2400" dirty="0" smtClean="0"/>
                        <a:t>6</a:t>
                      </a:r>
                    </a:p>
                    <a:p>
                      <a:pPr algn="r" rtl="0"/>
                      <a:r>
                        <a:rPr lang="de-DE" sz="2400" dirty="0" smtClean="0"/>
                        <a:t>4</a:t>
                      </a:r>
                    </a:p>
                    <a:p>
                      <a:pPr algn="r" rtl="0"/>
                      <a:r>
                        <a:rPr lang="de-DE" sz="2400" dirty="0" smtClean="0"/>
                        <a:t>3</a:t>
                      </a:r>
                    </a:p>
                    <a:p>
                      <a:pPr algn="r" rtl="0"/>
                      <a:r>
                        <a:rPr lang="de-DE" sz="2400" dirty="0" smtClean="0"/>
                        <a:t>2</a:t>
                      </a:r>
                    </a:p>
                    <a:p>
                      <a:pPr algn="r" rtl="0"/>
                      <a:r>
                        <a:rPr lang="de-DE" sz="2400" dirty="0" smtClean="0"/>
                        <a:t>1</a:t>
                      </a:r>
                    </a:p>
                    <a:p>
                      <a:pPr algn="r" rtl="0"/>
                      <a:r>
                        <a:rPr lang="de-DE" sz="2400" dirty="0" smtClean="0"/>
                        <a:t>0</a:t>
                      </a:r>
                      <a:endParaRPr lang="de-DE"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10" name="Picture 9" descr="634.png"/>
          <p:cNvPicPr>
            <a:picLocks noChangeAspect="1"/>
          </p:cNvPicPr>
          <p:nvPr/>
        </p:nvPicPr>
        <p:blipFill>
          <a:blip r:embed="rId3" cstate="print"/>
          <a:stretch>
            <a:fillRect/>
          </a:stretch>
        </p:blipFill>
        <p:spPr>
          <a:xfrm>
            <a:off x="5085320" y="1571612"/>
            <a:ext cx="2558514" cy="576000"/>
          </a:xfrm>
          <a:prstGeom prst="rect">
            <a:avLst/>
          </a:prstGeom>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17</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572560" cy="1403350"/>
          </a:xfrm>
          <a:prstGeom prst="rect">
            <a:avLst/>
          </a:prstGeom>
          <a:noFill/>
          <a:ln w="9525">
            <a:noFill/>
            <a:round/>
            <a:headEnd/>
            <a:tailEnd/>
          </a:ln>
        </p:spPr>
        <p:txBody>
          <a:bodyPr anchor="b"/>
          <a:lstStyle/>
          <a:p>
            <a:r>
              <a:rPr lang="en-US" altLang="zh-CN" sz="3600" dirty="0" err="1" smtClean="0">
                <a:solidFill>
                  <a:schemeClr val="tx1"/>
                </a:solidFill>
                <a:latin typeface="+mj-lt"/>
                <a:ea typeface="黑体" pitchFamily="49" charset="-122"/>
              </a:rPr>
              <a:t>i</a:t>
            </a:r>
            <a:r>
              <a:rPr lang="en-US" sz="3600" dirty="0" err="1" smtClean="0">
                <a:solidFill>
                  <a:schemeClr val="tx1"/>
                </a:solidFill>
                <a:latin typeface="+mj-lt"/>
                <a:ea typeface="黑体" pitchFamily="49" charset="-122"/>
              </a:rPr>
              <a:t>df</a:t>
            </a:r>
            <a:r>
              <a:rPr lang="zh-CN" altLang="en-US" sz="3600" dirty="0" smtClean="0">
                <a:solidFill>
                  <a:schemeClr val="tx1"/>
                </a:solidFill>
                <a:latin typeface="+mj-lt"/>
                <a:ea typeface="黑体" pitchFamily="49" charset="-122"/>
              </a:rPr>
              <a:t>对排序的影响</a:t>
            </a:r>
            <a:endParaRPr lang="en-US" sz="3600" dirty="0" smtClean="0">
              <a:solidFill>
                <a:schemeClr val="tx1"/>
              </a:solidFill>
              <a:latin typeface="+mj-lt"/>
              <a:ea typeface="黑体" pitchFamily="49" charset="-122"/>
            </a:endParaRPr>
          </a:p>
        </p:txBody>
      </p:sp>
      <p:sp>
        <p:nvSpPr>
          <p:cNvPr id="84996" name="Text Box 3"/>
          <p:cNvSpPr txBox="1">
            <a:spLocks noChangeArrowheads="1"/>
          </p:cNvSpPr>
          <p:nvPr/>
        </p:nvSpPr>
        <p:spPr bwMode="auto">
          <a:xfrm>
            <a:off x="214282" y="2071702"/>
            <a:ext cx="8286808" cy="3733562"/>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en-US" dirty="0" err="1" smtClean="0">
                <a:solidFill>
                  <a:schemeClr val="tx1"/>
                </a:solidFill>
                <a:latin typeface="+mj-lt"/>
                <a:ea typeface="黑体" pitchFamily="49" charset="-122"/>
              </a:rPr>
              <a:t>idf</a:t>
            </a:r>
            <a:r>
              <a:rPr lang="en-US" dirty="0" smtClean="0">
                <a:solidFill>
                  <a:schemeClr val="tx1"/>
                </a:solidFill>
                <a:latin typeface="+mj-lt"/>
                <a:ea typeface="黑体" pitchFamily="49" charset="-122"/>
              </a:rPr>
              <a:t> </a:t>
            </a:r>
            <a:r>
              <a:rPr lang="zh-CN" altLang="en-US" dirty="0" smtClean="0">
                <a:solidFill>
                  <a:schemeClr val="tx1"/>
                </a:solidFill>
                <a:latin typeface="+mj-lt"/>
                <a:ea typeface="黑体" pitchFamily="49" charset="-122"/>
              </a:rPr>
              <a:t>会影响至少包含</a:t>
            </a:r>
            <a:r>
              <a:rPr lang="en-US" altLang="zh-CN" dirty="0" smtClean="0">
                <a:solidFill>
                  <a:schemeClr val="tx1"/>
                </a:solidFill>
                <a:latin typeface="+mj-lt"/>
                <a:ea typeface="黑体" pitchFamily="49" charset="-122"/>
              </a:rPr>
              <a:t>2</a:t>
            </a:r>
            <a:r>
              <a:rPr lang="zh-CN" altLang="en-US" dirty="0" smtClean="0">
                <a:solidFill>
                  <a:schemeClr val="tx1"/>
                </a:solidFill>
                <a:latin typeface="+mj-lt"/>
                <a:ea typeface="黑体" pitchFamily="49" charset="-122"/>
              </a:rPr>
              <a:t>个词项的查询的文档排序结果</a:t>
            </a:r>
            <a:endParaRPr lang="de-DE" dirty="0" smtClean="0">
              <a:solidFill>
                <a:srgbClr val="0070C0"/>
              </a:solidFill>
              <a:latin typeface="+mj-lt"/>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mj-lt"/>
                <a:ea typeface="黑体" pitchFamily="49" charset="-122"/>
              </a:rPr>
              <a:t>例如，在查询</a:t>
            </a:r>
            <a:r>
              <a:rPr lang="en-US" dirty="0" smtClean="0">
                <a:solidFill>
                  <a:schemeClr val="tx1"/>
                </a:solidFill>
                <a:latin typeface="+mj-lt"/>
                <a:ea typeface="黑体" pitchFamily="49" charset="-122"/>
              </a:rPr>
              <a:t> “</a:t>
            </a:r>
            <a:r>
              <a:rPr lang="en-US" dirty="0" err="1" smtClean="0">
                <a:solidFill>
                  <a:schemeClr val="tx1"/>
                </a:solidFill>
                <a:latin typeface="+mj-lt"/>
                <a:ea typeface="黑体" pitchFamily="49" charset="-122"/>
              </a:rPr>
              <a:t>arachnocentric</a:t>
            </a:r>
            <a:r>
              <a:rPr lang="en-US" dirty="0" smtClean="0">
                <a:solidFill>
                  <a:schemeClr val="tx1"/>
                </a:solidFill>
                <a:latin typeface="+mj-lt"/>
                <a:ea typeface="黑体" pitchFamily="49" charset="-122"/>
              </a:rPr>
              <a:t> line”</a:t>
            </a:r>
            <a:r>
              <a:rPr lang="zh-CN" altLang="en-US" dirty="0" smtClean="0">
                <a:solidFill>
                  <a:schemeClr val="tx1"/>
                </a:solidFill>
                <a:latin typeface="+mj-lt"/>
                <a:ea typeface="黑体" pitchFamily="49" charset="-122"/>
              </a:rPr>
              <a:t>中</a:t>
            </a:r>
            <a:r>
              <a:rPr lang="en-US" dirty="0" smtClean="0">
                <a:solidFill>
                  <a:schemeClr val="tx1"/>
                </a:solidFill>
                <a:latin typeface="+mj-lt"/>
                <a:ea typeface="黑体" pitchFamily="49" charset="-122"/>
              </a:rPr>
              <a:t>, </a:t>
            </a:r>
            <a:r>
              <a:rPr lang="en-US" dirty="0" err="1" smtClean="0">
                <a:solidFill>
                  <a:schemeClr val="tx1"/>
                </a:solidFill>
                <a:latin typeface="+mj-lt"/>
                <a:ea typeface="黑体" pitchFamily="49" charset="-122"/>
              </a:rPr>
              <a:t>idf</a:t>
            </a:r>
            <a:r>
              <a:rPr lang="zh-CN" altLang="en-US" dirty="0" smtClean="0">
                <a:solidFill>
                  <a:schemeClr val="tx1"/>
                </a:solidFill>
                <a:latin typeface="+mj-lt"/>
                <a:ea typeface="黑体" pitchFamily="49" charset="-122"/>
              </a:rPr>
              <a:t>权重计算方法会增加</a:t>
            </a:r>
            <a:r>
              <a:rPr lang="en-US" sz="2200" dirty="0" smtClean="0">
                <a:solidFill>
                  <a:schemeClr val="tx1"/>
                </a:solidFill>
                <a:latin typeface="+mj-lt"/>
                <a:ea typeface="黑体" pitchFamily="49" charset="-122"/>
              </a:rPr>
              <a:t>ARACHNOCENTRIC</a:t>
            </a:r>
            <a:r>
              <a:rPr lang="zh-CN" altLang="en-US" sz="2200" dirty="0" smtClean="0">
                <a:solidFill>
                  <a:schemeClr val="tx1"/>
                </a:solidFill>
                <a:latin typeface="+mj-lt"/>
                <a:ea typeface="黑体" pitchFamily="49" charset="-122"/>
              </a:rPr>
              <a:t>的相对权重，同时降低</a:t>
            </a:r>
            <a:r>
              <a:rPr lang="en-US" dirty="0" smtClean="0">
                <a:solidFill>
                  <a:schemeClr val="tx1"/>
                </a:solidFill>
                <a:latin typeface="+mj-lt"/>
                <a:ea typeface="黑体" pitchFamily="49" charset="-122"/>
              </a:rPr>
              <a:t> </a:t>
            </a:r>
            <a:r>
              <a:rPr lang="en-US" sz="2200" dirty="0" smtClean="0">
                <a:solidFill>
                  <a:schemeClr val="tx1"/>
                </a:solidFill>
                <a:latin typeface="+mj-lt"/>
                <a:ea typeface="黑体" pitchFamily="49" charset="-122"/>
              </a:rPr>
              <a:t>LINE</a:t>
            </a:r>
            <a:r>
              <a:rPr lang="zh-CN" altLang="en-US" sz="2200" dirty="0" smtClean="0">
                <a:solidFill>
                  <a:schemeClr val="tx1"/>
                </a:solidFill>
                <a:latin typeface="+mj-lt"/>
                <a:ea typeface="黑体" pitchFamily="49" charset="-122"/>
              </a:rPr>
              <a:t>的相对权重</a:t>
            </a:r>
            <a:endParaRPr lang="en-US" dirty="0" smtClean="0">
              <a:solidFill>
                <a:schemeClr val="tx1"/>
              </a:solidFill>
              <a:latin typeface="+mj-lt"/>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ea typeface="黑体" pitchFamily="49" charset="-122"/>
              </a:rPr>
              <a:t>对于单词项查询</a:t>
            </a:r>
            <a:r>
              <a:rPr lang="en-US" altLang="zh-CN" dirty="0" smtClean="0">
                <a:solidFill>
                  <a:schemeClr val="tx1"/>
                </a:solidFill>
                <a:ea typeface="黑体" pitchFamily="49" charset="-122"/>
              </a:rPr>
              <a:t>,</a:t>
            </a:r>
            <a:r>
              <a:rPr lang="en-US" dirty="0" err="1" smtClean="0">
                <a:solidFill>
                  <a:schemeClr val="tx1"/>
                </a:solidFill>
                <a:latin typeface="+mj-lt"/>
                <a:ea typeface="黑体" pitchFamily="49" charset="-122"/>
              </a:rPr>
              <a:t>idf</a:t>
            </a:r>
            <a:r>
              <a:rPr lang="zh-CN" altLang="en-US" dirty="0" smtClean="0">
                <a:solidFill>
                  <a:schemeClr val="tx1"/>
                </a:solidFill>
                <a:latin typeface="+mj-lt"/>
                <a:ea typeface="黑体" pitchFamily="49" charset="-122"/>
              </a:rPr>
              <a:t>对文档排序基本没有任何影响</a:t>
            </a:r>
            <a:endParaRPr lang="en-US" dirty="0" smtClean="0">
              <a:solidFill>
                <a:schemeClr val="tx1"/>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pPr>
              <a:defRPr/>
            </a:pPr>
            <a:fld id="{74BF2C0F-05D6-4882-A325-BE394602789D}" type="slidenum">
              <a:rPr lang="en-US" smtClean="0"/>
              <a:pPr>
                <a:defRPr/>
              </a:pPr>
              <a:t>17</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18</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572560" cy="1403350"/>
          </a:xfrm>
          <a:prstGeom prst="rect">
            <a:avLst/>
          </a:prstGeom>
          <a:noFill/>
          <a:ln w="9525">
            <a:noFill/>
            <a:round/>
            <a:headEnd/>
            <a:tailEnd/>
          </a:ln>
        </p:spPr>
        <p:txBody>
          <a:bodyPr anchor="b"/>
          <a:lstStyle/>
          <a:p>
            <a:r>
              <a:rPr lang="zh-CN" altLang="en-US" sz="3400" dirty="0" smtClean="0">
                <a:solidFill>
                  <a:schemeClr val="tx1"/>
                </a:solidFill>
                <a:latin typeface="+mj-lt"/>
                <a:ea typeface="黑体" pitchFamily="49" charset="-122"/>
              </a:rPr>
              <a:t>文档集频率 </a:t>
            </a:r>
            <a:r>
              <a:rPr lang="de-DE" sz="3400" dirty="0" smtClean="0">
                <a:solidFill>
                  <a:schemeClr val="tx1"/>
                </a:solidFill>
                <a:latin typeface="+mj-lt"/>
                <a:ea typeface="黑体" pitchFamily="49" charset="-122"/>
              </a:rPr>
              <a:t>vs. </a:t>
            </a:r>
            <a:r>
              <a:rPr lang="zh-CN" altLang="en-US" sz="3400" dirty="0" smtClean="0">
                <a:solidFill>
                  <a:schemeClr val="tx1"/>
                </a:solidFill>
                <a:latin typeface="+mj-lt"/>
                <a:ea typeface="黑体" pitchFamily="49" charset="-122"/>
              </a:rPr>
              <a:t>文档频率</a:t>
            </a:r>
            <a:endParaRPr lang="en-US" sz="3400" dirty="0" smtClean="0">
              <a:solidFill>
                <a:schemeClr val="tx1"/>
              </a:solidFill>
              <a:latin typeface="+mj-lt"/>
              <a:ea typeface="黑体" pitchFamily="49" charset="-122"/>
            </a:endParaRPr>
          </a:p>
        </p:txBody>
      </p:sp>
      <p:sp>
        <p:nvSpPr>
          <p:cNvPr id="84996" name="Text Box 3"/>
          <p:cNvSpPr txBox="1">
            <a:spLocks noChangeArrowheads="1"/>
          </p:cNvSpPr>
          <p:nvPr/>
        </p:nvSpPr>
        <p:spPr bwMode="auto">
          <a:xfrm>
            <a:off x="285720" y="3071810"/>
            <a:ext cx="8286808" cy="4000528"/>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en-US" dirty="0" smtClean="0">
                <a:solidFill>
                  <a:schemeClr val="tx1"/>
                </a:solidFill>
                <a:latin typeface="+mj-lt"/>
                <a:ea typeface="黑体" pitchFamily="49" charset="-122"/>
              </a:rPr>
              <a:t>词项</a:t>
            </a:r>
            <a:r>
              <a:rPr lang="en-US" altLang="zh-CN" i="1" dirty="0" smtClean="0">
                <a:solidFill>
                  <a:schemeClr val="tx1"/>
                </a:solidFill>
                <a:ea typeface="黑体" pitchFamily="49" charset="-122"/>
              </a:rPr>
              <a:t>t</a:t>
            </a:r>
            <a:r>
              <a:rPr lang="zh-CN" altLang="en-US" dirty="0" smtClean="0">
                <a:solidFill>
                  <a:schemeClr val="tx1"/>
                </a:solidFill>
                <a:ea typeface="黑体" pitchFamily="49" charset="-122"/>
              </a:rPr>
              <a:t>的</a:t>
            </a:r>
            <a:r>
              <a:rPr lang="zh-CN" altLang="en-US" dirty="0" smtClean="0">
                <a:solidFill>
                  <a:schemeClr val="tx1"/>
                </a:solidFill>
                <a:latin typeface="+mj-lt"/>
                <a:ea typeface="黑体" pitchFamily="49" charset="-122"/>
              </a:rPr>
              <a:t>文档集频率</a:t>
            </a:r>
            <a:r>
              <a:rPr lang="en-US" altLang="zh-CN" dirty="0" smtClean="0">
                <a:solidFill>
                  <a:schemeClr val="tx1"/>
                </a:solidFill>
                <a:latin typeface="+mj-lt"/>
                <a:ea typeface="黑体" pitchFamily="49" charset="-122"/>
              </a:rPr>
              <a:t>(</a:t>
            </a:r>
            <a:r>
              <a:rPr lang="en-US" dirty="0" smtClean="0">
                <a:solidFill>
                  <a:schemeClr val="tx1"/>
                </a:solidFill>
                <a:latin typeface="+mj-lt"/>
                <a:ea typeface="黑体" pitchFamily="49" charset="-122"/>
              </a:rPr>
              <a:t>Collection frequency) : </a:t>
            </a:r>
            <a:r>
              <a:rPr lang="zh-CN" altLang="en-US" dirty="0" smtClean="0">
                <a:solidFill>
                  <a:schemeClr val="tx1"/>
                </a:solidFill>
                <a:latin typeface="+mj-lt"/>
                <a:ea typeface="黑体" pitchFamily="49" charset="-122"/>
              </a:rPr>
              <a:t>文档集中出现的</a:t>
            </a:r>
            <a:r>
              <a:rPr lang="en-US" altLang="zh-CN" dirty="0" smtClean="0">
                <a:solidFill>
                  <a:schemeClr val="tx1"/>
                </a:solidFill>
                <a:latin typeface="+mj-lt"/>
                <a:ea typeface="黑体" pitchFamily="49" charset="-122"/>
              </a:rPr>
              <a:t>t</a:t>
            </a:r>
            <a:r>
              <a:rPr lang="zh-CN" altLang="en-US" dirty="0" smtClean="0">
                <a:solidFill>
                  <a:schemeClr val="tx1"/>
                </a:solidFill>
                <a:latin typeface="+mj-lt"/>
                <a:ea typeface="黑体" pitchFamily="49" charset="-122"/>
              </a:rPr>
              <a:t>词条的个数</a:t>
            </a:r>
            <a:endParaRPr lang="de-DE" dirty="0" smtClean="0">
              <a:solidFill>
                <a:schemeClr val="tx1"/>
              </a:solidFill>
              <a:latin typeface="+mj-lt"/>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mj-lt"/>
                <a:ea typeface="黑体" pitchFamily="49" charset="-122"/>
              </a:rPr>
              <a:t>词项</a:t>
            </a:r>
            <a:r>
              <a:rPr lang="en-US" i="1" dirty="0" smtClean="0">
                <a:solidFill>
                  <a:schemeClr val="tx1"/>
                </a:solidFill>
                <a:latin typeface="+mj-lt"/>
                <a:ea typeface="黑体" pitchFamily="49" charset="-122"/>
              </a:rPr>
              <a:t>t</a:t>
            </a:r>
            <a:r>
              <a:rPr lang="zh-CN" altLang="en-US" dirty="0" smtClean="0">
                <a:solidFill>
                  <a:schemeClr val="tx1"/>
                </a:solidFill>
                <a:latin typeface="+mj-lt"/>
                <a:ea typeface="黑体" pitchFamily="49" charset="-122"/>
              </a:rPr>
              <a:t>的文档频率</a:t>
            </a:r>
            <a:r>
              <a:rPr lang="en-US" dirty="0" smtClean="0">
                <a:solidFill>
                  <a:schemeClr val="tx1"/>
                </a:solidFill>
                <a:latin typeface="+mj-lt"/>
                <a:ea typeface="黑体" pitchFamily="49" charset="-122"/>
              </a:rPr>
              <a:t>: </a:t>
            </a:r>
            <a:r>
              <a:rPr lang="zh-CN" altLang="en-US" dirty="0" smtClean="0">
                <a:solidFill>
                  <a:schemeClr val="tx1"/>
                </a:solidFill>
                <a:latin typeface="+mj-lt"/>
                <a:ea typeface="黑体" pitchFamily="49" charset="-122"/>
              </a:rPr>
              <a:t>包含</a:t>
            </a:r>
            <a:r>
              <a:rPr lang="en-US" altLang="zh-CN" i="1" dirty="0" smtClean="0">
                <a:solidFill>
                  <a:schemeClr val="tx1"/>
                </a:solidFill>
                <a:latin typeface="+mj-lt"/>
                <a:ea typeface="黑体" pitchFamily="49" charset="-122"/>
              </a:rPr>
              <a:t>t</a:t>
            </a:r>
            <a:r>
              <a:rPr lang="zh-CN" altLang="en-US" dirty="0" smtClean="0">
                <a:solidFill>
                  <a:schemeClr val="tx1"/>
                </a:solidFill>
                <a:latin typeface="+mj-lt"/>
                <a:ea typeface="黑体" pitchFamily="49" charset="-122"/>
              </a:rPr>
              <a:t>的文档篇数</a:t>
            </a:r>
            <a:endParaRPr lang="en-US" dirty="0" smtClean="0">
              <a:solidFill>
                <a:schemeClr val="tx1"/>
              </a:solidFill>
              <a:latin typeface="+mj-lt"/>
              <a:ea typeface="黑体" pitchFamily="49" charset="-122"/>
            </a:endParaRPr>
          </a:p>
          <a:p>
            <a:pPr lvl="1">
              <a:spcBef>
                <a:spcPts val="700"/>
              </a:spcBef>
              <a:buClr>
                <a:srgbClr val="336699"/>
              </a:buClr>
              <a:buFont typeface="Wingdings" pitchFamily="2" charset="2"/>
              <a:buChar char="§"/>
            </a:pPr>
            <a:r>
              <a:rPr lang="zh-CN" altLang="en-US" dirty="0" smtClean="0">
                <a:solidFill>
                  <a:srgbClr val="00B050"/>
                </a:solidFill>
                <a:latin typeface="+mj-lt"/>
                <a:ea typeface="黑体" pitchFamily="49" charset="-122"/>
              </a:rPr>
              <a:t>为什么会出现上述表格的情况？即文档集频率相差不大，但是文档频率相差很大</a:t>
            </a:r>
            <a:endParaRPr lang="de-DE" dirty="0" smtClean="0">
              <a:solidFill>
                <a:srgbClr val="00B050"/>
              </a:solidFill>
              <a:latin typeface="+mj-lt"/>
              <a:ea typeface="黑体" pitchFamily="49" charset="-122"/>
            </a:endParaRPr>
          </a:p>
          <a:p>
            <a:pPr lvl="1">
              <a:spcBef>
                <a:spcPts val="700"/>
              </a:spcBef>
              <a:buClr>
                <a:srgbClr val="336699"/>
              </a:buClr>
              <a:buFont typeface="Wingdings" pitchFamily="2" charset="2"/>
              <a:buChar char="§"/>
            </a:pPr>
            <a:r>
              <a:rPr lang="zh-CN" altLang="en-US" dirty="0" smtClean="0">
                <a:solidFill>
                  <a:srgbClr val="00B050"/>
                </a:solidFill>
                <a:latin typeface="+mj-lt"/>
                <a:ea typeface="黑体" pitchFamily="49" charset="-122"/>
              </a:rPr>
              <a:t>哪个词是更好的搜索词项？即应该赋予更高的权重</a:t>
            </a:r>
            <a:endParaRPr lang="en-US" altLang="zh-CN" dirty="0" smtClean="0">
              <a:solidFill>
                <a:srgbClr val="00B050"/>
              </a:solidFill>
              <a:latin typeface="+mj-lt"/>
              <a:ea typeface="黑体" pitchFamily="49" charset="-122"/>
            </a:endParaRPr>
          </a:p>
          <a:p>
            <a:pPr lvl="1">
              <a:spcBef>
                <a:spcPts val="700"/>
              </a:spcBef>
              <a:buClr>
                <a:srgbClr val="336699"/>
              </a:buClr>
              <a:buFont typeface="Wingdings" pitchFamily="2" charset="2"/>
              <a:buChar char="§"/>
            </a:pPr>
            <a:r>
              <a:rPr lang="zh-CN" altLang="en-US" dirty="0" smtClean="0">
                <a:solidFill>
                  <a:srgbClr val="00B050"/>
                </a:solidFill>
                <a:latin typeface="+mj-lt"/>
                <a:ea typeface="黑体" pitchFamily="49" charset="-122"/>
              </a:rPr>
              <a:t>上例表明</a:t>
            </a:r>
            <a:r>
              <a:rPr lang="en-US" dirty="0" smtClean="0">
                <a:solidFill>
                  <a:schemeClr val="tx1"/>
                </a:solidFill>
                <a:latin typeface="+mj-lt"/>
                <a:ea typeface="黑体" pitchFamily="49" charset="-122"/>
              </a:rPr>
              <a:t> </a:t>
            </a:r>
            <a:r>
              <a:rPr lang="en-US" dirty="0" err="1" smtClean="0">
                <a:solidFill>
                  <a:schemeClr val="tx1"/>
                </a:solidFill>
                <a:latin typeface="+mj-lt"/>
                <a:ea typeface="黑体" pitchFamily="49" charset="-122"/>
              </a:rPr>
              <a:t>df</a:t>
            </a:r>
            <a:r>
              <a:rPr lang="en-US" dirty="0" smtClean="0">
                <a:solidFill>
                  <a:schemeClr val="tx1"/>
                </a:solidFill>
                <a:latin typeface="+mj-lt"/>
                <a:ea typeface="黑体" pitchFamily="49" charset="-122"/>
              </a:rPr>
              <a:t> (</a:t>
            </a:r>
            <a:r>
              <a:rPr lang="zh-CN" altLang="en-US" dirty="0" smtClean="0">
                <a:solidFill>
                  <a:schemeClr val="tx1"/>
                </a:solidFill>
                <a:latin typeface="+mj-lt"/>
                <a:ea typeface="黑体" pitchFamily="49" charset="-122"/>
              </a:rPr>
              <a:t>和</a:t>
            </a:r>
            <a:r>
              <a:rPr lang="en-US" dirty="0" err="1" smtClean="0">
                <a:solidFill>
                  <a:schemeClr val="tx1"/>
                </a:solidFill>
                <a:latin typeface="+mj-lt"/>
                <a:ea typeface="黑体" pitchFamily="49" charset="-122"/>
              </a:rPr>
              <a:t>idf</a:t>
            </a:r>
            <a:r>
              <a:rPr lang="en-US" dirty="0" smtClean="0">
                <a:solidFill>
                  <a:schemeClr val="tx1"/>
                </a:solidFill>
                <a:latin typeface="+mj-lt"/>
                <a:ea typeface="黑体" pitchFamily="49" charset="-122"/>
              </a:rPr>
              <a:t>) </a:t>
            </a:r>
            <a:r>
              <a:rPr lang="zh-CN" altLang="en-US" dirty="0" smtClean="0">
                <a:solidFill>
                  <a:schemeClr val="tx1"/>
                </a:solidFill>
                <a:latin typeface="+mj-lt"/>
                <a:ea typeface="黑体" pitchFamily="49" charset="-122"/>
              </a:rPr>
              <a:t>比</a:t>
            </a:r>
            <a:r>
              <a:rPr lang="de-DE" dirty="0" smtClean="0">
                <a:solidFill>
                  <a:schemeClr val="tx1"/>
                </a:solidFill>
                <a:latin typeface="+mj-lt"/>
                <a:ea typeface="黑体" pitchFamily="49" charset="-122"/>
              </a:rPr>
              <a:t>cf (</a:t>
            </a:r>
            <a:r>
              <a:rPr lang="zh-CN" altLang="en-US" dirty="0" smtClean="0">
                <a:solidFill>
                  <a:schemeClr val="tx1"/>
                </a:solidFill>
                <a:latin typeface="+mj-lt"/>
                <a:ea typeface="黑体" pitchFamily="49" charset="-122"/>
              </a:rPr>
              <a:t>和</a:t>
            </a:r>
            <a:r>
              <a:rPr lang="de-DE" dirty="0" smtClean="0">
                <a:solidFill>
                  <a:schemeClr val="tx1"/>
                </a:solidFill>
                <a:latin typeface="+mj-lt"/>
                <a:ea typeface="黑体" pitchFamily="49" charset="-122"/>
              </a:rPr>
              <a:t>“icf”)</a:t>
            </a:r>
            <a:r>
              <a:rPr lang="zh-CN" altLang="en-US" dirty="0" smtClean="0">
                <a:solidFill>
                  <a:schemeClr val="tx1"/>
                </a:solidFill>
                <a:latin typeface="+mj-lt"/>
                <a:ea typeface="黑体" pitchFamily="49" charset="-122"/>
              </a:rPr>
              <a:t>更适合权重计算</a:t>
            </a:r>
            <a:endParaRPr lang="en-US" dirty="0" smtClean="0">
              <a:solidFill>
                <a:schemeClr val="tx1"/>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pPr>
              <a:defRPr/>
            </a:pPr>
            <a:fld id="{74BF2C0F-05D6-4882-A325-BE394602789D}" type="slidenum">
              <a:rPr lang="en-US" smtClean="0"/>
              <a:pPr>
                <a:defRPr/>
              </a:pPr>
              <a:t>18</a:t>
            </a:fld>
            <a:endParaRPr lang="en-US"/>
          </a:p>
        </p:txBody>
      </p:sp>
      <p:graphicFrame>
        <p:nvGraphicFramePr>
          <p:cNvPr id="8" name="Table 7"/>
          <p:cNvGraphicFramePr>
            <a:graphicFrameLocks noGrp="1"/>
          </p:cNvGraphicFramePr>
          <p:nvPr/>
        </p:nvGraphicFramePr>
        <p:xfrm>
          <a:off x="857224" y="1615750"/>
          <a:ext cx="7643865" cy="1418592"/>
        </p:xfrm>
        <a:graphic>
          <a:graphicData uri="http://schemas.openxmlformats.org/drawingml/2006/table">
            <a:tbl>
              <a:tblPr firstRow="1" bandRow="1">
                <a:tableStyleId>{C083E6E3-FA7D-4D7B-A595-EF9225AFEA82}</a:tableStyleId>
              </a:tblPr>
              <a:tblGrid>
                <a:gridCol w="1652727"/>
                <a:gridCol w="2547955"/>
                <a:gridCol w="3443183"/>
              </a:tblGrid>
              <a:tr h="656592">
                <a:tc>
                  <a:txBody>
                    <a:bodyPr/>
                    <a:lstStyle/>
                    <a:p>
                      <a:r>
                        <a:rPr lang="zh-CN" altLang="en-US" sz="2200" b="0" dirty="0" smtClean="0"/>
                        <a:t>单词</a:t>
                      </a:r>
                      <a:endParaRPr lang="de-DE" sz="2200" b="0" dirty="0"/>
                    </a:p>
                  </a:txBody>
                  <a:tcPr>
                    <a:lnB w="12700" cap="flat" cmpd="sng" algn="ctr">
                      <a:solidFill>
                        <a:schemeClr val="tx1"/>
                      </a:solidFill>
                      <a:prstDash val="solid"/>
                      <a:round/>
                      <a:headEnd type="none" w="med" len="med"/>
                      <a:tailEnd type="none" w="med" len="med"/>
                    </a:lnB>
                  </a:tcPr>
                </a:tc>
                <a:tc>
                  <a:txBody>
                    <a:bodyPr/>
                    <a:lstStyle/>
                    <a:p>
                      <a:pPr algn="r"/>
                      <a:r>
                        <a:rPr lang="zh-CN" altLang="en-US" sz="2200" b="0" dirty="0" smtClean="0"/>
                        <a:t>文档集频率</a:t>
                      </a:r>
                      <a:endParaRPr lang="de-DE" sz="2200" b="0" dirty="0"/>
                    </a:p>
                  </a:txBody>
                  <a:tcPr>
                    <a:lnB w="12700" cap="flat" cmpd="sng" algn="ctr">
                      <a:solidFill>
                        <a:schemeClr val="tx1"/>
                      </a:solidFill>
                      <a:prstDash val="solid"/>
                      <a:round/>
                      <a:headEnd type="none" w="med" len="med"/>
                      <a:tailEnd type="none" w="med" len="med"/>
                    </a:lnB>
                  </a:tcPr>
                </a:tc>
                <a:tc>
                  <a:txBody>
                    <a:bodyPr/>
                    <a:lstStyle/>
                    <a:p>
                      <a:pPr algn="r"/>
                      <a:r>
                        <a:rPr lang="zh-CN" altLang="en-US" sz="2200" b="0" dirty="0" smtClean="0"/>
                        <a:t>文档频率</a:t>
                      </a:r>
                      <a:endParaRPr lang="de-DE" sz="2200" b="0" dirty="0"/>
                    </a:p>
                  </a:txBody>
                  <a:tcPr>
                    <a:lnB w="12700" cap="flat" cmpd="sng" algn="ctr">
                      <a:solidFill>
                        <a:schemeClr val="tx1"/>
                      </a:solidFill>
                      <a:prstDash val="solid"/>
                      <a:round/>
                      <a:headEnd type="none" w="med" len="med"/>
                      <a:tailEnd type="none" w="med" len="med"/>
                    </a:lnB>
                  </a:tcPr>
                </a:tc>
              </a:tr>
              <a:tr h="656592">
                <a:tc>
                  <a:txBody>
                    <a:bodyPr/>
                    <a:lstStyle/>
                    <a:p>
                      <a:r>
                        <a:rPr lang="de-DE" sz="2200" dirty="0" smtClean="0"/>
                        <a:t>INSURANCE</a:t>
                      </a:r>
                    </a:p>
                    <a:p>
                      <a:r>
                        <a:rPr lang="de-DE" sz="2200" dirty="0" smtClean="0"/>
                        <a:t>TRY</a:t>
                      </a:r>
                      <a:endParaRPr lang="de-DE" sz="2200" dirty="0"/>
                    </a:p>
                  </a:txBody>
                  <a:tcPr>
                    <a:lnT w="12700" cap="flat" cmpd="sng" algn="ctr">
                      <a:solidFill>
                        <a:schemeClr val="tx1"/>
                      </a:solidFill>
                      <a:prstDash val="solid"/>
                      <a:round/>
                      <a:headEnd type="none" w="med" len="med"/>
                      <a:tailEnd type="none" w="med" len="med"/>
                    </a:lnT>
                  </a:tcPr>
                </a:tc>
                <a:tc>
                  <a:txBody>
                    <a:bodyPr/>
                    <a:lstStyle/>
                    <a:p>
                      <a:pPr algn="r"/>
                      <a:r>
                        <a:rPr lang="de-DE" sz="2200" dirty="0" smtClean="0"/>
                        <a:t>10440</a:t>
                      </a:r>
                    </a:p>
                    <a:p>
                      <a:pPr algn="r"/>
                      <a:r>
                        <a:rPr lang="de-DE" sz="2200" dirty="0" smtClean="0"/>
                        <a:t>10422</a:t>
                      </a:r>
                      <a:endParaRPr lang="de-DE" sz="2200" dirty="0"/>
                    </a:p>
                  </a:txBody>
                  <a:tcPr>
                    <a:lnT w="12700" cap="flat" cmpd="sng" algn="ctr">
                      <a:solidFill>
                        <a:schemeClr val="tx1"/>
                      </a:solidFill>
                      <a:prstDash val="solid"/>
                      <a:round/>
                      <a:headEnd type="none" w="med" len="med"/>
                      <a:tailEnd type="none" w="med" len="med"/>
                    </a:lnT>
                  </a:tcPr>
                </a:tc>
                <a:tc>
                  <a:txBody>
                    <a:bodyPr/>
                    <a:lstStyle/>
                    <a:p>
                      <a:pPr algn="r"/>
                      <a:r>
                        <a:rPr lang="de-DE" sz="2200" dirty="0" smtClean="0"/>
                        <a:t>3997</a:t>
                      </a:r>
                    </a:p>
                    <a:p>
                      <a:pPr algn="r"/>
                      <a:r>
                        <a:rPr lang="de-DE" sz="2200" dirty="0" smtClean="0"/>
                        <a:t>8760</a:t>
                      </a:r>
                      <a:endParaRPr lang="de-DE" sz="2200" dirty="0"/>
                    </a:p>
                  </a:txBody>
                  <a:tcPr>
                    <a:lnT w="12700" cap="flat" cmpd="sng" algn="ctr">
                      <a:solidFill>
                        <a:schemeClr val="tx1"/>
                      </a:solidFill>
                      <a:prstDash val="solid"/>
                      <a:round/>
                      <a:headEnd type="none" w="med" len="med"/>
                      <a:tailEnd type="none" w="med" len="med"/>
                    </a:lnT>
                  </a:tcPr>
                </a:tc>
              </a:tr>
            </a:tbl>
          </a:graphicData>
        </a:graphic>
      </p:graphicFrame>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19</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572560" cy="1403350"/>
          </a:xfrm>
          <a:prstGeom prst="rect">
            <a:avLst/>
          </a:prstGeom>
          <a:noFill/>
          <a:ln w="9525">
            <a:noFill/>
            <a:round/>
            <a:headEnd/>
            <a:tailEnd/>
          </a:ln>
        </p:spPr>
        <p:txBody>
          <a:bodyPr anchor="b"/>
          <a:lstStyle/>
          <a:p>
            <a:r>
              <a:rPr lang="de-DE" sz="3600" dirty="0" smtClean="0">
                <a:solidFill>
                  <a:schemeClr val="tx1"/>
                </a:solidFill>
                <a:latin typeface="+mj-lt"/>
                <a:ea typeface="黑体" pitchFamily="49" charset="-122"/>
              </a:rPr>
              <a:t>tf-idf</a:t>
            </a:r>
            <a:r>
              <a:rPr lang="zh-CN" altLang="en-US" sz="3600" dirty="0" smtClean="0">
                <a:solidFill>
                  <a:schemeClr val="tx1"/>
                </a:solidFill>
                <a:latin typeface="+mj-lt"/>
                <a:ea typeface="黑体" pitchFamily="49" charset="-122"/>
              </a:rPr>
              <a:t>权重计算</a:t>
            </a:r>
            <a:endParaRPr lang="de-DE" sz="3600" dirty="0" smtClean="0">
              <a:solidFill>
                <a:schemeClr val="tx1"/>
              </a:solidFill>
              <a:latin typeface="+mj-lt"/>
              <a:ea typeface="黑体" pitchFamily="49" charset="-122"/>
            </a:endParaRPr>
          </a:p>
        </p:txBody>
      </p:sp>
      <p:sp>
        <p:nvSpPr>
          <p:cNvPr id="84996" name="Text Box 3"/>
          <p:cNvSpPr txBox="1">
            <a:spLocks noChangeArrowheads="1"/>
          </p:cNvSpPr>
          <p:nvPr/>
        </p:nvSpPr>
        <p:spPr bwMode="auto">
          <a:xfrm>
            <a:off x="285720" y="1643050"/>
            <a:ext cx="8286808" cy="4643470"/>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en-US" dirty="0" smtClean="0">
                <a:solidFill>
                  <a:schemeClr val="tx1"/>
                </a:solidFill>
                <a:latin typeface="+mj-lt"/>
                <a:ea typeface="黑体" pitchFamily="49" charset="-122"/>
              </a:rPr>
              <a:t>词项的</a:t>
            </a:r>
            <a:r>
              <a:rPr lang="en-US" dirty="0" err="1" smtClean="0">
                <a:solidFill>
                  <a:schemeClr val="tx1"/>
                </a:solidFill>
                <a:latin typeface="+mj-lt"/>
                <a:ea typeface="黑体" pitchFamily="49" charset="-122"/>
              </a:rPr>
              <a:t>tf-idf</a:t>
            </a:r>
            <a:r>
              <a:rPr lang="zh-CN" altLang="en-US" dirty="0" smtClean="0">
                <a:solidFill>
                  <a:schemeClr val="tx1"/>
                </a:solidFill>
                <a:latin typeface="+mj-lt"/>
                <a:ea typeface="黑体" pitchFamily="49" charset="-122"/>
              </a:rPr>
              <a:t>权重是</a:t>
            </a:r>
            <a:r>
              <a:rPr lang="en-US" altLang="zh-CN" dirty="0" err="1" smtClean="0">
                <a:solidFill>
                  <a:schemeClr val="tx1"/>
                </a:solidFill>
                <a:latin typeface="+mj-lt"/>
                <a:ea typeface="黑体" pitchFamily="49" charset="-122"/>
              </a:rPr>
              <a:t>tf</a:t>
            </a:r>
            <a:r>
              <a:rPr lang="zh-CN" altLang="en-US" dirty="0" smtClean="0">
                <a:solidFill>
                  <a:schemeClr val="tx1"/>
                </a:solidFill>
                <a:latin typeface="+mj-lt"/>
                <a:ea typeface="黑体" pitchFamily="49" charset="-122"/>
              </a:rPr>
              <a:t>权重和</a:t>
            </a:r>
            <a:r>
              <a:rPr lang="en-US" altLang="zh-CN" dirty="0" err="1" smtClean="0">
                <a:solidFill>
                  <a:schemeClr val="tx1"/>
                </a:solidFill>
                <a:latin typeface="+mj-lt"/>
                <a:ea typeface="黑体" pitchFamily="49" charset="-122"/>
              </a:rPr>
              <a:t>idf</a:t>
            </a:r>
            <a:r>
              <a:rPr lang="zh-CN" altLang="en-US" dirty="0" smtClean="0">
                <a:solidFill>
                  <a:schemeClr val="tx1"/>
                </a:solidFill>
                <a:latin typeface="+mj-lt"/>
                <a:ea typeface="黑体" pitchFamily="49" charset="-122"/>
              </a:rPr>
              <a:t>权重的乘积</a:t>
            </a:r>
            <a:endParaRPr lang="de-DE" dirty="0" smtClean="0">
              <a:solidFill>
                <a:srgbClr val="0070C0"/>
              </a:solidFill>
              <a:latin typeface="+mj-lt"/>
              <a:ea typeface="黑体" pitchFamily="49" charset="-122"/>
            </a:endParaRPr>
          </a:p>
          <a:p>
            <a:pPr lvl="1">
              <a:spcBef>
                <a:spcPts val="700"/>
              </a:spcBef>
              <a:buClr>
                <a:srgbClr val="336699"/>
              </a:buClr>
              <a:buFont typeface="Wingdings" pitchFamily="2" charset="2"/>
              <a:buChar char="§"/>
            </a:pPr>
            <a:endParaRPr lang="de-DE" sz="1400" dirty="0" smtClean="0">
              <a:solidFill>
                <a:schemeClr val="tx1"/>
              </a:solidFill>
              <a:latin typeface="+mj-lt"/>
              <a:ea typeface="黑体" pitchFamily="49" charset="-122"/>
            </a:endParaRPr>
          </a:p>
          <a:p>
            <a:pPr lvl="1">
              <a:spcBef>
                <a:spcPts val="700"/>
              </a:spcBef>
              <a:buClr>
                <a:srgbClr val="336699"/>
              </a:buClr>
              <a:buFont typeface="Wingdings" pitchFamily="2" charset="2"/>
              <a:buChar char="§"/>
            </a:pPr>
            <a:endParaRPr lang="de-DE" sz="1400" dirty="0" smtClean="0">
              <a:solidFill>
                <a:schemeClr val="tx1"/>
              </a:solidFill>
              <a:latin typeface="+mj-lt"/>
              <a:ea typeface="黑体" pitchFamily="49" charset="-122"/>
            </a:endParaRPr>
          </a:p>
          <a:p>
            <a:pPr lvl="1">
              <a:spcBef>
                <a:spcPts val="700"/>
              </a:spcBef>
              <a:buClr>
                <a:srgbClr val="336699"/>
              </a:buClr>
            </a:pPr>
            <a:endParaRPr lang="de-DE" sz="1400" dirty="0" smtClean="0">
              <a:solidFill>
                <a:schemeClr val="tx1"/>
              </a:solidFill>
              <a:latin typeface="+mj-lt"/>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mj-lt"/>
                <a:ea typeface="黑体" pitchFamily="49" charset="-122"/>
              </a:rPr>
              <a:t>信息检索中最出名的权重计算方法</a:t>
            </a:r>
            <a:endParaRPr lang="en-US" altLang="zh-CN" dirty="0" smtClean="0">
              <a:solidFill>
                <a:schemeClr val="tx1"/>
              </a:solidFill>
              <a:latin typeface="+mj-lt"/>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mj-lt"/>
                <a:ea typeface="黑体" pitchFamily="49" charset="-122"/>
              </a:rPr>
              <a:t>注意：上面的</a:t>
            </a:r>
            <a:r>
              <a:rPr lang="en-US" dirty="0" smtClean="0">
                <a:solidFill>
                  <a:schemeClr val="tx1"/>
                </a:solidFill>
                <a:latin typeface="+mj-lt"/>
                <a:ea typeface="黑体" pitchFamily="49" charset="-122"/>
              </a:rPr>
              <a:t> “-”</a:t>
            </a:r>
            <a:r>
              <a:rPr lang="zh-CN" altLang="en-US" dirty="0" smtClean="0">
                <a:solidFill>
                  <a:schemeClr val="tx1"/>
                </a:solidFill>
                <a:latin typeface="+mj-lt"/>
                <a:ea typeface="黑体" pitchFamily="49" charset="-122"/>
              </a:rPr>
              <a:t>是连接符，不是减号</a:t>
            </a:r>
            <a:endParaRPr lang="en-US" dirty="0" smtClean="0">
              <a:solidFill>
                <a:schemeClr val="tx1"/>
              </a:solidFill>
              <a:latin typeface="+mj-lt"/>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mj-lt"/>
                <a:ea typeface="黑体" pitchFamily="49" charset="-122"/>
              </a:rPr>
              <a:t>其他叫法：</a:t>
            </a:r>
            <a:r>
              <a:rPr lang="de-DE" dirty="0" smtClean="0">
                <a:solidFill>
                  <a:schemeClr val="tx1"/>
                </a:solidFill>
                <a:latin typeface="+mj-lt"/>
                <a:ea typeface="黑体" pitchFamily="49" charset="-122"/>
              </a:rPr>
              <a:t>tf.idf</a:t>
            </a:r>
            <a:r>
              <a:rPr lang="zh-CN" altLang="en-US" dirty="0" smtClean="0">
                <a:solidFill>
                  <a:schemeClr val="tx1"/>
                </a:solidFill>
                <a:latin typeface="+mj-lt"/>
                <a:ea typeface="黑体" pitchFamily="49" charset="-122"/>
              </a:rPr>
              <a:t>、</a:t>
            </a:r>
            <a:r>
              <a:rPr lang="de-DE" dirty="0" smtClean="0">
                <a:solidFill>
                  <a:schemeClr val="tx1"/>
                </a:solidFill>
                <a:latin typeface="+mj-lt"/>
                <a:ea typeface="黑体" pitchFamily="49" charset="-122"/>
              </a:rPr>
              <a:t>tf x idf</a:t>
            </a: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pPr>
              <a:defRPr/>
            </a:pPr>
            <a:fld id="{74BF2C0F-05D6-4882-A325-BE394602789D}" type="slidenum">
              <a:rPr lang="en-US" smtClean="0"/>
              <a:pPr>
                <a:defRPr/>
              </a:pPr>
              <a:t>19</a:t>
            </a:fld>
            <a:endParaRPr lang="en-US" dirty="0"/>
          </a:p>
        </p:txBody>
      </p:sp>
      <p:pic>
        <p:nvPicPr>
          <p:cNvPr id="9" name="Picture 8" descr="637.png"/>
          <p:cNvPicPr>
            <a:picLocks noChangeAspect="1"/>
          </p:cNvPicPr>
          <p:nvPr/>
        </p:nvPicPr>
        <p:blipFill>
          <a:blip r:embed="rId3" cstate="print"/>
          <a:stretch>
            <a:fillRect/>
          </a:stretch>
        </p:blipFill>
        <p:spPr>
          <a:xfrm>
            <a:off x="2255072" y="2204864"/>
            <a:ext cx="3960002" cy="792000"/>
          </a:xfrm>
          <a:prstGeom prst="rect">
            <a:avLst/>
          </a:prstGeom>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2</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572560" cy="1403350"/>
          </a:xfrm>
          <a:prstGeom prst="rect">
            <a:avLst/>
          </a:prstGeom>
          <a:noFill/>
          <a:ln w="9525">
            <a:noFill/>
            <a:round/>
            <a:headEnd/>
            <a:tailEnd/>
          </a:ln>
        </p:spPr>
        <p:txBody>
          <a:bodyPr anchor="b"/>
          <a:lstStyle/>
          <a:p>
            <a:r>
              <a:rPr lang="zh-CN" altLang="en-US" sz="3600" dirty="0" smtClean="0">
                <a:solidFill>
                  <a:schemeClr val="tx1"/>
                </a:solidFill>
                <a:latin typeface="+mj-lt"/>
                <a:ea typeface="黑体" pitchFamily="49" charset="-122"/>
              </a:rPr>
              <a:t>排序式检索</a:t>
            </a:r>
            <a:r>
              <a:rPr lang="en-US" altLang="zh-CN" sz="3600" dirty="0" smtClean="0">
                <a:solidFill>
                  <a:schemeClr val="tx1"/>
                </a:solidFill>
                <a:latin typeface="+mj-lt"/>
                <a:ea typeface="黑体" pitchFamily="49" charset="-122"/>
              </a:rPr>
              <a:t>(</a:t>
            </a:r>
            <a:r>
              <a:rPr lang="de-DE" sz="3600" dirty="0" smtClean="0">
                <a:solidFill>
                  <a:schemeClr val="tx1"/>
                </a:solidFill>
                <a:latin typeface="+mj-lt"/>
                <a:ea typeface="黑体" pitchFamily="49" charset="-122"/>
              </a:rPr>
              <a:t>Ranked retrieval)</a:t>
            </a:r>
          </a:p>
        </p:txBody>
      </p:sp>
      <p:sp>
        <p:nvSpPr>
          <p:cNvPr id="84996" name="Text Box 3"/>
          <p:cNvSpPr txBox="1">
            <a:spLocks noChangeArrowheads="1"/>
          </p:cNvSpPr>
          <p:nvPr/>
        </p:nvSpPr>
        <p:spPr bwMode="auto">
          <a:xfrm>
            <a:off x="214282" y="1571636"/>
            <a:ext cx="8572560" cy="4665676"/>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en-US" dirty="0" smtClean="0">
                <a:solidFill>
                  <a:schemeClr val="tx1"/>
                </a:solidFill>
                <a:latin typeface="+mj-lt"/>
                <a:ea typeface="黑体" pitchFamily="49" charset="-122"/>
              </a:rPr>
              <a:t>迄今为止，我们主要关注的是布尔查询</a:t>
            </a:r>
            <a:endParaRPr lang="en-US" dirty="0" smtClean="0">
              <a:solidFill>
                <a:schemeClr val="tx1"/>
              </a:solidFill>
              <a:latin typeface="+mj-lt"/>
              <a:ea typeface="黑体" pitchFamily="49" charset="-122"/>
            </a:endParaRPr>
          </a:p>
          <a:p>
            <a:pPr lvl="2">
              <a:spcBef>
                <a:spcPts val="700"/>
              </a:spcBef>
              <a:buClr>
                <a:srgbClr val="336699"/>
              </a:buClr>
              <a:buFont typeface="Wingdings" pitchFamily="2" charset="2"/>
              <a:buChar char="§"/>
            </a:pPr>
            <a:r>
              <a:rPr lang="zh-CN" altLang="en-US" sz="2200" dirty="0" smtClean="0">
                <a:solidFill>
                  <a:schemeClr val="tx1"/>
                </a:solidFill>
                <a:latin typeface="+mj-lt"/>
                <a:ea typeface="黑体" pitchFamily="49" charset="-122"/>
              </a:rPr>
              <a:t>文档要么匹配要么不匹配</a:t>
            </a:r>
            <a:endParaRPr lang="en-US" sz="2200" dirty="0" smtClean="0">
              <a:solidFill>
                <a:schemeClr val="tx1"/>
              </a:solidFill>
              <a:latin typeface="+mj-lt"/>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mj-lt"/>
                <a:ea typeface="黑体" pitchFamily="49" charset="-122"/>
              </a:rPr>
              <a:t>对自身需求和文档集性质</a:t>
            </a:r>
            <a:r>
              <a:rPr lang="zh-CN" altLang="en-US" dirty="0" smtClean="0">
                <a:solidFill>
                  <a:schemeClr val="tx1"/>
                </a:solidFill>
                <a:ea typeface="黑体" pitchFamily="49" charset="-122"/>
              </a:rPr>
              <a:t>非常了解</a:t>
            </a:r>
            <a:r>
              <a:rPr lang="zh-CN" altLang="en-US" dirty="0" smtClean="0">
                <a:solidFill>
                  <a:schemeClr val="tx1"/>
                </a:solidFill>
                <a:latin typeface="+mj-lt"/>
                <a:ea typeface="黑体" pitchFamily="49" charset="-122"/>
              </a:rPr>
              <a:t>的专家而言，布尔查询是不错的选择</a:t>
            </a:r>
            <a:endParaRPr lang="en-US" dirty="0" smtClean="0">
              <a:solidFill>
                <a:schemeClr val="tx1"/>
              </a:solidFill>
              <a:latin typeface="+mj-lt"/>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mj-lt"/>
                <a:ea typeface="黑体" pitchFamily="49" charset="-122"/>
              </a:rPr>
              <a:t>对应用开发来说也非常简单，很容易就可以返回</a:t>
            </a:r>
            <a:r>
              <a:rPr lang="en-US" altLang="zh-CN" dirty="0" smtClean="0">
                <a:solidFill>
                  <a:schemeClr val="tx1"/>
                </a:solidFill>
                <a:latin typeface="+mj-lt"/>
                <a:ea typeface="黑体" pitchFamily="49" charset="-122"/>
              </a:rPr>
              <a:t>1000</a:t>
            </a:r>
            <a:r>
              <a:rPr lang="zh-CN" altLang="en-US" dirty="0" smtClean="0">
                <a:solidFill>
                  <a:schemeClr val="tx1"/>
                </a:solidFill>
                <a:latin typeface="+mj-lt"/>
                <a:ea typeface="黑体" pitchFamily="49" charset="-122"/>
              </a:rPr>
              <a:t>多条结果</a:t>
            </a:r>
            <a:endParaRPr lang="de-DE" dirty="0" smtClean="0">
              <a:solidFill>
                <a:schemeClr val="tx1"/>
              </a:solidFill>
              <a:latin typeface="+mj-lt"/>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mj-lt"/>
                <a:ea typeface="黑体" pitchFamily="49" charset="-122"/>
              </a:rPr>
              <a:t>然而对大多数用户来说不方便</a:t>
            </a:r>
            <a:endParaRPr lang="en-US" dirty="0" smtClean="0">
              <a:solidFill>
                <a:schemeClr val="tx1"/>
              </a:solidFill>
              <a:latin typeface="+mj-lt"/>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mj-lt"/>
                <a:ea typeface="黑体" pitchFamily="49" charset="-122"/>
              </a:rPr>
              <a:t>大部分用户不能撰写布尔查询或者他们认为需要大量训练才能撰写合适的布尔查询</a:t>
            </a:r>
            <a:endParaRPr lang="en-US" dirty="0" smtClean="0">
              <a:solidFill>
                <a:schemeClr val="tx1"/>
              </a:solidFill>
              <a:latin typeface="+mj-lt"/>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mj-lt"/>
                <a:ea typeface="黑体" pitchFamily="49" charset="-122"/>
              </a:rPr>
              <a:t>大部分用户不愿意逐条浏览</a:t>
            </a:r>
            <a:r>
              <a:rPr lang="en-US" altLang="zh-CN" dirty="0" smtClean="0">
                <a:solidFill>
                  <a:schemeClr val="tx1"/>
                </a:solidFill>
                <a:latin typeface="+mj-lt"/>
                <a:ea typeface="黑体" pitchFamily="49" charset="-122"/>
              </a:rPr>
              <a:t>1000</a:t>
            </a:r>
            <a:r>
              <a:rPr lang="zh-CN" altLang="en-US" dirty="0" smtClean="0">
                <a:solidFill>
                  <a:schemeClr val="tx1"/>
                </a:solidFill>
                <a:latin typeface="+mj-lt"/>
                <a:ea typeface="黑体" pitchFamily="49" charset="-122"/>
              </a:rPr>
              <a:t>多条结果，特别是对</a:t>
            </a:r>
            <a:r>
              <a:rPr lang="en-US" altLang="zh-CN" dirty="0" smtClean="0">
                <a:solidFill>
                  <a:schemeClr val="tx1"/>
                </a:solidFill>
                <a:latin typeface="+mj-lt"/>
                <a:ea typeface="黑体" pitchFamily="49" charset="-122"/>
              </a:rPr>
              <a:t>Web</a:t>
            </a:r>
            <a:r>
              <a:rPr lang="zh-CN" altLang="en-US" dirty="0" smtClean="0">
                <a:solidFill>
                  <a:schemeClr val="tx1"/>
                </a:solidFill>
                <a:latin typeface="+mj-lt"/>
                <a:ea typeface="黑体" pitchFamily="49" charset="-122"/>
              </a:rPr>
              <a:t>搜索更是如此</a:t>
            </a:r>
            <a:endParaRPr lang="en-US" dirty="0" smtClean="0">
              <a:solidFill>
                <a:schemeClr val="tx1"/>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pPr>
              <a:defRPr/>
            </a:pPr>
            <a:fld id="{74BF2C0F-05D6-4882-A325-BE394602789D}" type="slidenum">
              <a:rPr lang="en-US" smtClean="0"/>
              <a:pPr>
                <a:defRPr/>
              </a:pPr>
              <a:t>2</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20</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572560" cy="1403350"/>
          </a:xfrm>
          <a:prstGeom prst="rect">
            <a:avLst/>
          </a:prstGeom>
          <a:noFill/>
          <a:ln w="9525">
            <a:noFill/>
            <a:round/>
            <a:headEnd/>
            <a:tailEnd/>
          </a:ln>
        </p:spPr>
        <p:txBody>
          <a:bodyPr anchor="b"/>
          <a:lstStyle/>
          <a:p>
            <a:r>
              <a:rPr lang="de-DE" sz="3600" dirty="0" smtClean="0">
                <a:solidFill>
                  <a:schemeClr val="tx1"/>
                </a:solidFill>
                <a:latin typeface="+mj-lt"/>
                <a:ea typeface="黑体" pitchFamily="49" charset="-122"/>
              </a:rPr>
              <a:t>tf-idf</a:t>
            </a:r>
            <a:r>
              <a:rPr lang="zh-CN" altLang="en-US" sz="3600" dirty="0" smtClean="0">
                <a:solidFill>
                  <a:schemeClr val="tx1"/>
                </a:solidFill>
                <a:latin typeface="+mj-lt"/>
                <a:ea typeface="黑体" pitchFamily="49" charset="-122"/>
              </a:rPr>
              <a:t>小结</a:t>
            </a:r>
            <a:endParaRPr lang="de-DE" sz="3600" dirty="0" smtClean="0">
              <a:solidFill>
                <a:schemeClr val="tx1"/>
              </a:solidFill>
              <a:latin typeface="+mj-lt"/>
              <a:ea typeface="黑体" pitchFamily="49" charset="-122"/>
            </a:endParaRPr>
          </a:p>
        </p:txBody>
      </p:sp>
      <p:sp>
        <p:nvSpPr>
          <p:cNvPr id="84996" name="Text Box 3"/>
          <p:cNvSpPr txBox="1">
            <a:spLocks noChangeArrowheads="1"/>
          </p:cNvSpPr>
          <p:nvPr/>
        </p:nvSpPr>
        <p:spPr bwMode="auto">
          <a:xfrm>
            <a:off x="285720" y="2000240"/>
            <a:ext cx="8286808" cy="4643470"/>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en-US" dirty="0" smtClean="0">
                <a:solidFill>
                  <a:schemeClr val="tx1"/>
                </a:solidFill>
                <a:latin typeface="+mj-lt"/>
                <a:ea typeface="黑体" pitchFamily="49" charset="-122"/>
              </a:rPr>
              <a:t>词项</a:t>
            </a:r>
            <a:r>
              <a:rPr lang="en-US" altLang="zh-CN" dirty="0" smtClean="0">
                <a:solidFill>
                  <a:schemeClr val="tx1"/>
                </a:solidFill>
                <a:latin typeface="+mj-lt"/>
                <a:ea typeface="黑体" pitchFamily="49" charset="-122"/>
              </a:rPr>
              <a:t>t</a:t>
            </a:r>
            <a:r>
              <a:rPr lang="zh-CN" altLang="en-US" dirty="0" smtClean="0">
                <a:solidFill>
                  <a:schemeClr val="tx1"/>
                </a:solidFill>
                <a:latin typeface="+mj-lt"/>
                <a:ea typeface="黑体" pitchFamily="49" charset="-122"/>
              </a:rPr>
              <a:t>在文档</a:t>
            </a:r>
            <a:r>
              <a:rPr lang="en-US" altLang="zh-CN" dirty="0" smtClean="0">
                <a:solidFill>
                  <a:schemeClr val="tx1"/>
                </a:solidFill>
                <a:latin typeface="+mj-lt"/>
                <a:ea typeface="黑体" pitchFamily="49" charset="-122"/>
              </a:rPr>
              <a:t>d</a:t>
            </a:r>
            <a:r>
              <a:rPr lang="zh-CN" altLang="en-US" dirty="0" smtClean="0">
                <a:solidFill>
                  <a:schemeClr val="tx1"/>
                </a:solidFill>
                <a:latin typeface="+mj-lt"/>
                <a:ea typeface="黑体" pitchFamily="49" charset="-122"/>
              </a:rPr>
              <a:t>中的权重可以采用下次计算</a:t>
            </a:r>
            <a:endParaRPr lang="en-US" dirty="0" smtClean="0">
              <a:solidFill>
                <a:schemeClr val="tx1"/>
              </a:solidFill>
              <a:latin typeface="+mj-lt"/>
              <a:ea typeface="黑体" pitchFamily="49" charset="-122"/>
            </a:endParaRPr>
          </a:p>
          <a:p>
            <a:pPr lvl="1">
              <a:spcBef>
                <a:spcPts val="700"/>
              </a:spcBef>
              <a:buClr>
                <a:srgbClr val="336699"/>
              </a:buClr>
            </a:pPr>
            <a:endParaRPr lang="de-DE" dirty="0" smtClean="0">
              <a:solidFill>
                <a:schemeClr val="tx1"/>
              </a:solidFill>
              <a:latin typeface="+mj-lt"/>
              <a:ea typeface="黑体" pitchFamily="49" charset="-122"/>
            </a:endParaRPr>
          </a:p>
          <a:p>
            <a:pPr lvl="1">
              <a:spcBef>
                <a:spcPts val="700"/>
              </a:spcBef>
              <a:buClr>
                <a:srgbClr val="336699"/>
              </a:buClr>
              <a:buFont typeface="Wingdings" pitchFamily="2" charset="2"/>
              <a:buChar char="§"/>
            </a:pPr>
            <a:r>
              <a:rPr lang="de-DE" dirty="0" smtClean="0">
                <a:solidFill>
                  <a:schemeClr val="tx1"/>
                </a:solidFill>
                <a:latin typeface="+mj-lt"/>
                <a:ea typeface="黑体" pitchFamily="49" charset="-122"/>
              </a:rPr>
              <a:t>tf-idf</a:t>
            </a:r>
            <a:r>
              <a:rPr lang="zh-CN" altLang="en-US" dirty="0" smtClean="0">
                <a:solidFill>
                  <a:schemeClr val="tx1"/>
                </a:solidFill>
                <a:latin typeface="+mj-lt"/>
                <a:ea typeface="黑体" pitchFamily="49" charset="-122"/>
              </a:rPr>
              <a:t>权重</a:t>
            </a:r>
            <a:endParaRPr lang="de-DE" dirty="0" smtClean="0">
              <a:solidFill>
                <a:schemeClr val="tx1"/>
              </a:solidFill>
              <a:latin typeface="+mj-lt"/>
              <a:ea typeface="黑体" pitchFamily="49" charset="-122"/>
            </a:endParaRPr>
          </a:p>
          <a:p>
            <a:pPr lvl="2">
              <a:spcBef>
                <a:spcPts val="700"/>
              </a:spcBef>
              <a:buClr>
                <a:srgbClr val="336699"/>
              </a:buClr>
              <a:buFont typeface="Wingdings" pitchFamily="2" charset="2"/>
              <a:buChar char="§"/>
            </a:pPr>
            <a:r>
              <a:rPr lang="zh-CN" altLang="en-US" sz="2200" dirty="0" smtClean="0">
                <a:solidFill>
                  <a:schemeClr val="tx1"/>
                </a:solidFill>
                <a:latin typeface="+mj-lt"/>
                <a:ea typeface="黑体" pitchFamily="49" charset="-122"/>
              </a:rPr>
              <a:t>随着词项频率的增大而增大</a:t>
            </a:r>
            <a:endParaRPr lang="de-DE" sz="2200" dirty="0" smtClean="0">
              <a:solidFill>
                <a:schemeClr val="tx1"/>
              </a:solidFill>
              <a:latin typeface="+mj-lt"/>
              <a:ea typeface="黑体" pitchFamily="49" charset="-122"/>
            </a:endParaRPr>
          </a:p>
          <a:p>
            <a:pPr lvl="2">
              <a:spcBef>
                <a:spcPts val="700"/>
              </a:spcBef>
              <a:buClr>
                <a:srgbClr val="336699"/>
              </a:buClr>
              <a:buFont typeface="Wingdings" pitchFamily="2" charset="2"/>
              <a:buChar char="§"/>
            </a:pPr>
            <a:r>
              <a:rPr lang="zh-CN" altLang="en-US" sz="2200" dirty="0" smtClean="0">
                <a:solidFill>
                  <a:schemeClr val="tx1"/>
                </a:solidFill>
                <a:latin typeface="+mj-lt"/>
                <a:ea typeface="黑体" pitchFamily="49" charset="-122"/>
              </a:rPr>
              <a:t>随着词项罕见度的增加而增大</a:t>
            </a:r>
            <a:endParaRPr lang="de-DE" sz="2200" dirty="0" smtClean="0">
              <a:solidFill>
                <a:schemeClr val="tx1"/>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pPr>
              <a:defRPr/>
            </a:pPr>
            <a:fld id="{74BF2C0F-05D6-4882-A325-BE394602789D}" type="slidenum">
              <a:rPr lang="en-US" smtClean="0"/>
              <a:pPr>
                <a:defRPr/>
              </a:pPr>
              <a:t>20</a:t>
            </a:fld>
            <a:endParaRPr lang="en-US"/>
          </a:p>
        </p:txBody>
      </p:sp>
      <p:pic>
        <p:nvPicPr>
          <p:cNvPr id="8" name="Picture 7" descr="638.png"/>
          <p:cNvPicPr>
            <a:picLocks noChangeAspect="1"/>
          </p:cNvPicPr>
          <p:nvPr/>
        </p:nvPicPr>
        <p:blipFill>
          <a:blip r:embed="rId3" cstate="print"/>
          <a:stretch>
            <a:fillRect/>
          </a:stretch>
        </p:blipFill>
        <p:spPr>
          <a:xfrm>
            <a:off x="1214414" y="2424934"/>
            <a:ext cx="3647366" cy="504000"/>
          </a:xfrm>
          <a:prstGeom prst="rect">
            <a:avLst/>
          </a:prstGeom>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p:cNvSpPr>
            <a:spLocks noGrp="1"/>
          </p:cNvSpPr>
          <p:nvPr>
            <p:ph type="title"/>
          </p:nvPr>
        </p:nvSpPr>
        <p:spPr>
          <a:xfrm>
            <a:off x="214313" y="116631"/>
            <a:ext cx="8223250" cy="1294657"/>
          </a:xfrm>
        </p:spPr>
        <p:txBody>
          <a:bodyPr/>
          <a:lstStyle/>
          <a:p>
            <a:r>
              <a:rPr lang="zh-CN" altLang="en-US" dirty="0" smtClean="0"/>
              <a:t>向量空间模型</a:t>
            </a:r>
            <a:endParaRPr lang="de-DE" dirty="0" smtClean="0"/>
          </a:p>
        </p:txBody>
      </p:sp>
      <p:sp>
        <p:nvSpPr>
          <p:cNvPr id="4" name="Slide Number Placeholder 3"/>
          <p:cNvSpPr>
            <a:spLocks noGrp="1"/>
          </p:cNvSpPr>
          <p:nvPr>
            <p:ph type="sldNum" sz="quarter" idx="12"/>
          </p:nvPr>
        </p:nvSpPr>
        <p:spPr/>
        <p:txBody>
          <a:bodyPr/>
          <a:lstStyle/>
          <a:p>
            <a:pPr>
              <a:defRPr/>
            </a:pPr>
            <a:fld id="{6231DFBC-2454-451B-9C42-04D7F724382E}" type="slidenum">
              <a:rPr lang="en-US" smtClean="0"/>
              <a:pPr>
                <a:defRPr/>
              </a:pPr>
              <a:t>21</a:t>
            </a:fld>
            <a:endParaRPr lang="en-US"/>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22</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572560" cy="1403350"/>
          </a:xfrm>
          <a:prstGeom prst="rect">
            <a:avLst/>
          </a:prstGeom>
          <a:noFill/>
          <a:ln w="9525">
            <a:noFill/>
            <a:round/>
            <a:headEnd/>
            <a:tailEnd/>
          </a:ln>
        </p:spPr>
        <p:txBody>
          <a:bodyPr anchor="b"/>
          <a:lstStyle/>
          <a:p>
            <a:r>
              <a:rPr lang="zh-CN" altLang="en-US" sz="3600" dirty="0" smtClean="0">
                <a:solidFill>
                  <a:schemeClr val="tx1"/>
                </a:solidFill>
                <a:latin typeface="+mj-lt"/>
                <a:ea typeface="黑体" pitchFamily="49" charset="-122"/>
              </a:rPr>
              <a:t>二值关联矩阵</a:t>
            </a:r>
            <a:endParaRPr lang="de-DE" sz="3600" dirty="0" smtClean="0">
              <a:solidFill>
                <a:schemeClr val="tx1"/>
              </a:solidFill>
              <a:latin typeface="+mj-lt"/>
              <a:ea typeface="黑体" pitchFamily="49" charset="-122"/>
            </a:endParaRPr>
          </a:p>
        </p:txBody>
      </p:sp>
      <p:sp>
        <p:nvSpPr>
          <p:cNvPr id="84996" name="Text Box 3"/>
          <p:cNvSpPr txBox="1">
            <a:spLocks noChangeArrowheads="1"/>
          </p:cNvSpPr>
          <p:nvPr/>
        </p:nvSpPr>
        <p:spPr bwMode="auto">
          <a:xfrm>
            <a:off x="214282" y="5143536"/>
            <a:ext cx="8572560" cy="1714464"/>
          </a:xfrm>
          <a:prstGeom prst="rect">
            <a:avLst/>
          </a:prstGeom>
          <a:noFill/>
          <a:ln w="9525">
            <a:noFill/>
            <a:round/>
            <a:headEnd/>
            <a:tailEnd/>
          </a:ln>
        </p:spPr>
        <p:txBody>
          <a:bodyPr/>
          <a:lstStyle/>
          <a:p>
            <a:r>
              <a:rPr lang="en-US" dirty="0" smtClean="0">
                <a:solidFill>
                  <a:schemeClr val="tx1"/>
                </a:solidFill>
                <a:latin typeface="+mj-lt"/>
                <a:ea typeface="黑体" pitchFamily="49" charset="-122"/>
              </a:rPr>
              <a:t>	</a:t>
            </a:r>
            <a:r>
              <a:rPr lang="zh-CN" altLang="en-US" dirty="0" smtClean="0">
                <a:solidFill>
                  <a:schemeClr val="tx1"/>
                </a:solidFill>
                <a:latin typeface="+mj-lt"/>
                <a:ea typeface="黑体" pitchFamily="49" charset="-122"/>
              </a:rPr>
              <a:t>每篇文档表示成一个二值向量</a:t>
            </a:r>
            <a:r>
              <a:rPr lang="en-US" dirty="0" smtClean="0">
                <a:solidFill>
                  <a:schemeClr val="tx1"/>
                </a:solidFill>
                <a:latin typeface="+mj-lt"/>
                <a:ea typeface="黑体" pitchFamily="49" charset="-122"/>
              </a:rPr>
              <a:t>∈ {0, 1}</a:t>
            </a:r>
            <a:r>
              <a:rPr lang="en-US" baseline="30000" dirty="0" smtClean="0">
                <a:solidFill>
                  <a:schemeClr val="tx1"/>
                </a:solidFill>
                <a:latin typeface="+mj-lt"/>
                <a:ea typeface="黑体" pitchFamily="49" charset="-122"/>
              </a:rPr>
              <a:t>|</a:t>
            </a:r>
            <a:r>
              <a:rPr lang="en-US" i="1" baseline="30000" dirty="0" smtClean="0">
                <a:solidFill>
                  <a:schemeClr val="tx1"/>
                </a:solidFill>
                <a:latin typeface="+mj-lt"/>
                <a:ea typeface="黑体" pitchFamily="49" charset="-122"/>
              </a:rPr>
              <a:t>V</a:t>
            </a:r>
            <a:r>
              <a:rPr lang="en-US" baseline="30000" dirty="0" smtClean="0">
                <a:solidFill>
                  <a:schemeClr val="tx1"/>
                </a:solidFill>
                <a:latin typeface="+mj-lt"/>
                <a:ea typeface="黑体" pitchFamily="49" charset="-122"/>
              </a:rPr>
              <a:t>|</a:t>
            </a: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pPr>
              <a:defRPr/>
            </a:pPr>
            <a:fld id="{74BF2C0F-05D6-4882-A325-BE394602789D}" type="slidenum">
              <a:rPr lang="en-US" smtClean="0"/>
              <a:pPr>
                <a:defRPr/>
              </a:pPr>
              <a:t>22</a:t>
            </a:fld>
            <a:endParaRPr lang="en-US"/>
          </a:p>
        </p:txBody>
      </p:sp>
      <p:graphicFrame>
        <p:nvGraphicFramePr>
          <p:cNvPr id="9" name="Table 8"/>
          <p:cNvGraphicFramePr>
            <a:graphicFrameLocks noGrp="1"/>
          </p:cNvGraphicFramePr>
          <p:nvPr/>
        </p:nvGraphicFramePr>
        <p:xfrm>
          <a:off x="214282" y="1617356"/>
          <a:ext cx="8524894" cy="3383280"/>
        </p:xfrm>
        <a:graphic>
          <a:graphicData uri="http://schemas.openxmlformats.org/drawingml/2006/table">
            <a:tbl>
              <a:tblPr firstRow="1" bandRow="1">
                <a:tableStyleId>{C083E6E3-FA7D-4D7B-A595-EF9225AFEA82}</a:tableStyleId>
              </a:tblPr>
              <a:tblGrid>
                <a:gridCol w="1285884"/>
                <a:gridCol w="1285884"/>
                <a:gridCol w="1081758"/>
                <a:gridCol w="1217842"/>
                <a:gridCol w="1217842"/>
                <a:gridCol w="1217842"/>
                <a:gridCol w="1217842"/>
              </a:tblGrid>
              <a:tr h="370840">
                <a:tc>
                  <a:txBody>
                    <a:bodyPr/>
                    <a:lstStyle/>
                    <a:p>
                      <a:endParaRPr lang="de-DE" sz="2200" b="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b="0" kern="1200" baseline="0" dirty="0" smtClean="0"/>
                        <a:t>Anthony </a:t>
                      </a:r>
                      <a:r>
                        <a:rPr lang="de-DE" sz="2200" b="0" kern="1200" baseline="0" dirty="0" err="1" smtClean="0"/>
                        <a:t>and</a:t>
                      </a:r>
                      <a:r>
                        <a:rPr lang="de-DE" sz="2200" b="0" kern="1200" baseline="0" dirty="0" smtClean="0"/>
                        <a:t>  Cleopatra</a:t>
                      </a:r>
                      <a:endParaRPr lang="de-DE" sz="2200" b="0" kern="1200" baseline="0" dirty="0" smtClean="0">
                        <a:solidFill>
                          <a:schemeClr val="lt1"/>
                        </a:solidFill>
                        <a:latin typeface="+mn-lt"/>
                        <a:ea typeface="+mn-ea"/>
                        <a:cs typeface="+mn-cs"/>
                      </a:endParaRPr>
                    </a:p>
                  </a:txBody>
                  <a:tcPr/>
                </a:tc>
                <a:tc>
                  <a:txBody>
                    <a:bodyPr/>
                    <a:lstStyle/>
                    <a:p>
                      <a:r>
                        <a:rPr lang="en-US" sz="2200" b="0" kern="1200" baseline="0" dirty="0" smtClean="0"/>
                        <a:t>Julius </a:t>
                      </a:r>
                      <a:r>
                        <a:rPr lang="de-DE" sz="2200" b="0" kern="1200" baseline="0" dirty="0" smtClean="0"/>
                        <a:t>Caesar </a:t>
                      </a:r>
                      <a:endParaRPr lang="de-DE" sz="2200" b="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b="0" kern="1200" baseline="0" dirty="0" smtClean="0"/>
                        <a:t>The  </a:t>
                      </a:r>
                      <a:r>
                        <a:rPr lang="de-DE" sz="2200" b="0" kern="1200" baseline="0" dirty="0" smtClean="0"/>
                        <a:t>Tempest</a:t>
                      </a:r>
                      <a:endParaRPr lang="de-DE" sz="2200" b="0" dirty="0"/>
                    </a:p>
                  </a:txBody>
                  <a:tcPr/>
                </a:tc>
                <a:tc>
                  <a:txBody>
                    <a:bodyPr/>
                    <a:lstStyle/>
                    <a:p>
                      <a:r>
                        <a:rPr lang="en-US" sz="2200" b="0" kern="1200" baseline="0" dirty="0" smtClean="0"/>
                        <a:t>Hamlet </a:t>
                      </a:r>
                      <a:endParaRPr lang="de-DE" sz="2200" b="0" dirty="0"/>
                    </a:p>
                  </a:txBody>
                  <a:tcPr/>
                </a:tc>
                <a:tc>
                  <a:txBody>
                    <a:bodyPr/>
                    <a:lstStyle/>
                    <a:p>
                      <a:r>
                        <a:rPr lang="en-US" sz="2200" b="0" kern="1200" baseline="0" dirty="0" smtClean="0"/>
                        <a:t>Othello </a:t>
                      </a:r>
                      <a:endParaRPr lang="de-DE" sz="2200" b="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b="0" kern="1200" baseline="0" dirty="0" smtClean="0"/>
                        <a:t>Macbeth . . .</a:t>
                      </a:r>
                    </a:p>
                    <a:p>
                      <a:endParaRPr lang="de-DE" sz="2200" b="0" dirty="0"/>
                    </a:p>
                  </a:txBody>
                  <a:tcPr/>
                </a:tc>
              </a:tr>
              <a:tr h="370840">
                <a:tc>
                  <a:txBody>
                    <a:bodyPr/>
                    <a:lstStyle/>
                    <a:p>
                      <a:r>
                        <a:rPr lang="de-DE" dirty="0" smtClean="0"/>
                        <a:t>ANTHONY</a:t>
                      </a:r>
                    </a:p>
                    <a:p>
                      <a:r>
                        <a:rPr lang="de-DE" dirty="0" smtClean="0"/>
                        <a:t>BRUTUS</a:t>
                      </a:r>
                      <a:r>
                        <a:rPr lang="de-DE" baseline="0" dirty="0" smtClean="0"/>
                        <a:t> </a:t>
                      </a:r>
                    </a:p>
                    <a:p>
                      <a:r>
                        <a:rPr lang="de-DE" baseline="0" dirty="0" smtClean="0"/>
                        <a:t>CAESAR</a:t>
                      </a:r>
                    </a:p>
                    <a:p>
                      <a:r>
                        <a:rPr lang="de-DE" baseline="0" dirty="0" smtClean="0"/>
                        <a:t>CALPURNIA</a:t>
                      </a:r>
                    </a:p>
                    <a:p>
                      <a:r>
                        <a:rPr lang="de-DE" baseline="0" dirty="0" smtClean="0"/>
                        <a:t>CLEOPATRA</a:t>
                      </a:r>
                    </a:p>
                    <a:p>
                      <a:r>
                        <a:rPr lang="de-DE" baseline="0" dirty="0" smtClean="0"/>
                        <a:t>MERCY</a:t>
                      </a:r>
                    </a:p>
                    <a:p>
                      <a:r>
                        <a:rPr lang="de-DE" baseline="0" dirty="0" smtClean="0"/>
                        <a:t>WORSER</a:t>
                      </a:r>
                    </a:p>
                    <a:p>
                      <a:r>
                        <a:rPr lang="de-DE" baseline="0" dirty="0" smtClean="0"/>
                        <a:t>. . .</a:t>
                      </a:r>
                      <a:endParaRPr lang="de-DE" dirty="0"/>
                    </a:p>
                  </a:txBody>
                  <a:tcPr/>
                </a:tc>
                <a:tc>
                  <a:txBody>
                    <a:bodyPr/>
                    <a:lstStyle/>
                    <a:p>
                      <a:pPr algn="r"/>
                      <a:r>
                        <a:rPr lang="de-DE" dirty="0" smtClean="0"/>
                        <a:t>1</a:t>
                      </a:r>
                    </a:p>
                    <a:p>
                      <a:pPr algn="r"/>
                      <a:r>
                        <a:rPr lang="de-DE" dirty="0" smtClean="0"/>
                        <a:t>1</a:t>
                      </a:r>
                    </a:p>
                    <a:p>
                      <a:pPr algn="r"/>
                      <a:r>
                        <a:rPr lang="de-DE" dirty="0" smtClean="0"/>
                        <a:t>1</a:t>
                      </a:r>
                    </a:p>
                    <a:p>
                      <a:pPr algn="r"/>
                      <a:r>
                        <a:rPr lang="de-DE" dirty="0" smtClean="0"/>
                        <a:t>0</a:t>
                      </a:r>
                    </a:p>
                    <a:p>
                      <a:pPr algn="r"/>
                      <a:r>
                        <a:rPr lang="de-DE" dirty="0" smtClean="0"/>
                        <a:t>1</a:t>
                      </a:r>
                    </a:p>
                    <a:p>
                      <a:pPr algn="r"/>
                      <a:r>
                        <a:rPr lang="de-DE" dirty="0" smtClean="0"/>
                        <a:t>1</a:t>
                      </a:r>
                    </a:p>
                    <a:p>
                      <a:pPr algn="r"/>
                      <a:r>
                        <a:rPr lang="de-DE" dirty="0" smtClean="0"/>
                        <a:t>1</a:t>
                      </a:r>
                      <a:endParaRPr lang="de-DE" dirty="0"/>
                    </a:p>
                  </a:txBody>
                  <a:tcPr/>
                </a:tc>
                <a:tc>
                  <a:txBody>
                    <a:bodyPr/>
                    <a:lstStyle/>
                    <a:p>
                      <a:pPr algn="r"/>
                      <a:r>
                        <a:rPr lang="de-DE" dirty="0" smtClean="0"/>
                        <a:t>1</a:t>
                      </a:r>
                    </a:p>
                    <a:p>
                      <a:pPr algn="r"/>
                      <a:r>
                        <a:rPr lang="de-DE" dirty="0" smtClean="0"/>
                        <a:t>1</a:t>
                      </a:r>
                    </a:p>
                    <a:p>
                      <a:pPr algn="r"/>
                      <a:r>
                        <a:rPr lang="de-DE" dirty="0" smtClean="0"/>
                        <a:t>1</a:t>
                      </a:r>
                    </a:p>
                    <a:p>
                      <a:pPr algn="r"/>
                      <a:r>
                        <a:rPr lang="de-DE" dirty="0" smtClean="0"/>
                        <a:t>1</a:t>
                      </a:r>
                    </a:p>
                    <a:p>
                      <a:pPr algn="r"/>
                      <a:r>
                        <a:rPr lang="de-DE" dirty="0" smtClean="0"/>
                        <a:t>0</a:t>
                      </a:r>
                    </a:p>
                    <a:p>
                      <a:pPr algn="r"/>
                      <a:r>
                        <a:rPr lang="de-DE" dirty="0" smtClean="0"/>
                        <a:t>0</a:t>
                      </a:r>
                    </a:p>
                    <a:p>
                      <a:pPr algn="r"/>
                      <a:r>
                        <a:rPr lang="de-DE" dirty="0" smtClean="0"/>
                        <a:t>0</a:t>
                      </a:r>
                    </a:p>
                    <a:p>
                      <a:pPr algn="r"/>
                      <a:endParaRPr lang="de-DE" dirty="0"/>
                    </a:p>
                  </a:txBody>
                  <a:tcPr/>
                </a:tc>
                <a:tc>
                  <a:txBody>
                    <a:bodyPr/>
                    <a:lstStyle/>
                    <a:p>
                      <a:pPr algn="r"/>
                      <a:r>
                        <a:rPr lang="de-DE" dirty="0" smtClean="0"/>
                        <a:t>0</a:t>
                      </a:r>
                    </a:p>
                    <a:p>
                      <a:pPr algn="r"/>
                      <a:r>
                        <a:rPr lang="de-DE" dirty="0" smtClean="0"/>
                        <a:t>0</a:t>
                      </a:r>
                    </a:p>
                    <a:p>
                      <a:pPr algn="r"/>
                      <a:r>
                        <a:rPr lang="de-DE" dirty="0" smtClean="0"/>
                        <a:t>0</a:t>
                      </a:r>
                    </a:p>
                    <a:p>
                      <a:pPr algn="r"/>
                      <a:r>
                        <a:rPr lang="de-DE" dirty="0" smtClean="0"/>
                        <a:t>0</a:t>
                      </a:r>
                    </a:p>
                    <a:p>
                      <a:pPr algn="r"/>
                      <a:r>
                        <a:rPr lang="de-DE" dirty="0" smtClean="0"/>
                        <a:t>0</a:t>
                      </a:r>
                    </a:p>
                    <a:p>
                      <a:pPr algn="r"/>
                      <a:r>
                        <a:rPr lang="de-DE" dirty="0" smtClean="0"/>
                        <a:t>1</a:t>
                      </a:r>
                    </a:p>
                    <a:p>
                      <a:pPr algn="r"/>
                      <a:r>
                        <a:rPr lang="de-DE" dirty="0" smtClean="0"/>
                        <a:t>1</a:t>
                      </a:r>
                    </a:p>
                    <a:p>
                      <a:pPr algn="r"/>
                      <a:endParaRPr lang="de-DE" dirty="0"/>
                    </a:p>
                  </a:txBody>
                  <a:tcPr/>
                </a:tc>
                <a:tc>
                  <a:txBody>
                    <a:bodyPr/>
                    <a:lstStyle/>
                    <a:p>
                      <a:pPr algn="r"/>
                      <a:r>
                        <a:rPr lang="de-DE" dirty="0" smtClean="0"/>
                        <a:t>0</a:t>
                      </a:r>
                    </a:p>
                    <a:p>
                      <a:pPr algn="r"/>
                      <a:r>
                        <a:rPr lang="de-DE" dirty="0" smtClean="0"/>
                        <a:t>1</a:t>
                      </a:r>
                    </a:p>
                    <a:p>
                      <a:pPr algn="r"/>
                      <a:r>
                        <a:rPr lang="de-DE" dirty="0" smtClean="0"/>
                        <a:t>1</a:t>
                      </a:r>
                    </a:p>
                    <a:p>
                      <a:pPr algn="r"/>
                      <a:r>
                        <a:rPr lang="de-DE" dirty="0" smtClean="0"/>
                        <a:t>0</a:t>
                      </a:r>
                    </a:p>
                    <a:p>
                      <a:pPr algn="r"/>
                      <a:r>
                        <a:rPr lang="de-DE" dirty="0" smtClean="0"/>
                        <a:t>0</a:t>
                      </a:r>
                    </a:p>
                    <a:p>
                      <a:pPr algn="r"/>
                      <a:r>
                        <a:rPr lang="de-DE" dirty="0" smtClean="0"/>
                        <a:t>1</a:t>
                      </a:r>
                    </a:p>
                    <a:p>
                      <a:pPr algn="r"/>
                      <a:r>
                        <a:rPr lang="de-DE" dirty="0" smtClean="0"/>
                        <a:t>1</a:t>
                      </a:r>
                    </a:p>
                    <a:p>
                      <a:pPr algn="r"/>
                      <a:endParaRPr lang="de-DE" dirty="0"/>
                    </a:p>
                  </a:txBody>
                  <a:tcPr/>
                </a:tc>
                <a:tc>
                  <a:txBody>
                    <a:bodyPr/>
                    <a:lstStyle/>
                    <a:p>
                      <a:pPr algn="r"/>
                      <a:r>
                        <a:rPr lang="de-DE" dirty="0" smtClean="0"/>
                        <a:t>0</a:t>
                      </a:r>
                    </a:p>
                    <a:p>
                      <a:pPr algn="r"/>
                      <a:r>
                        <a:rPr lang="de-DE" dirty="0" smtClean="0"/>
                        <a:t>0</a:t>
                      </a:r>
                    </a:p>
                    <a:p>
                      <a:pPr algn="r"/>
                      <a:r>
                        <a:rPr lang="de-DE" dirty="0" smtClean="0"/>
                        <a:t>1</a:t>
                      </a:r>
                    </a:p>
                    <a:p>
                      <a:pPr algn="r"/>
                      <a:r>
                        <a:rPr lang="de-DE" dirty="0" smtClean="0"/>
                        <a:t>0</a:t>
                      </a:r>
                    </a:p>
                    <a:p>
                      <a:pPr algn="r"/>
                      <a:r>
                        <a:rPr lang="de-DE" dirty="0" smtClean="0"/>
                        <a:t>0</a:t>
                      </a:r>
                    </a:p>
                    <a:p>
                      <a:pPr algn="r"/>
                      <a:r>
                        <a:rPr lang="de-DE" dirty="0" smtClean="0"/>
                        <a:t>1</a:t>
                      </a:r>
                    </a:p>
                    <a:p>
                      <a:pPr algn="r"/>
                      <a:r>
                        <a:rPr lang="de-DE" dirty="0" smtClean="0"/>
                        <a:t>1</a:t>
                      </a:r>
                    </a:p>
                    <a:p>
                      <a:pPr algn="r"/>
                      <a:endParaRPr lang="de-DE" dirty="0"/>
                    </a:p>
                  </a:txBody>
                  <a:tcPr/>
                </a:tc>
                <a:tc>
                  <a:txBody>
                    <a:bodyPr/>
                    <a:lstStyle/>
                    <a:p>
                      <a:pPr algn="r"/>
                      <a:r>
                        <a:rPr lang="de-DE" dirty="0" smtClean="0"/>
                        <a:t>1</a:t>
                      </a:r>
                    </a:p>
                    <a:p>
                      <a:pPr algn="r"/>
                      <a:r>
                        <a:rPr lang="de-DE" dirty="0" smtClean="0"/>
                        <a:t>0</a:t>
                      </a:r>
                    </a:p>
                    <a:p>
                      <a:pPr algn="r"/>
                      <a:r>
                        <a:rPr lang="de-DE" dirty="0" smtClean="0"/>
                        <a:t>1</a:t>
                      </a:r>
                    </a:p>
                    <a:p>
                      <a:pPr algn="r"/>
                      <a:r>
                        <a:rPr lang="de-DE" dirty="0" smtClean="0"/>
                        <a:t>0</a:t>
                      </a:r>
                    </a:p>
                    <a:p>
                      <a:pPr algn="r"/>
                      <a:r>
                        <a:rPr lang="de-DE" dirty="0" smtClean="0"/>
                        <a:t>0</a:t>
                      </a:r>
                    </a:p>
                    <a:p>
                      <a:pPr algn="r"/>
                      <a:r>
                        <a:rPr lang="de-DE" dirty="0" smtClean="0"/>
                        <a:t>1</a:t>
                      </a:r>
                    </a:p>
                    <a:p>
                      <a:pPr algn="r"/>
                      <a:r>
                        <a:rPr lang="de-DE" dirty="0" smtClean="0"/>
                        <a:t>0</a:t>
                      </a:r>
                    </a:p>
                    <a:p>
                      <a:pPr algn="r"/>
                      <a:endParaRPr lang="de-DE" dirty="0"/>
                    </a:p>
                  </a:txBody>
                  <a:tcPr/>
                </a:tc>
              </a:tr>
            </a:tbl>
          </a:graphicData>
        </a:graphic>
      </p:graphicFrame>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23</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572560" cy="1403350"/>
          </a:xfrm>
          <a:prstGeom prst="rect">
            <a:avLst/>
          </a:prstGeom>
          <a:noFill/>
          <a:ln w="9525">
            <a:noFill/>
            <a:round/>
            <a:headEnd/>
            <a:tailEnd/>
          </a:ln>
        </p:spPr>
        <p:txBody>
          <a:bodyPr anchor="b"/>
          <a:lstStyle/>
          <a:p>
            <a:r>
              <a:rPr lang="zh-CN" altLang="en-US" sz="3600" dirty="0" smtClean="0">
                <a:solidFill>
                  <a:schemeClr val="tx1"/>
                </a:solidFill>
                <a:latin typeface="+mj-lt"/>
                <a:ea typeface="黑体" pitchFamily="49" charset="-122"/>
              </a:rPr>
              <a:t>词频矩阵</a:t>
            </a:r>
            <a:endParaRPr lang="de-DE" sz="3600" dirty="0" smtClean="0">
              <a:solidFill>
                <a:schemeClr val="tx1"/>
              </a:solidFill>
              <a:latin typeface="+mj-lt"/>
              <a:ea typeface="黑体" pitchFamily="49" charset="-122"/>
            </a:endParaRPr>
          </a:p>
        </p:txBody>
      </p:sp>
      <p:sp>
        <p:nvSpPr>
          <p:cNvPr id="84996" name="Text Box 3"/>
          <p:cNvSpPr txBox="1">
            <a:spLocks noChangeArrowheads="1"/>
          </p:cNvSpPr>
          <p:nvPr/>
        </p:nvSpPr>
        <p:spPr bwMode="auto">
          <a:xfrm>
            <a:off x="214282" y="5143536"/>
            <a:ext cx="8572560" cy="1714464"/>
          </a:xfrm>
          <a:prstGeom prst="rect">
            <a:avLst/>
          </a:prstGeom>
          <a:noFill/>
          <a:ln w="9525">
            <a:noFill/>
            <a:round/>
            <a:headEnd/>
            <a:tailEnd/>
          </a:ln>
        </p:spPr>
        <p:txBody>
          <a:bodyPr/>
          <a:lstStyle/>
          <a:p>
            <a:r>
              <a:rPr lang="en-US" dirty="0" smtClean="0">
                <a:solidFill>
                  <a:schemeClr val="tx1"/>
                </a:solidFill>
                <a:latin typeface="+mj-lt"/>
                <a:ea typeface="黑体" pitchFamily="49" charset="-122"/>
              </a:rPr>
              <a:t>     </a:t>
            </a:r>
            <a:r>
              <a:rPr lang="zh-CN" altLang="en-US" dirty="0" smtClean="0">
                <a:solidFill>
                  <a:schemeClr val="tx1"/>
                </a:solidFill>
                <a:latin typeface="+mj-lt"/>
                <a:ea typeface="黑体" pitchFamily="49" charset="-122"/>
              </a:rPr>
              <a:t>每篇文档表示成一个词频向量</a:t>
            </a:r>
            <a:r>
              <a:rPr lang="en-US" dirty="0" smtClean="0">
                <a:solidFill>
                  <a:schemeClr val="tx1"/>
                </a:solidFill>
                <a:latin typeface="+mj-lt"/>
                <a:ea typeface="黑体" pitchFamily="49" charset="-122"/>
              </a:rPr>
              <a:t>∈ N</a:t>
            </a:r>
            <a:r>
              <a:rPr lang="en-US" baseline="30000" dirty="0" smtClean="0">
                <a:solidFill>
                  <a:schemeClr val="tx1"/>
                </a:solidFill>
                <a:latin typeface="+mj-lt"/>
                <a:ea typeface="黑体" pitchFamily="49" charset="-122"/>
              </a:rPr>
              <a:t>|</a:t>
            </a:r>
            <a:r>
              <a:rPr lang="en-US" i="1" baseline="30000" dirty="0" smtClean="0">
                <a:solidFill>
                  <a:schemeClr val="tx1"/>
                </a:solidFill>
                <a:latin typeface="+mj-lt"/>
                <a:ea typeface="黑体" pitchFamily="49" charset="-122"/>
              </a:rPr>
              <a:t>V</a:t>
            </a:r>
            <a:r>
              <a:rPr lang="en-US" baseline="30000" dirty="0" smtClean="0">
                <a:solidFill>
                  <a:schemeClr val="tx1"/>
                </a:solidFill>
                <a:latin typeface="+mj-lt"/>
                <a:ea typeface="黑体" pitchFamily="49" charset="-122"/>
              </a:rPr>
              <a:t>|</a:t>
            </a: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pPr>
              <a:defRPr/>
            </a:pPr>
            <a:fld id="{74BF2C0F-05D6-4882-A325-BE394602789D}" type="slidenum">
              <a:rPr lang="en-US" smtClean="0"/>
              <a:pPr>
                <a:defRPr/>
              </a:pPr>
              <a:t>23</a:t>
            </a:fld>
            <a:endParaRPr lang="en-US"/>
          </a:p>
        </p:txBody>
      </p:sp>
      <p:graphicFrame>
        <p:nvGraphicFramePr>
          <p:cNvPr id="9" name="Table 8"/>
          <p:cNvGraphicFramePr>
            <a:graphicFrameLocks noGrp="1"/>
          </p:cNvGraphicFramePr>
          <p:nvPr/>
        </p:nvGraphicFramePr>
        <p:xfrm>
          <a:off x="214282" y="1617356"/>
          <a:ext cx="8524894" cy="3383280"/>
        </p:xfrm>
        <a:graphic>
          <a:graphicData uri="http://schemas.openxmlformats.org/drawingml/2006/table">
            <a:tbl>
              <a:tblPr firstRow="1" bandRow="1">
                <a:tableStyleId>{C083E6E3-FA7D-4D7B-A595-EF9225AFEA82}</a:tableStyleId>
              </a:tblPr>
              <a:tblGrid>
                <a:gridCol w="1285884"/>
                <a:gridCol w="1285884"/>
                <a:gridCol w="1081758"/>
                <a:gridCol w="1217842"/>
                <a:gridCol w="1217842"/>
                <a:gridCol w="1217842"/>
                <a:gridCol w="1217842"/>
              </a:tblGrid>
              <a:tr h="370840">
                <a:tc>
                  <a:txBody>
                    <a:bodyPr/>
                    <a:lstStyle/>
                    <a:p>
                      <a:endParaRPr lang="de-DE" sz="2200" b="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b="0" kern="1200" baseline="0" dirty="0" smtClean="0"/>
                        <a:t>Anthony </a:t>
                      </a:r>
                      <a:r>
                        <a:rPr lang="de-DE" sz="2200" b="0" kern="1200" baseline="0" dirty="0" err="1" smtClean="0"/>
                        <a:t>and</a:t>
                      </a:r>
                      <a:r>
                        <a:rPr lang="de-DE" sz="2200" b="0" kern="1200" baseline="0" dirty="0" smtClean="0"/>
                        <a:t>  Cleopatra</a:t>
                      </a:r>
                      <a:endParaRPr lang="de-DE" sz="2200" b="0" kern="1200" baseline="0" dirty="0" smtClean="0">
                        <a:solidFill>
                          <a:schemeClr val="lt1"/>
                        </a:solidFill>
                        <a:latin typeface="+mn-lt"/>
                        <a:ea typeface="+mn-ea"/>
                        <a:cs typeface="+mn-cs"/>
                      </a:endParaRPr>
                    </a:p>
                  </a:txBody>
                  <a:tcPr/>
                </a:tc>
                <a:tc>
                  <a:txBody>
                    <a:bodyPr/>
                    <a:lstStyle/>
                    <a:p>
                      <a:r>
                        <a:rPr lang="en-US" sz="2200" b="0" kern="1200" baseline="0" dirty="0" smtClean="0"/>
                        <a:t>Julius </a:t>
                      </a:r>
                      <a:r>
                        <a:rPr lang="de-DE" sz="2200" b="0" kern="1200" baseline="0" dirty="0" smtClean="0"/>
                        <a:t>Caesar </a:t>
                      </a:r>
                      <a:endParaRPr lang="de-DE" sz="2200" b="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b="0" kern="1200" baseline="0" dirty="0" smtClean="0"/>
                        <a:t>The  </a:t>
                      </a:r>
                      <a:r>
                        <a:rPr lang="de-DE" sz="2200" b="0" kern="1200" baseline="0" dirty="0" smtClean="0"/>
                        <a:t>Tempest</a:t>
                      </a:r>
                      <a:endParaRPr lang="de-DE" sz="2200" b="0" dirty="0"/>
                    </a:p>
                  </a:txBody>
                  <a:tcPr/>
                </a:tc>
                <a:tc>
                  <a:txBody>
                    <a:bodyPr/>
                    <a:lstStyle/>
                    <a:p>
                      <a:r>
                        <a:rPr lang="en-US" sz="2200" b="0" kern="1200" baseline="0" dirty="0" smtClean="0"/>
                        <a:t>Hamlet </a:t>
                      </a:r>
                      <a:endParaRPr lang="de-DE" sz="2200" b="0" dirty="0"/>
                    </a:p>
                  </a:txBody>
                  <a:tcPr/>
                </a:tc>
                <a:tc>
                  <a:txBody>
                    <a:bodyPr/>
                    <a:lstStyle/>
                    <a:p>
                      <a:r>
                        <a:rPr lang="en-US" sz="2200" b="0" kern="1200" baseline="0" dirty="0" smtClean="0"/>
                        <a:t>Othello </a:t>
                      </a:r>
                      <a:endParaRPr lang="de-DE" sz="2200" b="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b="0" kern="1200" baseline="0" dirty="0" smtClean="0"/>
                        <a:t>Macbeth . . .</a:t>
                      </a:r>
                    </a:p>
                    <a:p>
                      <a:endParaRPr lang="de-DE" sz="2200" b="0" dirty="0"/>
                    </a:p>
                  </a:txBody>
                  <a:tcPr/>
                </a:tc>
              </a:tr>
              <a:tr h="370840">
                <a:tc>
                  <a:txBody>
                    <a:bodyPr/>
                    <a:lstStyle/>
                    <a:p>
                      <a:r>
                        <a:rPr lang="de-DE" dirty="0" smtClean="0"/>
                        <a:t>ANTHONY</a:t>
                      </a:r>
                    </a:p>
                    <a:p>
                      <a:r>
                        <a:rPr lang="de-DE" dirty="0" smtClean="0"/>
                        <a:t>BRUTUS</a:t>
                      </a:r>
                      <a:r>
                        <a:rPr lang="de-DE" baseline="0" dirty="0" smtClean="0"/>
                        <a:t> </a:t>
                      </a:r>
                    </a:p>
                    <a:p>
                      <a:r>
                        <a:rPr lang="de-DE" baseline="0" dirty="0" smtClean="0"/>
                        <a:t>CAESAR</a:t>
                      </a:r>
                    </a:p>
                    <a:p>
                      <a:r>
                        <a:rPr lang="de-DE" baseline="0" dirty="0" smtClean="0"/>
                        <a:t>CALPURNIA</a:t>
                      </a:r>
                    </a:p>
                    <a:p>
                      <a:r>
                        <a:rPr lang="de-DE" baseline="0" dirty="0" smtClean="0"/>
                        <a:t>CLEOPATRA</a:t>
                      </a:r>
                    </a:p>
                    <a:p>
                      <a:r>
                        <a:rPr lang="de-DE" baseline="0" dirty="0" smtClean="0"/>
                        <a:t>MERCY</a:t>
                      </a:r>
                    </a:p>
                    <a:p>
                      <a:r>
                        <a:rPr lang="de-DE" baseline="0" dirty="0" smtClean="0"/>
                        <a:t>WORSER</a:t>
                      </a:r>
                    </a:p>
                    <a:p>
                      <a:r>
                        <a:rPr lang="de-DE" baseline="0" dirty="0" smtClean="0"/>
                        <a:t>. . .</a:t>
                      </a:r>
                      <a:endParaRPr lang="de-DE" dirty="0"/>
                    </a:p>
                  </a:txBody>
                  <a:tcPr/>
                </a:tc>
                <a:tc>
                  <a:txBody>
                    <a:bodyPr/>
                    <a:lstStyle/>
                    <a:p>
                      <a:pPr algn="r"/>
                      <a:r>
                        <a:rPr lang="de-DE" dirty="0" smtClean="0"/>
                        <a:t>157</a:t>
                      </a:r>
                    </a:p>
                    <a:p>
                      <a:pPr algn="r"/>
                      <a:r>
                        <a:rPr lang="de-DE" dirty="0" smtClean="0"/>
                        <a:t>4</a:t>
                      </a:r>
                    </a:p>
                    <a:p>
                      <a:pPr algn="r"/>
                      <a:r>
                        <a:rPr lang="de-DE" dirty="0" smtClean="0"/>
                        <a:t>232</a:t>
                      </a:r>
                    </a:p>
                    <a:p>
                      <a:pPr algn="r"/>
                      <a:r>
                        <a:rPr lang="de-DE" dirty="0" smtClean="0"/>
                        <a:t>0</a:t>
                      </a:r>
                    </a:p>
                    <a:p>
                      <a:pPr algn="r"/>
                      <a:r>
                        <a:rPr lang="de-DE" dirty="0" smtClean="0"/>
                        <a:t>57</a:t>
                      </a:r>
                    </a:p>
                    <a:p>
                      <a:pPr algn="r"/>
                      <a:r>
                        <a:rPr lang="de-DE" dirty="0" smtClean="0"/>
                        <a:t>2</a:t>
                      </a:r>
                    </a:p>
                    <a:p>
                      <a:pPr algn="r"/>
                      <a:r>
                        <a:rPr lang="de-DE" dirty="0" smtClean="0"/>
                        <a:t>2</a:t>
                      </a:r>
                    </a:p>
                    <a:p>
                      <a:pPr algn="r"/>
                      <a:endParaRPr lang="de-DE" dirty="0"/>
                    </a:p>
                  </a:txBody>
                  <a:tcPr/>
                </a:tc>
                <a:tc>
                  <a:txBody>
                    <a:bodyPr/>
                    <a:lstStyle/>
                    <a:p>
                      <a:pPr algn="r"/>
                      <a:r>
                        <a:rPr lang="de-DE" dirty="0" smtClean="0"/>
                        <a:t>73</a:t>
                      </a:r>
                    </a:p>
                    <a:p>
                      <a:pPr algn="r"/>
                      <a:r>
                        <a:rPr lang="de-DE" dirty="0" smtClean="0"/>
                        <a:t>157</a:t>
                      </a:r>
                    </a:p>
                    <a:p>
                      <a:pPr algn="r"/>
                      <a:r>
                        <a:rPr lang="de-DE" dirty="0" smtClean="0"/>
                        <a:t>227</a:t>
                      </a:r>
                    </a:p>
                    <a:p>
                      <a:pPr algn="r"/>
                      <a:r>
                        <a:rPr lang="de-DE" dirty="0" smtClean="0"/>
                        <a:t>10</a:t>
                      </a:r>
                    </a:p>
                    <a:p>
                      <a:pPr algn="r"/>
                      <a:r>
                        <a:rPr lang="de-DE" dirty="0" smtClean="0"/>
                        <a:t>0</a:t>
                      </a:r>
                    </a:p>
                    <a:p>
                      <a:pPr algn="r"/>
                      <a:r>
                        <a:rPr lang="de-DE" dirty="0" smtClean="0"/>
                        <a:t>0</a:t>
                      </a:r>
                    </a:p>
                    <a:p>
                      <a:pPr algn="r"/>
                      <a:r>
                        <a:rPr lang="de-DE" dirty="0" smtClean="0"/>
                        <a:t>0</a:t>
                      </a:r>
                    </a:p>
                    <a:p>
                      <a:pPr algn="r"/>
                      <a:endParaRPr lang="de-DE" dirty="0"/>
                    </a:p>
                  </a:txBody>
                  <a:tcPr/>
                </a:tc>
                <a:tc>
                  <a:txBody>
                    <a:bodyPr/>
                    <a:lstStyle/>
                    <a:p>
                      <a:pPr algn="r"/>
                      <a:r>
                        <a:rPr lang="de-DE" dirty="0" smtClean="0"/>
                        <a:t>0</a:t>
                      </a:r>
                    </a:p>
                    <a:p>
                      <a:pPr algn="r"/>
                      <a:r>
                        <a:rPr lang="de-DE" dirty="0" smtClean="0"/>
                        <a:t>0</a:t>
                      </a:r>
                    </a:p>
                    <a:p>
                      <a:pPr algn="r"/>
                      <a:r>
                        <a:rPr lang="de-DE" dirty="0" smtClean="0"/>
                        <a:t>0</a:t>
                      </a:r>
                    </a:p>
                    <a:p>
                      <a:pPr algn="r"/>
                      <a:r>
                        <a:rPr lang="de-DE" dirty="0" smtClean="0"/>
                        <a:t>0</a:t>
                      </a:r>
                    </a:p>
                    <a:p>
                      <a:pPr algn="r"/>
                      <a:r>
                        <a:rPr lang="de-DE" dirty="0" smtClean="0"/>
                        <a:t>0</a:t>
                      </a:r>
                    </a:p>
                    <a:p>
                      <a:pPr algn="r"/>
                      <a:r>
                        <a:rPr lang="de-DE" dirty="0" smtClean="0"/>
                        <a:t>3</a:t>
                      </a:r>
                    </a:p>
                    <a:p>
                      <a:pPr algn="r"/>
                      <a:r>
                        <a:rPr lang="de-DE" dirty="0" smtClean="0"/>
                        <a:t>1</a:t>
                      </a:r>
                    </a:p>
                    <a:p>
                      <a:pPr algn="r"/>
                      <a:endParaRPr lang="de-DE" dirty="0" smtClean="0"/>
                    </a:p>
                  </a:txBody>
                  <a:tcPr/>
                </a:tc>
                <a:tc>
                  <a:txBody>
                    <a:bodyPr/>
                    <a:lstStyle/>
                    <a:p>
                      <a:pPr algn="r"/>
                      <a:r>
                        <a:rPr lang="de-DE" dirty="0" smtClean="0"/>
                        <a:t>0</a:t>
                      </a:r>
                    </a:p>
                    <a:p>
                      <a:pPr algn="r"/>
                      <a:r>
                        <a:rPr lang="de-DE" dirty="0" smtClean="0"/>
                        <a:t>2</a:t>
                      </a:r>
                    </a:p>
                    <a:p>
                      <a:pPr algn="r"/>
                      <a:r>
                        <a:rPr lang="de-DE" dirty="0" smtClean="0"/>
                        <a:t>2</a:t>
                      </a:r>
                    </a:p>
                    <a:p>
                      <a:pPr algn="r"/>
                      <a:r>
                        <a:rPr lang="de-DE" dirty="0" smtClean="0"/>
                        <a:t>0</a:t>
                      </a:r>
                    </a:p>
                    <a:p>
                      <a:pPr algn="r"/>
                      <a:r>
                        <a:rPr lang="de-DE" dirty="0" smtClean="0"/>
                        <a:t>0</a:t>
                      </a:r>
                    </a:p>
                    <a:p>
                      <a:pPr algn="r"/>
                      <a:r>
                        <a:rPr lang="de-DE" dirty="0" smtClean="0"/>
                        <a:t>8</a:t>
                      </a:r>
                    </a:p>
                    <a:p>
                      <a:pPr algn="r"/>
                      <a:r>
                        <a:rPr lang="de-DE" dirty="0" smtClean="0"/>
                        <a:t>1</a:t>
                      </a:r>
                    </a:p>
                    <a:p>
                      <a:pPr algn="r"/>
                      <a:endParaRPr lang="de-DE" dirty="0"/>
                    </a:p>
                  </a:txBody>
                  <a:tcPr/>
                </a:tc>
                <a:tc>
                  <a:txBody>
                    <a:bodyPr/>
                    <a:lstStyle/>
                    <a:p>
                      <a:pPr algn="r"/>
                      <a:r>
                        <a:rPr lang="de-DE" dirty="0" smtClean="0"/>
                        <a:t>0</a:t>
                      </a:r>
                    </a:p>
                    <a:p>
                      <a:pPr algn="r"/>
                      <a:r>
                        <a:rPr lang="de-DE" dirty="0" smtClean="0"/>
                        <a:t>0</a:t>
                      </a:r>
                    </a:p>
                    <a:p>
                      <a:pPr algn="r"/>
                      <a:r>
                        <a:rPr lang="de-DE" dirty="0" smtClean="0"/>
                        <a:t>1</a:t>
                      </a:r>
                    </a:p>
                    <a:p>
                      <a:pPr algn="r"/>
                      <a:r>
                        <a:rPr lang="de-DE" dirty="0" smtClean="0"/>
                        <a:t>0</a:t>
                      </a:r>
                    </a:p>
                    <a:p>
                      <a:pPr algn="r"/>
                      <a:r>
                        <a:rPr lang="de-DE" dirty="0" smtClean="0"/>
                        <a:t>0</a:t>
                      </a:r>
                    </a:p>
                    <a:p>
                      <a:pPr algn="r"/>
                      <a:r>
                        <a:rPr lang="de-DE" dirty="0" smtClean="0"/>
                        <a:t>5</a:t>
                      </a:r>
                    </a:p>
                    <a:p>
                      <a:pPr algn="r"/>
                      <a:r>
                        <a:rPr lang="de-DE" dirty="0" smtClean="0"/>
                        <a:t>1</a:t>
                      </a:r>
                    </a:p>
                    <a:p>
                      <a:pPr algn="r"/>
                      <a:endParaRPr lang="de-DE" dirty="0"/>
                    </a:p>
                  </a:txBody>
                  <a:tcPr/>
                </a:tc>
                <a:tc>
                  <a:txBody>
                    <a:bodyPr/>
                    <a:lstStyle/>
                    <a:p>
                      <a:pPr algn="r"/>
                      <a:r>
                        <a:rPr lang="de-DE" dirty="0" smtClean="0"/>
                        <a:t>1</a:t>
                      </a:r>
                    </a:p>
                    <a:p>
                      <a:pPr algn="r"/>
                      <a:r>
                        <a:rPr lang="de-DE" dirty="0" smtClean="0"/>
                        <a:t>0</a:t>
                      </a:r>
                    </a:p>
                    <a:p>
                      <a:pPr algn="r"/>
                      <a:r>
                        <a:rPr lang="de-DE" dirty="0" smtClean="0"/>
                        <a:t>0</a:t>
                      </a:r>
                    </a:p>
                    <a:p>
                      <a:pPr algn="r"/>
                      <a:r>
                        <a:rPr lang="de-DE" dirty="0" smtClean="0"/>
                        <a:t>0</a:t>
                      </a:r>
                    </a:p>
                    <a:p>
                      <a:pPr algn="r"/>
                      <a:r>
                        <a:rPr lang="de-DE" dirty="0" smtClean="0"/>
                        <a:t>0</a:t>
                      </a:r>
                    </a:p>
                    <a:p>
                      <a:pPr algn="r"/>
                      <a:r>
                        <a:rPr lang="de-DE" dirty="0" smtClean="0"/>
                        <a:t>8</a:t>
                      </a:r>
                    </a:p>
                    <a:p>
                      <a:pPr algn="r"/>
                      <a:r>
                        <a:rPr lang="de-DE" dirty="0" smtClean="0"/>
                        <a:t>5</a:t>
                      </a:r>
                    </a:p>
                    <a:p>
                      <a:pPr algn="r"/>
                      <a:endParaRPr lang="de-DE" dirty="0"/>
                    </a:p>
                  </a:txBody>
                  <a:tcPr/>
                </a:tc>
              </a:tr>
            </a:tbl>
          </a:graphicData>
        </a:graphic>
      </p:graphicFrame>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24</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572560" cy="1403350"/>
          </a:xfrm>
          <a:prstGeom prst="rect">
            <a:avLst/>
          </a:prstGeom>
          <a:noFill/>
          <a:ln w="9525">
            <a:noFill/>
            <a:round/>
            <a:headEnd/>
            <a:tailEnd/>
          </a:ln>
        </p:spPr>
        <p:txBody>
          <a:bodyPr anchor="b"/>
          <a:lstStyle/>
          <a:p>
            <a:r>
              <a:rPr lang="zh-CN" altLang="en-US" sz="3600" dirty="0" smtClean="0">
                <a:solidFill>
                  <a:schemeClr val="tx1"/>
                </a:solidFill>
                <a:latin typeface="+mj-lt"/>
                <a:ea typeface="黑体" pitchFamily="49" charset="-122"/>
              </a:rPr>
              <a:t>二值</a:t>
            </a:r>
            <a:r>
              <a:rPr lang="de-DE" sz="3600" dirty="0" smtClean="0">
                <a:solidFill>
                  <a:schemeClr val="tx1"/>
                </a:solidFill>
                <a:latin typeface="+mj-lt"/>
                <a:ea typeface="黑体" pitchFamily="49" charset="-122"/>
              </a:rPr>
              <a:t> → </a:t>
            </a:r>
            <a:r>
              <a:rPr lang="zh-CN" altLang="en-US" sz="3600" dirty="0" smtClean="0">
                <a:solidFill>
                  <a:schemeClr val="tx1"/>
                </a:solidFill>
                <a:latin typeface="+mj-lt"/>
                <a:ea typeface="黑体" pitchFamily="49" charset="-122"/>
              </a:rPr>
              <a:t>词频</a:t>
            </a:r>
            <a:r>
              <a:rPr lang="de-DE" sz="3600" dirty="0" smtClean="0">
                <a:solidFill>
                  <a:schemeClr val="tx1"/>
                </a:solidFill>
                <a:latin typeface="+mj-lt"/>
                <a:ea typeface="黑体" pitchFamily="49" charset="-122"/>
              </a:rPr>
              <a:t> → </a:t>
            </a:r>
            <a:r>
              <a:rPr lang="zh-CN" altLang="en-US" sz="3600" dirty="0" smtClean="0">
                <a:solidFill>
                  <a:schemeClr val="tx1"/>
                </a:solidFill>
                <a:latin typeface="+mj-lt"/>
                <a:ea typeface="黑体" pitchFamily="49" charset="-122"/>
              </a:rPr>
              <a:t>权重矩阵</a:t>
            </a:r>
            <a:endParaRPr lang="de-DE" sz="3600" dirty="0" smtClean="0">
              <a:solidFill>
                <a:schemeClr val="tx1"/>
              </a:solidFill>
              <a:latin typeface="+mj-lt"/>
              <a:ea typeface="黑体" pitchFamily="49" charset="-122"/>
            </a:endParaRPr>
          </a:p>
        </p:txBody>
      </p:sp>
      <p:sp>
        <p:nvSpPr>
          <p:cNvPr id="84996" name="Text Box 3"/>
          <p:cNvSpPr txBox="1">
            <a:spLocks noChangeArrowheads="1"/>
          </p:cNvSpPr>
          <p:nvPr/>
        </p:nvSpPr>
        <p:spPr bwMode="auto">
          <a:xfrm>
            <a:off x="214282" y="5143536"/>
            <a:ext cx="8572560" cy="1714464"/>
          </a:xfrm>
          <a:prstGeom prst="rect">
            <a:avLst/>
          </a:prstGeom>
          <a:noFill/>
          <a:ln w="9525">
            <a:noFill/>
            <a:round/>
            <a:headEnd/>
            <a:tailEnd/>
          </a:ln>
        </p:spPr>
        <p:txBody>
          <a:bodyPr/>
          <a:lstStyle/>
          <a:p>
            <a:r>
              <a:rPr lang="en-US" dirty="0" smtClean="0">
                <a:solidFill>
                  <a:schemeClr val="tx1"/>
                </a:solidFill>
                <a:latin typeface="+mj-lt"/>
                <a:ea typeface="黑体" pitchFamily="49" charset="-122"/>
              </a:rPr>
              <a:t>	</a:t>
            </a:r>
            <a:r>
              <a:rPr lang="zh-CN" altLang="en-US" dirty="0" smtClean="0">
                <a:solidFill>
                  <a:schemeClr val="tx1"/>
                </a:solidFill>
                <a:latin typeface="+mj-lt"/>
                <a:ea typeface="黑体" pitchFamily="49" charset="-122"/>
              </a:rPr>
              <a:t>每篇文档表示成一个基于</a:t>
            </a:r>
            <a:r>
              <a:rPr lang="en-US" altLang="zh-CN" dirty="0" err="1" smtClean="0">
                <a:solidFill>
                  <a:schemeClr val="tx1"/>
                </a:solidFill>
                <a:latin typeface="+mj-lt"/>
                <a:ea typeface="黑体" pitchFamily="49" charset="-122"/>
              </a:rPr>
              <a:t>tfidf</a:t>
            </a:r>
            <a:r>
              <a:rPr lang="zh-CN" altLang="en-US" dirty="0" smtClean="0">
                <a:solidFill>
                  <a:schemeClr val="tx1"/>
                </a:solidFill>
                <a:latin typeface="+mj-lt"/>
                <a:ea typeface="黑体" pitchFamily="49" charset="-122"/>
              </a:rPr>
              <a:t>权重的实值向量</a:t>
            </a:r>
            <a:r>
              <a:rPr lang="de-DE" dirty="0" smtClean="0">
                <a:solidFill>
                  <a:schemeClr val="tx1"/>
                </a:solidFill>
                <a:latin typeface="+mj-lt"/>
                <a:ea typeface="黑体" pitchFamily="49" charset="-122"/>
              </a:rPr>
              <a:t> </a:t>
            </a:r>
            <a:r>
              <a:rPr lang="en-US" dirty="0" smtClean="0">
                <a:solidFill>
                  <a:schemeClr val="tx1"/>
                </a:solidFill>
                <a:latin typeface="+mj-lt"/>
                <a:ea typeface="黑体" pitchFamily="49" charset="-122"/>
              </a:rPr>
              <a:t>∈ R</a:t>
            </a:r>
            <a:r>
              <a:rPr lang="en-US" baseline="30000" dirty="0" smtClean="0">
                <a:solidFill>
                  <a:schemeClr val="tx1"/>
                </a:solidFill>
                <a:latin typeface="+mj-lt"/>
                <a:ea typeface="黑体" pitchFamily="49" charset="-122"/>
              </a:rPr>
              <a:t>|</a:t>
            </a:r>
            <a:r>
              <a:rPr lang="en-US" i="1" baseline="30000" dirty="0" smtClean="0">
                <a:solidFill>
                  <a:schemeClr val="tx1"/>
                </a:solidFill>
                <a:latin typeface="+mj-lt"/>
                <a:ea typeface="黑体" pitchFamily="49" charset="-122"/>
              </a:rPr>
              <a:t>V</a:t>
            </a:r>
            <a:r>
              <a:rPr lang="en-US" baseline="30000" dirty="0" smtClean="0">
                <a:solidFill>
                  <a:schemeClr val="tx1"/>
                </a:solidFill>
                <a:latin typeface="+mj-lt"/>
                <a:ea typeface="黑体" pitchFamily="49" charset="-122"/>
              </a:rPr>
              <a:t>|</a:t>
            </a: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pPr>
              <a:defRPr/>
            </a:pPr>
            <a:fld id="{74BF2C0F-05D6-4882-A325-BE394602789D}" type="slidenum">
              <a:rPr lang="en-US" smtClean="0"/>
              <a:pPr>
                <a:defRPr/>
              </a:pPr>
              <a:t>24</a:t>
            </a:fld>
            <a:endParaRPr lang="en-US"/>
          </a:p>
        </p:txBody>
      </p:sp>
      <p:graphicFrame>
        <p:nvGraphicFramePr>
          <p:cNvPr id="9" name="Table 8"/>
          <p:cNvGraphicFramePr>
            <a:graphicFrameLocks noGrp="1"/>
          </p:cNvGraphicFramePr>
          <p:nvPr/>
        </p:nvGraphicFramePr>
        <p:xfrm>
          <a:off x="214282" y="1617356"/>
          <a:ext cx="8524894" cy="3383280"/>
        </p:xfrm>
        <a:graphic>
          <a:graphicData uri="http://schemas.openxmlformats.org/drawingml/2006/table">
            <a:tbl>
              <a:tblPr firstRow="1" bandRow="1">
                <a:tableStyleId>{C083E6E3-FA7D-4D7B-A595-EF9225AFEA82}</a:tableStyleId>
              </a:tblPr>
              <a:tblGrid>
                <a:gridCol w="1285884"/>
                <a:gridCol w="1285884"/>
                <a:gridCol w="1081758"/>
                <a:gridCol w="1217842"/>
                <a:gridCol w="1217842"/>
                <a:gridCol w="1217842"/>
                <a:gridCol w="1217842"/>
              </a:tblGrid>
              <a:tr h="370840">
                <a:tc>
                  <a:txBody>
                    <a:bodyPr/>
                    <a:lstStyle/>
                    <a:p>
                      <a:endParaRPr lang="de-DE" sz="2200" b="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b="0" kern="1200" baseline="0" dirty="0" smtClean="0"/>
                        <a:t>Anthony </a:t>
                      </a:r>
                      <a:r>
                        <a:rPr lang="de-DE" sz="2200" b="0" kern="1200" baseline="0" dirty="0" err="1" smtClean="0"/>
                        <a:t>and</a:t>
                      </a:r>
                      <a:r>
                        <a:rPr lang="de-DE" sz="2200" b="0" kern="1200" baseline="0" dirty="0" smtClean="0"/>
                        <a:t>  Cleopatra</a:t>
                      </a:r>
                      <a:endParaRPr lang="de-DE" sz="2200" b="0" kern="1200" baseline="0" dirty="0" smtClean="0">
                        <a:solidFill>
                          <a:schemeClr val="lt1"/>
                        </a:solidFill>
                        <a:latin typeface="+mn-lt"/>
                        <a:ea typeface="+mn-ea"/>
                        <a:cs typeface="+mn-cs"/>
                      </a:endParaRPr>
                    </a:p>
                  </a:txBody>
                  <a:tcPr/>
                </a:tc>
                <a:tc>
                  <a:txBody>
                    <a:bodyPr/>
                    <a:lstStyle/>
                    <a:p>
                      <a:r>
                        <a:rPr lang="en-US" sz="2200" b="0" kern="1200" baseline="0" dirty="0" smtClean="0"/>
                        <a:t>Julius </a:t>
                      </a:r>
                      <a:r>
                        <a:rPr lang="de-DE" sz="2200" b="0" kern="1200" baseline="0" dirty="0" smtClean="0"/>
                        <a:t>Caesar </a:t>
                      </a:r>
                      <a:endParaRPr lang="de-DE" sz="2200" b="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b="0" kern="1200" baseline="0" dirty="0" smtClean="0"/>
                        <a:t>The  </a:t>
                      </a:r>
                      <a:r>
                        <a:rPr lang="de-DE" sz="2200" b="0" kern="1200" baseline="0" dirty="0" smtClean="0"/>
                        <a:t>Tempest</a:t>
                      </a:r>
                      <a:endParaRPr lang="de-DE" sz="2200" b="0" dirty="0"/>
                    </a:p>
                  </a:txBody>
                  <a:tcPr/>
                </a:tc>
                <a:tc>
                  <a:txBody>
                    <a:bodyPr/>
                    <a:lstStyle/>
                    <a:p>
                      <a:r>
                        <a:rPr lang="en-US" sz="2200" b="0" kern="1200" baseline="0" dirty="0" smtClean="0"/>
                        <a:t>Hamlet </a:t>
                      </a:r>
                      <a:endParaRPr lang="de-DE" sz="2200" b="0" dirty="0"/>
                    </a:p>
                  </a:txBody>
                  <a:tcPr/>
                </a:tc>
                <a:tc>
                  <a:txBody>
                    <a:bodyPr/>
                    <a:lstStyle/>
                    <a:p>
                      <a:r>
                        <a:rPr lang="en-US" sz="2200" b="0" kern="1200" baseline="0" dirty="0" smtClean="0"/>
                        <a:t>Othello </a:t>
                      </a:r>
                      <a:endParaRPr lang="de-DE" sz="2200" b="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b="0" kern="1200" baseline="0" dirty="0" smtClean="0"/>
                        <a:t>Macbeth . . .</a:t>
                      </a:r>
                    </a:p>
                    <a:p>
                      <a:endParaRPr lang="de-DE" sz="2200" b="0" dirty="0"/>
                    </a:p>
                  </a:txBody>
                  <a:tcPr/>
                </a:tc>
              </a:tr>
              <a:tr h="370840">
                <a:tc>
                  <a:txBody>
                    <a:bodyPr/>
                    <a:lstStyle/>
                    <a:p>
                      <a:r>
                        <a:rPr lang="de-DE" dirty="0" smtClean="0"/>
                        <a:t>ANTHONY</a:t>
                      </a:r>
                    </a:p>
                    <a:p>
                      <a:r>
                        <a:rPr lang="de-DE" dirty="0" smtClean="0"/>
                        <a:t>BRUTUS</a:t>
                      </a:r>
                      <a:r>
                        <a:rPr lang="de-DE" baseline="0" dirty="0" smtClean="0"/>
                        <a:t> </a:t>
                      </a:r>
                    </a:p>
                    <a:p>
                      <a:r>
                        <a:rPr lang="de-DE" baseline="0" dirty="0" smtClean="0"/>
                        <a:t>CAESAR</a:t>
                      </a:r>
                    </a:p>
                    <a:p>
                      <a:r>
                        <a:rPr lang="de-DE" baseline="0" dirty="0" smtClean="0"/>
                        <a:t>CALPURNIA</a:t>
                      </a:r>
                    </a:p>
                    <a:p>
                      <a:r>
                        <a:rPr lang="de-DE" baseline="0" dirty="0" smtClean="0"/>
                        <a:t>CLEOPATRA</a:t>
                      </a:r>
                    </a:p>
                    <a:p>
                      <a:r>
                        <a:rPr lang="de-DE" baseline="0" dirty="0" smtClean="0"/>
                        <a:t>MERCY</a:t>
                      </a:r>
                    </a:p>
                    <a:p>
                      <a:r>
                        <a:rPr lang="de-DE" baseline="0" dirty="0" smtClean="0"/>
                        <a:t>WORSER</a:t>
                      </a:r>
                    </a:p>
                    <a:p>
                      <a:r>
                        <a:rPr lang="de-DE" baseline="0" dirty="0" smtClean="0"/>
                        <a:t>. . .</a:t>
                      </a:r>
                      <a:endParaRPr lang="de-DE" dirty="0"/>
                    </a:p>
                  </a:txBody>
                  <a:tcPr/>
                </a:tc>
                <a:tc>
                  <a:txBody>
                    <a:bodyPr/>
                    <a:lstStyle/>
                    <a:p>
                      <a:pPr algn="r"/>
                      <a:r>
                        <a:rPr lang="de-DE" dirty="0" smtClean="0"/>
                        <a:t>5.25</a:t>
                      </a:r>
                    </a:p>
                    <a:p>
                      <a:pPr algn="r"/>
                      <a:r>
                        <a:rPr lang="de-DE" dirty="0" smtClean="0"/>
                        <a:t>1.21</a:t>
                      </a:r>
                    </a:p>
                    <a:p>
                      <a:pPr algn="r"/>
                      <a:r>
                        <a:rPr lang="de-DE" dirty="0" smtClean="0"/>
                        <a:t>8.59</a:t>
                      </a:r>
                    </a:p>
                    <a:p>
                      <a:pPr algn="r"/>
                      <a:r>
                        <a:rPr lang="de-DE" dirty="0" smtClean="0"/>
                        <a:t>0.0</a:t>
                      </a:r>
                    </a:p>
                    <a:p>
                      <a:pPr algn="r"/>
                      <a:r>
                        <a:rPr lang="de-DE" dirty="0" smtClean="0"/>
                        <a:t>2.85</a:t>
                      </a:r>
                    </a:p>
                    <a:p>
                      <a:pPr algn="r"/>
                      <a:r>
                        <a:rPr lang="de-DE" dirty="0" smtClean="0"/>
                        <a:t>1.51</a:t>
                      </a:r>
                    </a:p>
                    <a:p>
                      <a:pPr algn="r"/>
                      <a:r>
                        <a:rPr lang="de-DE" dirty="0" smtClean="0"/>
                        <a:t>1.37</a:t>
                      </a:r>
                      <a:endParaRPr lang="de-DE" dirty="0"/>
                    </a:p>
                  </a:txBody>
                  <a:tcPr/>
                </a:tc>
                <a:tc>
                  <a:txBody>
                    <a:bodyPr/>
                    <a:lstStyle/>
                    <a:p>
                      <a:pPr algn="r"/>
                      <a:r>
                        <a:rPr lang="de-DE" dirty="0" smtClean="0"/>
                        <a:t>3.18</a:t>
                      </a:r>
                    </a:p>
                    <a:p>
                      <a:pPr algn="r"/>
                      <a:r>
                        <a:rPr lang="de-DE" dirty="0" smtClean="0"/>
                        <a:t>6.10</a:t>
                      </a:r>
                    </a:p>
                    <a:p>
                      <a:pPr algn="r"/>
                      <a:r>
                        <a:rPr lang="de-DE" dirty="0" smtClean="0"/>
                        <a:t>2.54</a:t>
                      </a:r>
                    </a:p>
                    <a:p>
                      <a:pPr algn="r"/>
                      <a:r>
                        <a:rPr lang="de-DE" dirty="0" smtClean="0"/>
                        <a:t>1.54</a:t>
                      </a:r>
                    </a:p>
                    <a:p>
                      <a:pPr algn="r"/>
                      <a:r>
                        <a:rPr lang="de-DE" dirty="0" smtClean="0"/>
                        <a:t>0.0</a:t>
                      </a:r>
                    </a:p>
                    <a:p>
                      <a:pPr algn="r"/>
                      <a:r>
                        <a:rPr lang="de-DE" dirty="0" smtClean="0"/>
                        <a:t>0.0</a:t>
                      </a:r>
                    </a:p>
                    <a:p>
                      <a:pPr algn="r"/>
                      <a:r>
                        <a:rPr lang="de-DE" dirty="0" smtClean="0"/>
                        <a:t>0.0</a:t>
                      </a:r>
                    </a:p>
                    <a:p>
                      <a:pPr algn="r"/>
                      <a:endParaRPr lang="de-DE" dirty="0"/>
                    </a:p>
                  </a:txBody>
                  <a:tcPr/>
                </a:tc>
                <a:tc>
                  <a:txBody>
                    <a:bodyPr/>
                    <a:lstStyle/>
                    <a:p>
                      <a:pPr algn="r"/>
                      <a:r>
                        <a:rPr lang="de-DE" dirty="0" smtClean="0"/>
                        <a:t>0.0</a:t>
                      </a:r>
                    </a:p>
                    <a:p>
                      <a:pPr algn="r"/>
                      <a:r>
                        <a:rPr lang="de-DE" dirty="0" smtClean="0"/>
                        <a:t>0.0</a:t>
                      </a:r>
                    </a:p>
                    <a:p>
                      <a:pPr algn="r"/>
                      <a:r>
                        <a:rPr lang="de-DE" dirty="0" smtClean="0"/>
                        <a:t>0.0</a:t>
                      </a:r>
                    </a:p>
                    <a:p>
                      <a:pPr algn="r"/>
                      <a:r>
                        <a:rPr lang="de-DE" dirty="0" smtClean="0"/>
                        <a:t>0.0</a:t>
                      </a:r>
                    </a:p>
                    <a:p>
                      <a:pPr algn="r"/>
                      <a:r>
                        <a:rPr lang="de-DE" dirty="0" smtClean="0"/>
                        <a:t>0.0</a:t>
                      </a:r>
                    </a:p>
                    <a:p>
                      <a:pPr algn="r"/>
                      <a:r>
                        <a:rPr lang="de-DE" dirty="0" smtClean="0"/>
                        <a:t>1.90</a:t>
                      </a:r>
                    </a:p>
                    <a:p>
                      <a:pPr algn="r"/>
                      <a:r>
                        <a:rPr lang="de-DE" dirty="0" smtClean="0"/>
                        <a:t>0.11</a:t>
                      </a:r>
                      <a:endParaRPr lang="de-DE" dirty="0"/>
                    </a:p>
                  </a:txBody>
                  <a:tcPr/>
                </a:tc>
                <a:tc>
                  <a:txBody>
                    <a:bodyPr/>
                    <a:lstStyle/>
                    <a:p>
                      <a:pPr algn="r"/>
                      <a:r>
                        <a:rPr lang="de-DE" dirty="0" smtClean="0"/>
                        <a:t>0.0</a:t>
                      </a:r>
                    </a:p>
                    <a:p>
                      <a:pPr algn="r"/>
                      <a:r>
                        <a:rPr lang="de-DE" dirty="0" smtClean="0"/>
                        <a:t>1.0</a:t>
                      </a:r>
                    </a:p>
                    <a:p>
                      <a:pPr algn="r"/>
                      <a:r>
                        <a:rPr lang="de-DE" dirty="0" smtClean="0"/>
                        <a:t>1.51</a:t>
                      </a:r>
                    </a:p>
                    <a:p>
                      <a:pPr algn="r"/>
                      <a:r>
                        <a:rPr lang="de-DE" dirty="0" smtClean="0"/>
                        <a:t>0.0</a:t>
                      </a:r>
                    </a:p>
                    <a:p>
                      <a:pPr algn="r"/>
                      <a:r>
                        <a:rPr lang="de-DE" dirty="0" smtClean="0"/>
                        <a:t>0.0</a:t>
                      </a:r>
                    </a:p>
                    <a:p>
                      <a:pPr algn="r"/>
                      <a:r>
                        <a:rPr lang="de-DE" dirty="0" smtClean="0"/>
                        <a:t>0.12</a:t>
                      </a:r>
                    </a:p>
                    <a:p>
                      <a:pPr algn="r"/>
                      <a:r>
                        <a:rPr lang="de-DE" dirty="0" smtClean="0"/>
                        <a:t>4.15</a:t>
                      </a:r>
                    </a:p>
                  </a:txBody>
                  <a:tcPr/>
                </a:tc>
                <a:tc>
                  <a:txBody>
                    <a:bodyPr/>
                    <a:lstStyle/>
                    <a:p>
                      <a:pPr algn="r"/>
                      <a:r>
                        <a:rPr lang="de-DE" dirty="0" smtClean="0"/>
                        <a:t>0.0</a:t>
                      </a:r>
                    </a:p>
                    <a:p>
                      <a:pPr algn="r"/>
                      <a:r>
                        <a:rPr lang="de-DE" dirty="0" smtClean="0"/>
                        <a:t>0.0</a:t>
                      </a:r>
                    </a:p>
                    <a:p>
                      <a:pPr algn="r"/>
                      <a:r>
                        <a:rPr lang="de-DE" dirty="0" smtClean="0"/>
                        <a:t>0.25</a:t>
                      </a:r>
                    </a:p>
                    <a:p>
                      <a:pPr algn="r"/>
                      <a:r>
                        <a:rPr lang="de-DE" dirty="0" smtClean="0"/>
                        <a:t>0.0</a:t>
                      </a:r>
                    </a:p>
                    <a:p>
                      <a:pPr algn="r"/>
                      <a:r>
                        <a:rPr lang="de-DE" dirty="0" smtClean="0"/>
                        <a:t>0.0</a:t>
                      </a:r>
                    </a:p>
                    <a:p>
                      <a:pPr algn="r"/>
                      <a:r>
                        <a:rPr lang="de-DE" dirty="0" smtClean="0"/>
                        <a:t>5.25</a:t>
                      </a:r>
                    </a:p>
                    <a:p>
                      <a:pPr algn="r"/>
                      <a:r>
                        <a:rPr lang="de-DE" dirty="0" smtClean="0"/>
                        <a:t>0.25</a:t>
                      </a:r>
                      <a:endParaRPr lang="de-DE" dirty="0"/>
                    </a:p>
                  </a:txBody>
                  <a:tcPr/>
                </a:tc>
                <a:tc>
                  <a:txBody>
                    <a:bodyPr/>
                    <a:lstStyle/>
                    <a:p>
                      <a:pPr algn="r"/>
                      <a:r>
                        <a:rPr lang="de-DE" dirty="0" smtClean="0"/>
                        <a:t>0.35</a:t>
                      </a:r>
                    </a:p>
                    <a:p>
                      <a:pPr algn="r"/>
                      <a:r>
                        <a:rPr lang="de-DE" dirty="0" smtClean="0"/>
                        <a:t>0.0</a:t>
                      </a:r>
                    </a:p>
                    <a:p>
                      <a:pPr algn="r"/>
                      <a:r>
                        <a:rPr lang="de-DE" dirty="0" smtClean="0"/>
                        <a:t>0.0</a:t>
                      </a:r>
                    </a:p>
                    <a:p>
                      <a:pPr algn="r"/>
                      <a:r>
                        <a:rPr lang="de-DE" dirty="0" smtClean="0"/>
                        <a:t>0.0</a:t>
                      </a:r>
                    </a:p>
                    <a:p>
                      <a:pPr algn="r"/>
                      <a:r>
                        <a:rPr lang="de-DE" dirty="0" smtClean="0"/>
                        <a:t>0.0</a:t>
                      </a:r>
                    </a:p>
                    <a:p>
                      <a:pPr algn="r"/>
                      <a:r>
                        <a:rPr lang="de-DE" dirty="0" smtClean="0"/>
                        <a:t>0.88</a:t>
                      </a:r>
                    </a:p>
                    <a:p>
                      <a:pPr algn="r"/>
                      <a:r>
                        <a:rPr lang="de-DE" dirty="0" smtClean="0"/>
                        <a:t>1.95</a:t>
                      </a:r>
                      <a:endParaRPr lang="de-DE" dirty="0"/>
                    </a:p>
                  </a:txBody>
                  <a:tcPr/>
                </a:tc>
              </a:tr>
            </a:tbl>
          </a:graphicData>
        </a:graphic>
      </p:graphicFrame>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25</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572560" cy="1403350"/>
          </a:xfrm>
          <a:prstGeom prst="rect">
            <a:avLst/>
          </a:prstGeom>
          <a:noFill/>
          <a:ln w="9525">
            <a:noFill/>
            <a:round/>
            <a:headEnd/>
            <a:tailEnd/>
          </a:ln>
        </p:spPr>
        <p:txBody>
          <a:bodyPr anchor="b"/>
          <a:lstStyle/>
          <a:p>
            <a:r>
              <a:rPr lang="zh-CN" altLang="en-US" sz="3600" dirty="0" smtClean="0">
                <a:solidFill>
                  <a:schemeClr val="tx1"/>
                </a:solidFill>
                <a:latin typeface="+mj-lt"/>
                <a:ea typeface="黑体" pitchFamily="49" charset="-122"/>
              </a:rPr>
              <a:t>文档表示成向量</a:t>
            </a:r>
            <a:endParaRPr lang="de-DE" sz="3600" dirty="0" smtClean="0">
              <a:solidFill>
                <a:schemeClr val="tx1"/>
              </a:solidFill>
              <a:latin typeface="+mj-lt"/>
              <a:ea typeface="黑体" pitchFamily="49" charset="-122"/>
            </a:endParaRPr>
          </a:p>
        </p:txBody>
      </p:sp>
      <p:sp>
        <p:nvSpPr>
          <p:cNvPr id="84996" name="Text Box 3"/>
          <p:cNvSpPr txBox="1">
            <a:spLocks noChangeArrowheads="1"/>
          </p:cNvSpPr>
          <p:nvPr/>
        </p:nvSpPr>
        <p:spPr bwMode="auto">
          <a:xfrm>
            <a:off x="285720" y="1857364"/>
            <a:ext cx="8286808" cy="4643470"/>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en-US" dirty="0" smtClean="0">
                <a:solidFill>
                  <a:schemeClr val="tx1"/>
                </a:solidFill>
                <a:ea typeface="黑体" pitchFamily="49" charset="-122"/>
              </a:rPr>
              <a:t>每篇文档表示成一个基于</a:t>
            </a:r>
            <a:r>
              <a:rPr lang="en-US" altLang="zh-CN" dirty="0" err="1" smtClean="0">
                <a:solidFill>
                  <a:schemeClr val="tx1"/>
                </a:solidFill>
                <a:ea typeface="黑体" pitchFamily="49" charset="-122"/>
              </a:rPr>
              <a:t>tfidf</a:t>
            </a:r>
            <a:r>
              <a:rPr lang="zh-CN" altLang="en-US" dirty="0" smtClean="0">
                <a:solidFill>
                  <a:schemeClr val="tx1"/>
                </a:solidFill>
                <a:ea typeface="黑体" pitchFamily="49" charset="-122"/>
              </a:rPr>
              <a:t>权重的实值向量</a:t>
            </a:r>
            <a:r>
              <a:rPr lang="de-DE" altLang="zh-CN" dirty="0" smtClean="0">
                <a:solidFill>
                  <a:schemeClr val="tx1"/>
                </a:solidFill>
                <a:ea typeface="黑体" pitchFamily="49" charset="-122"/>
              </a:rPr>
              <a:t> </a:t>
            </a:r>
            <a:r>
              <a:rPr lang="de-DE" dirty="0" smtClean="0">
                <a:solidFill>
                  <a:schemeClr val="tx1"/>
                </a:solidFill>
                <a:latin typeface="+mj-lt"/>
                <a:ea typeface="黑体" pitchFamily="49" charset="-122"/>
              </a:rPr>
              <a:t>∈ R</a:t>
            </a:r>
            <a:r>
              <a:rPr lang="de-DE" baseline="30000" dirty="0" smtClean="0">
                <a:solidFill>
                  <a:schemeClr val="tx1"/>
                </a:solidFill>
                <a:latin typeface="+mj-lt"/>
                <a:ea typeface="黑体" pitchFamily="49" charset="-122"/>
              </a:rPr>
              <a:t>|</a:t>
            </a:r>
            <a:r>
              <a:rPr lang="de-DE" i="1" baseline="30000" dirty="0" smtClean="0">
                <a:solidFill>
                  <a:schemeClr val="tx1"/>
                </a:solidFill>
                <a:latin typeface="+mj-lt"/>
                <a:ea typeface="黑体" pitchFamily="49" charset="-122"/>
              </a:rPr>
              <a:t>V</a:t>
            </a:r>
            <a:r>
              <a:rPr lang="de-DE" baseline="30000" dirty="0" smtClean="0">
                <a:solidFill>
                  <a:schemeClr val="tx1"/>
                </a:solidFill>
                <a:latin typeface="+mj-lt"/>
                <a:ea typeface="黑体" pitchFamily="49" charset="-122"/>
              </a:rPr>
              <a:t>|.</a:t>
            </a:r>
          </a:p>
          <a:p>
            <a:pPr lvl="1">
              <a:spcBef>
                <a:spcPts val="700"/>
              </a:spcBef>
              <a:buClr>
                <a:srgbClr val="336699"/>
              </a:buClr>
              <a:buFont typeface="Wingdings" pitchFamily="2" charset="2"/>
              <a:buChar char="§"/>
            </a:pPr>
            <a:r>
              <a:rPr lang="zh-CN" altLang="en-US" dirty="0" smtClean="0">
                <a:solidFill>
                  <a:schemeClr val="tx1"/>
                </a:solidFill>
                <a:latin typeface="+mj-lt"/>
                <a:ea typeface="黑体" pitchFamily="49" charset="-122"/>
              </a:rPr>
              <a:t>于是，我们有一个</a:t>
            </a:r>
            <a:r>
              <a:rPr lang="en-US" dirty="0" smtClean="0">
                <a:solidFill>
                  <a:schemeClr val="tx1"/>
                </a:solidFill>
                <a:latin typeface="+mj-lt"/>
                <a:ea typeface="黑体" pitchFamily="49" charset="-122"/>
              </a:rPr>
              <a:t> |</a:t>
            </a:r>
            <a:r>
              <a:rPr lang="en-US" i="1" dirty="0" smtClean="0">
                <a:solidFill>
                  <a:schemeClr val="tx1"/>
                </a:solidFill>
                <a:latin typeface="+mj-lt"/>
                <a:ea typeface="黑体" pitchFamily="49" charset="-122"/>
              </a:rPr>
              <a:t>V</a:t>
            </a:r>
            <a:r>
              <a:rPr lang="en-US" dirty="0" smtClean="0">
                <a:solidFill>
                  <a:schemeClr val="tx1"/>
                </a:solidFill>
                <a:latin typeface="+mj-lt"/>
                <a:ea typeface="黑体" pitchFamily="49" charset="-122"/>
              </a:rPr>
              <a:t>|</a:t>
            </a:r>
            <a:r>
              <a:rPr lang="zh-CN" altLang="en-US" dirty="0" smtClean="0">
                <a:solidFill>
                  <a:schemeClr val="tx1"/>
                </a:solidFill>
                <a:latin typeface="+mj-lt"/>
                <a:ea typeface="黑体" pitchFamily="49" charset="-122"/>
              </a:rPr>
              <a:t>维实值空间</a:t>
            </a:r>
            <a:endParaRPr lang="en-US" dirty="0" smtClean="0">
              <a:solidFill>
                <a:schemeClr val="tx1"/>
              </a:solidFill>
              <a:latin typeface="+mj-lt"/>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mj-lt"/>
                <a:ea typeface="黑体" pitchFamily="49" charset="-122"/>
              </a:rPr>
              <a:t>空间的每一维都对应词项</a:t>
            </a:r>
            <a:endParaRPr lang="en-US" dirty="0" smtClean="0">
              <a:solidFill>
                <a:schemeClr val="tx1"/>
              </a:solidFill>
              <a:latin typeface="+mj-lt"/>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mj-lt"/>
                <a:ea typeface="黑体" pitchFamily="49" charset="-122"/>
              </a:rPr>
              <a:t>文档都是该空间下的一个点或者向量</a:t>
            </a:r>
            <a:endParaRPr lang="en-US" dirty="0" smtClean="0">
              <a:solidFill>
                <a:schemeClr val="tx1"/>
              </a:solidFill>
              <a:latin typeface="+mj-lt"/>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mj-lt"/>
                <a:ea typeface="黑体" pitchFamily="49" charset="-122"/>
              </a:rPr>
              <a:t>极高维向量：对于</a:t>
            </a:r>
            <a:r>
              <a:rPr lang="en-US" altLang="zh-CN" dirty="0" smtClean="0">
                <a:solidFill>
                  <a:schemeClr val="tx1"/>
                </a:solidFill>
                <a:latin typeface="+mj-lt"/>
                <a:ea typeface="黑体" pitchFamily="49" charset="-122"/>
              </a:rPr>
              <a:t>Web</a:t>
            </a:r>
            <a:r>
              <a:rPr lang="zh-CN" altLang="en-US" dirty="0" smtClean="0">
                <a:solidFill>
                  <a:schemeClr val="tx1"/>
                </a:solidFill>
                <a:latin typeface="+mj-lt"/>
                <a:ea typeface="黑体" pitchFamily="49" charset="-122"/>
              </a:rPr>
              <a:t>搜索引擎，空间会上千万维</a:t>
            </a:r>
            <a:endParaRPr lang="en-US" dirty="0" smtClean="0">
              <a:solidFill>
                <a:schemeClr val="tx1"/>
              </a:solidFill>
              <a:latin typeface="+mj-lt"/>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mj-lt"/>
                <a:ea typeface="黑体" pitchFamily="49" charset="-122"/>
              </a:rPr>
              <a:t>对每个向量来说又非常稀疏，大部分都是</a:t>
            </a:r>
            <a:r>
              <a:rPr lang="en-US" altLang="zh-CN" dirty="0" smtClean="0">
                <a:solidFill>
                  <a:schemeClr val="tx1"/>
                </a:solidFill>
                <a:latin typeface="+mj-lt"/>
                <a:ea typeface="黑体" pitchFamily="49" charset="-122"/>
              </a:rPr>
              <a:t>0</a:t>
            </a:r>
            <a:endParaRPr lang="en-US" dirty="0" smtClean="0">
              <a:solidFill>
                <a:schemeClr val="tx1"/>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pPr>
              <a:defRPr/>
            </a:pPr>
            <a:fld id="{74BF2C0F-05D6-4882-A325-BE394602789D}" type="slidenum">
              <a:rPr lang="en-US" smtClean="0"/>
              <a:pPr>
                <a:defRPr/>
              </a:pPr>
              <a:t>25</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26</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572560" cy="1403350"/>
          </a:xfrm>
          <a:prstGeom prst="rect">
            <a:avLst/>
          </a:prstGeom>
          <a:noFill/>
          <a:ln w="9525">
            <a:noFill/>
            <a:round/>
            <a:headEnd/>
            <a:tailEnd/>
          </a:ln>
        </p:spPr>
        <p:txBody>
          <a:bodyPr anchor="b"/>
          <a:lstStyle/>
          <a:p>
            <a:r>
              <a:rPr lang="zh-CN" altLang="en-US" sz="3600" dirty="0" smtClean="0">
                <a:solidFill>
                  <a:schemeClr val="tx1"/>
                </a:solidFill>
                <a:latin typeface="+mj-lt"/>
                <a:ea typeface="黑体" pitchFamily="49" charset="-122"/>
              </a:rPr>
              <a:t>查询看成向量</a:t>
            </a:r>
            <a:endParaRPr lang="de-DE" sz="3600" dirty="0" smtClean="0">
              <a:solidFill>
                <a:schemeClr val="tx1"/>
              </a:solidFill>
              <a:latin typeface="+mj-lt"/>
              <a:ea typeface="黑体" pitchFamily="49" charset="-122"/>
            </a:endParaRPr>
          </a:p>
        </p:txBody>
      </p:sp>
      <p:sp>
        <p:nvSpPr>
          <p:cNvPr id="84996" name="Text Box 3"/>
          <p:cNvSpPr txBox="1">
            <a:spLocks noChangeArrowheads="1"/>
          </p:cNvSpPr>
          <p:nvPr/>
        </p:nvSpPr>
        <p:spPr bwMode="auto">
          <a:xfrm>
            <a:off x="285720" y="1643050"/>
            <a:ext cx="8286808" cy="4643470"/>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en-US" dirty="0" smtClean="0">
                <a:solidFill>
                  <a:schemeClr val="tx1"/>
                </a:solidFill>
                <a:latin typeface="+mj-lt"/>
                <a:ea typeface="黑体" pitchFamily="49" charset="-122"/>
              </a:rPr>
              <a:t>关键思路</a:t>
            </a:r>
            <a:r>
              <a:rPr lang="en-US" dirty="0" smtClean="0">
                <a:solidFill>
                  <a:schemeClr val="tx1"/>
                </a:solidFill>
                <a:latin typeface="+mj-lt"/>
                <a:ea typeface="黑体" pitchFamily="49" charset="-122"/>
              </a:rPr>
              <a:t>1: </a:t>
            </a:r>
            <a:r>
              <a:rPr lang="zh-CN" altLang="en-US" dirty="0" smtClean="0">
                <a:solidFill>
                  <a:schemeClr val="tx1"/>
                </a:solidFill>
                <a:latin typeface="+mj-lt"/>
                <a:ea typeface="黑体" pitchFamily="49" charset="-122"/>
              </a:rPr>
              <a:t>对于查询做同样的处理，即将查询表示成同一高维空间的向量</a:t>
            </a:r>
            <a:endParaRPr lang="en-US" dirty="0" smtClean="0">
              <a:solidFill>
                <a:schemeClr val="tx1"/>
              </a:solidFill>
              <a:latin typeface="+mj-lt"/>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mj-lt"/>
                <a:ea typeface="黑体" pitchFamily="49" charset="-122"/>
              </a:rPr>
              <a:t>关键思路</a:t>
            </a:r>
            <a:r>
              <a:rPr lang="en-US" dirty="0" smtClean="0">
                <a:solidFill>
                  <a:schemeClr val="tx1"/>
                </a:solidFill>
                <a:latin typeface="+mj-lt"/>
                <a:ea typeface="黑体" pitchFamily="49" charset="-122"/>
              </a:rPr>
              <a:t>2: </a:t>
            </a:r>
            <a:r>
              <a:rPr lang="zh-CN" altLang="en-US" dirty="0" smtClean="0">
                <a:solidFill>
                  <a:schemeClr val="tx1"/>
                </a:solidFill>
                <a:latin typeface="+mj-lt"/>
                <a:ea typeface="黑体" pitchFamily="49" charset="-122"/>
              </a:rPr>
              <a:t>按照文档对查询的邻近程度排序</a:t>
            </a:r>
            <a:endParaRPr lang="de-DE" dirty="0" smtClean="0">
              <a:solidFill>
                <a:schemeClr val="tx1"/>
              </a:solidFill>
              <a:latin typeface="+mj-lt"/>
              <a:ea typeface="黑体" pitchFamily="49" charset="-122"/>
            </a:endParaRPr>
          </a:p>
          <a:p>
            <a:pPr lvl="2">
              <a:spcBef>
                <a:spcPts val="700"/>
              </a:spcBef>
              <a:buClr>
                <a:srgbClr val="336699"/>
              </a:buClr>
              <a:buFont typeface="Wingdings" pitchFamily="2" charset="2"/>
              <a:buChar char="§"/>
            </a:pPr>
            <a:r>
              <a:rPr lang="zh-CN" altLang="en-US" dirty="0" smtClean="0">
                <a:solidFill>
                  <a:schemeClr val="tx1"/>
                </a:solidFill>
                <a:latin typeface="+mj-lt"/>
                <a:ea typeface="黑体" pitchFamily="49" charset="-122"/>
              </a:rPr>
              <a:t>邻近度</a:t>
            </a:r>
            <a:r>
              <a:rPr lang="de-DE" dirty="0" smtClean="0">
                <a:solidFill>
                  <a:schemeClr val="tx1"/>
                </a:solidFill>
                <a:latin typeface="+mj-lt"/>
                <a:ea typeface="黑体" pitchFamily="49" charset="-122"/>
              </a:rPr>
              <a:t> = </a:t>
            </a:r>
            <a:r>
              <a:rPr lang="zh-CN" altLang="en-US" dirty="0" smtClean="0">
                <a:solidFill>
                  <a:schemeClr val="tx1"/>
                </a:solidFill>
                <a:latin typeface="+mj-lt"/>
                <a:ea typeface="黑体" pitchFamily="49" charset="-122"/>
              </a:rPr>
              <a:t>相似度</a:t>
            </a:r>
            <a:endParaRPr lang="de-DE" dirty="0" smtClean="0">
              <a:solidFill>
                <a:schemeClr val="tx1"/>
              </a:solidFill>
              <a:latin typeface="+mj-lt"/>
              <a:ea typeface="黑体" pitchFamily="49" charset="-122"/>
            </a:endParaRPr>
          </a:p>
          <a:p>
            <a:pPr lvl="2">
              <a:spcBef>
                <a:spcPts val="700"/>
              </a:spcBef>
              <a:buClr>
                <a:srgbClr val="336699"/>
              </a:buClr>
              <a:buFont typeface="Wingdings" pitchFamily="2" charset="2"/>
              <a:buChar char="§"/>
            </a:pPr>
            <a:r>
              <a:rPr lang="zh-CN" altLang="en-US" dirty="0" smtClean="0">
                <a:solidFill>
                  <a:schemeClr val="tx1"/>
                </a:solidFill>
                <a:ea typeface="黑体" pitchFamily="49" charset="-122"/>
              </a:rPr>
              <a:t>邻近度</a:t>
            </a:r>
            <a:r>
              <a:rPr lang="de-DE" dirty="0" smtClean="0">
                <a:solidFill>
                  <a:schemeClr val="tx1"/>
                </a:solidFill>
                <a:latin typeface="+mj-lt"/>
                <a:ea typeface="黑体" pitchFamily="49" charset="-122"/>
              </a:rPr>
              <a:t>≈ </a:t>
            </a:r>
            <a:r>
              <a:rPr lang="zh-CN" altLang="en-US" dirty="0" smtClean="0">
                <a:solidFill>
                  <a:schemeClr val="tx1"/>
                </a:solidFill>
                <a:latin typeface="+mj-lt"/>
                <a:ea typeface="黑体" pitchFamily="49" charset="-122"/>
              </a:rPr>
              <a:t>距离的反面</a:t>
            </a:r>
            <a:endParaRPr lang="de-DE" dirty="0" smtClean="0">
              <a:solidFill>
                <a:schemeClr val="tx1"/>
              </a:solidFill>
              <a:latin typeface="+mj-lt"/>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mj-lt"/>
                <a:ea typeface="黑体" pitchFamily="49" charset="-122"/>
              </a:rPr>
              <a:t>回想一下，我们是希望和布尔模型不同，能够得到非二值的、既不是过多或也不是过少的检索结果</a:t>
            </a:r>
            <a:endParaRPr lang="en-US" dirty="0" smtClean="0">
              <a:solidFill>
                <a:schemeClr val="tx1"/>
              </a:solidFill>
              <a:latin typeface="+mj-lt"/>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mj-lt"/>
                <a:ea typeface="黑体" pitchFamily="49" charset="-122"/>
              </a:rPr>
              <a:t>这里，我们通过计算出相关文档的相关度高于不相关文档相关度的方法来实现</a:t>
            </a:r>
            <a:endParaRPr lang="de-DE" dirty="0" smtClean="0">
              <a:solidFill>
                <a:schemeClr val="tx1"/>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pPr>
              <a:defRPr/>
            </a:pPr>
            <a:fld id="{74BF2C0F-05D6-4882-A325-BE394602789D}" type="slidenum">
              <a:rPr lang="en-US" smtClean="0"/>
              <a:pPr>
                <a:defRPr/>
              </a:pPr>
              <a:t>26</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27</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572560" cy="1403350"/>
          </a:xfrm>
          <a:prstGeom prst="rect">
            <a:avLst/>
          </a:prstGeom>
          <a:noFill/>
          <a:ln w="9525">
            <a:noFill/>
            <a:round/>
            <a:headEnd/>
            <a:tailEnd/>
          </a:ln>
        </p:spPr>
        <p:txBody>
          <a:bodyPr anchor="b"/>
          <a:lstStyle/>
          <a:p>
            <a:r>
              <a:rPr lang="zh-CN" altLang="en-US" sz="3600" dirty="0" smtClean="0">
                <a:solidFill>
                  <a:schemeClr val="tx1"/>
                </a:solidFill>
                <a:latin typeface="+mj-lt"/>
                <a:ea typeface="黑体" pitchFamily="49" charset="-122"/>
              </a:rPr>
              <a:t>查询和文档之间的余弦相似度计算</a:t>
            </a:r>
            <a:endParaRPr lang="de-DE" sz="3600" dirty="0" smtClean="0">
              <a:solidFill>
                <a:schemeClr val="tx1"/>
              </a:solidFill>
              <a:latin typeface="+mj-lt"/>
              <a:ea typeface="黑体" pitchFamily="49" charset="-122"/>
            </a:endParaRPr>
          </a:p>
        </p:txBody>
      </p:sp>
      <p:sp>
        <p:nvSpPr>
          <p:cNvPr id="84996" name="Text Box 3"/>
          <p:cNvSpPr txBox="1">
            <a:spLocks noChangeArrowheads="1"/>
          </p:cNvSpPr>
          <p:nvPr/>
        </p:nvSpPr>
        <p:spPr bwMode="auto">
          <a:xfrm>
            <a:off x="285720" y="3429000"/>
            <a:ext cx="8534752" cy="2592288"/>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en-US" i="1" dirty="0" err="1" smtClean="0">
                <a:solidFill>
                  <a:schemeClr val="tx1"/>
                </a:solidFill>
                <a:latin typeface="+mj-lt"/>
                <a:ea typeface="黑体" pitchFamily="49" charset="-122"/>
              </a:rPr>
              <a:t>q</a:t>
            </a:r>
            <a:r>
              <a:rPr lang="en-US" i="1" baseline="-25000" dirty="0" err="1" smtClean="0">
                <a:solidFill>
                  <a:schemeClr val="tx1"/>
                </a:solidFill>
                <a:latin typeface="+mj-lt"/>
                <a:ea typeface="黑体" pitchFamily="49" charset="-122"/>
              </a:rPr>
              <a:t>i</a:t>
            </a:r>
            <a:r>
              <a:rPr lang="en-US" dirty="0" smtClean="0">
                <a:solidFill>
                  <a:schemeClr val="tx1"/>
                </a:solidFill>
                <a:latin typeface="+mj-lt"/>
                <a:ea typeface="黑体" pitchFamily="49" charset="-122"/>
              </a:rPr>
              <a:t> </a:t>
            </a:r>
            <a:r>
              <a:rPr lang="zh-CN" altLang="en-US" dirty="0" smtClean="0">
                <a:solidFill>
                  <a:schemeClr val="tx1"/>
                </a:solidFill>
                <a:latin typeface="+mj-lt"/>
                <a:ea typeface="黑体" pitchFamily="49" charset="-122"/>
              </a:rPr>
              <a:t>是第</a:t>
            </a:r>
            <a:r>
              <a:rPr lang="en-US" altLang="zh-CN" i="1" dirty="0" err="1" smtClean="0">
                <a:solidFill>
                  <a:schemeClr val="tx1"/>
                </a:solidFill>
                <a:ea typeface="黑体" pitchFamily="49" charset="-122"/>
              </a:rPr>
              <a:t>i</a:t>
            </a:r>
            <a:r>
              <a:rPr lang="en-US" altLang="zh-CN" dirty="0" smtClean="0">
                <a:solidFill>
                  <a:schemeClr val="tx1"/>
                </a:solidFill>
                <a:ea typeface="黑体" pitchFamily="49" charset="-122"/>
              </a:rPr>
              <a:t> </a:t>
            </a:r>
            <a:r>
              <a:rPr lang="zh-CN" altLang="en-US" dirty="0" smtClean="0">
                <a:solidFill>
                  <a:schemeClr val="tx1"/>
                </a:solidFill>
                <a:ea typeface="黑体" pitchFamily="49" charset="-122"/>
              </a:rPr>
              <a:t>个词项在查询</a:t>
            </a:r>
            <a:r>
              <a:rPr lang="en-US" altLang="zh-CN" i="1" dirty="0" smtClean="0">
                <a:solidFill>
                  <a:schemeClr val="tx1"/>
                </a:solidFill>
                <a:ea typeface="黑体" pitchFamily="49" charset="-122"/>
              </a:rPr>
              <a:t>q</a:t>
            </a:r>
            <a:r>
              <a:rPr lang="zh-CN" altLang="en-US" dirty="0" smtClean="0">
                <a:solidFill>
                  <a:schemeClr val="tx1"/>
                </a:solidFill>
                <a:ea typeface="黑体" pitchFamily="49" charset="-122"/>
              </a:rPr>
              <a:t>中的</a:t>
            </a:r>
            <a:r>
              <a:rPr lang="en-US" dirty="0" err="1" smtClean="0">
                <a:solidFill>
                  <a:schemeClr val="tx1"/>
                </a:solidFill>
                <a:latin typeface="+mj-lt"/>
                <a:ea typeface="黑体" pitchFamily="49" charset="-122"/>
              </a:rPr>
              <a:t>tf-idf</a:t>
            </a:r>
            <a:r>
              <a:rPr lang="zh-CN" altLang="en-US" dirty="0" smtClean="0">
                <a:solidFill>
                  <a:schemeClr val="tx1"/>
                </a:solidFill>
                <a:latin typeface="+mj-lt"/>
                <a:ea typeface="黑体" pitchFamily="49" charset="-122"/>
              </a:rPr>
              <a:t>权重</a:t>
            </a:r>
            <a:endParaRPr lang="en-US" dirty="0" smtClean="0">
              <a:solidFill>
                <a:schemeClr val="tx1"/>
              </a:solidFill>
              <a:latin typeface="+mj-lt"/>
              <a:ea typeface="黑体" pitchFamily="49" charset="-122"/>
            </a:endParaRPr>
          </a:p>
          <a:p>
            <a:pPr lvl="1">
              <a:spcBef>
                <a:spcPts val="700"/>
              </a:spcBef>
              <a:buClr>
                <a:srgbClr val="336699"/>
              </a:buClr>
              <a:buFont typeface="Wingdings" pitchFamily="2" charset="2"/>
              <a:buChar char="§"/>
            </a:pPr>
            <a:r>
              <a:rPr lang="en-US" i="1" dirty="0" err="1" smtClean="0">
                <a:solidFill>
                  <a:schemeClr val="tx1"/>
                </a:solidFill>
                <a:latin typeface="+mj-lt"/>
                <a:ea typeface="黑体" pitchFamily="49" charset="-122"/>
              </a:rPr>
              <a:t>d</a:t>
            </a:r>
            <a:r>
              <a:rPr lang="en-US" i="1" baseline="-25000" dirty="0" err="1" smtClean="0">
                <a:solidFill>
                  <a:schemeClr val="tx1"/>
                </a:solidFill>
                <a:latin typeface="+mj-lt"/>
                <a:ea typeface="黑体" pitchFamily="49" charset="-122"/>
              </a:rPr>
              <a:t>i</a:t>
            </a:r>
            <a:r>
              <a:rPr lang="zh-CN" altLang="en-US" dirty="0" smtClean="0">
                <a:solidFill>
                  <a:schemeClr val="tx1"/>
                </a:solidFill>
                <a:ea typeface="黑体" pitchFamily="49" charset="-122"/>
              </a:rPr>
              <a:t>是第</a:t>
            </a:r>
            <a:r>
              <a:rPr lang="en-US" altLang="zh-CN" i="1" dirty="0" err="1" smtClean="0">
                <a:solidFill>
                  <a:schemeClr val="tx1"/>
                </a:solidFill>
                <a:ea typeface="黑体" pitchFamily="49" charset="-122"/>
              </a:rPr>
              <a:t>i</a:t>
            </a:r>
            <a:r>
              <a:rPr lang="en-US" altLang="zh-CN" dirty="0" smtClean="0">
                <a:solidFill>
                  <a:schemeClr val="tx1"/>
                </a:solidFill>
                <a:ea typeface="黑体" pitchFamily="49" charset="-122"/>
              </a:rPr>
              <a:t> </a:t>
            </a:r>
            <a:r>
              <a:rPr lang="zh-CN" altLang="en-US" dirty="0" smtClean="0">
                <a:solidFill>
                  <a:schemeClr val="tx1"/>
                </a:solidFill>
                <a:ea typeface="黑体" pitchFamily="49" charset="-122"/>
              </a:rPr>
              <a:t>个词项在文档</a:t>
            </a:r>
            <a:r>
              <a:rPr lang="en-US" altLang="zh-CN" i="1" dirty="0" smtClean="0">
                <a:solidFill>
                  <a:schemeClr val="tx1"/>
                </a:solidFill>
                <a:ea typeface="黑体" pitchFamily="49" charset="-122"/>
              </a:rPr>
              <a:t>d</a:t>
            </a:r>
            <a:r>
              <a:rPr lang="zh-CN" altLang="en-US" dirty="0" smtClean="0">
                <a:solidFill>
                  <a:schemeClr val="tx1"/>
                </a:solidFill>
                <a:ea typeface="黑体" pitchFamily="49" charset="-122"/>
              </a:rPr>
              <a:t>中的</a:t>
            </a:r>
            <a:r>
              <a:rPr lang="en-US" altLang="zh-CN" dirty="0" err="1" smtClean="0">
                <a:solidFill>
                  <a:schemeClr val="tx1"/>
                </a:solidFill>
                <a:ea typeface="黑体" pitchFamily="49" charset="-122"/>
              </a:rPr>
              <a:t>tf-idf</a:t>
            </a:r>
            <a:r>
              <a:rPr lang="zh-CN" altLang="en-US" dirty="0" smtClean="0">
                <a:solidFill>
                  <a:schemeClr val="tx1"/>
                </a:solidFill>
                <a:ea typeface="黑体" pitchFamily="49" charset="-122"/>
              </a:rPr>
              <a:t>权重</a:t>
            </a:r>
            <a:endParaRPr lang="en-US" dirty="0" smtClean="0">
              <a:solidFill>
                <a:schemeClr val="tx1"/>
              </a:solidFill>
              <a:latin typeface="+mj-lt"/>
              <a:ea typeface="黑体" pitchFamily="49" charset="-122"/>
            </a:endParaRPr>
          </a:p>
          <a:p>
            <a:pPr lvl="1">
              <a:spcBef>
                <a:spcPts val="700"/>
              </a:spcBef>
              <a:buClr>
                <a:srgbClr val="336699"/>
              </a:buClr>
              <a:buFont typeface="Wingdings" pitchFamily="2" charset="2"/>
              <a:buChar char="§"/>
            </a:pPr>
            <a:r>
              <a:rPr lang="en-US" dirty="0" smtClean="0">
                <a:solidFill>
                  <a:schemeClr val="tx1"/>
                </a:solidFill>
                <a:latin typeface="+mj-lt"/>
                <a:ea typeface="黑体" pitchFamily="49" charset="-122"/>
              </a:rPr>
              <a:t>|    | </a:t>
            </a:r>
            <a:r>
              <a:rPr lang="zh-CN" altLang="en-US" dirty="0" smtClean="0">
                <a:solidFill>
                  <a:schemeClr val="tx1"/>
                </a:solidFill>
                <a:latin typeface="+mj-lt"/>
                <a:ea typeface="黑体" pitchFamily="49" charset="-122"/>
              </a:rPr>
              <a:t>和</a:t>
            </a:r>
            <a:r>
              <a:rPr lang="en-US" dirty="0" smtClean="0">
                <a:solidFill>
                  <a:schemeClr val="tx1"/>
                </a:solidFill>
                <a:latin typeface="+mj-lt"/>
                <a:ea typeface="黑体" pitchFamily="49" charset="-122"/>
              </a:rPr>
              <a:t> |    | </a:t>
            </a:r>
            <a:r>
              <a:rPr lang="zh-CN" altLang="en-US" dirty="0" smtClean="0">
                <a:solidFill>
                  <a:schemeClr val="tx1"/>
                </a:solidFill>
                <a:latin typeface="+mj-lt"/>
                <a:ea typeface="黑体" pitchFamily="49" charset="-122"/>
              </a:rPr>
              <a:t>分别是     和      的长度</a:t>
            </a:r>
            <a:endParaRPr lang="en-US" dirty="0" smtClean="0">
              <a:solidFill>
                <a:schemeClr val="tx1"/>
              </a:solidFill>
              <a:latin typeface="+mj-lt"/>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mj-lt"/>
                <a:ea typeface="黑体" pitchFamily="49" charset="-122"/>
              </a:rPr>
              <a:t>上述公式就是      和      的余弦相似度，或者说向量     和      的夹角的余弦</a:t>
            </a:r>
            <a:r>
              <a:rPr lang="de-DE" dirty="0" smtClean="0">
                <a:solidFill>
                  <a:schemeClr val="tx1"/>
                </a:solidFill>
                <a:latin typeface="+mj-lt"/>
                <a:ea typeface="黑体" pitchFamily="49" charset="-122"/>
              </a:rPr>
              <a:t>  </a:t>
            </a: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pPr>
              <a:defRPr/>
            </a:pPr>
            <a:fld id="{74BF2C0F-05D6-4882-A325-BE394602789D}" type="slidenum">
              <a:rPr lang="en-US" smtClean="0"/>
              <a:pPr>
                <a:defRPr/>
              </a:pPr>
              <a:t>27</a:t>
            </a:fld>
            <a:endParaRPr lang="en-US"/>
          </a:p>
        </p:txBody>
      </p:sp>
      <p:pic>
        <p:nvPicPr>
          <p:cNvPr id="10" name="Picture 9" descr="652.png"/>
          <p:cNvPicPr>
            <a:picLocks noChangeAspect="1"/>
          </p:cNvPicPr>
          <p:nvPr/>
        </p:nvPicPr>
        <p:blipFill>
          <a:blip r:embed="rId3" cstate="print"/>
          <a:stretch>
            <a:fillRect/>
          </a:stretch>
        </p:blipFill>
        <p:spPr>
          <a:xfrm>
            <a:off x="1000100" y="1884934"/>
            <a:ext cx="6645180" cy="1080000"/>
          </a:xfrm>
          <a:prstGeom prst="rect">
            <a:avLst/>
          </a:prstGeom>
        </p:spPr>
      </p:pic>
      <p:pic>
        <p:nvPicPr>
          <p:cNvPr id="12" name="Picture 11" descr="6522.png"/>
          <p:cNvPicPr>
            <a:picLocks noChangeAspect="1"/>
          </p:cNvPicPr>
          <p:nvPr/>
        </p:nvPicPr>
        <p:blipFill>
          <a:blip r:embed="rId4" cstate="print"/>
          <a:stretch>
            <a:fillRect/>
          </a:stretch>
        </p:blipFill>
        <p:spPr>
          <a:xfrm>
            <a:off x="1214414" y="4357694"/>
            <a:ext cx="317031" cy="468000"/>
          </a:xfrm>
          <a:prstGeom prst="rect">
            <a:avLst/>
          </a:prstGeom>
        </p:spPr>
      </p:pic>
      <p:pic>
        <p:nvPicPr>
          <p:cNvPr id="13" name="Picture 12" descr="6522.png"/>
          <p:cNvPicPr>
            <a:picLocks noChangeAspect="1"/>
          </p:cNvPicPr>
          <p:nvPr/>
        </p:nvPicPr>
        <p:blipFill>
          <a:blip r:embed="rId4" cstate="print"/>
          <a:stretch>
            <a:fillRect/>
          </a:stretch>
        </p:blipFill>
        <p:spPr>
          <a:xfrm>
            <a:off x="3635896" y="4293096"/>
            <a:ext cx="317031" cy="468000"/>
          </a:xfrm>
          <a:prstGeom prst="rect">
            <a:avLst/>
          </a:prstGeom>
        </p:spPr>
      </p:pic>
      <p:pic>
        <p:nvPicPr>
          <p:cNvPr id="14" name="Picture 13" descr="6522.png"/>
          <p:cNvPicPr>
            <a:picLocks noChangeAspect="1"/>
          </p:cNvPicPr>
          <p:nvPr/>
        </p:nvPicPr>
        <p:blipFill>
          <a:blip r:embed="rId4" cstate="print"/>
          <a:stretch>
            <a:fillRect/>
          </a:stretch>
        </p:blipFill>
        <p:spPr>
          <a:xfrm>
            <a:off x="2958825" y="4725144"/>
            <a:ext cx="317031" cy="468000"/>
          </a:xfrm>
          <a:prstGeom prst="rect">
            <a:avLst/>
          </a:prstGeom>
        </p:spPr>
      </p:pic>
      <p:pic>
        <p:nvPicPr>
          <p:cNvPr id="15" name="Picture 14" descr="6522.png"/>
          <p:cNvPicPr>
            <a:picLocks noChangeAspect="1"/>
          </p:cNvPicPr>
          <p:nvPr/>
        </p:nvPicPr>
        <p:blipFill>
          <a:blip r:embed="rId4" cstate="print"/>
          <a:stretch>
            <a:fillRect/>
          </a:stretch>
        </p:blipFill>
        <p:spPr>
          <a:xfrm>
            <a:off x="7596336" y="4725144"/>
            <a:ext cx="317031" cy="468000"/>
          </a:xfrm>
          <a:prstGeom prst="rect">
            <a:avLst/>
          </a:prstGeom>
        </p:spPr>
      </p:pic>
      <p:pic>
        <p:nvPicPr>
          <p:cNvPr id="16" name="Picture 15" descr="6521.png"/>
          <p:cNvPicPr>
            <a:picLocks noChangeAspect="1"/>
          </p:cNvPicPr>
          <p:nvPr/>
        </p:nvPicPr>
        <p:blipFill>
          <a:blip r:embed="rId5" cstate="print"/>
          <a:stretch>
            <a:fillRect/>
          </a:stretch>
        </p:blipFill>
        <p:spPr>
          <a:xfrm>
            <a:off x="3635896" y="4725144"/>
            <a:ext cx="366547" cy="504000"/>
          </a:xfrm>
          <a:prstGeom prst="rect">
            <a:avLst/>
          </a:prstGeom>
        </p:spPr>
      </p:pic>
      <p:pic>
        <p:nvPicPr>
          <p:cNvPr id="17" name="Picture 16" descr="6521.png"/>
          <p:cNvPicPr>
            <a:picLocks noChangeAspect="1"/>
          </p:cNvPicPr>
          <p:nvPr/>
        </p:nvPicPr>
        <p:blipFill>
          <a:blip r:embed="rId5" cstate="print"/>
          <a:stretch>
            <a:fillRect/>
          </a:stretch>
        </p:blipFill>
        <p:spPr>
          <a:xfrm>
            <a:off x="4355976" y="4293096"/>
            <a:ext cx="340365" cy="468000"/>
          </a:xfrm>
          <a:prstGeom prst="rect">
            <a:avLst/>
          </a:prstGeom>
        </p:spPr>
      </p:pic>
      <p:pic>
        <p:nvPicPr>
          <p:cNvPr id="18" name="Picture 17" descr="6521.png"/>
          <p:cNvPicPr>
            <a:picLocks noChangeAspect="1"/>
          </p:cNvPicPr>
          <p:nvPr/>
        </p:nvPicPr>
        <p:blipFill>
          <a:blip r:embed="rId5" cstate="print"/>
          <a:stretch>
            <a:fillRect/>
          </a:stretch>
        </p:blipFill>
        <p:spPr>
          <a:xfrm>
            <a:off x="8244408" y="4725144"/>
            <a:ext cx="366547" cy="504000"/>
          </a:xfrm>
          <a:prstGeom prst="rect">
            <a:avLst/>
          </a:prstGeom>
        </p:spPr>
      </p:pic>
      <p:pic>
        <p:nvPicPr>
          <p:cNvPr id="19" name="Picture 18" descr="Picture1.png"/>
          <p:cNvPicPr>
            <a:picLocks noChangeAspect="1"/>
          </p:cNvPicPr>
          <p:nvPr/>
        </p:nvPicPr>
        <p:blipFill>
          <a:blip r:embed="rId6" cstate="print"/>
          <a:stretch>
            <a:fillRect/>
          </a:stretch>
        </p:blipFill>
        <p:spPr>
          <a:xfrm>
            <a:off x="2195736" y="4293096"/>
            <a:ext cx="361031" cy="468000"/>
          </a:xfrm>
          <a:prstGeom prst="rect">
            <a:avLst/>
          </a:prstGeom>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28</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572560" cy="1403350"/>
          </a:xfrm>
          <a:prstGeom prst="rect">
            <a:avLst/>
          </a:prstGeom>
          <a:noFill/>
          <a:ln w="9525">
            <a:noFill/>
            <a:round/>
            <a:headEnd/>
            <a:tailEnd/>
          </a:ln>
        </p:spPr>
        <p:txBody>
          <a:bodyPr anchor="b"/>
          <a:lstStyle/>
          <a:p>
            <a:r>
              <a:rPr lang="zh-CN" altLang="en-US" sz="3600" dirty="0" smtClean="0">
                <a:solidFill>
                  <a:schemeClr val="tx1"/>
                </a:solidFill>
                <a:latin typeface="+mj-lt"/>
                <a:ea typeface="黑体" pitchFamily="49" charset="-122"/>
              </a:rPr>
              <a:t>归一化向量的余弦相似度</a:t>
            </a:r>
            <a:endParaRPr lang="de-DE" sz="3600" dirty="0" smtClean="0">
              <a:solidFill>
                <a:schemeClr val="tx1"/>
              </a:solidFill>
              <a:latin typeface="+mj-lt"/>
              <a:ea typeface="黑体" pitchFamily="49" charset="-122"/>
            </a:endParaRPr>
          </a:p>
        </p:txBody>
      </p:sp>
      <p:sp>
        <p:nvSpPr>
          <p:cNvPr id="84996" name="Text Box 3"/>
          <p:cNvSpPr txBox="1">
            <a:spLocks noChangeArrowheads="1"/>
          </p:cNvSpPr>
          <p:nvPr/>
        </p:nvSpPr>
        <p:spPr bwMode="auto">
          <a:xfrm>
            <a:off x="285720" y="2500306"/>
            <a:ext cx="8286808" cy="3643338"/>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en-US" dirty="0" smtClean="0">
                <a:solidFill>
                  <a:schemeClr val="tx1"/>
                </a:solidFill>
                <a:latin typeface="+mj-lt"/>
                <a:ea typeface="黑体" pitchFamily="49" charset="-122"/>
              </a:rPr>
              <a:t>归一化向量的余弦相似度等价于它们的点积</a:t>
            </a:r>
            <a:r>
              <a:rPr lang="en-US" altLang="zh-CN" dirty="0" smtClean="0">
                <a:solidFill>
                  <a:schemeClr val="tx1"/>
                </a:solidFill>
                <a:latin typeface="+mj-lt"/>
                <a:ea typeface="黑体" pitchFamily="49" charset="-122"/>
              </a:rPr>
              <a:t>(</a:t>
            </a:r>
            <a:r>
              <a:rPr lang="zh-CN" altLang="en-US" dirty="0" smtClean="0">
                <a:solidFill>
                  <a:schemeClr val="tx1"/>
                </a:solidFill>
                <a:latin typeface="+mj-lt"/>
                <a:ea typeface="黑体" pitchFamily="49" charset="-122"/>
              </a:rPr>
              <a:t>或内积</a:t>
            </a:r>
            <a:r>
              <a:rPr lang="en-US" altLang="zh-CN" dirty="0" smtClean="0">
                <a:solidFill>
                  <a:schemeClr val="tx1"/>
                </a:solidFill>
                <a:latin typeface="+mj-lt"/>
                <a:ea typeface="黑体" pitchFamily="49" charset="-122"/>
              </a:rPr>
              <a:t>)</a:t>
            </a:r>
            <a:endParaRPr lang="de-DE" dirty="0" smtClean="0">
              <a:solidFill>
                <a:schemeClr val="tx1"/>
              </a:solidFill>
              <a:latin typeface="+mj-lt"/>
              <a:ea typeface="黑体" pitchFamily="49" charset="-122"/>
            </a:endParaRPr>
          </a:p>
          <a:p>
            <a:pPr lvl="1">
              <a:spcBef>
                <a:spcPts val="700"/>
              </a:spcBef>
              <a:buClr>
                <a:srgbClr val="336699"/>
              </a:buClr>
              <a:buFont typeface="Wingdings" pitchFamily="2" charset="2"/>
              <a:buChar char="§"/>
            </a:pPr>
            <a:endParaRPr lang="en-US" dirty="0" smtClean="0">
              <a:solidFill>
                <a:schemeClr val="tx1"/>
              </a:solidFill>
              <a:latin typeface="+mj-lt"/>
              <a:ea typeface="黑体" pitchFamily="49" charset="-122"/>
            </a:endParaRPr>
          </a:p>
          <a:p>
            <a:pPr lvl="2">
              <a:spcBef>
                <a:spcPts val="700"/>
              </a:spcBef>
              <a:buClr>
                <a:srgbClr val="336699"/>
              </a:buClr>
            </a:pPr>
            <a:endParaRPr lang="en-US" altLang="zh-CN" dirty="0" smtClean="0">
              <a:solidFill>
                <a:schemeClr val="tx1"/>
              </a:solidFill>
              <a:latin typeface="+mj-lt"/>
              <a:ea typeface="黑体" pitchFamily="49" charset="-122"/>
            </a:endParaRPr>
          </a:p>
          <a:p>
            <a:pPr lvl="2">
              <a:spcBef>
                <a:spcPts val="700"/>
              </a:spcBef>
              <a:buClr>
                <a:srgbClr val="336699"/>
              </a:buClr>
            </a:pPr>
            <a:r>
              <a:rPr lang="zh-CN" altLang="en-US" dirty="0" smtClean="0">
                <a:solidFill>
                  <a:schemeClr val="tx1"/>
                </a:solidFill>
                <a:latin typeface="+mj-lt"/>
                <a:ea typeface="黑体" pitchFamily="49" charset="-122"/>
              </a:rPr>
              <a:t>如果      和</a:t>
            </a:r>
            <a:r>
              <a:rPr lang="en-US" dirty="0" smtClean="0">
                <a:solidFill>
                  <a:schemeClr val="tx1"/>
                </a:solidFill>
                <a:latin typeface="+mj-lt"/>
                <a:ea typeface="黑体" pitchFamily="49" charset="-122"/>
              </a:rPr>
              <a:t>      </a:t>
            </a:r>
            <a:r>
              <a:rPr lang="zh-CN" altLang="en-US" dirty="0" smtClean="0">
                <a:solidFill>
                  <a:schemeClr val="tx1"/>
                </a:solidFill>
                <a:latin typeface="+mj-lt"/>
                <a:ea typeface="黑体" pitchFamily="49" charset="-122"/>
              </a:rPr>
              <a:t>都是长度归一化后的向量</a:t>
            </a:r>
            <a:endParaRPr lang="en-US" dirty="0" smtClean="0">
              <a:solidFill>
                <a:schemeClr val="tx1"/>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pPr>
              <a:defRPr/>
            </a:pPr>
            <a:fld id="{74BF2C0F-05D6-4882-A325-BE394602789D}" type="slidenum">
              <a:rPr lang="en-US" smtClean="0"/>
              <a:pPr>
                <a:defRPr/>
              </a:pPr>
              <a:t>28</a:t>
            </a:fld>
            <a:endParaRPr lang="en-US"/>
          </a:p>
        </p:txBody>
      </p:sp>
      <p:pic>
        <p:nvPicPr>
          <p:cNvPr id="12" name="Picture 11" descr="6522.png"/>
          <p:cNvPicPr>
            <a:picLocks noChangeAspect="1"/>
          </p:cNvPicPr>
          <p:nvPr/>
        </p:nvPicPr>
        <p:blipFill>
          <a:blip r:embed="rId3" cstate="print"/>
          <a:stretch>
            <a:fillRect/>
          </a:stretch>
        </p:blipFill>
        <p:spPr>
          <a:xfrm>
            <a:off x="1878705" y="3789040"/>
            <a:ext cx="317031" cy="468000"/>
          </a:xfrm>
          <a:prstGeom prst="rect">
            <a:avLst/>
          </a:prstGeom>
        </p:spPr>
      </p:pic>
      <p:pic>
        <p:nvPicPr>
          <p:cNvPr id="19" name="Picture 18" descr="Picture1.png"/>
          <p:cNvPicPr>
            <a:picLocks noChangeAspect="1"/>
          </p:cNvPicPr>
          <p:nvPr/>
        </p:nvPicPr>
        <p:blipFill>
          <a:blip r:embed="rId4" cstate="print"/>
          <a:stretch>
            <a:fillRect/>
          </a:stretch>
        </p:blipFill>
        <p:spPr>
          <a:xfrm>
            <a:off x="2627784" y="3789040"/>
            <a:ext cx="388803" cy="504000"/>
          </a:xfrm>
          <a:prstGeom prst="rect">
            <a:avLst/>
          </a:prstGeom>
        </p:spPr>
      </p:pic>
      <p:pic>
        <p:nvPicPr>
          <p:cNvPr id="29" name="Picture 28" descr="653.png"/>
          <p:cNvPicPr>
            <a:picLocks noChangeAspect="1"/>
          </p:cNvPicPr>
          <p:nvPr/>
        </p:nvPicPr>
        <p:blipFill>
          <a:blip r:embed="rId5" cstate="print"/>
          <a:stretch>
            <a:fillRect/>
          </a:stretch>
        </p:blipFill>
        <p:spPr>
          <a:xfrm>
            <a:off x="1356482" y="3177032"/>
            <a:ext cx="4367646" cy="540000"/>
          </a:xfrm>
          <a:prstGeom prst="rect">
            <a:avLst/>
          </a:prstGeom>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29</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572560" cy="1403350"/>
          </a:xfrm>
          <a:prstGeom prst="rect">
            <a:avLst/>
          </a:prstGeom>
          <a:noFill/>
          <a:ln w="9525">
            <a:noFill/>
            <a:round/>
            <a:headEnd/>
            <a:tailEnd/>
          </a:ln>
        </p:spPr>
        <p:txBody>
          <a:bodyPr anchor="b"/>
          <a:lstStyle/>
          <a:p>
            <a:r>
              <a:rPr lang="zh-CN" altLang="en-US" sz="3600" dirty="0" smtClean="0">
                <a:solidFill>
                  <a:schemeClr val="tx1"/>
                </a:solidFill>
                <a:latin typeface="+mj-lt"/>
                <a:ea typeface="黑体" pitchFamily="49" charset="-122"/>
              </a:rPr>
              <a:t>余弦相似度的图示</a:t>
            </a:r>
            <a:endParaRPr lang="de-DE" sz="3600" dirty="0" smtClean="0">
              <a:solidFill>
                <a:schemeClr val="tx1"/>
              </a:solidFill>
              <a:latin typeface="+mj-lt"/>
              <a:ea typeface="黑体" pitchFamily="49" charset="-122"/>
            </a:endParaRPr>
          </a:p>
        </p:txBody>
      </p:sp>
      <p:sp>
        <p:nvSpPr>
          <p:cNvPr id="84996" name="Text Box 3"/>
          <p:cNvSpPr txBox="1">
            <a:spLocks noChangeArrowheads="1"/>
          </p:cNvSpPr>
          <p:nvPr/>
        </p:nvSpPr>
        <p:spPr bwMode="auto">
          <a:xfrm>
            <a:off x="285720" y="2143116"/>
            <a:ext cx="8286808" cy="3643338"/>
          </a:xfrm>
          <a:prstGeom prst="rect">
            <a:avLst/>
          </a:prstGeom>
          <a:noFill/>
          <a:ln w="9525">
            <a:noFill/>
            <a:round/>
            <a:headEnd/>
            <a:tailEnd/>
          </a:ln>
        </p:spPr>
        <p:txBody>
          <a:bodyPr/>
          <a:lstStyle/>
          <a:p>
            <a:pPr lvl="1">
              <a:spcBef>
                <a:spcPts val="700"/>
              </a:spcBef>
              <a:buClr>
                <a:srgbClr val="336699"/>
              </a:buClr>
              <a:buFont typeface="Wingdings" pitchFamily="2" charset="2"/>
              <a:buChar char="§"/>
            </a:pPr>
            <a:endParaRPr lang="de-DE" dirty="0" smtClean="0">
              <a:solidFill>
                <a:schemeClr val="tx1"/>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pPr>
              <a:defRPr/>
            </a:pPr>
            <a:fld id="{74BF2C0F-05D6-4882-A325-BE394602789D}" type="slidenum">
              <a:rPr lang="en-US" smtClean="0"/>
              <a:pPr>
                <a:defRPr/>
              </a:pPr>
              <a:t>29</a:t>
            </a:fld>
            <a:endParaRPr lang="en-US"/>
          </a:p>
        </p:txBody>
      </p:sp>
      <p:pic>
        <p:nvPicPr>
          <p:cNvPr id="8" name="Picture 7" descr="654.png"/>
          <p:cNvPicPr>
            <a:picLocks noChangeAspect="1"/>
          </p:cNvPicPr>
          <p:nvPr/>
        </p:nvPicPr>
        <p:blipFill>
          <a:blip r:embed="rId3" cstate="print"/>
          <a:stretch>
            <a:fillRect/>
          </a:stretch>
        </p:blipFill>
        <p:spPr>
          <a:xfrm>
            <a:off x="1071538" y="1928802"/>
            <a:ext cx="5160694" cy="3895094"/>
          </a:xfrm>
          <a:prstGeom prst="rect">
            <a:avLst/>
          </a:prstGeom>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3</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572560" cy="1403350"/>
          </a:xfrm>
          <a:prstGeom prst="rect">
            <a:avLst/>
          </a:prstGeom>
          <a:noFill/>
          <a:ln w="9525">
            <a:noFill/>
            <a:round/>
            <a:headEnd/>
            <a:tailEnd/>
          </a:ln>
        </p:spPr>
        <p:txBody>
          <a:bodyPr anchor="b"/>
          <a:lstStyle/>
          <a:p>
            <a:r>
              <a:rPr lang="zh-CN" altLang="en-US" sz="3400" dirty="0" smtClean="0">
                <a:solidFill>
                  <a:schemeClr val="tx1"/>
                </a:solidFill>
                <a:latin typeface="+mj-lt"/>
                <a:ea typeface="黑体" pitchFamily="49" charset="-122"/>
              </a:rPr>
              <a:t>布尔搜索的不足</a:t>
            </a:r>
            <a:r>
              <a:rPr lang="en-US" sz="3400" dirty="0" smtClean="0">
                <a:solidFill>
                  <a:schemeClr val="tx1"/>
                </a:solidFill>
                <a:latin typeface="+mj-lt"/>
                <a:ea typeface="黑体" pitchFamily="49" charset="-122"/>
              </a:rPr>
              <a:t>: </a:t>
            </a:r>
            <a:r>
              <a:rPr lang="zh-CN" altLang="en-US" sz="3400" dirty="0" smtClean="0">
                <a:solidFill>
                  <a:schemeClr val="tx1"/>
                </a:solidFill>
                <a:latin typeface="+mj-lt"/>
                <a:ea typeface="黑体" pitchFamily="49" charset="-122"/>
              </a:rPr>
              <a:t>结果过少或者过多</a:t>
            </a:r>
            <a:endParaRPr lang="en-US" sz="3400" dirty="0" smtClean="0">
              <a:solidFill>
                <a:schemeClr val="tx1"/>
              </a:solidFill>
              <a:latin typeface="+mj-lt"/>
              <a:ea typeface="黑体" pitchFamily="49" charset="-122"/>
            </a:endParaRPr>
          </a:p>
        </p:txBody>
      </p:sp>
      <p:sp>
        <p:nvSpPr>
          <p:cNvPr id="84996" name="Text Box 3"/>
          <p:cNvSpPr txBox="1">
            <a:spLocks noChangeArrowheads="1"/>
          </p:cNvSpPr>
          <p:nvPr/>
        </p:nvSpPr>
        <p:spPr bwMode="auto">
          <a:xfrm>
            <a:off x="214282" y="1928826"/>
            <a:ext cx="8572560" cy="3571876"/>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en-US" dirty="0" smtClean="0">
                <a:solidFill>
                  <a:schemeClr val="tx1"/>
                </a:solidFill>
                <a:latin typeface="+mj-lt"/>
                <a:ea typeface="黑体" pitchFamily="49" charset="-122"/>
              </a:rPr>
              <a:t>布尔查询常常</a:t>
            </a:r>
            <a:r>
              <a:rPr lang="zh-CN" altLang="en-US" dirty="0" smtClean="0">
                <a:solidFill>
                  <a:schemeClr val="tx1"/>
                </a:solidFill>
                <a:latin typeface="+mj-lt"/>
                <a:ea typeface="黑体" pitchFamily="49" charset="-122"/>
              </a:rPr>
              <a:t>会</a:t>
            </a:r>
            <a:r>
              <a:rPr lang="zh-CN" altLang="en-US" dirty="0" smtClean="0">
                <a:solidFill>
                  <a:schemeClr val="tx1"/>
                </a:solidFill>
                <a:latin typeface="+mj-lt"/>
                <a:ea typeface="黑体" pitchFamily="49" charset="-122"/>
              </a:rPr>
              <a:t>导致</a:t>
            </a:r>
            <a:r>
              <a:rPr lang="zh-CN" altLang="en-US" dirty="0" smtClean="0">
                <a:solidFill>
                  <a:schemeClr val="tx1"/>
                </a:solidFill>
                <a:latin typeface="+mj-lt"/>
                <a:ea typeface="黑体" pitchFamily="49" charset="-122"/>
              </a:rPr>
              <a:t>过</a:t>
            </a:r>
            <a:r>
              <a:rPr lang="zh-CN" altLang="en-US" dirty="0" smtClean="0">
                <a:solidFill>
                  <a:schemeClr val="tx1"/>
                </a:solidFill>
                <a:latin typeface="+mj-lt"/>
                <a:ea typeface="黑体" pitchFamily="49" charset="-122"/>
              </a:rPr>
              <a:t>少</a:t>
            </a:r>
            <a:r>
              <a:rPr lang="en-US" altLang="zh-CN" dirty="0" smtClean="0">
                <a:solidFill>
                  <a:schemeClr val="tx1"/>
                </a:solidFill>
                <a:ea typeface="黑体" pitchFamily="49" charset="-122"/>
              </a:rPr>
              <a:t>(=0)</a:t>
            </a:r>
            <a:r>
              <a:rPr lang="zh-CN" altLang="en-US" dirty="0" smtClean="0">
                <a:solidFill>
                  <a:schemeClr val="tx1"/>
                </a:solidFill>
                <a:latin typeface="+mj-lt"/>
                <a:ea typeface="黑体" pitchFamily="49" charset="-122"/>
              </a:rPr>
              <a:t>或者过多</a:t>
            </a:r>
            <a:r>
              <a:rPr lang="de-DE" altLang="zh-CN" dirty="0" smtClean="0">
                <a:solidFill>
                  <a:schemeClr val="tx1"/>
                </a:solidFill>
                <a:ea typeface="黑体" pitchFamily="49" charset="-122"/>
              </a:rPr>
              <a:t>(</a:t>
            </a:r>
            <a:r>
              <a:rPr lang="en-US" altLang="zh-CN" dirty="0" smtClean="0">
                <a:solidFill>
                  <a:schemeClr val="tx1"/>
                </a:solidFill>
                <a:ea typeface="黑体" pitchFamily="49" charset="-122"/>
              </a:rPr>
              <a:t>&gt;</a:t>
            </a:r>
            <a:r>
              <a:rPr lang="de-DE" altLang="zh-CN" dirty="0" smtClean="0">
                <a:solidFill>
                  <a:schemeClr val="tx1"/>
                </a:solidFill>
                <a:ea typeface="黑体" pitchFamily="49" charset="-122"/>
              </a:rPr>
              <a:t>1000)</a:t>
            </a:r>
            <a:r>
              <a:rPr lang="zh-CN" altLang="en-US" dirty="0" smtClean="0">
                <a:solidFill>
                  <a:schemeClr val="tx1"/>
                </a:solidFill>
                <a:latin typeface="+mj-lt"/>
                <a:ea typeface="黑体" pitchFamily="49" charset="-122"/>
              </a:rPr>
              <a:t>的结果</a:t>
            </a:r>
            <a:endParaRPr lang="de-DE" dirty="0" smtClean="0">
              <a:solidFill>
                <a:schemeClr val="tx1"/>
              </a:solidFill>
              <a:latin typeface="+mj-lt"/>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mj-lt"/>
                <a:ea typeface="黑体" pitchFamily="49" charset="-122"/>
              </a:rPr>
              <a:t>查询</a:t>
            </a:r>
            <a:r>
              <a:rPr lang="en-US" dirty="0" smtClean="0">
                <a:solidFill>
                  <a:schemeClr val="tx1"/>
                </a:solidFill>
                <a:latin typeface="+mj-lt"/>
                <a:ea typeface="黑体" pitchFamily="49" charset="-122"/>
              </a:rPr>
              <a:t> 1 (</a:t>
            </a:r>
            <a:r>
              <a:rPr lang="zh-CN" altLang="en-US" dirty="0" smtClean="0">
                <a:solidFill>
                  <a:schemeClr val="tx1"/>
                </a:solidFill>
                <a:latin typeface="+mj-lt"/>
                <a:ea typeface="黑体" pitchFamily="49" charset="-122"/>
              </a:rPr>
              <a:t>布尔与操作</a:t>
            </a:r>
            <a:r>
              <a:rPr lang="en-US" dirty="0" smtClean="0">
                <a:solidFill>
                  <a:schemeClr val="tx1"/>
                </a:solidFill>
                <a:latin typeface="+mj-lt"/>
                <a:ea typeface="黑体" pitchFamily="49" charset="-122"/>
              </a:rPr>
              <a:t>): [standard user </a:t>
            </a:r>
            <a:r>
              <a:rPr lang="en-US" dirty="0" err="1" smtClean="0">
                <a:solidFill>
                  <a:schemeClr val="tx1"/>
                </a:solidFill>
                <a:latin typeface="+mj-lt"/>
                <a:ea typeface="黑体" pitchFamily="49" charset="-122"/>
              </a:rPr>
              <a:t>dlink</a:t>
            </a:r>
            <a:r>
              <a:rPr lang="en-US" dirty="0" smtClean="0">
                <a:solidFill>
                  <a:schemeClr val="tx1"/>
                </a:solidFill>
                <a:latin typeface="+mj-lt"/>
                <a:ea typeface="黑体" pitchFamily="49" charset="-122"/>
              </a:rPr>
              <a:t> 650]</a:t>
            </a:r>
          </a:p>
          <a:p>
            <a:pPr lvl="2">
              <a:spcBef>
                <a:spcPts val="700"/>
              </a:spcBef>
              <a:buClr>
                <a:srgbClr val="336699"/>
              </a:buClr>
              <a:buFont typeface="Wingdings" pitchFamily="2" charset="2"/>
              <a:buChar char="§"/>
            </a:pPr>
            <a:r>
              <a:rPr lang="de-DE" sz="2200" dirty="0" smtClean="0">
                <a:solidFill>
                  <a:schemeClr val="tx1"/>
                </a:solidFill>
                <a:latin typeface="+mj-lt"/>
                <a:ea typeface="黑体" pitchFamily="49" charset="-122"/>
              </a:rPr>
              <a:t>→ 200,000 </a:t>
            </a:r>
            <a:r>
              <a:rPr lang="zh-CN" altLang="en-US" sz="2200" dirty="0" smtClean="0">
                <a:solidFill>
                  <a:schemeClr val="tx1"/>
                </a:solidFill>
                <a:latin typeface="+mj-lt"/>
                <a:ea typeface="黑体" pitchFamily="49" charset="-122"/>
              </a:rPr>
              <a:t>个结果</a:t>
            </a:r>
            <a:r>
              <a:rPr lang="de-DE" sz="2200" dirty="0" smtClean="0">
                <a:solidFill>
                  <a:schemeClr val="tx1"/>
                </a:solidFill>
                <a:latin typeface="+mj-lt"/>
                <a:ea typeface="黑体" pitchFamily="49" charset="-122"/>
              </a:rPr>
              <a:t> – </a:t>
            </a:r>
            <a:r>
              <a:rPr lang="zh-CN" altLang="en-US" sz="2200" dirty="0" smtClean="0">
                <a:solidFill>
                  <a:schemeClr val="tx1"/>
                </a:solidFill>
                <a:latin typeface="+mj-lt"/>
                <a:ea typeface="黑体" pitchFamily="49" charset="-122"/>
              </a:rPr>
              <a:t>太多</a:t>
            </a:r>
            <a:endParaRPr lang="de-DE" sz="2200" dirty="0" smtClean="0">
              <a:solidFill>
                <a:srgbClr val="0070C0"/>
              </a:solidFill>
              <a:latin typeface="+mj-lt"/>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mj-lt"/>
                <a:ea typeface="黑体" pitchFamily="49" charset="-122"/>
              </a:rPr>
              <a:t>查询</a:t>
            </a:r>
            <a:r>
              <a:rPr lang="en-US" altLang="zh-CN" dirty="0" smtClean="0">
                <a:solidFill>
                  <a:schemeClr val="tx1"/>
                </a:solidFill>
                <a:latin typeface="+mj-lt"/>
                <a:ea typeface="黑体" pitchFamily="49" charset="-122"/>
              </a:rPr>
              <a:t>2</a:t>
            </a:r>
            <a:r>
              <a:rPr lang="en-US" dirty="0" smtClean="0">
                <a:solidFill>
                  <a:schemeClr val="tx1"/>
                </a:solidFill>
                <a:latin typeface="+mj-lt"/>
                <a:ea typeface="黑体" pitchFamily="49" charset="-122"/>
              </a:rPr>
              <a:t> (</a:t>
            </a:r>
            <a:r>
              <a:rPr lang="zh-CN" altLang="en-US" dirty="0" smtClean="0">
                <a:solidFill>
                  <a:schemeClr val="tx1"/>
                </a:solidFill>
                <a:latin typeface="+mj-lt"/>
                <a:ea typeface="黑体" pitchFamily="49" charset="-122"/>
              </a:rPr>
              <a:t>布尔与操作</a:t>
            </a:r>
            <a:r>
              <a:rPr lang="en-US" dirty="0" smtClean="0">
                <a:solidFill>
                  <a:schemeClr val="tx1"/>
                </a:solidFill>
                <a:latin typeface="+mj-lt"/>
                <a:ea typeface="黑体" pitchFamily="49" charset="-122"/>
              </a:rPr>
              <a:t>): [standard user </a:t>
            </a:r>
            <a:r>
              <a:rPr lang="en-US" dirty="0" err="1" smtClean="0">
                <a:solidFill>
                  <a:schemeClr val="tx1"/>
                </a:solidFill>
                <a:latin typeface="+mj-lt"/>
                <a:ea typeface="黑体" pitchFamily="49" charset="-122"/>
              </a:rPr>
              <a:t>dlink</a:t>
            </a:r>
            <a:r>
              <a:rPr lang="en-US" dirty="0" smtClean="0">
                <a:solidFill>
                  <a:schemeClr val="tx1"/>
                </a:solidFill>
                <a:latin typeface="+mj-lt"/>
                <a:ea typeface="黑体" pitchFamily="49" charset="-122"/>
              </a:rPr>
              <a:t> 650 no </a:t>
            </a:r>
            <a:r>
              <a:rPr lang="de-DE" dirty="0" err="1" smtClean="0">
                <a:solidFill>
                  <a:schemeClr val="tx1"/>
                </a:solidFill>
                <a:latin typeface="+mj-lt"/>
                <a:ea typeface="黑体" pitchFamily="49" charset="-122"/>
              </a:rPr>
              <a:t>card</a:t>
            </a:r>
            <a:r>
              <a:rPr lang="de-DE" dirty="0" smtClean="0">
                <a:solidFill>
                  <a:schemeClr val="tx1"/>
                </a:solidFill>
                <a:latin typeface="+mj-lt"/>
                <a:ea typeface="黑体" pitchFamily="49" charset="-122"/>
              </a:rPr>
              <a:t> </a:t>
            </a:r>
            <a:r>
              <a:rPr lang="de-DE" dirty="0" err="1" smtClean="0">
                <a:solidFill>
                  <a:schemeClr val="tx1"/>
                </a:solidFill>
                <a:latin typeface="+mj-lt"/>
                <a:ea typeface="黑体" pitchFamily="49" charset="-122"/>
              </a:rPr>
              <a:t>found</a:t>
            </a:r>
            <a:r>
              <a:rPr lang="de-DE" dirty="0" smtClean="0">
                <a:solidFill>
                  <a:schemeClr val="tx1"/>
                </a:solidFill>
                <a:latin typeface="+mj-lt"/>
                <a:ea typeface="黑体" pitchFamily="49" charset="-122"/>
              </a:rPr>
              <a:t>]</a:t>
            </a:r>
          </a:p>
          <a:p>
            <a:pPr lvl="2">
              <a:spcBef>
                <a:spcPts val="700"/>
              </a:spcBef>
              <a:buClr>
                <a:srgbClr val="336699"/>
              </a:buClr>
              <a:buFont typeface="Wingdings" pitchFamily="2" charset="2"/>
              <a:buChar char="§"/>
            </a:pPr>
            <a:r>
              <a:rPr lang="de-DE" sz="2200" dirty="0" smtClean="0">
                <a:solidFill>
                  <a:schemeClr val="tx1"/>
                </a:solidFill>
                <a:latin typeface="+mj-lt"/>
                <a:ea typeface="黑体" pitchFamily="49" charset="-122"/>
              </a:rPr>
              <a:t>→ 0 </a:t>
            </a:r>
            <a:r>
              <a:rPr lang="zh-CN" altLang="en-US" sz="2200" dirty="0" smtClean="0">
                <a:solidFill>
                  <a:schemeClr val="tx1"/>
                </a:solidFill>
                <a:latin typeface="+mj-lt"/>
                <a:ea typeface="黑体" pitchFamily="49" charset="-122"/>
              </a:rPr>
              <a:t>个结果</a:t>
            </a:r>
            <a:r>
              <a:rPr lang="de-DE" sz="2200" dirty="0" smtClean="0">
                <a:solidFill>
                  <a:schemeClr val="tx1"/>
                </a:solidFill>
                <a:latin typeface="+mj-lt"/>
                <a:ea typeface="黑体" pitchFamily="49" charset="-122"/>
              </a:rPr>
              <a:t> – </a:t>
            </a:r>
            <a:r>
              <a:rPr lang="zh-CN" altLang="en-US" sz="2200" dirty="0" smtClean="0">
                <a:solidFill>
                  <a:schemeClr val="tx1"/>
                </a:solidFill>
                <a:latin typeface="+mj-lt"/>
                <a:ea typeface="黑体" pitchFamily="49" charset="-122"/>
              </a:rPr>
              <a:t>太少</a:t>
            </a:r>
            <a:endParaRPr lang="de-DE" sz="2200" dirty="0" smtClean="0">
              <a:solidFill>
                <a:srgbClr val="0070C0"/>
              </a:solidFill>
              <a:latin typeface="+mj-lt"/>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mj-lt"/>
                <a:ea typeface="黑体" pitchFamily="49" charset="-122"/>
              </a:rPr>
              <a:t>在布尔检索中，需要大量技巧来生成一个可以获得合适规模结果的查询</a:t>
            </a:r>
            <a:endParaRPr lang="en-US" dirty="0" smtClean="0">
              <a:solidFill>
                <a:schemeClr val="tx1"/>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pPr>
              <a:defRPr/>
            </a:pPr>
            <a:fld id="{74BF2C0F-05D6-4882-A325-BE394602789D}" type="slidenum">
              <a:rPr lang="en-US" smtClean="0"/>
              <a:pPr>
                <a:defRPr/>
              </a:pPr>
              <a:t>3</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30</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572560" cy="1403350"/>
          </a:xfrm>
          <a:prstGeom prst="rect">
            <a:avLst/>
          </a:prstGeom>
          <a:noFill/>
          <a:ln w="9525">
            <a:noFill/>
            <a:round/>
            <a:headEnd/>
            <a:tailEnd/>
          </a:ln>
        </p:spPr>
        <p:txBody>
          <a:bodyPr anchor="b"/>
          <a:lstStyle/>
          <a:p>
            <a:r>
              <a:rPr lang="zh-CN" altLang="en-US" sz="3600" dirty="0" smtClean="0">
                <a:solidFill>
                  <a:schemeClr val="tx1"/>
                </a:solidFill>
                <a:latin typeface="+mj-lt"/>
                <a:ea typeface="黑体" pitchFamily="49" charset="-122"/>
              </a:rPr>
              <a:t>余弦相似度的计算样例</a:t>
            </a:r>
            <a:endParaRPr lang="de-DE" sz="3600" dirty="0" smtClean="0">
              <a:solidFill>
                <a:schemeClr val="tx1"/>
              </a:solidFill>
              <a:latin typeface="+mj-lt"/>
              <a:ea typeface="黑体" pitchFamily="49" charset="-122"/>
            </a:endParaRPr>
          </a:p>
        </p:txBody>
      </p:sp>
      <p:sp>
        <p:nvSpPr>
          <p:cNvPr id="84996" name="Text Box 3"/>
          <p:cNvSpPr txBox="1">
            <a:spLocks noChangeArrowheads="1"/>
          </p:cNvSpPr>
          <p:nvPr/>
        </p:nvSpPr>
        <p:spPr bwMode="auto">
          <a:xfrm>
            <a:off x="0" y="1556792"/>
            <a:ext cx="8748464" cy="3643338"/>
          </a:xfrm>
          <a:prstGeom prst="rect">
            <a:avLst/>
          </a:prstGeom>
          <a:noFill/>
          <a:ln w="9525">
            <a:noFill/>
            <a:round/>
            <a:headEnd/>
            <a:tailEnd/>
          </a:ln>
        </p:spPr>
        <p:txBody>
          <a:bodyPr/>
          <a:lstStyle/>
          <a:p>
            <a:r>
              <a:rPr lang="de-DE" dirty="0" smtClean="0">
                <a:solidFill>
                  <a:schemeClr val="tx1"/>
                </a:solidFill>
                <a:latin typeface="+mj-lt"/>
                <a:ea typeface="黑体" pitchFamily="49" charset="-122"/>
              </a:rPr>
              <a:t>                                                          </a:t>
            </a:r>
            <a:r>
              <a:rPr lang="zh-CN" altLang="en-US" dirty="0" smtClean="0">
                <a:solidFill>
                  <a:schemeClr val="tx1"/>
                </a:solidFill>
                <a:latin typeface="+mj-lt"/>
                <a:ea typeface="黑体" pitchFamily="49" charset="-122"/>
              </a:rPr>
              <a:t>词项频率</a:t>
            </a:r>
            <a:r>
              <a:rPr lang="en-US" altLang="zh-CN" dirty="0" err="1" smtClean="0">
                <a:solidFill>
                  <a:schemeClr val="tx1"/>
                </a:solidFill>
                <a:latin typeface="+mj-lt"/>
                <a:ea typeface="黑体" pitchFamily="49" charset="-122"/>
              </a:rPr>
              <a:t>tf</a:t>
            </a:r>
            <a:endParaRPr lang="de-DE" dirty="0" smtClean="0">
              <a:solidFill>
                <a:schemeClr val="tx1"/>
              </a:solidFill>
              <a:latin typeface="+mj-lt"/>
              <a:ea typeface="黑体" pitchFamily="49" charset="-122"/>
            </a:endParaRPr>
          </a:p>
          <a:p>
            <a:pPr lvl="1"/>
            <a:r>
              <a:rPr lang="en-US" altLang="zh-CN" dirty="0" smtClean="0">
                <a:solidFill>
                  <a:schemeClr val="tx1"/>
                </a:solidFill>
                <a:latin typeface="+mj-lt"/>
                <a:ea typeface="黑体" pitchFamily="49" charset="-122"/>
              </a:rPr>
              <a:t>3</a:t>
            </a:r>
            <a:r>
              <a:rPr lang="zh-CN" altLang="en-US" dirty="0" smtClean="0">
                <a:solidFill>
                  <a:schemeClr val="tx1"/>
                </a:solidFill>
                <a:latin typeface="+mj-lt"/>
                <a:ea typeface="黑体" pitchFamily="49" charset="-122"/>
              </a:rPr>
              <a:t>本小说之间的相似度</a:t>
            </a:r>
            <a:endParaRPr lang="en-US" altLang="zh-CN" dirty="0" smtClean="0">
              <a:solidFill>
                <a:schemeClr val="tx1"/>
              </a:solidFill>
              <a:latin typeface="+mj-lt"/>
              <a:ea typeface="黑体" pitchFamily="49" charset="-122"/>
            </a:endParaRPr>
          </a:p>
          <a:p>
            <a:pPr lvl="1"/>
            <a:endParaRPr lang="de-DE" dirty="0" smtClean="0">
              <a:solidFill>
                <a:schemeClr val="tx1"/>
              </a:solidFill>
              <a:latin typeface="+mj-lt"/>
              <a:ea typeface="黑体" pitchFamily="49" charset="-122"/>
            </a:endParaRPr>
          </a:p>
          <a:p>
            <a:pPr lvl="1"/>
            <a:r>
              <a:rPr lang="en-US" dirty="0" smtClean="0">
                <a:solidFill>
                  <a:schemeClr val="tx1"/>
                </a:solidFill>
                <a:latin typeface="+mj-lt"/>
                <a:ea typeface="黑体" pitchFamily="49" charset="-122"/>
              </a:rPr>
              <a:t>(1) </a:t>
            </a:r>
            <a:r>
              <a:rPr lang="de-DE" dirty="0" smtClean="0">
                <a:solidFill>
                  <a:schemeClr val="tx1"/>
                </a:solidFill>
                <a:latin typeface="+mj-lt"/>
                <a:ea typeface="黑体" pitchFamily="49" charset="-122"/>
              </a:rPr>
              <a:t>SaS</a:t>
            </a:r>
            <a:r>
              <a:rPr lang="en-US" dirty="0" smtClean="0">
                <a:solidFill>
                  <a:schemeClr val="tx1"/>
                </a:solidFill>
                <a:latin typeface="+mj-lt"/>
                <a:ea typeface="黑体" pitchFamily="49" charset="-122"/>
              </a:rPr>
              <a:t>(</a:t>
            </a:r>
            <a:r>
              <a:rPr lang="zh-CN" altLang="en-US" dirty="0" smtClean="0">
                <a:solidFill>
                  <a:schemeClr val="tx1"/>
                </a:solidFill>
                <a:latin typeface="+mj-lt"/>
                <a:ea typeface="黑体" pitchFamily="49" charset="-122"/>
              </a:rPr>
              <a:t>理智与情感</a:t>
            </a:r>
            <a:r>
              <a:rPr lang="en-US" dirty="0" smtClean="0">
                <a:solidFill>
                  <a:schemeClr val="tx1"/>
                </a:solidFill>
                <a:latin typeface="+mj-lt"/>
                <a:ea typeface="黑体" pitchFamily="49" charset="-122"/>
              </a:rPr>
              <a:t>)</a:t>
            </a:r>
            <a:r>
              <a:rPr lang="de-DE" dirty="0" smtClean="0">
                <a:solidFill>
                  <a:schemeClr val="tx1"/>
                </a:solidFill>
                <a:latin typeface="+mj-lt"/>
                <a:ea typeface="黑体" pitchFamily="49" charset="-122"/>
              </a:rPr>
              <a:t>:</a:t>
            </a:r>
          </a:p>
          <a:p>
            <a:pPr lvl="1"/>
            <a:r>
              <a:rPr lang="de-DE" dirty="0" smtClean="0">
                <a:solidFill>
                  <a:schemeClr val="tx1"/>
                </a:solidFill>
                <a:latin typeface="+mj-lt"/>
                <a:ea typeface="黑体" pitchFamily="49" charset="-122"/>
              </a:rPr>
              <a:t>Sense </a:t>
            </a:r>
            <a:r>
              <a:rPr lang="de-DE" dirty="0" err="1" smtClean="0">
                <a:solidFill>
                  <a:schemeClr val="tx1"/>
                </a:solidFill>
                <a:latin typeface="+mj-lt"/>
                <a:ea typeface="黑体" pitchFamily="49" charset="-122"/>
              </a:rPr>
              <a:t>and</a:t>
            </a:r>
            <a:endParaRPr lang="de-DE" dirty="0" smtClean="0">
              <a:solidFill>
                <a:schemeClr val="tx1"/>
              </a:solidFill>
              <a:latin typeface="+mj-lt"/>
              <a:ea typeface="黑体" pitchFamily="49" charset="-122"/>
            </a:endParaRPr>
          </a:p>
          <a:p>
            <a:pPr lvl="1"/>
            <a:r>
              <a:rPr lang="de-DE" dirty="0" smtClean="0">
                <a:solidFill>
                  <a:schemeClr val="tx1"/>
                </a:solidFill>
                <a:latin typeface="+mj-lt"/>
                <a:ea typeface="黑体" pitchFamily="49" charset="-122"/>
              </a:rPr>
              <a:t>Sensibility </a:t>
            </a:r>
          </a:p>
          <a:p>
            <a:pPr lvl="1"/>
            <a:r>
              <a:rPr lang="de-DE" dirty="0" smtClean="0">
                <a:solidFill>
                  <a:schemeClr val="tx1"/>
                </a:solidFill>
                <a:latin typeface="+mj-lt"/>
                <a:ea typeface="黑体" pitchFamily="49" charset="-122"/>
              </a:rPr>
              <a:t>(2) PaP</a:t>
            </a:r>
            <a:r>
              <a:rPr lang="en-US" dirty="0" smtClean="0">
                <a:solidFill>
                  <a:schemeClr val="tx1"/>
                </a:solidFill>
                <a:latin typeface="+mj-lt"/>
                <a:ea typeface="黑体" pitchFamily="49" charset="-122"/>
              </a:rPr>
              <a:t>(</a:t>
            </a:r>
            <a:r>
              <a:rPr lang="zh-CN" altLang="en-US" dirty="0" smtClean="0">
                <a:solidFill>
                  <a:schemeClr val="tx1"/>
                </a:solidFill>
                <a:latin typeface="+mj-lt"/>
                <a:ea typeface="黑体" pitchFamily="49" charset="-122"/>
              </a:rPr>
              <a:t>傲慢与偏见</a:t>
            </a:r>
            <a:r>
              <a:rPr lang="en-US" dirty="0" smtClean="0">
                <a:solidFill>
                  <a:schemeClr val="tx1"/>
                </a:solidFill>
                <a:latin typeface="+mj-lt"/>
                <a:ea typeface="黑体" pitchFamily="49" charset="-122"/>
              </a:rPr>
              <a:t>)</a:t>
            </a:r>
            <a:r>
              <a:rPr lang="de-DE" dirty="0" smtClean="0">
                <a:solidFill>
                  <a:schemeClr val="tx1"/>
                </a:solidFill>
                <a:latin typeface="+mj-lt"/>
                <a:ea typeface="黑体" pitchFamily="49" charset="-122"/>
              </a:rPr>
              <a:t>:</a:t>
            </a:r>
          </a:p>
          <a:p>
            <a:pPr lvl="1"/>
            <a:r>
              <a:rPr lang="de-DE" dirty="0" smtClean="0">
                <a:solidFill>
                  <a:schemeClr val="tx1"/>
                </a:solidFill>
                <a:latin typeface="+mj-lt"/>
                <a:ea typeface="黑体" pitchFamily="49" charset="-122"/>
              </a:rPr>
              <a:t>Pride </a:t>
            </a:r>
            <a:r>
              <a:rPr lang="de-DE" dirty="0" err="1" smtClean="0">
                <a:solidFill>
                  <a:schemeClr val="tx1"/>
                </a:solidFill>
                <a:latin typeface="+mj-lt"/>
                <a:ea typeface="黑体" pitchFamily="49" charset="-122"/>
              </a:rPr>
              <a:t>and</a:t>
            </a:r>
            <a:endParaRPr lang="de-DE" dirty="0" smtClean="0">
              <a:solidFill>
                <a:schemeClr val="tx1"/>
              </a:solidFill>
              <a:latin typeface="+mj-lt"/>
              <a:ea typeface="黑体" pitchFamily="49" charset="-122"/>
            </a:endParaRPr>
          </a:p>
          <a:p>
            <a:pPr lvl="1"/>
            <a:r>
              <a:rPr lang="de-DE" dirty="0" smtClean="0">
                <a:solidFill>
                  <a:schemeClr val="tx1"/>
                </a:solidFill>
                <a:latin typeface="+mj-lt"/>
                <a:ea typeface="黑体" pitchFamily="49" charset="-122"/>
              </a:rPr>
              <a:t>Prejudice </a:t>
            </a:r>
          </a:p>
          <a:p>
            <a:pPr lvl="1"/>
            <a:r>
              <a:rPr lang="de-DE" dirty="0" smtClean="0">
                <a:solidFill>
                  <a:schemeClr val="tx1"/>
                </a:solidFill>
                <a:latin typeface="+mj-lt"/>
                <a:ea typeface="黑体" pitchFamily="49" charset="-122"/>
              </a:rPr>
              <a:t>(3) WH</a:t>
            </a:r>
            <a:r>
              <a:rPr lang="en-US" dirty="0" smtClean="0">
                <a:solidFill>
                  <a:schemeClr val="tx1"/>
                </a:solidFill>
                <a:latin typeface="+mj-lt"/>
                <a:ea typeface="黑体" pitchFamily="49" charset="-122"/>
              </a:rPr>
              <a:t>(</a:t>
            </a:r>
            <a:r>
              <a:rPr lang="zh-CN" altLang="en-US" dirty="0" smtClean="0">
                <a:solidFill>
                  <a:schemeClr val="tx1"/>
                </a:solidFill>
                <a:latin typeface="+mj-lt"/>
                <a:ea typeface="黑体" pitchFamily="49" charset="-122"/>
              </a:rPr>
              <a:t>呼啸山庄</a:t>
            </a:r>
            <a:r>
              <a:rPr lang="en-US" dirty="0" smtClean="0">
                <a:solidFill>
                  <a:schemeClr val="tx1"/>
                </a:solidFill>
                <a:latin typeface="+mj-lt"/>
                <a:ea typeface="黑体" pitchFamily="49" charset="-122"/>
              </a:rPr>
              <a:t>)</a:t>
            </a:r>
            <a:r>
              <a:rPr lang="de-DE" dirty="0" smtClean="0">
                <a:solidFill>
                  <a:schemeClr val="tx1"/>
                </a:solidFill>
                <a:latin typeface="+mj-lt"/>
                <a:ea typeface="黑体" pitchFamily="49" charset="-122"/>
              </a:rPr>
              <a:t>:</a:t>
            </a:r>
          </a:p>
          <a:p>
            <a:pPr lvl="1"/>
            <a:r>
              <a:rPr lang="de-DE" dirty="0" smtClean="0">
                <a:solidFill>
                  <a:schemeClr val="tx1"/>
                </a:solidFill>
                <a:latin typeface="+mj-lt"/>
                <a:ea typeface="黑体" pitchFamily="49" charset="-122"/>
              </a:rPr>
              <a:t>Wuthering</a:t>
            </a:r>
          </a:p>
          <a:p>
            <a:pPr lvl="1"/>
            <a:r>
              <a:rPr lang="de-DE" dirty="0" smtClean="0">
                <a:solidFill>
                  <a:schemeClr val="tx1"/>
                </a:solidFill>
                <a:latin typeface="+mj-lt"/>
                <a:ea typeface="黑体" pitchFamily="49" charset="-122"/>
              </a:rPr>
              <a:t>Heights</a:t>
            </a:r>
            <a:endParaRPr lang="en-US" dirty="0" smtClean="0">
              <a:solidFill>
                <a:schemeClr val="tx1"/>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pPr>
              <a:defRPr/>
            </a:pPr>
            <a:fld id="{74BF2C0F-05D6-4882-A325-BE394602789D}" type="slidenum">
              <a:rPr lang="en-US" smtClean="0"/>
              <a:pPr>
                <a:defRPr/>
              </a:pPr>
              <a:t>30</a:t>
            </a:fld>
            <a:endParaRPr lang="en-US"/>
          </a:p>
        </p:txBody>
      </p:sp>
      <p:graphicFrame>
        <p:nvGraphicFramePr>
          <p:cNvPr id="10" name="Table 9"/>
          <p:cNvGraphicFramePr>
            <a:graphicFrameLocks noGrp="1"/>
          </p:cNvGraphicFramePr>
          <p:nvPr/>
        </p:nvGraphicFramePr>
        <p:xfrm>
          <a:off x="3786182" y="2417452"/>
          <a:ext cx="4643438" cy="2011680"/>
        </p:xfrm>
        <a:graphic>
          <a:graphicData uri="http://schemas.openxmlformats.org/drawingml/2006/table">
            <a:tbl>
              <a:tblPr firstRow="1" bandRow="1">
                <a:tableStyleId>{C083E6E3-FA7D-4D7B-A595-EF9225AFEA82}</a:tableStyleId>
              </a:tblPr>
              <a:tblGrid>
                <a:gridCol w="1785950"/>
                <a:gridCol w="928694"/>
                <a:gridCol w="1071570"/>
                <a:gridCol w="857224"/>
              </a:tblGrid>
              <a:tr h="356725">
                <a:tc>
                  <a:txBody>
                    <a:bodyPr/>
                    <a:lstStyle/>
                    <a:p>
                      <a:r>
                        <a:rPr lang="zh-CN" altLang="en-US" sz="2400" b="0" dirty="0" smtClean="0">
                          <a:solidFill>
                            <a:schemeClr val="tx1"/>
                          </a:solidFill>
                        </a:rPr>
                        <a:t>词项</a:t>
                      </a:r>
                      <a:endParaRPr lang="de-DE" sz="2400" b="0" dirty="0">
                        <a:solidFill>
                          <a:schemeClr val="tx1"/>
                        </a:solidFill>
                      </a:endParaRPr>
                    </a:p>
                  </a:txBody>
                  <a:tcPr>
                    <a:lnB w="12700" cap="flat" cmpd="sng" algn="ctr">
                      <a:solidFill>
                        <a:schemeClr val="tx1"/>
                      </a:solidFill>
                      <a:prstDash val="solid"/>
                      <a:round/>
                      <a:headEnd type="none" w="med" len="med"/>
                      <a:tailEnd type="none" w="med" len="med"/>
                    </a:lnB>
                  </a:tcPr>
                </a:tc>
                <a:tc>
                  <a:txBody>
                    <a:bodyPr/>
                    <a:lstStyle/>
                    <a:p>
                      <a:pPr algn="r"/>
                      <a:r>
                        <a:rPr lang="de-DE" sz="2400" b="0" dirty="0" err="1" smtClean="0"/>
                        <a:t>SaS</a:t>
                      </a:r>
                      <a:endParaRPr lang="de-DE" sz="2400" b="0" dirty="0">
                        <a:solidFill>
                          <a:schemeClr val="tx1"/>
                        </a:solidFill>
                      </a:endParaRPr>
                    </a:p>
                  </a:txBody>
                  <a:tcPr>
                    <a:lnB w="12700" cap="flat" cmpd="sng" algn="ctr">
                      <a:solidFill>
                        <a:schemeClr val="tx1"/>
                      </a:solidFill>
                      <a:prstDash val="solid"/>
                      <a:round/>
                      <a:headEnd type="none" w="med" len="med"/>
                      <a:tailEnd type="none" w="med" len="med"/>
                    </a:lnB>
                  </a:tcPr>
                </a:tc>
                <a:tc>
                  <a:txBody>
                    <a:bodyPr/>
                    <a:lstStyle/>
                    <a:p>
                      <a:pPr algn="r"/>
                      <a:r>
                        <a:rPr lang="de-DE" sz="2400" b="0" dirty="0" err="1" smtClean="0"/>
                        <a:t>PaP</a:t>
                      </a:r>
                      <a:endParaRPr lang="de-DE" sz="2400" b="0" dirty="0">
                        <a:solidFill>
                          <a:schemeClr val="tx1"/>
                        </a:solidFill>
                      </a:endParaRPr>
                    </a:p>
                  </a:txBody>
                  <a:tcPr>
                    <a:lnB w="12700" cap="flat" cmpd="sng" algn="ctr">
                      <a:solidFill>
                        <a:schemeClr val="tx1"/>
                      </a:solidFill>
                      <a:prstDash val="solid"/>
                      <a:round/>
                      <a:headEnd type="none" w="med" len="med"/>
                      <a:tailEnd type="none" w="med" len="med"/>
                    </a:lnB>
                  </a:tcPr>
                </a:tc>
                <a:tc>
                  <a:txBody>
                    <a:bodyPr/>
                    <a:lstStyle/>
                    <a:p>
                      <a:pPr algn="r"/>
                      <a:r>
                        <a:rPr lang="de-DE" sz="2400" b="0" dirty="0" smtClean="0"/>
                        <a:t>WH</a:t>
                      </a:r>
                      <a:endParaRPr lang="de-DE" sz="2400" b="0" dirty="0">
                        <a:solidFill>
                          <a:schemeClr val="tx1"/>
                        </a:solidFill>
                      </a:endParaRPr>
                    </a:p>
                  </a:txBody>
                  <a:tcPr>
                    <a:lnB w="12700" cap="flat" cmpd="sng" algn="ctr">
                      <a:solidFill>
                        <a:schemeClr val="tx1"/>
                      </a:solidFill>
                      <a:prstDash val="solid"/>
                      <a:round/>
                      <a:headEnd type="none" w="med" len="med"/>
                      <a:tailEnd type="none" w="med" len="med"/>
                    </a:lnB>
                  </a:tcPr>
                </a:tc>
              </a:tr>
              <a:tr h="1143473">
                <a:tc>
                  <a:txBody>
                    <a:bodyPr/>
                    <a:lstStyle/>
                    <a:p>
                      <a:r>
                        <a:rPr lang="de-DE" sz="2200" dirty="0" smtClean="0"/>
                        <a:t>AFFECTION</a:t>
                      </a:r>
                    </a:p>
                    <a:p>
                      <a:r>
                        <a:rPr lang="de-DE" sz="2200" dirty="0" smtClean="0"/>
                        <a:t>JEALOUS</a:t>
                      </a:r>
                    </a:p>
                    <a:p>
                      <a:r>
                        <a:rPr lang="de-DE" sz="2200" dirty="0" smtClean="0"/>
                        <a:t>GOSSIP</a:t>
                      </a:r>
                    </a:p>
                    <a:p>
                      <a:r>
                        <a:rPr lang="de-DE" sz="2200" dirty="0" smtClean="0"/>
                        <a:t>WUTHERING</a:t>
                      </a:r>
                      <a:endParaRPr lang="de-DE" sz="2200" dirty="0"/>
                    </a:p>
                  </a:txBody>
                  <a:tcPr>
                    <a:lnT w="12700" cap="flat" cmpd="sng" algn="ctr">
                      <a:solidFill>
                        <a:schemeClr val="tx1"/>
                      </a:solidFill>
                      <a:prstDash val="solid"/>
                      <a:round/>
                      <a:headEnd type="none" w="med" len="med"/>
                      <a:tailEnd type="none" w="med" len="med"/>
                    </a:lnT>
                  </a:tcPr>
                </a:tc>
                <a:tc>
                  <a:txBody>
                    <a:bodyPr/>
                    <a:lstStyle/>
                    <a:p>
                      <a:pPr algn="r"/>
                      <a:r>
                        <a:rPr lang="de-DE" sz="2400" dirty="0" smtClean="0"/>
                        <a:t>115</a:t>
                      </a:r>
                    </a:p>
                    <a:p>
                      <a:pPr algn="r"/>
                      <a:r>
                        <a:rPr lang="de-DE" sz="2400" dirty="0" smtClean="0"/>
                        <a:t>10</a:t>
                      </a:r>
                    </a:p>
                    <a:p>
                      <a:pPr algn="r"/>
                      <a:r>
                        <a:rPr lang="de-DE" sz="2400" dirty="0" smtClean="0"/>
                        <a:t>2</a:t>
                      </a:r>
                    </a:p>
                    <a:p>
                      <a:pPr algn="r"/>
                      <a:r>
                        <a:rPr lang="de-DE" sz="2400" dirty="0" smtClean="0"/>
                        <a:t>0</a:t>
                      </a:r>
                    </a:p>
                  </a:txBody>
                  <a:tcPr>
                    <a:lnT w="12700" cap="flat" cmpd="sng" algn="ctr">
                      <a:solidFill>
                        <a:schemeClr val="tx1"/>
                      </a:solidFill>
                      <a:prstDash val="solid"/>
                      <a:round/>
                      <a:headEnd type="none" w="med" len="med"/>
                      <a:tailEnd type="none" w="med" len="med"/>
                    </a:lnT>
                  </a:tcPr>
                </a:tc>
                <a:tc>
                  <a:txBody>
                    <a:bodyPr/>
                    <a:lstStyle/>
                    <a:p>
                      <a:pPr algn="r"/>
                      <a:r>
                        <a:rPr lang="de-DE" sz="2400" dirty="0" smtClean="0"/>
                        <a:t>58</a:t>
                      </a:r>
                    </a:p>
                    <a:p>
                      <a:pPr algn="r"/>
                      <a:r>
                        <a:rPr lang="de-DE" sz="2400" dirty="0" smtClean="0"/>
                        <a:t>7</a:t>
                      </a:r>
                    </a:p>
                    <a:p>
                      <a:pPr algn="r"/>
                      <a:r>
                        <a:rPr lang="de-DE" sz="2400" dirty="0" smtClean="0"/>
                        <a:t>0</a:t>
                      </a:r>
                    </a:p>
                    <a:p>
                      <a:pPr algn="r"/>
                      <a:r>
                        <a:rPr lang="de-DE" sz="2400" dirty="0" smtClean="0"/>
                        <a:t>0</a:t>
                      </a:r>
                    </a:p>
                  </a:txBody>
                  <a:tcPr>
                    <a:lnT w="12700" cap="flat" cmpd="sng" algn="ctr">
                      <a:solidFill>
                        <a:schemeClr val="tx1"/>
                      </a:solidFill>
                      <a:prstDash val="solid"/>
                      <a:round/>
                      <a:headEnd type="none" w="med" len="med"/>
                      <a:tailEnd type="none" w="med" len="med"/>
                    </a:lnT>
                  </a:tcPr>
                </a:tc>
                <a:tc>
                  <a:txBody>
                    <a:bodyPr/>
                    <a:lstStyle/>
                    <a:p>
                      <a:pPr algn="r"/>
                      <a:r>
                        <a:rPr lang="de-DE" sz="2400" dirty="0" smtClean="0"/>
                        <a:t>20</a:t>
                      </a:r>
                    </a:p>
                    <a:p>
                      <a:pPr algn="r"/>
                      <a:r>
                        <a:rPr lang="de-DE" sz="2400" dirty="0" smtClean="0"/>
                        <a:t>11</a:t>
                      </a:r>
                    </a:p>
                    <a:p>
                      <a:pPr algn="r"/>
                      <a:r>
                        <a:rPr lang="de-DE" sz="2400" dirty="0" smtClean="0"/>
                        <a:t>6</a:t>
                      </a:r>
                    </a:p>
                    <a:p>
                      <a:pPr algn="r"/>
                      <a:r>
                        <a:rPr lang="de-DE" sz="2400" dirty="0" smtClean="0"/>
                        <a:t>38</a:t>
                      </a:r>
                      <a:endParaRPr lang="de-DE" sz="2400" dirty="0"/>
                    </a:p>
                  </a:txBody>
                  <a:tcPr>
                    <a:lnT w="12700" cap="flat" cmpd="sng" algn="ctr">
                      <a:solidFill>
                        <a:schemeClr val="tx1"/>
                      </a:solidFill>
                      <a:prstDash val="solid"/>
                      <a:round/>
                      <a:headEnd type="none" w="med" len="med"/>
                      <a:tailEnd type="none" w="med" len="med"/>
                    </a:lnT>
                  </a:tcPr>
                </a:tc>
              </a:tr>
            </a:tbl>
          </a:graphicData>
        </a:graphic>
      </p:graphicFrame>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31</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572560" cy="1403350"/>
          </a:xfrm>
          <a:prstGeom prst="rect">
            <a:avLst/>
          </a:prstGeom>
          <a:noFill/>
          <a:ln w="9525">
            <a:noFill/>
            <a:round/>
            <a:headEnd/>
            <a:tailEnd/>
          </a:ln>
        </p:spPr>
        <p:txBody>
          <a:bodyPr anchor="b"/>
          <a:lstStyle/>
          <a:p>
            <a:r>
              <a:rPr lang="zh-CN" altLang="en-US" sz="3600" dirty="0" smtClean="0">
                <a:solidFill>
                  <a:schemeClr val="tx1"/>
                </a:solidFill>
                <a:latin typeface="+mj-lt"/>
                <a:ea typeface="黑体" pitchFamily="49" charset="-122"/>
              </a:rPr>
              <a:t>余弦相似度计算</a:t>
            </a:r>
            <a:endParaRPr lang="de-DE" sz="3600" dirty="0" smtClean="0">
              <a:solidFill>
                <a:schemeClr val="tx1"/>
              </a:solidFill>
              <a:latin typeface="+mj-lt"/>
              <a:ea typeface="黑体" pitchFamily="49" charset="-122"/>
            </a:endParaRPr>
          </a:p>
        </p:txBody>
      </p:sp>
      <p:sp>
        <p:nvSpPr>
          <p:cNvPr id="84996" name="Text Box 3"/>
          <p:cNvSpPr txBox="1">
            <a:spLocks noChangeArrowheads="1"/>
          </p:cNvSpPr>
          <p:nvPr/>
        </p:nvSpPr>
        <p:spPr bwMode="auto">
          <a:xfrm>
            <a:off x="357158" y="1714488"/>
            <a:ext cx="8143932" cy="3643338"/>
          </a:xfrm>
          <a:prstGeom prst="rect">
            <a:avLst/>
          </a:prstGeom>
          <a:noFill/>
          <a:ln w="9525">
            <a:noFill/>
            <a:round/>
            <a:headEnd/>
            <a:tailEnd/>
          </a:ln>
        </p:spPr>
        <p:txBody>
          <a:bodyPr/>
          <a:lstStyle/>
          <a:p>
            <a:r>
              <a:rPr lang="de-DE" dirty="0" smtClean="0">
                <a:solidFill>
                  <a:schemeClr val="tx1"/>
                </a:solidFill>
                <a:latin typeface="+mn-lt"/>
                <a:ea typeface="黑体" pitchFamily="49" charset="-122"/>
              </a:rPr>
              <a:t>         </a:t>
            </a:r>
            <a:r>
              <a:rPr lang="zh-CN" altLang="en-US" dirty="0" smtClean="0">
                <a:solidFill>
                  <a:schemeClr val="tx1"/>
                </a:solidFill>
                <a:latin typeface="+mn-lt"/>
                <a:ea typeface="黑体" pitchFamily="49" charset="-122"/>
              </a:rPr>
              <a:t>词项频率</a:t>
            </a:r>
            <a:r>
              <a:rPr lang="de-DE" dirty="0" smtClean="0">
                <a:solidFill>
                  <a:schemeClr val="tx1"/>
                </a:solidFill>
                <a:latin typeface="+mn-lt"/>
                <a:ea typeface="黑体" pitchFamily="49" charset="-122"/>
              </a:rPr>
              <a:t> tf                                      </a:t>
            </a:r>
            <a:r>
              <a:rPr lang="zh-CN" altLang="en-US" dirty="0" smtClean="0">
                <a:solidFill>
                  <a:schemeClr val="tx1"/>
                </a:solidFill>
                <a:latin typeface="+mn-lt"/>
                <a:ea typeface="黑体" pitchFamily="49" charset="-122"/>
              </a:rPr>
              <a:t>对数词频（</a:t>
            </a:r>
            <a:r>
              <a:rPr lang="en-US" altLang="zh-CN" dirty="0" smtClean="0">
                <a:solidFill>
                  <a:schemeClr val="tx1"/>
                </a:solidFill>
                <a:latin typeface="+mn-lt"/>
                <a:ea typeface="黑体" pitchFamily="49" charset="-122"/>
              </a:rPr>
              <a:t>1+log</a:t>
            </a:r>
            <a:r>
              <a:rPr lang="en-US" altLang="zh-CN" baseline="-25000" dirty="0" smtClean="0">
                <a:solidFill>
                  <a:schemeClr val="tx1"/>
                </a:solidFill>
                <a:latin typeface="+mn-lt"/>
                <a:ea typeface="黑体" pitchFamily="49" charset="-122"/>
              </a:rPr>
              <a:t>10</a:t>
            </a:r>
            <a:r>
              <a:rPr lang="en-US" altLang="zh-CN" dirty="0" smtClean="0">
                <a:solidFill>
                  <a:schemeClr val="tx1"/>
                </a:solidFill>
                <a:latin typeface="+mn-lt"/>
                <a:ea typeface="黑体" pitchFamily="49" charset="-122"/>
              </a:rPr>
              <a:t>tf</a:t>
            </a:r>
            <a:r>
              <a:rPr lang="zh-CN" altLang="en-US" dirty="0" smtClean="0">
                <a:solidFill>
                  <a:schemeClr val="tx1"/>
                </a:solidFill>
                <a:latin typeface="+mn-lt"/>
                <a:ea typeface="黑体" pitchFamily="49" charset="-122"/>
              </a:rPr>
              <a:t>）</a:t>
            </a:r>
            <a:endParaRPr lang="de-DE" dirty="0" smtClean="0">
              <a:solidFill>
                <a:schemeClr val="tx1"/>
              </a:solidFill>
              <a:latin typeface="+mn-lt"/>
              <a:ea typeface="黑体" pitchFamily="49" charset="-122"/>
            </a:endParaRPr>
          </a:p>
          <a:p>
            <a:endParaRPr lang="de-DE" dirty="0" smtClean="0">
              <a:solidFill>
                <a:schemeClr val="tx1"/>
              </a:solidFill>
              <a:latin typeface="+mj-lt"/>
              <a:ea typeface="黑体" pitchFamily="49" charset="-122"/>
            </a:endParaRPr>
          </a:p>
          <a:p>
            <a:endParaRPr lang="de-DE" dirty="0" smtClean="0">
              <a:solidFill>
                <a:schemeClr val="tx1"/>
              </a:solidFill>
              <a:latin typeface="+mj-lt"/>
              <a:ea typeface="黑体" pitchFamily="49" charset="-122"/>
            </a:endParaRPr>
          </a:p>
          <a:p>
            <a:endParaRPr lang="de-DE" dirty="0" smtClean="0">
              <a:solidFill>
                <a:schemeClr val="tx1"/>
              </a:solidFill>
              <a:latin typeface="+mj-lt"/>
              <a:ea typeface="黑体" pitchFamily="49" charset="-122"/>
            </a:endParaRPr>
          </a:p>
          <a:p>
            <a:endParaRPr lang="de-DE" dirty="0" smtClean="0">
              <a:solidFill>
                <a:schemeClr val="tx1"/>
              </a:solidFill>
              <a:latin typeface="+mj-lt"/>
              <a:ea typeface="黑体" pitchFamily="49" charset="-122"/>
            </a:endParaRPr>
          </a:p>
          <a:p>
            <a:endParaRPr lang="de-DE" dirty="0" smtClean="0">
              <a:solidFill>
                <a:schemeClr val="tx1"/>
              </a:solidFill>
              <a:latin typeface="+mj-lt"/>
              <a:ea typeface="黑体" pitchFamily="49" charset="-122"/>
            </a:endParaRPr>
          </a:p>
          <a:p>
            <a:endParaRPr lang="de-DE" dirty="0" smtClean="0">
              <a:solidFill>
                <a:schemeClr val="tx1"/>
              </a:solidFill>
              <a:latin typeface="+mj-lt"/>
              <a:ea typeface="黑体" pitchFamily="49" charset="-122"/>
            </a:endParaRPr>
          </a:p>
          <a:p>
            <a:endParaRPr lang="de-DE" dirty="0" smtClean="0">
              <a:solidFill>
                <a:schemeClr val="tx1"/>
              </a:solidFill>
              <a:latin typeface="+mj-lt"/>
              <a:ea typeface="黑体" pitchFamily="49" charset="-122"/>
            </a:endParaRPr>
          </a:p>
          <a:p>
            <a:endParaRPr lang="de-DE" dirty="0" smtClean="0">
              <a:solidFill>
                <a:schemeClr val="tx1"/>
              </a:solidFill>
              <a:latin typeface="+mj-lt"/>
              <a:ea typeface="黑体" pitchFamily="49" charset="-122"/>
            </a:endParaRPr>
          </a:p>
          <a:p>
            <a:endParaRPr lang="de-DE" dirty="0" smtClean="0">
              <a:solidFill>
                <a:schemeClr val="tx1"/>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pPr>
              <a:defRPr/>
            </a:pPr>
            <a:fld id="{74BF2C0F-05D6-4882-A325-BE394602789D}" type="slidenum">
              <a:rPr lang="en-US" smtClean="0"/>
              <a:pPr>
                <a:defRPr/>
              </a:pPr>
              <a:t>31</a:t>
            </a:fld>
            <a:endParaRPr lang="en-US"/>
          </a:p>
        </p:txBody>
      </p:sp>
      <p:graphicFrame>
        <p:nvGraphicFramePr>
          <p:cNvPr id="10" name="Table 9"/>
          <p:cNvGraphicFramePr>
            <a:graphicFrameLocks noGrp="1"/>
          </p:cNvGraphicFramePr>
          <p:nvPr/>
        </p:nvGraphicFramePr>
        <p:xfrm>
          <a:off x="4643438" y="2417452"/>
          <a:ext cx="4214841" cy="2011680"/>
        </p:xfrm>
        <a:graphic>
          <a:graphicData uri="http://schemas.openxmlformats.org/drawingml/2006/table">
            <a:tbl>
              <a:tblPr firstRow="1" bandRow="1">
                <a:tableStyleId>{C083E6E3-FA7D-4D7B-A595-EF9225AFEA82}</a:tableStyleId>
              </a:tblPr>
              <a:tblGrid>
                <a:gridCol w="1643074"/>
                <a:gridCol w="928694"/>
                <a:gridCol w="785818"/>
                <a:gridCol w="857255"/>
              </a:tblGrid>
              <a:tr h="440044">
                <a:tc>
                  <a:txBody>
                    <a:bodyPr/>
                    <a:lstStyle/>
                    <a:p>
                      <a:r>
                        <a:rPr lang="zh-CN" altLang="en-US" sz="2400" b="0" dirty="0" smtClean="0">
                          <a:solidFill>
                            <a:schemeClr val="tx1"/>
                          </a:solidFill>
                        </a:rPr>
                        <a:t>词项</a:t>
                      </a:r>
                      <a:endParaRPr lang="de-DE" sz="2400" b="0" dirty="0">
                        <a:solidFill>
                          <a:schemeClr val="tx1"/>
                        </a:solidFill>
                      </a:endParaRPr>
                    </a:p>
                  </a:txBody>
                  <a:tcPr>
                    <a:lnB w="12700" cap="flat" cmpd="sng" algn="ctr">
                      <a:solidFill>
                        <a:schemeClr val="tx1"/>
                      </a:solidFill>
                      <a:prstDash val="solid"/>
                      <a:round/>
                      <a:headEnd type="none" w="med" len="med"/>
                      <a:tailEnd type="none" w="med" len="med"/>
                    </a:lnB>
                  </a:tcPr>
                </a:tc>
                <a:tc>
                  <a:txBody>
                    <a:bodyPr/>
                    <a:lstStyle/>
                    <a:p>
                      <a:pPr algn="r"/>
                      <a:r>
                        <a:rPr lang="de-DE" sz="2400" b="0" dirty="0" err="1" smtClean="0"/>
                        <a:t>SaS</a:t>
                      </a:r>
                      <a:endParaRPr lang="de-DE" sz="2400" b="0" dirty="0">
                        <a:solidFill>
                          <a:schemeClr val="tx1"/>
                        </a:solidFill>
                      </a:endParaRPr>
                    </a:p>
                  </a:txBody>
                  <a:tcPr>
                    <a:lnB w="12700" cap="flat" cmpd="sng" algn="ctr">
                      <a:solidFill>
                        <a:schemeClr val="tx1"/>
                      </a:solidFill>
                      <a:prstDash val="solid"/>
                      <a:round/>
                      <a:headEnd type="none" w="med" len="med"/>
                      <a:tailEnd type="none" w="med" len="med"/>
                    </a:lnB>
                  </a:tcPr>
                </a:tc>
                <a:tc>
                  <a:txBody>
                    <a:bodyPr/>
                    <a:lstStyle/>
                    <a:p>
                      <a:pPr algn="r"/>
                      <a:r>
                        <a:rPr lang="de-DE" sz="2400" b="0" dirty="0" err="1" smtClean="0"/>
                        <a:t>PaP</a:t>
                      </a:r>
                      <a:endParaRPr lang="de-DE" sz="2400" b="0" dirty="0">
                        <a:solidFill>
                          <a:schemeClr val="tx1"/>
                        </a:solidFill>
                      </a:endParaRPr>
                    </a:p>
                  </a:txBody>
                  <a:tcPr>
                    <a:lnB w="12700" cap="flat" cmpd="sng" algn="ctr">
                      <a:solidFill>
                        <a:schemeClr val="tx1"/>
                      </a:solidFill>
                      <a:prstDash val="solid"/>
                      <a:round/>
                      <a:headEnd type="none" w="med" len="med"/>
                      <a:tailEnd type="none" w="med" len="med"/>
                    </a:lnB>
                  </a:tcPr>
                </a:tc>
                <a:tc>
                  <a:txBody>
                    <a:bodyPr/>
                    <a:lstStyle/>
                    <a:p>
                      <a:pPr algn="r"/>
                      <a:r>
                        <a:rPr lang="de-DE" sz="2400" b="0" dirty="0" smtClean="0"/>
                        <a:t>WH</a:t>
                      </a:r>
                      <a:endParaRPr lang="de-DE" sz="2400" b="0" dirty="0">
                        <a:solidFill>
                          <a:schemeClr val="tx1"/>
                        </a:solidFill>
                      </a:endParaRPr>
                    </a:p>
                  </a:txBody>
                  <a:tcPr>
                    <a:lnB w="12700" cap="flat" cmpd="sng" algn="ctr">
                      <a:solidFill>
                        <a:schemeClr val="tx1"/>
                      </a:solidFill>
                      <a:prstDash val="solid"/>
                      <a:round/>
                      <a:headEnd type="none" w="med" len="med"/>
                      <a:tailEnd type="none" w="med" len="med"/>
                    </a:lnB>
                  </a:tcPr>
                </a:tc>
              </a:tr>
              <a:tr h="1143473">
                <a:tc>
                  <a:txBody>
                    <a:bodyPr/>
                    <a:lstStyle/>
                    <a:p>
                      <a:r>
                        <a:rPr lang="de-DE" sz="2200" dirty="0" smtClean="0"/>
                        <a:t>AFFECTION</a:t>
                      </a:r>
                    </a:p>
                    <a:p>
                      <a:r>
                        <a:rPr lang="de-DE" sz="2200" dirty="0" smtClean="0"/>
                        <a:t>JEALOUS</a:t>
                      </a:r>
                    </a:p>
                    <a:p>
                      <a:r>
                        <a:rPr lang="de-DE" sz="2200" dirty="0" smtClean="0"/>
                        <a:t>GOSSIP</a:t>
                      </a:r>
                    </a:p>
                    <a:p>
                      <a:r>
                        <a:rPr lang="de-DE" sz="2200" dirty="0" smtClean="0"/>
                        <a:t>WUTHERING</a:t>
                      </a:r>
                      <a:endParaRPr lang="de-DE" sz="2200" dirty="0"/>
                    </a:p>
                  </a:txBody>
                  <a:tcPr>
                    <a:lnT w="12700" cap="flat" cmpd="sng" algn="ctr">
                      <a:solidFill>
                        <a:schemeClr val="tx1"/>
                      </a:solidFill>
                      <a:prstDash val="solid"/>
                      <a:round/>
                      <a:headEnd type="none" w="med" len="med"/>
                      <a:tailEnd type="none" w="med" len="med"/>
                    </a:lnT>
                  </a:tcPr>
                </a:tc>
                <a:tc>
                  <a:txBody>
                    <a:bodyPr/>
                    <a:lstStyle/>
                    <a:p>
                      <a:pPr algn="r"/>
                      <a:r>
                        <a:rPr lang="de-DE" sz="2400" dirty="0" smtClean="0"/>
                        <a:t>3.06</a:t>
                      </a:r>
                    </a:p>
                    <a:p>
                      <a:pPr algn="r"/>
                      <a:r>
                        <a:rPr lang="de-DE" sz="2400" dirty="0" smtClean="0"/>
                        <a:t>2.0</a:t>
                      </a:r>
                    </a:p>
                    <a:p>
                      <a:pPr algn="r"/>
                      <a:r>
                        <a:rPr lang="de-DE" sz="2400" dirty="0" smtClean="0"/>
                        <a:t>1.30</a:t>
                      </a:r>
                    </a:p>
                    <a:p>
                      <a:pPr algn="r"/>
                      <a:r>
                        <a:rPr lang="de-DE" sz="2400" dirty="0" smtClean="0"/>
                        <a:t>0</a:t>
                      </a:r>
                      <a:endParaRPr lang="de-DE" dirty="0" smtClean="0"/>
                    </a:p>
                  </a:txBody>
                  <a:tcPr>
                    <a:lnT w="12700" cap="flat" cmpd="sng" algn="ctr">
                      <a:solidFill>
                        <a:schemeClr val="tx1"/>
                      </a:solidFill>
                      <a:prstDash val="solid"/>
                      <a:round/>
                      <a:headEnd type="none" w="med" len="med"/>
                      <a:tailEnd type="none" w="med" len="med"/>
                    </a:lnT>
                  </a:tcPr>
                </a:tc>
                <a:tc>
                  <a:txBody>
                    <a:bodyPr/>
                    <a:lstStyle/>
                    <a:p>
                      <a:pPr algn="r"/>
                      <a:r>
                        <a:rPr lang="de-DE" sz="2400" dirty="0" smtClean="0"/>
                        <a:t>2.76</a:t>
                      </a:r>
                    </a:p>
                    <a:p>
                      <a:pPr algn="r"/>
                      <a:r>
                        <a:rPr lang="de-DE" sz="2400" dirty="0" smtClean="0"/>
                        <a:t>1.85</a:t>
                      </a:r>
                    </a:p>
                    <a:p>
                      <a:pPr algn="r"/>
                      <a:r>
                        <a:rPr lang="de-DE" sz="2400" dirty="0" smtClean="0"/>
                        <a:t>0</a:t>
                      </a:r>
                    </a:p>
                    <a:p>
                      <a:pPr algn="r"/>
                      <a:r>
                        <a:rPr lang="de-DE" sz="2400" dirty="0" smtClean="0"/>
                        <a:t>0</a:t>
                      </a:r>
                      <a:endParaRPr lang="de-DE" sz="2400" dirty="0"/>
                    </a:p>
                  </a:txBody>
                  <a:tcPr>
                    <a:lnT w="12700" cap="flat" cmpd="sng" algn="ctr">
                      <a:solidFill>
                        <a:schemeClr val="tx1"/>
                      </a:solidFill>
                      <a:prstDash val="solid"/>
                      <a:round/>
                      <a:headEnd type="none" w="med" len="med"/>
                      <a:tailEnd type="none" w="med" len="med"/>
                    </a:lnT>
                  </a:tcPr>
                </a:tc>
                <a:tc>
                  <a:txBody>
                    <a:bodyPr/>
                    <a:lstStyle/>
                    <a:p>
                      <a:pPr algn="r"/>
                      <a:r>
                        <a:rPr lang="de-DE" sz="2400" dirty="0" smtClean="0"/>
                        <a:t>2.30</a:t>
                      </a:r>
                    </a:p>
                    <a:p>
                      <a:pPr algn="r"/>
                      <a:r>
                        <a:rPr lang="de-DE" sz="2400" dirty="0" smtClean="0"/>
                        <a:t>2.04</a:t>
                      </a:r>
                    </a:p>
                    <a:p>
                      <a:pPr algn="r"/>
                      <a:r>
                        <a:rPr lang="de-DE" sz="2400" dirty="0" smtClean="0"/>
                        <a:t>1.78</a:t>
                      </a:r>
                    </a:p>
                    <a:p>
                      <a:pPr algn="r"/>
                      <a:r>
                        <a:rPr lang="de-DE" sz="2400" dirty="0" smtClean="0"/>
                        <a:t>2.58</a:t>
                      </a:r>
                      <a:endParaRPr lang="de-DE" sz="2400" dirty="0"/>
                    </a:p>
                  </a:txBody>
                  <a:tcPr>
                    <a:lnT w="12700" cap="flat" cmpd="sng" algn="ctr">
                      <a:solidFill>
                        <a:schemeClr val="tx1"/>
                      </a:solidFill>
                      <a:prstDash val="solid"/>
                      <a:round/>
                      <a:headEnd type="none" w="med" len="med"/>
                      <a:tailEnd type="none" w="med" len="med"/>
                    </a:lnT>
                  </a:tcPr>
                </a:tc>
              </a:tr>
            </a:tbl>
          </a:graphicData>
        </a:graphic>
      </p:graphicFrame>
      <p:graphicFrame>
        <p:nvGraphicFramePr>
          <p:cNvPr id="9" name="Table 8"/>
          <p:cNvGraphicFramePr>
            <a:graphicFrameLocks noGrp="1"/>
          </p:cNvGraphicFramePr>
          <p:nvPr/>
        </p:nvGraphicFramePr>
        <p:xfrm>
          <a:off x="785786" y="2428868"/>
          <a:ext cx="3714776" cy="2011680"/>
        </p:xfrm>
        <a:graphic>
          <a:graphicData uri="http://schemas.openxmlformats.org/drawingml/2006/table">
            <a:tbl>
              <a:tblPr firstRow="1" bandRow="1">
                <a:tableStyleId>{C083E6E3-FA7D-4D7B-A595-EF9225AFEA82}</a:tableStyleId>
              </a:tblPr>
              <a:tblGrid>
                <a:gridCol w="1643074"/>
                <a:gridCol w="714380"/>
                <a:gridCol w="642942"/>
                <a:gridCol w="714380"/>
              </a:tblGrid>
              <a:tr h="440044">
                <a:tc>
                  <a:txBody>
                    <a:bodyPr/>
                    <a:lstStyle/>
                    <a:p>
                      <a:r>
                        <a:rPr lang="zh-CN" altLang="en-US" sz="2400" b="0" dirty="0" smtClean="0">
                          <a:solidFill>
                            <a:schemeClr val="tx1"/>
                          </a:solidFill>
                        </a:rPr>
                        <a:t>词项</a:t>
                      </a:r>
                      <a:endParaRPr lang="de-DE" sz="2400" b="0" dirty="0">
                        <a:solidFill>
                          <a:schemeClr val="tx1"/>
                        </a:solidFill>
                      </a:endParaRPr>
                    </a:p>
                  </a:txBody>
                  <a:tcPr>
                    <a:lnB w="12700" cap="flat" cmpd="sng" algn="ctr">
                      <a:solidFill>
                        <a:schemeClr val="tx1"/>
                      </a:solidFill>
                      <a:prstDash val="solid"/>
                      <a:round/>
                      <a:headEnd type="none" w="med" len="med"/>
                      <a:tailEnd type="none" w="med" len="med"/>
                    </a:lnB>
                  </a:tcPr>
                </a:tc>
                <a:tc>
                  <a:txBody>
                    <a:bodyPr/>
                    <a:lstStyle/>
                    <a:p>
                      <a:pPr algn="r"/>
                      <a:r>
                        <a:rPr lang="de-DE" sz="2400" b="0" dirty="0" err="1" smtClean="0"/>
                        <a:t>SaS</a:t>
                      </a:r>
                      <a:endParaRPr lang="de-DE" sz="2400" b="0" dirty="0">
                        <a:solidFill>
                          <a:schemeClr val="tx1"/>
                        </a:solidFill>
                      </a:endParaRPr>
                    </a:p>
                  </a:txBody>
                  <a:tcPr>
                    <a:lnB w="12700" cap="flat" cmpd="sng" algn="ctr">
                      <a:solidFill>
                        <a:schemeClr val="tx1"/>
                      </a:solidFill>
                      <a:prstDash val="solid"/>
                      <a:round/>
                      <a:headEnd type="none" w="med" len="med"/>
                      <a:tailEnd type="none" w="med" len="med"/>
                    </a:lnB>
                  </a:tcPr>
                </a:tc>
                <a:tc>
                  <a:txBody>
                    <a:bodyPr/>
                    <a:lstStyle/>
                    <a:p>
                      <a:pPr algn="r"/>
                      <a:r>
                        <a:rPr lang="de-DE" sz="2400" b="0" dirty="0" err="1" smtClean="0"/>
                        <a:t>PaP</a:t>
                      </a:r>
                      <a:endParaRPr lang="de-DE" sz="2400" b="0" dirty="0">
                        <a:solidFill>
                          <a:schemeClr val="tx1"/>
                        </a:solidFill>
                      </a:endParaRPr>
                    </a:p>
                  </a:txBody>
                  <a:tcPr>
                    <a:lnB w="12700" cap="flat" cmpd="sng" algn="ctr">
                      <a:solidFill>
                        <a:schemeClr val="tx1"/>
                      </a:solidFill>
                      <a:prstDash val="solid"/>
                      <a:round/>
                      <a:headEnd type="none" w="med" len="med"/>
                      <a:tailEnd type="none" w="med" len="med"/>
                    </a:lnB>
                  </a:tcPr>
                </a:tc>
                <a:tc>
                  <a:txBody>
                    <a:bodyPr/>
                    <a:lstStyle/>
                    <a:p>
                      <a:pPr algn="r"/>
                      <a:r>
                        <a:rPr lang="de-DE" sz="2400" b="0" dirty="0" smtClean="0"/>
                        <a:t>WH</a:t>
                      </a:r>
                      <a:endParaRPr lang="de-DE" sz="2400" b="0" dirty="0">
                        <a:solidFill>
                          <a:schemeClr val="tx1"/>
                        </a:solidFill>
                      </a:endParaRPr>
                    </a:p>
                  </a:txBody>
                  <a:tcPr>
                    <a:lnB w="12700" cap="flat" cmpd="sng" algn="ctr">
                      <a:solidFill>
                        <a:schemeClr val="tx1"/>
                      </a:solidFill>
                      <a:prstDash val="solid"/>
                      <a:round/>
                      <a:headEnd type="none" w="med" len="med"/>
                      <a:tailEnd type="none" w="med" len="med"/>
                    </a:lnB>
                  </a:tcPr>
                </a:tc>
              </a:tr>
              <a:tr h="1143473">
                <a:tc>
                  <a:txBody>
                    <a:bodyPr/>
                    <a:lstStyle/>
                    <a:p>
                      <a:r>
                        <a:rPr lang="de-DE" sz="2200" dirty="0" smtClean="0"/>
                        <a:t>AFFECTION</a:t>
                      </a:r>
                    </a:p>
                    <a:p>
                      <a:r>
                        <a:rPr lang="de-DE" sz="2200" dirty="0" smtClean="0"/>
                        <a:t>JEALOUS</a:t>
                      </a:r>
                    </a:p>
                    <a:p>
                      <a:r>
                        <a:rPr lang="de-DE" sz="2200" dirty="0" smtClean="0"/>
                        <a:t>GOSSIP</a:t>
                      </a:r>
                    </a:p>
                    <a:p>
                      <a:r>
                        <a:rPr lang="de-DE" sz="2200" dirty="0" smtClean="0"/>
                        <a:t>WUTHERING</a:t>
                      </a:r>
                      <a:endParaRPr lang="de-DE" sz="2200" dirty="0"/>
                    </a:p>
                  </a:txBody>
                  <a:tcPr>
                    <a:lnT w="12700" cap="flat" cmpd="sng" algn="ctr">
                      <a:solidFill>
                        <a:schemeClr val="tx1"/>
                      </a:solidFill>
                      <a:prstDash val="solid"/>
                      <a:round/>
                      <a:headEnd type="none" w="med" len="med"/>
                      <a:tailEnd type="none" w="med" len="med"/>
                    </a:lnT>
                  </a:tcPr>
                </a:tc>
                <a:tc>
                  <a:txBody>
                    <a:bodyPr/>
                    <a:lstStyle/>
                    <a:p>
                      <a:pPr algn="r"/>
                      <a:r>
                        <a:rPr lang="de-DE" sz="2400" dirty="0" smtClean="0"/>
                        <a:t>115</a:t>
                      </a:r>
                    </a:p>
                    <a:p>
                      <a:pPr algn="r"/>
                      <a:r>
                        <a:rPr lang="de-DE" sz="2400" dirty="0" smtClean="0"/>
                        <a:t>10</a:t>
                      </a:r>
                    </a:p>
                    <a:p>
                      <a:pPr algn="r"/>
                      <a:r>
                        <a:rPr lang="de-DE" sz="2400" dirty="0" smtClean="0"/>
                        <a:t>2</a:t>
                      </a:r>
                    </a:p>
                    <a:p>
                      <a:pPr algn="r"/>
                      <a:r>
                        <a:rPr lang="de-DE" sz="2400" dirty="0" smtClean="0"/>
                        <a:t>0</a:t>
                      </a:r>
                    </a:p>
                  </a:txBody>
                  <a:tcPr>
                    <a:lnT w="12700" cap="flat" cmpd="sng" algn="ctr">
                      <a:solidFill>
                        <a:schemeClr val="tx1"/>
                      </a:solidFill>
                      <a:prstDash val="solid"/>
                      <a:round/>
                      <a:headEnd type="none" w="med" len="med"/>
                      <a:tailEnd type="none" w="med" len="med"/>
                    </a:lnT>
                  </a:tcPr>
                </a:tc>
                <a:tc>
                  <a:txBody>
                    <a:bodyPr/>
                    <a:lstStyle/>
                    <a:p>
                      <a:pPr algn="r"/>
                      <a:r>
                        <a:rPr lang="de-DE" sz="2400" dirty="0" smtClean="0"/>
                        <a:t>58</a:t>
                      </a:r>
                    </a:p>
                    <a:p>
                      <a:pPr algn="r"/>
                      <a:r>
                        <a:rPr lang="de-DE" sz="2400" dirty="0" smtClean="0"/>
                        <a:t>7</a:t>
                      </a:r>
                    </a:p>
                    <a:p>
                      <a:pPr algn="r"/>
                      <a:r>
                        <a:rPr lang="de-DE" sz="2400" dirty="0" smtClean="0"/>
                        <a:t>0</a:t>
                      </a:r>
                    </a:p>
                    <a:p>
                      <a:pPr algn="r"/>
                      <a:r>
                        <a:rPr lang="de-DE" sz="2400" dirty="0" smtClean="0"/>
                        <a:t>0</a:t>
                      </a:r>
                    </a:p>
                  </a:txBody>
                  <a:tcPr>
                    <a:lnT w="12700" cap="flat" cmpd="sng" algn="ctr">
                      <a:solidFill>
                        <a:schemeClr val="tx1"/>
                      </a:solidFill>
                      <a:prstDash val="solid"/>
                      <a:round/>
                      <a:headEnd type="none" w="med" len="med"/>
                      <a:tailEnd type="none" w="med" len="med"/>
                    </a:lnT>
                  </a:tcPr>
                </a:tc>
                <a:tc>
                  <a:txBody>
                    <a:bodyPr/>
                    <a:lstStyle/>
                    <a:p>
                      <a:pPr algn="r"/>
                      <a:r>
                        <a:rPr lang="de-DE" sz="2400" dirty="0" smtClean="0"/>
                        <a:t>20</a:t>
                      </a:r>
                    </a:p>
                    <a:p>
                      <a:pPr algn="r"/>
                      <a:r>
                        <a:rPr lang="de-DE" sz="2400" dirty="0" smtClean="0"/>
                        <a:t>11</a:t>
                      </a:r>
                    </a:p>
                    <a:p>
                      <a:pPr algn="r"/>
                      <a:r>
                        <a:rPr lang="de-DE" sz="2400" dirty="0" smtClean="0"/>
                        <a:t>6</a:t>
                      </a:r>
                    </a:p>
                    <a:p>
                      <a:pPr algn="r"/>
                      <a:r>
                        <a:rPr lang="de-DE" sz="2400" dirty="0" smtClean="0"/>
                        <a:t>38</a:t>
                      </a:r>
                      <a:endParaRPr lang="de-DE" sz="2400" dirty="0"/>
                    </a:p>
                  </a:txBody>
                  <a:tcPr>
                    <a:lnT w="12700" cap="flat" cmpd="sng" algn="ctr">
                      <a:solidFill>
                        <a:schemeClr val="tx1"/>
                      </a:solidFill>
                      <a:prstDash val="solid"/>
                      <a:round/>
                      <a:headEnd type="none" w="med" len="med"/>
                      <a:tailEnd type="none" w="med" len="med"/>
                    </a:lnT>
                  </a:tcPr>
                </a:tc>
              </a:tr>
            </a:tbl>
          </a:graphicData>
        </a:graphic>
      </p:graphicFrame>
      <p:sp>
        <p:nvSpPr>
          <p:cNvPr id="11" name="TextBox 10"/>
          <p:cNvSpPr txBox="1"/>
          <p:nvPr/>
        </p:nvSpPr>
        <p:spPr>
          <a:xfrm>
            <a:off x="611560" y="5157192"/>
            <a:ext cx="8532440" cy="461665"/>
          </a:xfrm>
          <a:prstGeom prst="rect">
            <a:avLst/>
          </a:prstGeom>
          <a:noFill/>
        </p:spPr>
        <p:txBody>
          <a:bodyPr wrap="square" rtlCol="0">
            <a:spAutoFit/>
          </a:bodyPr>
          <a:lstStyle/>
          <a:p>
            <a:r>
              <a:rPr lang="zh-CN" altLang="en-US" dirty="0" smtClean="0">
                <a:solidFill>
                  <a:schemeClr val="tx1"/>
                </a:solidFill>
                <a:latin typeface="+mn-ea"/>
                <a:ea typeface="+mn-ea"/>
              </a:rPr>
              <a:t>为了简化计算，上述计算过程中没有引入</a:t>
            </a:r>
            <a:r>
              <a:rPr lang="en-US" altLang="zh-CN" dirty="0" err="1" smtClean="0">
                <a:solidFill>
                  <a:schemeClr val="tx1"/>
                </a:solidFill>
                <a:latin typeface="+mn-ea"/>
                <a:ea typeface="+mn-ea"/>
              </a:rPr>
              <a:t>idf</a:t>
            </a:r>
            <a:endParaRPr lang="zh-CN" altLang="en-US" dirty="0">
              <a:solidFill>
                <a:schemeClr val="tx1"/>
              </a:solidFill>
              <a:latin typeface="+mn-ea"/>
              <a:ea typeface="+mn-ea"/>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32</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572560" cy="1403350"/>
          </a:xfrm>
          <a:prstGeom prst="rect">
            <a:avLst/>
          </a:prstGeom>
          <a:noFill/>
          <a:ln w="9525">
            <a:noFill/>
            <a:round/>
            <a:headEnd/>
            <a:tailEnd/>
          </a:ln>
        </p:spPr>
        <p:txBody>
          <a:bodyPr anchor="b"/>
          <a:lstStyle/>
          <a:p>
            <a:r>
              <a:rPr lang="zh-CN" altLang="en-US" sz="3600" dirty="0" smtClean="0">
                <a:solidFill>
                  <a:schemeClr val="tx1"/>
                </a:solidFill>
                <a:ea typeface="黑体" pitchFamily="49" charset="-122"/>
              </a:rPr>
              <a:t>余弦相似度计算</a:t>
            </a:r>
            <a:endParaRPr lang="de-DE" altLang="zh-CN" sz="3600" dirty="0" smtClean="0">
              <a:solidFill>
                <a:schemeClr val="tx1"/>
              </a:solidFill>
              <a:ea typeface="黑体" pitchFamily="49" charset="-122"/>
            </a:endParaRPr>
          </a:p>
        </p:txBody>
      </p:sp>
      <p:sp>
        <p:nvSpPr>
          <p:cNvPr id="84996" name="Text Box 3"/>
          <p:cNvSpPr txBox="1">
            <a:spLocks noChangeArrowheads="1"/>
          </p:cNvSpPr>
          <p:nvPr/>
        </p:nvSpPr>
        <p:spPr bwMode="auto">
          <a:xfrm>
            <a:off x="357158" y="1714488"/>
            <a:ext cx="8501122" cy="3643338"/>
          </a:xfrm>
          <a:prstGeom prst="rect">
            <a:avLst/>
          </a:prstGeom>
          <a:noFill/>
          <a:ln w="9525">
            <a:noFill/>
            <a:round/>
            <a:headEnd/>
            <a:tailEnd/>
          </a:ln>
        </p:spPr>
        <p:txBody>
          <a:bodyPr/>
          <a:lstStyle/>
          <a:p>
            <a:r>
              <a:rPr lang="de-DE" dirty="0" smtClean="0">
                <a:solidFill>
                  <a:schemeClr val="tx1"/>
                </a:solidFill>
                <a:latin typeface="+mj-lt"/>
                <a:ea typeface="黑体" pitchFamily="49" charset="-122"/>
              </a:rPr>
              <a:t>   </a:t>
            </a:r>
            <a:r>
              <a:rPr lang="zh-CN" altLang="en-US" dirty="0" smtClean="0">
                <a:solidFill>
                  <a:schemeClr val="tx1"/>
                </a:solidFill>
                <a:latin typeface="+mj-ea"/>
                <a:ea typeface="+mj-ea"/>
              </a:rPr>
              <a:t>对数词频</a:t>
            </a:r>
            <a:r>
              <a:rPr lang="en-US" altLang="zh-CN" dirty="0" smtClean="0">
                <a:solidFill>
                  <a:schemeClr val="tx1"/>
                </a:solidFill>
                <a:latin typeface="+mj-ea"/>
                <a:ea typeface="+mj-ea"/>
              </a:rPr>
              <a:t>(1+log</a:t>
            </a:r>
            <a:r>
              <a:rPr lang="en-US" altLang="zh-CN" baseline="-25000" dirty="0" smtClean="0">
                <a:solidFill>
                  <a:schemeClr val="tx1"/>
                </a:solidFill>
                <a:latin typeface="+mj-ea"/>
                <a:ea typeface="+mj-ea"/>
              </a:rPr>
              <a:t>10</a:t>
            </a:r>
            <a:r>
              <a:rPr lang="en-US" altLang="zh-CN" dirty="0" smtClean="0">
                <a:solidFill>
                  <a:schemeClr val="tx1"/>
                </a:solidFill>
                <a:latin typeface="+mj-ea"/>
                <a:ea typeface="+mj-ea"/>
              </a:rPr>
              <a:t>tf)           </a:t>
            </a:r>
            <a:r>
              <a:rPr lang="zh-CN" altLang="en-US" dirty="0" smtClean="0">
                <a:solidFill>
                  <a:schemeClr val="tx1"/>
                </a:solidFill>
                <a:latin typeface="+mj-ea"/>
                <a:ea typeface="+mj-ea"/>
              </a:rPr>
              <a:t>数词频的余弦归一化结果</a:t>
            </a:r>
            <a:r>
              <a:rPr lang="de-DE" dirty="0" smtClean="0">
                <a:solidFill>
                  <a:schemeClr val="tx1"/>
                </a:solidFill>
                <a:latin typeface="黑体" pitchFamily="49" charset="-122"/>
                <a:ea typeface="黑体" pitchFamily="49" charset="-122"/>
              </a:rPr>
              <a:t>                                                              </a:t>
            </a:r>
          </a:p>
          <a:p>
            <a:endParaRPr lang="de-DE" dirty="0" smtClean="0">
              <a:solidFill>
                <a:schemeClr val="tx1"/>
              </a:solidFill>
              <a:latin typeface="+mj-lt"/>
              <a:ea typeface="黑体" pitchFamily="49" charset="-122"/>
            </a:endParaRPr>
          </a:p>
          <a:p>
            <a:endParaRPr lang="de-DE" dirty="0" smtClean="0">
              <a:solidFill>
                <a:schemeClr val="tx1"/>
              </a:solidFill>
              <a:latin typeface="+mj-lt"/>
              <a:ea typeface="黑体" pitchFamily="49" charset="-122"/>
            </a:endParaRPr>
          </a:p>
          <a:p>
            <a:endParaRPr lang="de-DE" dirty="0" smtClean="0">
              <a:solidFill>
                <a:schemeClr val="tx1"/>
              </a:solidFill>
              <a:latin typeface="+mj-lt"/>
              <a:ea typeface="黑体" pitchFamily="49" charset="-122"/>
            </a:endParaRPr>
          </a:p>
          <a:p>
            <a:endParaRPr lang="de-DE" dirty="0" smtClean="0">
              <a:solidFill>
                <a:schemeClr val="tx1"/>
              </a:solidFill>
              <a:latin typeface="+mj-lt"/>
              <a:ea typeface="黑体" pitchFamily="49" charset="-122"/>
            </a:endParaRPr>
          </a:p>
          <a:p>
            <a:endParaRPr lang="de-DE" dirty="0" smtClean="0">
              <a:solidFill>
                <a:schemeClr val="tx1"/>
              </a:solidFill>
              <a:latin typeface="+mj-lt"/>
              <a:ea typeface="黑体" pitchFamily="49" charset="-122"/>
            </a:endParaRPr>
          </a:p>
          <a:p>
            <a:endParaRPr lang="de-DE" dirty="0" smtClean="0">
              <a:solidFill>
                <a:schemeClr val="tx1"/>
              </a:solidFill>
              <a:latin typeface="+mj-lt"/>
              <a:ea typeface="黑体" pitchFamily="49" charset="-122"/>
            </a:endParaRPr>
          </a:p>
          <a:p>
            <a:endParaRPr lang="de-DE" dirty="0" smtClean="0">
              <a:solidFill>
                <a:schemeClr val="tx1"/>
              </a:solidFill>
              <a:latin typeface="+mj-lt"/>
              <a:ea typeface="黑体" pitchFamily="49" charset="-122"/>
            </a:endParaRPr>
          </a:p>
          <a:p>
            <a:endParaRPr lang="de-DE" dirty="0" smtClean="0">
              <a:solidFill>
                <a:schemeClr val="tx1"/>
              </a:solidFill>
              <a:latin typeface="+mj-lt"/>
              <a:ea typeface="黑体" pitchFamily="49" charset="-122"/>
            </a:endParaRPr>
          </a:p>
          <a:p>
            <a:r>
              <a:rPr lang="de-DE" dirty="0" smtClean="0">
                <a:solidFill>
                  <a:schemeClr val="tx1"/>
                </a:solidFill>
                <a:latin typeface="+mj-lt"/>
                <a:ea typeface="黑体" pitchFamily="49" charset="-122"/>
              </a:rPr>
              <a:t>          </a:t>
            </a:r>
          </a:p>
          <a:p>
            <a:endParaRPr lang="de-DE" dirty="0" smtClean="0">
              <a:solidFill>
                <a:schemeClr val="tx1"/>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pPr>
              <a:defRPr/>
            </a:pPr>
            <a:fld id="{74BF2C0F-05D6-4882-A325-BE394602789D}" type="slidenum">
              <a:rPr lang="en-US" smtClean="0"/>
              <a:pPr>
                <a:defRPr/>
              </a:pPr>
              <a:t>32</a:t>
            </a:fld>
            <a:endParaRPr lang="en-US"/>
          </a:p>
        </p:txBody>
      </p:sp>
      <p:graphicFrame>
        <p:nvGraphicFramePr>
          <p:cNvPr id="10" name="Table 9"/>
          <p:cNvGraphicFramePr>
            <a:graphicFrameLocks noGrp="1"/>
          </p:cNvGraphicFramePr>
          <p:nvPr/>
        </p:nvGraphicFramePr>
        <p:xfrm>
          <a:off x="357159" y="2417452"/>
          <a:ext cx="4000528" cy="2011680"/>
        </p:xfrm>
        <a:graphic>
          <a:graphicData uri="http://schemas.openxmlformats.org/drawingml/2006/table">
            <a:tbl>
              <a:tblPr firstRow="1" bandRow="1">
                <a:tableStyleId>{C083E6E3-FA7D-4D7B-A595-EF9225AFEA82}</a:tableStyleId>
              </a:tblPr>
              <a:tblGrid>
                <a:gridCol w="1643073"/>
                <a:gridCol w="714380"/>
                <a:gridCol w="857256"/>
                <a:gridCol w="785819"/>
              </a:tblGrid>
              <a:tr h="486697">
                <a:tc>
                  <a:txBody>
                    <a:bodyPr/>
                    <a:lstStyle/>
                    <a:p>
                      <a:r>
                        <a:rPr lang="zh-CN" altLang="en-US" sz="2400" b="0" dirty="0" smtClean="0">
                          <a:solidFill>
                            <a:schemeClr val="tx1"/>
                          </a:solidFill>
                        </a:rPr>
                        <a:t>词项</a:t>
                      </a:r>
                      <a:endParaRPr lang="de-DE" sz="2400" b="0" dirty="0">
                        <a:solidFill>
                          <a:schemeClr val="tx1"/>
                        </a:solidFill>
                      </a:endParaRPr>
                    </a:p>
                  </a:txBody>
                  <a:tcPr>
                    <a:lnB w="12700" cap="flat" cmpd="sng" algn="ctr">
                      <a:solidFill>
                        <a:schemeClr val="tx1"/>
                      </a:solidFill>
                      <a:prstDash val="solid"/>
                      <a:round/>
                      <a:headEnd type="none" w="med" len="med"/>
                      <a:tailEnd type="none" w="med" len="med"/>
                    </a:lnB>
                  </a:tcPr>
                </a:tc>
                <a:tc>
                  <a:txBody>
                    <a:bodyPr/>
                    <a:lstStyle/>
                    <a:p>
                      <a:pPr algn="r"/>
                      <a:r>
                        <a:rPr lang="de-DE" sz="2400" b="0" dirty="0" err="1" smtClean="0"/>
                        <a:t>SaS</a:t>
                      </a:r>
                      <a:endParaRPr lang="de-DE" sz="2400" b="0" dirty="0">
                        <a:solidFill>
                          <a:schemeClr val="tx1"/>
                        </a:solidFill>
                      </a:endParaRPr>
                    </a:p>
                  </a:txBody>
                  <a:tcPr>
                    <a:lnB w="12700" cap="flat" cmpd="sng" algn="ctr">
                      <a:solidFill>
                        <a:schemeClr val="tx1"/>
                      </a:solidFill>
                      <a:prstDash val="solid"/>
                      <a:round/>
                      <a:headEnd type="none" w="med" len="med"/>
                      <a:tailEnd type="none" w="med" len="med"/>
                    </a:lnB>
                  </a:tcPr>
                </a:tc>
                <a:tc>
                  <a:txBody>
                    <a:bodyPr/>
                    <a:lstStyle/>
                    <a:p>
                      <a:pPr algn="r"/>
                      <a:r>
                        <a:rPr lang="de-DE" sz="2400" b="0" dirty="0" err="1" smtClean="0"/>
                        <a:t>PaP</a:t>
                      </a:r>
                      <a:endParaRPr lang="de-DE" sz="2400" b="0" dirty="0">
                        <a:solidFill>
                          <a:schemeClr val="tx1"/>
                        </a:solidFill>
                      </a:endParaRPr>
                    </a:p>
                  </a:txBody>
                  <a:tcPr>
                    <a:lnB w="12700" cap="flat" cmpd="sng" algn="ctr">
                      <a:solidFill>
                        <a:schemeClr val="tx1"/>
                      </a:solidFill>
                      <a:prstDash val="solid"/>
                      <a:round/>
                      <a:headEnd type="none" w="med" len="med"/>
                      <a:tailEnd type="none" w="med" len="med"/>
                    </a:lnB>
                  </a:tcPr>
                </a:tc>
                <a:tc>
                  <a:txBody>
                    <a:bodyPr/>
                    <a:lstStyle/>
                    <a:p>
                      <a:pPr algn="r"/>
                      <a:r>
                        <a:rPr lang="de-DE" sz="2400" b="0" dirty="0" smtClean="0"/>
                        <a:t>WH</a:t>
                      </a:r>
                      <a:endParaRPr lang="de-DE" sz="2400" b="0" dirty="0">
                        <a:solidFill>
                          <a:schemeClr val="tx1"/>
                        </a:solidFill>
                      </a:endParaRPr>
                    </a:p>
                  </a:txBody>
                  <a:tcPr>
                    <a:lnB w="12700" cap="flat" cmpd="sng" algn="ctr">
                      <a:solidFill>
                        <a:schemeClr val="tx1"/>
                      </a:solidFill>
                      <a:prstDash val="solid"/>
                      <a:round/>
                      <a:headEnd type="none" w="med" len="med"/>
                      <a:tailEnd type="none" w="med" len="med"/>
                    </a:lnB>
                  </a:tcPr>
                </a:tc>
              </a:tr>
              <a:tr h="1524983">
                <a:tc>
                  <a:txBody>
                    <a:bodyPr/>
                    <a:lstStyle/>
                    <a:p>
                      <a:r>
                        <a:rPr lang="de-DE" sz="2200" dirty="0" smtClean="0"/>
                        <a:t>AFFECTION</a:t>
                      </a:r>
                    </a:p>
                    <a:p>
                      <a:r>
                        <a:rPr lang="de-DE" sz="2200" dirty="0" smtClean="0"/>
                        <a:t>JEALOUS</a:t>
                      </a:r>
                    </a:p>
                    <a:p>
                      <a:r>
                        <a:rPr lang="de-DE" sz="2200" dirty="0" smtClean="0"/>
                        <a:t>GOSSIP</a:t>
                      </a:r>
                    </a:p>
                    <a:p>
                      <a:r>
                        <a:rPr lang="de-DE" sz="2200" dirty="0" smtClean="0"/>
                        <a:t>WUTHERING</a:t>
                      </a:r>
                      <a:endParaRPr lang="de-DE" sz="2200" dirty="0"/>
                    </a:p>
                  </a:txBody>
                  <a:tcPr>
                    <a:lnT w="12700" cap="flat" cmpd="sng" algn="ctr">
                      <a:solidFill>
                        <a:schemeClr val="tx1"/>
                      </a:solidFill>
                      <a:prstDash val="solid"/>
                      <a:round/>
                      <a:headEnd type="none" w="med" len="med"/>
                      <a:tailEnd type="none" w="med" len="med"/>
                    </a:lnT>
                  </a:tcPr>
                </a:tc>
                <a:tc>
                  <a:txBody>
                    <a:bodyPr/>
                    <a:lstStyle/>
                    <a:p>
                      <a:pPr algn="r"/>
                      <a:r>
                        <a:rPr lang="de-DE" sz="2200" dirty="0" smtClean="0"/>
                        <a:t>3.06</a:t>
                      </a:r>
                    </a:p>
                    <a:p>
                      <a:pPr algn="r"/>
                      <a:r>
                        <a:rPr lang="de-DE" sz="2200" dirty="0" smtClean="0"/>
                        <a:t>2.0</a:t>
                      </a:r>
                    </a:p>
                    <a:p>
                      <a:pPr algn="r"/>
                      <a:r>
                        <a:rPr lang="de-DE" sz="2200" dirty="0" smtClean="0"/>
                        <a:t>1.30</a:t>
                      </a:r>
                    </a:p>
                    <a:p>
                      <a:pPr algn="r"/>
                      <a:r>
                        <a:rPr lang="de-DE" sz="2200" dirty="0" smtClean="0"/>
                        <a:t>0</a:t>
                      </a:r>
                    </a:p>
                  </a:txBody>
                  <a:tcPr>
                    <a:lnT w="12700" cap="flat" cmpd="sng" algn="ctr">
                      <a:solidFill>
                        <a:schemeClr val="tx1"/>
                      </a:solidFill>
                      <a:prstDash val="solid"/>
                      <a:round/>
                      <a:headEnd type="none" w="med" len="med"/>
                      <a:tailEnd type="none" w="med" len="med"/>
                    </a:lnT>
                  </a:tcPr>
                </a:tc>
                <a:tc>
                  <a:txBody>
                    <a:bodyPr/>
                    <a:lstStyle/>
                    <a:p>
                      <a:pPr algn="r"/>
                      <a:r>
                        <a:rPr lang="de-DE" sz="2200" dirty="0" smtClean="0"/>
                        <a:t>2.76</a:t>
                      </a:r>
                    </a:p>
                    <a:p>
                      <a:pPr algn="r"/>
                      <a:r>
                        <a:rPr lang="de-DE" sz="2200" dirty="0" smtClean="0"/>
                        <a:t>1.85</a:t>
                      </a:r>
                    </a:p>
                    <a:p>
                      <a:pPr algn="r"/>
                      <a:r>
                        <a:rPr lang="de-DE" sz="2200" dirty="0" smtClean="0"/>
                        <a:t>0</a:t>
                      </a:r>
                    </a:p>
                    <a:p>
                      <a:pPr algn="r"/>
                      <a:r>
                        <a:rPr lang="de-DE" sz="2200" dirty="0" smtClean="0"/>
                        <a:t>0</a:t>
                      </a:r>
                      <a:endParaRPr lang="de-DE" sz="2200" dirty="0"/>
                    </a:p>
                  </a:txBody>
                  <a:tcPr>
                    <a:lnT w="12700" cap="flat" cmpd="sng" algn="ctr">
                      <a:solidFill>
                        <a:schemeClr val="tx1"/>
                      </a:solidFill>
                      <a:prstDash val="solid"/>
                      <a:round/>
                      <a:headEnd type="none" w="med" len="med"/>
                      <a:tailEnd type="none" w="med" len="med"/>
                    </a:lnT>
                  </a:tcPr>
                </a:tc>
                <a:tc>
                  <a:txBody>
                    <a:bodyPr/>
                    <a:lstStyle/>
                    <a:p>
                      <a:pPr algn="r"/>
                      <a:r>
                        <a:rPr lang="de-DE" sz="2200" dirty="0" smtClean="0"/>
                        <a:t>2.30</a:t>
                      </a:r>
                    </a:p>
                    <a:p>
                      <a:pPr algn="r"/>
                      <a:r>
                        <a:rPr lang="de-DE" sz="2200" dirty="0" smtClean="0"/>
                        <a:t>2.04</a:t>
                      </a:r>
                    </a:p>
                    <a:p>
                      <a:pPr algn="r"/>
                      <a:r>
                        <a:rPr lang="de-DE" sz="2200" dirty="0" smtClean="0"/>
                        <a:t>1.78</a:t>
                      </a:r>
                    </a:p>
                    <a:p>
                      <a:pPr algn="r"/>
                      <a:r>
                        <a:rPr lang="de-DE" sz="2200" dirty="0" smtClean="0"/>
                        <a:t>2.58</a:t>
                      </a:r>
                      <a:endParaRPr lang="de-DE" sz="2200" dirty="0"/>
                    </a:p>
                  </a:txBody>
                  <a:tcPr>
                    <a:lnT w="12700" cap="flat" cmpd="sng" algn="ctr">
                      <a:solidFill>
                        <a:schemeClr val="tx1"/>
                      </a:solidFill>
                      <a:prstDash val="solid"/>
                      <a:round/>
                      <a:headEnd type="none" w="med" len="med"/>
                      <a:tailEnd type="none" w="med" len="med"/>
                    </a:lnT>
                  </a:tcPr>
                </a:tc>
              </a:tr>
            </a:tbl>
          </a:graphicData>
        </a:graphic>
      </p:graphicFrame>
      <p:graphicFrame>
        <p:nvGraphicFramePr>
          <p:cNvPr id="9" name="Table 8"/>
          <p:cNvGraphicFramePr>
            <a:graphicFrameLocks noGrp="1"/>
          </p:cNvGraphicFramePr>
          <p:nvPr/>
        </p:nvGraphicFramePr>
        <p:xfrm>
          <a:off x="4500563" y="2467934"/>
          <a:ext cx="4357718" cy="1889760"/>
        </p:xfrm>
        <a:graphic>
          <a:graphicData uri="http://schemas.openxmlformats.org/drawingml/2006/table">
            <a:tbl>
              <a:tblPr firstRow="1" bandRow="1">
                <a:tableStyleId>{C083E6E3-FA7D-4D7B-A595-EF9225AFEA82}</a:tableStyleId>
              </a:tblPr>
              <a:tblGrid>
                <a:gridCol w="1643073"/>
                <a:gridCol w="928694"/>
                <a:gridCol w="857256"/>
                <a:gridCol w="928695"/>
              </a:tblGrid>
              <a:tr h="440044">
                <a:tc>
                  <a:txBody>
                    <a:bodyPr/>
                    <a:lstStyle/>
                    <a:p>
                      <a:r>
                        <a:rPr lang="zh-CN" altLang="en-US" sz="2400" b="0" dirty="0" smtClean="0">
                          <a:solidFill>
                            <a:schemeClr val="tx1"/>
                          </a:solidFill>
                        </a:rPr>
                        <a:t>词项</a:t>
                      </a:r>
                      <a:endParaRPr lang="de-DE" sz="2400" b="0" dirty="0">
                        <a:solidFill>
                          <a:schemeClr val="tx1"/>
                        </a:solidFill>
                      </a:endParaRPr>
                    </a:p>
                  </a:txBody>
                  <a:tcPr>
                    <a:lnB w="12700" cap="flat" cmpd="sng" algn="ctr">
                      <a:solidFill>
                        <a:schemeClr val="tx1"/>
                      </a:solidFill>
                      <a:prstDash val="solid"/>
                      <a:round/>
                      <a:headEnd type="none" w="med" len="med"/>
                      <a:tailEnd type="none" w="med" len="med"/>
                    </a:lnB>
                  </a:tcPr>
                </a:tc>
                <a:tc>
                  <a:txBody>
                    <a:bodyPr/>
                    <a:lstStyle/>
                    <a:p>
                      <a:pPr algn="r"/>
                      <a:r>
                        <a:rPr lang="de-DE" sz="2400" b="0" dirty="0" err="1" smtClean="0"/>
                        <a:t>SaS</a:t>
                      </a:r>
                      <a:endParaRPr lang="de-DE" sz="2400" b="0" dirty="0">
                        <a:solidFill>
                          <a:schemeClr val="tx1"/>
                        </a:solidFill>
                      </a:endParaRPr>
                    </a:p>
                  </a:txBody>
                  <a:tcPr>
                    <a:lnB w="12700" cap="flat" cmpd="sng" algn="ctr">
                      <a:solidFill>
                        <a:schemeClr val="tx1"/>
                      </a:solidFill>
                      <a:prstDash val="solid"/>
                      <a:round/>
                      <a:headEnd type="none" w="med" len="med"/>
                      <a:tailEnd type="none" w="med" len="med"/>
                    </a:lnB>
                  </a:tcPr>
                </a:tc>
                <a:tc>
                  <a:txBody>
                    <a:bodyPr/>
                    <a:lstStyle/>
                    <a:p>
                      <a:pPr algn="r"/>
                      <a:r>
                        <a:rPr lang="de-DE" sz="2400" b="0" dirty="0" err="1" smtClean="0"/>
                        <a:t>PaP</a:t>
                      </a:r>
                      <a:endParaRPr lang="de-DE" sz="2400" b="0" dirty="0">
                        <a:solidFill>
                          <a:schemeClr val="tx1"/>
                        </a:solidFill>
                      </a:endParaRPr>
                    </a:p>
                  </a:txBody>
                  <a:tcPr>
                    <a:lnB w="12700" cap="flat" cmpd="sng" algn="ctr">
                      <a:solidFill>
                        <a:schemeClr val="tx1"/>
                      </a:solidFill>
                      <a:prstDash val="solid"/>
                      <a:round/>
                      <a:headEnd type="none" w="med" len="med"/>
                      <a:tailEnd type="none" w="med" len="med"/>
                    </a:lnB>
                  </a:tcPr>
                </a:tc>
                <a:tc>
                  <a:txBody>
                    <a:bodyPr/>
                    <a:lstStyle/>
                    <a:p>
                      <a:pPr algn="r"/>
                      <a:r>
                        <a:rPr lang="de-DE" sz="2400" b="0" dirty="0" smtClean="0"/>
                        <a:t>WH</a:t>
                      </a:r>
                      <a:endParaRPr lang="de-DE" sz="2400" b="0" dirty="0">
                        <a:solidFill>
                          <a:schemeClr val="tx1"/>
                        </a:solidFill>
                      </a:endParaRPr>
                    </a:p>
                  </a:txBody>
                  <a:tcPr>
                    <a:lnB w="12700" cap="flat" cmpd="sng" algn="ctr">
                      <a:solidFill>
                        <a:schemeClr val="tx1"/>
                      </a:solidFill>
                      <a:prstDash val="solid"/>
                      <a:round/>
                      <a:headEnd type="none" w="med" len="med"/>
                      <a:tailEnd type="none" w="med" len="med"/>
                    </a:lnB>
                  </a:tcPr>
                </a:tc>
              </a:tr>
              <a:tr h="1143473">
                <a:tc>
                  <a:txBody>
                    <a:bodyPr/>
                    <a:lstStyle/>
                    <a:p>
                      <a:r>
                        <a:rPr lang="de-DE" sz="2200" dirty="0" smtClean="0"/>
                        <a:t>AFFECTION</a:t>
                      </a:r>
                    </a:p>
                    <a:p>
                      <a:r>
                        <a:rPr lang="de-DE" sz="2200" dirty="0" smtClean="0"/>
                        <a:t>JEALOUS</a:t>
                      </a:r>
                    </a:p>
                    <a:p>
                      <a:r>
                        <a:rPr lang="de-DE" sz="2200" dirty="0" smtClean="0"/>
                        <a:t>GOSSIP</a:t>
                      </a:r>
                    </a:p>
                    <a:p>
                      <a:r>
                        <a:rPr lang="de-DE" sz="2200" dirty="0" smtClean="0"/>
                        <a:t>WUTHERING</a:t>
                      </a:r>
                      <a:endParaRPr lang="de-DE" sz="2200" dirty="0"/>
                    </a:p>
                  </a:txBody>
                  <a:tcPr>
                    <a:lnT w="12700" cap="flat" cmpd="sng" algn="ctr">
                      <a:solidFill>
                        <a:schemeClr val="tx1"/>
                      </a:solidFill>
                      <a:prstDash val="solid"/>
                      <a:round/>
                      <a:headEnd type="none" w="med" len="med"/>
                      <a:tailEnd type="none" w="med" len="med"/>
                    </a:lnT>
                  </a:tcPr>
                </a:tc>
                <a:tc>
                  <a:txBody>
                    <a:bodyPr/>
                    <a:lstStyle/>
                    <a:p>
                      <a:pPr algn="r"/>
                      <a:r>
                        <a:rPr lang="de-DE" sz="2200" dirty="0" smtClean="0"/>
                        <a:t>0.789</a:t>
                      </a:r>
                    </a:p>
                    <a:p>
                      <a:pPr algn="r"/>
                      <a:r>
                        <a:rPr lang="de-DE" sz="2200" dirty="0" smtClean="0"/>
                        <a:t>0.515</a:t>
                      </a:r>
                    </a:p>
                    <a:p>
                      <a:pPr algn="r"/>
                      <a:r>
                        <a:rPr lang="de-DE" sz="2200" dirty="0" smtClean="0"/>
                        <a:t>0.335</a:t>
                      </a:r>
                    </a:p>
                    <a:p>
                      <a:pPr algn="r"/>
                      <a:r>
                        <a:rPr lang="de-DE" sz="2200" dirty="0" smtClean="0"/>
                        <a:t>0.0</a:t>
                      </a:r>
                    </a:p>
                  </a:txBody>
                  <a:tcPr>
                    <a:lnT w="12700" cap="flat" cmpd="sng" algn="ctr">
                      <a:solidFill>
                        <a:schemeClr val="tx1"/>
                      </a:solidFill>
                      <a:prstDash val="solid"/>
                      <a:round/>
                      <a:headEnd type="none" w="med" len="med"/>
                      <a:tailEnd type="none" w="med" len="med"/>
                    </a:lnT>
                  </a:tcPr>
                </a:tc>
                <a:tc>
                  <a:txBody>
                    <a:bodyPr/>
                    <a:lstStyle/>
                    <a:p>
                      <a:r>
                        <a:rPr lang="de-DE" sz="2200" dirty="0" smtClean="0"/>
                        <a:t>0.832</a:t>
                      </a:r>
                    </a:p>
                    <a:p>
                      <a:r>
                        <a:rPr lang="de-DE" sz="2200" dirty="0" smtClean="0"/>
                        <a:t>0.555</a:t>
                      </a:r>
                    </a:p>
                    <a:p>
                      <a:r>
                        <a:rPr lang="de-DE" sz="2200" dirty="0" smtClean="0"/>
                        <a:t>0.0</a:t>
                      </a:r>
                    </a:p>
                    <a:p>
                      <a:r>
                        <a:rPr lang="de-DE" sz="2200" dirty="0" smtClean="0"/>
                        <a:t>0.0</a:t>
                      </a:r>
                    </a:p>
                  </a:txBody>
                  <a:tcPr>
                    <a:lnT w="12700" cap="flat" cmpd="sng" algn="ctr">
                      <a:solidFill>
                        <a:schemeClr val="tx1"/>
                      </a:solidFill>
                      <a:prstDash val="solid"/>
                      <a:round/>
                      <a:headEnd type="none" w="med" len="med"/>
                      <a:tailEnd type="none" w="med" len="med"/>
                    </a:lnT>
                  </a:tcPr>
                </a:tc>
                <a:tc>
                  <a:txBody>
                    <a:bodyPr/>
                    <a:lstStyle/>
                    <a:p>
                      <a:r>
                        <a:rPr lang="de-DE" sz="2200" dirty="0" smtClean="0"/>
                        <a:t>0.524</a:t>
                      </a:r>
                    </a:p>
                    <a:p>
                      <a:r>
                        <a:rPr lang="de-DE" sz="2200" dirty="0" smtClean="0"/>
                        <a:t>0.465</a:t>
                      </a:r>
                    </a:p>
                    <a:p>
                      <a:r>
                        <a:rPr lang="de-DE" sz="2200" dirty="0" smtClean="0"/>
                        <a:t>0.405</a:t>
                      </a:r>
                    </a:p>
                    <a:p>
                      <a:r>
                        <a:rPr lang="de-DE" sz="2200" dirty="0" smtClean="0"/>
                        <a:t>0.588</a:t>
                      </a:r>
                      <a:endParaRPr lang="de-DE" sz="2200" dirty="0"/>
                    </a:p>
                  </a:txBody>
                  <a:tcPr>
                    <a:lnT w="12700" cap="flat" cmpd="sng" algn="ctr">
                      <a:solidFill>
                        <a:schemeClr val="tx1"/>
                      </a:solidFill>
                      <a:prstDash val="solid"/>
                      <a:round/>
                      <a:headEnd type="none" w="med" len="med"/>
                      <a:tailEnd type="none" w="med" len="med"/>
                    </a:lnT>
                  </a:tcPr>
                </a:tc>
              </a:tr>
            </a:tbl>
          </a:graphicData>
        </a:graphic>
      </p:graphicFrame>
      <p:sp>
        <p:nvSpPr>
          <p:cNvPr id="12" name="TextBox 11"/>
          <p:cNvSpPr txBox="1"/>
          <p:nvPr/>
        </p:nvSpPr>
        <p:spPr>
          <a:xfrm>
            <a:off x="251520" y="4549676"/>
            <a:ext cx="8568952" cy="1938992"/>
          </a:xfrm>
          <a:prstGeom prst="rect">
            <a:avLst/>
          </a:prstGeom>
          <a:noFill/>
        </p:spPr>
        <p:txBody>
          <a:bodyPr wrap="square" rtlCol="0">
            <a:spAutoFit/>
          </a:bodyPr>
          <a:lstStyle/>
          <a:p>
            <a:r>
              <a:rPr lang="en-US" altLang="zh-CN" dirty="0" err="1" smtClean="0">
                <a:solidFill>
                  <a:schemeClr val="tx1"/>
                </a:solidFill>
                <a:latin typeface="+mj-ea"/>
                <a:ea typeface="+mj-ea"/>
              </a:rPr>
              <a:t>cos</a:t>
            </a:r>
            <a:r>
              <a:rPr lang="en-US" altLang="zh-CN" dirty="0" smtClean="0">
                <a:solidFill>
                  <a:schemeClr val="tx1"/>
                </a:solidFill>
                <a:latin typeface="+mj-ea"/>
                <a:ea typeface="+mj-ea"/>
              </a:rPr>
              <a:t>(</a:t>
            </a:r>
            <a:r>
              <a:rPr lang="en-US" altLang="zh-CN" dirty="0" err="1" smtClean="0">
                <a:solidFill>
                  <a:schemeClr val="tx1"/>
                </a:solidFill>
                <a:latin typeface="+mj-ea"/>
                <a:ea typeface="+mj-ea"/>
              </a:rPr>
              <a:t>SaS,PaP</a:t>
            </a:r>
            <a:r>
              <a:rPr lang="en-US" altLang="zh-CN" dirty="0" smtClean="0">
                <a:solidFill>
                  <a:schemeClr val="tx1"/>
                </a:solidFill>
                <a:latin typeface="+mj-ea"/>
                <a:ea typeface="+mj-ea"/>
              </a:rPr>
              <a:t>) ≈ 0.789 ∗ 0.832 + 0.515 ∗ 0.555 + 0.335 ∗ 0.0 + 0.0 ∗ 0.0 ≈ 0.94.</a:t>
            </a:r>
          </a:p>
          <a:p>
            <a:r>
              <a:rPr lang="en-US" altLang="zh-CN" dirty="0" err="1" smtClean="0">
                <a:solidFill>
                  <a:schemeClr val="tx1"/>
                </a:solidFill>
                <a:latin typeface="+mj-ea"/>
                <a:ea typeface="+mj-ea"/>
              </a:rPr>
              <a:t>cos</a:t>
            </a:r>
            <a:r>
              <a:rPr lang="en-US" altLang="zh-CN" dirty="0" smtClean="0">
                <a:solidFill>
                  <a:schemeClr val="tx1"/>
                </a:solidFill>
                <a:latin typeface="+mj-ea"/>
                <a:ea typeface="+mj-ea"/>
              </a:rPr>
              <a:t>(</a:t>
            </a:r>
            <a:r>
              <a:rPr lang="en-US" altLang="zh-CN" dirty="0" err="1" smtClean="0">
                <a:solidFill>
                  <a:schemeClr val="tx1"/>
                </a:solidFill>
                <a:latin typeface="+mj-ea"/>
                <a:ea typeface="+mj-ea"/>
              </a:rPr>
              <a:t>SaS,WH</a:t>
            </a:r>
            <a:r>
              <a:rPr lang="en-US" altLang="zh-CN" dirty="0" smtClean="0">
                <a:solidFill>
                  <a:schemeClr val="tx1"/>
                </a:solidFill>
                <a:latin typeface="+mj-ea"/>
                <a:ea typeface="+mj-ea"/>
              </a:rPr>
              <a:t>) ≈ 0.79</a:t>
            </a:r>
          </a:p>
          <a:p>
            <a:r>
              <a:rPr lang="en-US" altLang="zh-CN" dirty="0" err="1" smtClean="0">
                <a:solidFill>
                  <a:schemeClr val="tx1"/>
                </a:solidFill>
                <a:latin typeface="+mj-ea"/>
                <a:ea typeface="+mj-ea"/>
              </a:rPr>
              <a:t>cos</a:t>
            </a:r>
            <a:r>
              <a:rPr lang="en-US" altLang="zh-CN" dirty="0" smtClean="0">
                <a:solidFill>
                  <a:schemeClr val="tx1"/>
                </a:solidFill>
                <a:latin typeface="+mj-ea"/>
                <a:ea typeface="+mj-ea"/>
              </a:rPr>
              <a:t>(</a:t>
            </a:r>
            <a:r>
              <a:rPr lang="en-US" altLang="zh-CN" dirty="0" err="1" smtClean="0">
                <a:solidFill>
                  <a:schemeClr val="tx1"/>
                </a:solidFill>
                <a:latin typeface="+mj-ea"/>
                <a:ea typeface="+mj-ea"/>
              </a:rPr>
              <a:t>PaP,WH</a:t>
            </a:r>
            <a:r>
              <a:rPr lang="en-US" altLang="zh-CN" dirty="0" smtClean="0">
                <a:solidFill>
                  <a:schemeClr val="tx1"/>
                </a:solidFill>
                <a:latin typeface="+mj-ea"/>
                <a:ea typeface="+mj-ea"/>
              </a:rPr>
              <a:t>) ≈ 0.69</a:t>
            </a:r>
          </a:p>
          <a:p>
            <a:r>
              <a:rPr lang="en-US" altLang="zh-CN" dirty="0" err="1" smtClean="0">
                <a:solidFill>
                  <a:schemeClr val="tx1"/>
                </a:solidFill>
                <a:latin typeface="+mj-ea"/>
                <a:ea typeface="+mj-ea"/>
              </a:rPr>
              <a:t>cos</a:t>
            </a:r>
            <a:r>
              <a:rPr lang="en-US" altLang="zh-CN" dirty="0" smtClean="0">
                <a:solidFill>
                  <a:schemeClr val="tx1"/>
                </a:solidFill>
                <a:latin typeface="+mj-ea"/>
                <a:ea typeface="+mj-ea"/>
              </a:rPr>
              <a:t>(</a:t>
            </a:r>
            <a:r>
              <a:rPr lang="en-US" altLang="zh-CN" dirty="0" err="1" smtClean="0">
                <a:solidFill>
                  <a:schemeClr val="tx1"/>
                </a:solidFill>
                <a:latin typeface="+mj-ea"/>
                <a:ea typeface="+mj-ea"/>
              </a:rPr>
              <a:t>SaS,PaP</a:t>
            </a:r>
            <a:r>
              <a:rPr lang="en-US" altLang="zh-CN" dirty="0" smtClean="0">
                <a:solidFill>
                  <a:schemeClr val="tx1"/>
                </a:solidFill>
                <a:latin typeface="+mj-ea"/>
                <a:ea typeface="+mj-ea"/>
              </a:rPr>
              <a:t>) &gt; </a:t>
            </a:r>
            <a:r>
              <a:rPr lang="en-US" altLang="zh-CN" dirty="0" err="1" smtClean="0">
                <a:solidFill>
                  <a:schemeClr val="tx1"/>
                </a:solidFill>
                <a:latin typeface="+mj-ea"/>
                <a:ea typeface="+mj-ea"/>
              </a:rPr>
              <a:t>cos</a:t>
            </a:r>
            <a:r>
              <a:rPr lang="en-US" altLang="zh-CN" dirty="0" smtClean="0">
                <a:solidFill>
                  <a:schemeClr val="tx1"/>
                </a:solidFill>
                <a:latin typeface="+mj-ea"/>
                <a:ea typeface="+mj-ea"/>
              </a:rPr>
              <a:t>(SAS,WH) &gt; </a:t>
            </a:r>
            <a:r>
              <a:rPr lang="en-US" altLang="zh-CN" dirty="0" err="1" smtClean="0">
                <a:solidFill>
                  <a:schemeClr val="tx1"/>
                </a:solidFill>
                <a:latin typeface="+mj-ea"/>
                <a:ea typeface="+mj-ea"/>
              </a:rPr>
              <a:t>cos</a:t>
            </a:r>
            <a:r>
              <a:rPr lang="en-US" altLang="zh-CN" dirty="0" smtClean="0">
                <a:solidFill>
                  <a:schemeClr val="tx1"/>
                </a:solidFill>
                <a:latin typeface="+mj-ea"/>
                <a:ea typeface="+mj-ea"/>
              </a:rPr>
              <a:t>(</a:t>
            </a:r>
            <a:r>
              <a:rPr lang="en-US" altLang="zh-CN" dirty="0" err="1" smtClean="0">
                <a:solidFill>
                  <a:schemeClr val="tx1"/>
                </a:solidFill>
                <a:latin typeface="+mj-ea"/>
                <a:ea typeface="+mj-ea"/>
              </a:rPr>
              <a:t>PaP,WH</a:t>
            </a:r>
            <a:r>
              <a:rPr lang="en-US" altLang="zh-CN" dirty="0" smtClean="0">
                <a:solidFill>
                  <a:schemeClr val="tx1"/>
                </a:solidFill>
                <a:latin typeface="+mj-ea"/>
                <a:ea typeface="+mj-ea"/>
              </a:rPr>
              <a:t>) </a:t>
            </a:r>
            <a:endParaRPr lang="zh-CN" altLang="en-US" dirty="0">
              <a:solidFill>
                <a:schemeClr val="tx1"/>
              </a:solidFill>
              <a:latin typeface="+mj-ea"/>
              <a:ea typeface="+mj-ea"/>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33</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572560" cy="1403350"/>
          </a:xfrm>
          <a:prstGeom prst="rect">
            <a:avLst/>
          </a:prstGeom>
          <a:noFill/>
          <a:ln w="9525">
            <a:noFill/>
            <a:round/>
            <a:headEnd/>
            <a:tailEnd/>
          </a:ln>
        </p:spPr>
        <p:txBody>
          <a:bodyPr anchor="b"/>
          <a:lstStyle/>
          <a:p>
            <a:r>
              <a:rPr lang="de-DE" sz="3600" dirty="0" smtClean="0">
                <a:solidFill>
                  <a:schemeClr val="tx1"/>
                </a:solidFill>
                <a:latin typeface="+mj-lt"/>
                <a:ea typeface="黑体" pitchFamily="49" charset="-122"/>
              </a:rPr>
              <a:t>tf-idf </a:t>
            </a:r>
            <a:r>
              <a:rPr lang="zh-CN" altLang="en-US" sz="3600" dirty="0" smtClean="0">
                <a:solidFill>
                  <a:schemeClr val="tx1"/>
                </a:solidFill>
                <a:latin typeface="+mj-lt"/>
                <a:ea typeface="黑体" pitchFamily="49" charset="-122"/>
              </a:rPr>
              <a:t>计算样例</a:t>
            </a:r>
            <a:r>
              <a:rPr lang="de-DE" sz="3600" dirty="0" smtClean="0">
                <a:solidFill>
                  <a:schemeClr val="tx1"/>
                </a:solidFill>
                <a:latin typeface="+mj-lt"/>
                <a:ea typeface="黑体" pitchFamily="49" charset="-122"/>
              </a:rPr>
              <a:t>: Inc.Itn</a:t>
            </a:r>
          </a:p>
        </p:txBody>
      </p:sp>
      <p:sp>
        <p:nvSpPr>
          <p:cNvPr id="84996" name="Text Box 3"/>
          <p:cNvSpPr txBox="1">
            <a:spLocks noChangeArrowheads="1"/>
          </p:cNvSpPr>
          <p:nvPr/>
        </p:nvSpPr>
        <p:spPr bwMode="auto">
          <a:xfrm>
            <a:off x="0" y="1556792"/>
            <a:ext cx="9144000" cy="714380"/>
          </a:xfrm>
          <a:prstGeom prst="rect">
            <a:avLst/>
          </a:prstGeom>
          <a:noFill/>
          <a:ln w="9525">
            <a:noFill/>
            <a:round/>
            <a:headEnd/>
            <a:tailEnd/>
          </a:ln>
        </p:spPr>
        <p:txBody>
          <a:bodyPr/>
          <a:lstStyle/>
          <a:p>
            <a:pPr lvl="1">
              <a:spcBef>
                <a:spcPts val="700"/>
              </a:spcBef>
              <a:buClr>
                <a:srgbClr val="336699"/>
              </a:buClr>
            </a:pPr>
            <a:r>
              <a:rPr lang="zh-CN" altLang="en-US" sz="2200" dirty="0" smtClean="0">
                <a:solidFill>
                  <a:schemeClr val="tx1"/>
                </a:solidFill>
                <a:latin typeface="+mj-lt"/>
                <a:ea typeface="黑体" pitchFamily="49" charset="-122"/>
              </a:rPr>
              <a:t>查询</a:t>
            </a:r>
            <a:r>
              <a:rPr lang="de-DE" sz="2200" dirty="0" smtClean="0">
                <a:solidFill>
                  <a:schemeClr val="tx1"/>
                </a:solidFill>
                <a:latin typeface="+mj-lt"/>
                <a:ea typeface="黑体" pitchFamily="49" charset="-122"/>
              </a:rPr>
              <a:t>: “best car insurance”. </a:t>
            </a:r>
            <a:r>
              <a:rPr lang="zh-CN" altLang="en-US" sz="2200" dirty="0" smtClean="0">
                <a:solidFill>
                  <a:schemeClr val="tx1"/>
                </a:solidFill>
                <a:latin typeface="+mj-lt"/>
                <a:ea typeface="黑体" pitchFamily="49" charset="-122"/>
              </a:rPr>
              <a:t>文档</a:t>
            </a:r>
            <a:r>
              <a:rPr lang="de-DE" sz="2200" dirty="0" smtClean="0">
                <a:solidFill>
                  <a:schemeClr val="tx1"/>
                </a:solidFill>
                <a:latin typeface="+mj-lt"/>
                <a:ea typeface="黑体" pitchFamily="49" charset="-122"/>
              </a:rPr>
              <a:t>: “car insurance auto insurance”.</a:t>
            </a: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pPr>
              <a:defRPr/>
            </a:pPr>
            <a:fld id="{74BF2C0F-05D6-4882-A325-BE394602789D}" type="slidenum">
              <a:rPr lang="en-US" smtClean="0"/>
              <a:pPr>
                <a:defRPr/>
              </a:pPr>
              <a:t>33</a:t>
            </a:fld>
            <a:endParaRPr lang="en-US"/>
          </a:p>
        </p:txBody>
      </p:sp>
      <p:pic>
        <p:nvPicPr>
          <p:cNvPr id="8" name="Picture 7" descr="661.png"/>
          <p:cNvPicPr>
            <a:picLocks noChangeAspect="1"/>
          </p:cNvPicPr>
          <p:nvPr/>
        </p:nvPicPr>
        <p:blipFill>
          <a:blip r:embed="rId4" cstate="print"/>
          <a:stretch>
            <a:fillRect/>
          </a:stretch>
        </p:blipFill>
        <p:spPr>
          <a:xfrm>
            <a:off x="214314" y="2235023"/>
            <a:ext cx="8643966" cy="1698033"/>
          </a:xfrm>
          <a:prstGeom prst="rect">
            <a:avLst/>
          </a:prstGeom>
        </p:spPr>
      </p:pic>
      <p:pic>
        <p:nvPicPr>
          <p:cNvPr id="11" name="Picture 10" descr="Picture3.png"/>
          <p:cNvPicPr>
            <a:picLocks noChangeAspect="1"/>
          </p:cNvPicPr>
          <p:nvPr/>
        </p:nvPicPr>
        <p:blipFill>
          <a:blip r:embed="rId5" cstate="print"/>
          <a:stretch>
            <a:fillRect/>
          </a:stretch>
        </p:blipFill>
        <p:spPr>
          <a:xfrm>
            <a:off x="251520" y="4365104"/>
            <a:ext cx="3182402" cy="468000"/>
          </a:xfrm>
          <a:prstGeom prst="rect">
            <a:avLst/>
          </a:prstGeom>
        </p:spPr>
      </p:pic>
      <p:sp>
        <p:nvSpPr>
          <p:cNvPr id="12" name="Rectangle 11"/>
          <p:cNvSpPr/>
          <p:nvPr/>
        </p:nvSpPr>
        <p:spPr>
          <a:xfrm>
            <a:off x="395536" y="5085184"/>
            <a:ext cx="8429684" cy="1107996"/>
          </a:xfrm>
          <a:prstGeom prst="rect">
            <a:avLst/>
          </a:prstGeom>
        </p:spPr>
        <p:txBody>
          <a:bodyPr wrap="square">
            <a:spAutoFit/>
          </a:bodyPr>
          <a:lstStyle/>
          <a:p>
            <a:r>
              <a:rPr lang="de-DE" sz="2200" dirty="0" smtClean="0">
                <a:solidFill>
                  <a:schemeClr val="tx1"/>
                </a:solidFill>
                <a:latin typeface="+mj-lt"/>
                <a:ea typeface="黑体" pitchFamily="49" charset="-122"/>
              </a:rPr>
              <a:t>1/1.92 ≈ 0.52</a:t>
            </a:r>
          </a:p>
          <a:p>
            <a:r>
              <a:rPr lang="en-US" sz="2200" dirty="0" smtClean="0">
                <a:solidFill>
                  <a:schemeClr val="tx1"/>
                </a:solidFill>
                <a:latin typeface="+mj-lt"/>
                <a:ea typeface="黑体" pitchFamily="49" charset="-122"/>
              </a:rPr>
              <a:t>1.3/1.92 ≈ 0.68 </a:t>
            </a:r>
          </a:p>
          <a:p>
            <a:r>
              <a:rPr lang="zh-CN" altLang="en-US" sz="2200" dirty="0" smtClean="0">
                <a:solidFill>
                  <a:schemeClr val="tx1"/>
                </a:solidFill>
                <a:latin typeface="+mj-lt"/>
                <a:ea typeface="黑体" pitchFamily="49" charset="-122"/>
              </a:rPr>
              <a:t>最终结果     </a:t>
            </a:r>
            <a:r>
              <a:rPr lang="de-DE" sz="2200" i="1" baseline="-25000" dirty="0" smtClean="0">
                <a:solidFill>
                  <a:schemeClr val="tx1"/>
                </a:solidFill>
                <a:latin typeface="+mj-lt"/>
                <a:ea typeface="黑体" pitchFamily="49" charset="-122"/>
              </a:rPr>
              <a:t> </a:t>
            </a:r>
            <a:r>
              <a:rPr lang="de-DE" sz="2200" i="1" dirty="0" smtClean="0">
                <a:solidFill>
                  <a:schemeClr val="tx1"/>
                </a:solidFill>
                <a:latin typeface="+mj-lt"/>
                <a:ea typeface="黑体" pitchFamily="49" charset="-122"/>
              </a:rPr>
              <a:t>w</a:t>
            </a:r>
            <a:r>
              <a:rPr lang="de-DE" sz="2200" i="1" baseline="-25000" dirty="0" smtClean="0">
                <a:solidFill>
                  <a:schemeClr val="tx1"/>
                </a:solidFill>
                <a:latin typeface="+mj-lt"/>
                <a:ea typeface="黑体" pitchFamily="49" charset="-122"/>
              </a:rPr>
              <a:t>qi</a:t>
            </a:r>
            <a:r>
              <a:rPr lang="de-DE" sz="2200" i="1" dirty="0" smtClean="0">
                <a:solidFill>
                  <a:schemeClr val="tx1"/>
                </a:solidFill>
                <a:latin typeface="+mj-lt"/>
                <a:ea typeface="黑体" pitchFamily="49" charset="-122"/>
              </a:rPr>
              <a:t> · w</a:t>
            </a:r>
            <a:r>
              <a:rPr lang="de-DE" sz="2200" i="1" baseline="-25000" dirty="0" smtClean="0">
                <a:solidFill>
                  <a:schemeClr val="tx1"/>
                </a:solidFill>
                <a:latin typeface="+mj-lt"/>
                <a:ea typeface="黑体" pitchFamily="49" charset="-122"/>
              </a:rPr>
              <a:t>di</a:t>
            </a:r>
            <a:r>
              <a:rPr lang="de-DE" sz="2200" i="1" dirty="0" smtClean="0">
                <a:solidFill>
                  <a:schemeClr val="tx1"/>
                </a:solidFill>
                <a:latin typeface="+mj-lt"/>
                <a:ea typeface="黑体" pitchFamily="49" charset="-122"/>
              </a:rPr>
              <a:t> </a:t>
            </a:r>
            <a:r>
              <a:rPr lang="de-DE" sz="2200" dirty="0" smtClean="0">
                <a:solidFill>
                  <a:schemeClr val="tx1"/>
                </a:solidFill>
                <a:latin typeface="+mj-lt"/>
                <a:ea typeface="黑体" pitchFamily="49" charset="-122"/>
              </a:rPr>
              <a:t>= 0 + 0 + 1.04 + 2.04 = 3.08</a:t>
            </a:r>
            <a:endParaRPr lang="de-DE" sz="2200" dirty="0" smtClean="0">
              <a:solidFill>
                <a:srgbClr val="00B050"/>
              </a:solidFill>
              <a:latin typeface="+mj-lt"/>
              <a:ea typeface="黑体" pitchFamily="49" charset="-122"/>
            </a:endParaRPr>
          </a:p>
        </p:txBody>
      </p:sp>
      <p:graphicFrame>
        <p:nvGraphicFramePr>
          <p:cNvPr id="13" name="Object 12"/>
          <p:cNvGraphicFramePr>
            <a:graphicFrameLocks noChangeAspect="1"/>
          </p:cNvGraphicFramePr>
          <p:nvPr/>
        </p:nvGraphicFramePr>
        <p:xfrm>
          <a:off x="1619672" y="5805264"/>
          <a:ext cx="414000" cy="360000"/>
        </p:xfrm>
        <a:graphic>
          <a:graphicData uri="http://schemas.openxmlformats.org/presentationml/2006/ole">
            <mc:AlternateContent xmlns:mc="http://schemas.openxmlformats.org/markup-compatibility/2006">
              <mc:Choice xmlns:v="urn:schemas-microsoft-com:vml" Requires="v">
                <p:oleObj spid="_x0000_s77836" name="Vergelijking" r:id="rId6" imgW="291960" imgH="253800" progId="Equation.3">
                  <p:embed/>
                </p:oleObj>
              </mc:Choice>
              <mc:Fallback>
                <p:oleObj name="Vergelijking" r:id="rId6" imgW="291960" imgH="253800" progId="Equation.3">
                  <p:embed/>
                  <p:pic>
                    <p:nvPicPr>
                      <p:cNvPr id="0"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19672" y="5805264"/>
                        <a:ext cx="414000" cy="360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34</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572560" cy="1403350"/>
          </a:xfrm>
          <a:prstGeom prst="rect">
            <a:avLst/>
          </a:prstGeom>
          <a:noFill/>
          <a:ln w="9525">
            <a:noFill/>
            <a:round/>
            <a:headEnd/>
            <a:tailEnd/>
          </a:ln>
        </p:spPr>
        <p:txBody>
          <a:bodyPr anchor="b"/>
          <a:lstStyle/>
          <a:p>
            <a:r>
              <a:rPr lang="zh-CN" altLang="en-US" sz="3400" dirty="0" smtClean="0">
                <a:solidFill>
                  <a:schemeClr val="tx1"/>
                </a:solidFill>
                <a:latin typeface="+mj-lt"/>
                <a:ea typeface="黑体" pitchFamily="49" charset="-122"/>
              </a:rPr>
              <a:t>向量空间模型小结</a:t>
            </a:r>
            <a:endParaRPr lang="en-US" sz="3400" dirty="0" smtClean="0">
              <a:solidFill>
                <a:schemeClr val="tx1"/>
              </a:solidFill>
              <a:latin typeface="+mj-lt"/>
              <a:ea typeface="黑体" pitchFamily="49" charset="-122"/>
            </a:endParaRPr>
          </a:p>
        </p:txBody>
      </p:sp>
      <p:sp>
        <p:nvSpPr>
          <p:cNvPr id="84996" name="Text Box 3"/>
          <p:cNvSpPr txBox="1">
            <a:spLocks noChangeArrowheads="1"/>
          </p:cNvSpPr>
          <p:nvPr/>
        </p:nvSpPr>
        <p:spPr bwMode="auto">
          <a:xfrm>
            <a:off x="285720" y="2285992"/>
            <a:ext cx="8643998" cy="3663288"/>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en-US" dirty="0" smtClean="0">
                <a:solidFill>
                  <a:schemeClr val="tx1"/>
                </a:solidFill>
                <a:latin typeface="+mj-lt"/>
                <a:ea typeface="黑体" pitchFamily="49" charset="-122"/>
              </a:rPr>
              <a:t>将查询表示成</a:t>
            </a:r>
            <a:r>
              <a:rPr lang="en-US" dirty="0" err="1" smtClean="0">
                <a:solidFill>
                  <a:schemeClr val="tx1"/>
                </a:solidFill>
                <a:latin typeface="+mj-lt"/>
                <a:ea typeface="黑体" pitchFamily="49" charset="-122"/>
              </a:rPr>
              <a:t>tf-idf</a:t>
            </a:r>
            <a:r>
              <a:rPr lang="zh-CN" altLang="en-US" dirty="0" smtClean="0">
                <a:solidFill>
                  <a:schemeClr val="tx1"/>
                </a:solidFill>
                <a:latin typeface="+mj-lt"/>
                <a:ea typeface="黑体" pitchFamily="49" charset="-122"/>
              </a:rPr>
              <a:t>权重向量</a:t>
            </a:r>
            <a:endParaRPr lang="en-US" dirty="0" smtClean="0">
              <a:solidFill>
                <a:schemeClr val="tx1"/>
              </a:solidFill>
              <a:latin typeface="+mj-lt"/>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mj-lt"/>
                <a:ea typeface="黑体" pitchFamily="49" charset="-122"/>
              </a:rPr>
              <a:t>将每篇文档表示成同一空间下的</a:t>
            </a:r>
            <a:r>
              <a:rPr lang="en-US" dirty="0" smtClean="0">
                <a:solidFill>
                  <a:schemeClr val="tx1"/>
                </a:solidFill>
                <a:latin typeface="+mj-lt"/>
                <a:ea typeface="黑体" pitchFamily="49" charset="-122"/>
              </a:rPr>
              <a:t> </a:t>
            </a:r>
            <a:r>
              <a:rPr lang="en-US" dirty="0" err="1" smtClean="0">
                <a:solidFill>
                  <a:schemeClr val="tx1"/>
                </a:solidFill>
                <a:latin typeface="+mj-lt"/>
                <a:ea typeface="黑体" pitchFamily="49" charset="-122"/>
              </a:rPr>
              <a:t>tf-idf</a:t>
            </a:r>
            <a:r>
              <a:rPr lang="zh-CN" altLang="en-US" dirty="0" smtClean="0">
                <a:solidFill>
                  <a:schemeClr val="tx1"/>
                </a:solidFill>
                <a:latin typeface="+mj-lt"/>
                <a:ea typeface="黑体" pitchFamily="49" charset="-122"/>
              </a:rPr>
              <a:t>权重向量</a:t>
            </a:r>
            <a:endParaRPr lang="en-US" altLang="zh-CN" dirty="0" smtClean="0">
              <a:solidFill>
                <a:schemeClr val="tx1"/>
              </a:solidFill>
              <a:latin typeface="+mj-lt"/>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mj-lt"/>
                <a:ea typeface="黑体" pitchFamily="49" charset="-122"/>
              </a:rPr>
              <a:t>计算两个向量之间的某种相似度</a:t>
            </a:r>
            <a:r>
              <a:rPr lang="en-US" altLang="zh-CN" dirty="0" smtClean="0">
                <a:solidFill>
                  <a:schemeClr val="tx1"/>
                </a:solidFill>
                <a:latin typeface="+mj-lt"/>
                <a:ea typeface="黑体" pitchFamily="49" charset="-122"/>
              </a:rPr>
              <a:t>(</a:t>
            </a:r>
            <a:r>
              <a:rPr lang="zh-CN" altLang="en-US" dirty="0" smtClean="0">
                <a:solidFill>
                  <a:schemeClr val="tx1"/>
                </a:solidFill>
                <a:latin typeface="+mj-lt"/>
                <a:ea typeface="黑体" pitchFamily="49" charset="-122"/>
              </a:rPr>
              <a:t>如余弦相似度</a:t>
            </a:r>
            <a:r>
              <a:rPr lang="en-US" altLang="zh-CN" dirty="0" smtClean="0">
                <a:solidFill>
                  <a:schemeClr val="tx1"/>
                </a:solidFill>
                <a:latin typeface="+mj-lt"/>
                <a:ea typeface="黑体" pitchFamily="49" charset="-122"/>
              </a:rPr>
              <a:t>)</a:t>
            </a:r>
            <a:endParaRPr lang="de-DE" dirty="0" smtClean="0">
              <a:solidFill>
                <a:schemeClr val="tx1"/>
              </a:solidFill>
              <a:latin typeface="+mj-lt"/>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mj-lt"/>
                <a:ea typeface="黑体" pitchFamily="49" charset="-122"/>
              </a:rPr>
              <a:t>按照相似度大小将文档排序</a:t>
            </a:r>
            <a:endParaRPr lang="en-US" dirty="0" smtClean="0">
              <a:solidFill>
                <a:schemeClr val="tx1"/>
              </a:solidFill>
              <a:latin typeface="+mj-lt"/>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mj-lt"/>
                <a:ea typeface="黑体" pitchFamily="49" charset="-122"/>
              </a:rPr>
              <a:t>将前</a:t>
            </a:r>
            <a:r>
              <a:rPr lang="en-US" altLang="zh-CN" i="1" dirty="0" smtClean="0">
                <a:solidFill>
                  <a:schemeClr val="tx1"/>
                </a:solidFill>
                <a:latin typeface="+mj-lt"/>
                <a:ea typeface="黑体" pitchFamily="49" charset="-122"/>
              </a:rPr>
              <a:t>K</a:t>
            </a:r>
            <a:r>
              <a:rPr lang="zh-CN" altLang="en-US" dirty="0" smtClean="0">
                <a:solidFill>
                  <a:schemeClr val="tx1"/>
                </a:solidFill>
                <a:latin typeface="+mj-lt"/>
                <a:ea typeface="黑体" pitchFamily="49" charset="-122"/>
              </a:rPr>
              <a:t>（如</a:t>
            </a:r>
            <a:r>
              <a:rPr lang="en-US" altLang="zh-CN" i="1" dirty="0" smtClean="0">
                <a:solidFill>
                  <a:schemeClr val="tx1"/>
                </a:solidFill>
                <a:latin typeface="+mj-lt"/>
                <a:ea typeface="黑体" pitchFamily="49" charset="-122"/>
              </a:rPr>
              <a:t>K </a:t>
            </a:r>
            <a:r>
              <a:rPr lang="en-US" altLang="zh-CN" dirty="0" smtClean="0">
                <a:solidFill>
                  <a:schemeClr val="tx1"/>
                </a:solidFill>
                <a:latin typeface="+mj-lt"/>
                <a:ea typeface="黑体" pitchFamily="49" charset="-122"/>
              </a:rPr>
              <a:t>=10</a:t>
            </a:r>
            <a:r>
              <a:rPr lang="zh-CN" altLang="en-US" dirty="0" smtClean="0">
                <a:solidFill>
                  <a:schemeClr val="tx1"/>
                </a:solidFill>
                <a:latin typeface="+mj-lt"/>
                <a:ea typeface="黑体" pitchFamily="49" charset="-122"/>
              </a:rPr>
              <a:t>）篇文档返回给用户</a:t>
            </a:r>
            <a:endParaRPr lang="en-US" dirty="0" smtClean="0">
              <a:solidFill>
                <a:schemeClr val="tx1"/>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pPr>
              <a:defRPr/>
            </a:pPr>
            <a:fld id="{74BF2C0F-05D6-4882-A325-BE394602789D}" type="slidenum">
              <a:rPr lang="en-US" smtClean="0"/>
              <a:pPr>
                <a:defRPr/>
              </a:pPr>
              <a:t>34</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编号占位符 1"/>
          <p:cNvSpPr>
            <a:spLocks noGrp="1"/>
          </p:cNvSpPr>
          <p:nvPr>
            <p:ph type="sldNum" sz="quarter" idx="12"/>
          </p:nvPr>
        </p:nvSpPr>
        <p:spPr/>
        <p:txBody>
          <a:bodyPr/>
          <a:lstStyle/>
          <a:p>
            <a:pPr>
              <a:defRPr/>
            </a:pPr>
            <a:fld id="{DB3EC566-48E6-4552-87D6-CB322A8F1925}" type="slidenum">
              <a:rPr lang="en-US" smtClean="0"/>
              <a:pPr>
                <a:defRPr/>
              </a:pPr>
              <a:t>35</a:t>
            </a:fld>
            <a:endParaRPr lang="en-US"/>
          </a:p>
        </p:txBody>
      </p:sp>
      <p:sp>
        <p:nvSpPr>
          <p:cNvPr id="3" name="Text Box 2"/>
          <p:cNvSpPr txBox="1">
            <a:spLocks noChangeArrowheads="1"/>
          </p:cNvSpPr>
          <p:nvPr/>
        </p:nvSpPr>
        <p:spPr bwMode="auto">
          <a:xfrm>
            <a:off x="285720" y="12700"/>
            <a:ext cx="8572560" cy="1403350"/>
          </a:xfrm>
          <a:prstGeom prst="rect">
            <a:avLst/>
          </a:prstGeom>
          <a:noFill/>
          <a:ln w="9525">
            <a:noFill/>
            <a:round/>
            <a:headEnd/>
            <a:tailEnd/>
          </a:ln>
        </p:spPr>
        <p:txBody>
          <a:bodyPr anchor="b"/>
          <a:lstStyle/>
          <a:p>
            <a:r>
              <a:rPr lang="zh-CN" altLang="en-US" sz="3400" dirty="0" smtClean="0">
                <a:solidFill>
                  <a:schemeClr val="tx1"/>
                </a:solidFill>
                <a:latin typeface="+mj-lt"/>
                <a:ea typeface="黑体" pitchFamily="49" charset="-122"/>
              </a:rPr>
              <a:t>作业</a:t>
            </a:r>
            <a:endParaRPr lang="en-US" sz="3400" dirty="0" smtClean="0">
              <a:solidFill>
                <a:schemeClr val="tx1"/>
              </a:solidFill>
              <a:latin typeface="+mj-lt"/>
              <a:ea typeface="黑体" pitchFamily="49" charset="-122"/>
            </a:endParaRPr>
          </a:p>
        </p:txBody>
      </p:sp>
      <p:sp>
        <p:nvSpPr>
          <p:cNvPr id="4" name="Text Box 3"/>
          <p:cNvSpPr txBox="1">
            <a:spLocks noChangeArrowheads="1"/>
          </p:cNvSpPr>
          <p:nvPr/>
        </p:nvSpPr>
        <p:spPr bwMode="auto">
          <a:xfrm>
            <a:off x="285720" y="2285992"/>
            <a:ext cx="8643998" cy="3663288"/>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en-US" dirty="0" smtClean="0">
                <a:solidFill>
                  <a:schemeClr val="tx1"/>
                </a:solidFill>
                <a:latin typeface="+mj-lt"/>
                <a:ea typeface="黑体" pitchFamily="49" charset="-122"/>
              </a:rPr>
              <a:t>针对第</a:t>
            </a:r>
            <a:r>
              <a:rPr lang="en-US" altLang="zh-CN" dirty="0" smtClean="0">
                <a:solidFill>
                  <a:schemeClr val="tx1"/>
                </a:solidFill>
                <a:latin typeface="+mj-lt"/>
                <a:ea typeface="黑体" pitchFamily="49" charset="-122"/>
              </a:rPr>
              <a:t>4</a:t>
            </a:r>
            <a:r>
              <a:rPr lang="zh-CN" altLang="en-US" dirty="0" smtClean="0">
                <a:solidFill>
                  <a:schemeClr val="tx1"/>
                </a:solidFill>
                <a:latin typeface="+mj-lt"/>
                <a:ea typeface="黑体" pitchFamily="49" charset="-122"/>
              </a:rPr>
              <a:t>次作业中的</a:t>
            </a:r>
            <a:r>
              <a:rPr lang="en-US" altLang="zh-CN" dirty="0" smtClean="0">
                <a:solidFill>
                  <a:schemeClr val="tx1"/>
                </a:solidFill>
                <a:latin typeface="+mj-lt"/>
                <a:ea typeface="黑体" pitchFamily="49" charset="-122"/>
              </a:rPr>
              <a:t>10</a:t>
            </a:r>
            <a:r>
              <a:rPr lang="zh-CN" altLang="en-US" dirty="0" smtClean="0">
                <a:solidFill>
                  <a:schemeClr val="tx1"/>
                </a:solidFill>
                <a:latin typeface="+mj-lt"/>
                <a:ea typeface="黑体" pitchFamily="49" charset="-122"/>
              </a:rPr>
              <a:t>篇文档，构建向量空间模型，返回</a:t>
            </a:r>
            <a:r>
              <a:rPr lang="en-US" altLang="zh-CN" dirty="0" smtClean="0">
                <a:solidFill>
                  <a:schemeClr val="tx1"/>
                </a:solidFill>
                <a:latin typeface="+mj-lt"/>
                <a:ea typeface="黑体" pitchFamily="49" charset="-122"/>
              </a:rPr>
              <a:t>10</a:t>
            </a:r>
            <a:r>
              <a:rPr lang="zh-CN" altLang="en-US" dirty="0" smtClean="0">
                <a:solidFill>
                  <a:schemeClr val="tx1"/>
                </a:solidFill>
                <a:latin typeface="+mj-lt"/>
                <a:ea typeface="黑体" pitchFamily="49" charset="-122"/>
              </a:rPr>
              <a:t>篇文档两两相似度</a:t>
            </a:r>
          </a:p>
          <a:p>
            <a:pPr lvl="2">
              <a:spcBef>
                <a:spcPts val="700"/>
              </a:spcBef>
              <a:buClr>
                <a:srgbClr val="336699"/>
              </a:buClr>
              <a:buFont typeface="Wingdings" pitchFamily="2" charset="2"/>
              <a:buChar char="§"/>
            </a:pPr>
            <a:r>
              <a:rPr lang="zh-CN" altLang="en-US" dirty="0" smtClean="0">
                <a:solidFill>
                  <a:schemeClr val="tx1"/>
                </a:solidFill>
                <a:latin typeface="+mj-lt"/>
                <a:ea typeface="黑体" pitchFamily="49" charset="-122"/>
              </a:rPr>
              <a:t>输入：</a:t>
            </a:r>
            <a:r>
              <a:rPr lang="zh-CN" altLang="en-US" dirty="0">
                <a:solidFill>
                  <a:schemeClr val="tx1"/>
                </a:solidFill>
                <a:ea typeface="黑体" pitchFamily="49" charset="-122"/>
              </a:rPr>
              <a:t>第</a:t>
            </a:r>
            <a:r>
              <a:rPr lang="en-US" altLang="zh-CN" dirty="0">
                <a:solidFill>
                  <a:schemeClr val="tx1"/>
                </a:solidFill>
                <a:ea typeface="黑体" pitchFamily="49" charset="-122"/>
              </a:rPr>
              <a:t>4</a:t>
            </a:r>
            <a:r>
              <a:rPr lang="zh-CN" altLang="en-US" dirty="0">
                <a:solidFill>
                  <a:schemeClr val="tx1"/>
                </a:solidFill>
                <a:ea typeface="黑体" pitchFamily="49" charset="-122"/>
              </a:rPr>
              <a:t>次作业中的</a:t>
            </a:r>
            <a:r>
              <a:rPr lang="en-US" altLang="zh-CN" dirty="0">
                <a:solidFill>
                  <a:schemeClr val="tx1"/>
                </a:solidFill>
                <a:ea typeface="黑体" pitchFamily="49" charset="-122"/>
              </a:rPr>
              <a:t>10</a:t>
            </a:r>
            <a:r>
              <a:rPr lang="zh-CN" altLang="en-US" dirty="0">
                <a:solidFill>
                  <a:schemeClr val="tx1"/>
                </a:solidFill>
                <a:ea typeface="黑体" pitchFamily="49" charset="-122"/>
              </a:rPr>
              <a:t>篇</a:t>
            </a:r>
            <a:r>
              <a:rPr lang="zh-CN" altLang="en-US" dirty="0" smtClean="0">
                <a:solidFill>
                  <a:schemeClr val="tx1"/>
                </a:solidFill>
                <a:ea typeface="黑体" pitchFamily="49" charset="-122"/>
              </a:rPr>
              <a:t>文档</a:t>
            </a:r>
          </a:p>
          <a:p>
            <a:pPr lvl="2">
              <a:spcBef>
                <a:spcPts val="700"/>
              </a:spcBef>
              <a:buClr>
                <a:srgbClr val="336699"/>
              </a:buClr>
              <a:buFont typeface="Wingdings" pitchFamily="2" charset="2"/>
              <a:buChar char="§"/>
            </a:pPr>
            <a:r>
              <a:rPr lang="zh-CN" altLang="en-US" dirty="0" smtClean="0">
                <a:solidFill>
                  <a:schemeClr val="tx1"/>
                </a:solidFill>
                <a:latin typeface="+mj-lt"/>
                <a:ea typeface="黑体" pitchFamily="49" charset="-122"/>
              </a:rPr>
              <a:t>输出：</a:t>
            </a:r>
            <a:r>
              <a:rPr lang="en-US" altLang="zh-CN" dirty="0" smtClean="0">
                <a:solidFill>
                  <a:schemeClr val="tx1"/>
                </a:solidFill>
                <a:ea typeface="黑体" pitchFamily="49" charset="-122"/>
              </a:rPr>
              <a:t>10</a:t>
            </a:r>
            <a:r>
              <a:rPr lang="zh-CN" altLang="en-US" dirty="0">
                <a:solidFill>
                  <a:schemeClr val="tx1"/>
                </a:solidFill>
                <a:ea typeface="黑体" pitchFamily="49" charset="-122"/>
              </a:rPr>
              <a:t>篇</a:t>
            </a:r>
            <a:r>
              <a:rPr lang="zh-CN" altLang="en-US" dirty="0" smtClean="0">
                <a:solidFill>
                  <a:schemeClr val="tx1"/>
                </a:solidFill>
                <a:ea typeface="黑体" pitchFamily="49" charset="-122"/>
              </a:rPr>
              <a:t>文档的两两相似度</a:t>
            </a:r>
            <a:endParaRPr lang="de-DE" dirty="0" smtClean="0">
              <a:solidFill>
                <a:schemeClr val="tx1"/>
              </a:solidFill>
              <a:latin typeface="+mj-lt"/>
              <a:ea typeface="黑体" pitchFamily="49" charset="-122"/>
            </a:endParaRPr>
          </a:p>
          <a:p>
            <a:pPr lvl="1">
              <a:spcBef>
                <a:spcPts val="700"/>
              </a:spcBef>
              <a:buClr>
                <a:srgbClr val="336699"/>
              </a:buClr>
              <a:buFont typeface="Wingdings" pitchFamily="2" charset="2"/>
              <a:buChar char="§"/>
            </a:pPr>
            <a:endParaRPr lang="en-US" dirty="0" smtClean="0">
              <a:solidFill>
                <a:schemeClr val="tx1"/>
              </a:solidFill>
              <a:latin typeface="+mj-lt"/>
              <a:ea typeface="黑体" pitchFamily="49" charset="-122"/>
            </a:endParaRPr>
          </a:p>
        </p:txBody>
      </p:sp>
    </p:spTree>
    <p:extLst>
      <p:ext uri="{BB962C8B-B14F-4D97-AF65-F5344CB8AC3E}">
        <p14:creationId xmlns:p14="http://schemas.microsoft.com/office/powerpoint/2010/main" val="7150239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4</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572560" cy="1403350"/>
          </a:xfrm>
          <a:prstGeom prst="rect">
            <a:avLst/>
          </a:prstGeom>
          <a:noFill/>
          <a:ln w="9525">
            <a:noFill/>
            <a:round/>
            <a:headEnd/>
            <a:tailEnd/>
          </a:ln>
        </p:spPr>
        <p:txBody>
          <a:bodyPr anchor="b"/>
          <a:lstStyle/>
          <a:p>
            <a:r>
              <a:rPr lang="zh-CN" altLang="en-US" sz="3400" dirty="0" smtClean="0">
                <a:solidFill>
                  <a:schemeClr val="tx1"/>
                </a:solidFill>
                <a:latin typeface="+mj-lt"/>
                <a:ea typeface="黑体" pitchFamily="49" charset="-122"/>
              </a:rPr>
              <a:t>排序式检索</a:t>
            </a:r>
            <a:endParaRPr lang="en-US" sz="3400" dirty="0" smtClean="0">
              <a:solidFill>
                <a:schemeClr val="tx1"/>
              </a:solidFill>
              <a:latin typeface="+mj-lt"/>
              <a:ea typeface="黑体" pitchFamily="49" charset="-122"/>
            </a:endParaRPr>
          </a:p>
        </p:txBody>
      </p:sp>
      <p:sp>
        <p:nvSpPr>
          <p:cNvPr id="84996" name="Text Box 3"/>
          <p:cNvSpPr txBox="1">
            <a:spLocks noChangeArrowheads="1"/>
          </p:cNvSpPr>
          <p:nvPr/>
        </p:nvSpPr>
        <p:spPr bwMode="auto">
          <a:xfrm>
            <a:off x="214282" y="2357454"/>
            <a:ext cx="8572560" cy="3571876"/>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en-US" dirty="0" smtClean="0">
                <a:solidFill>
                  <a:schemeClr val="tx1"/>
                </a:solidFill>
                <a:latin typeface="+mj-lt"/>
                <a:ea typeface="黑体" pitchFamily="49" charset="-122"/>
              </a:rPr>
              <a:t>排序式检索可以避免产生过多或者过少的结果</a:t>
            </a:r>
            <a:endParaRPr lang="en-US" altLang="zh-CN" dirty="0" smtClean="0">
              <a:solidFill>
                <a:schemeClr val="tx1"/>
              </a:solidFill>
              <a:latin typeface="+mj-lt"/>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mj-lt"/>
                <a:ea typeface="黑体" pitchFamily="49" charset="-122"/>
              </a:rPr>
              <a:t>大规模的返回结果可以通过排序技术来避免</a:t>
            </a:r>
            <a:endParaRPr lang="en-US" dirty="0" smtClean="0">
              <a:solidFill>
                <a:schemeClr val="tx1"/>
              </a:solidFill>
              <a:latin typeface="+mj-lt"/>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mj-lt"/>
                <a:ea typeface="黑体" pitchFamily="49" charset="-122"/>
              </a:rPr>
              <a:t>只需要显示前</a:t>
            </a:r>
            <a:r>
              <a:rPr lang="en-US" dirty="0" smtClean="0">
                <a:solidFill>
                  <a:schemeClr val="tx1"/>
                </a:solidFill>
                <a:latin typeface="+mj-lt"/>
                <a:ea typeface="黑体" pitchFamily="49" charset="-122"/>
              </a:rPr>
              <a:t>10</a:t>
            </a:r>
            <a:r>
              <a:rPr lang="zh-CN" altLang="en-US" dirty="0" smtClean="0">
                <a:solidFill>
                  <a:schemeClr val="tx1"/>
                </a:solidFill>
                <a:latin typeface="+mj-lt"/>
                <a:ea typeface="黑体" pitchFamily="49" charset="-122"/>
              </a:rPr>
              <a:t>条结果</a:t>
            </a:r>
            <a:endParaRPr lang="en-US" altLang="zh-CN" dirty="0" smtClean="0">
              <a:solidFill>
                <a:schemeClr val="tx1"/>
              </a:solidFill>
              <a:latin typeface="+mj-lt"/>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mj-lt"/>
                <a:ea typeface="黑体" pitchFamily="49" charset="-122"/>
              </a:rPr>
              <a:t>不会让用户感觉到信息太多</a:t>
            </a:r>
            <a:endParaRPr lang="de-DE" dirty="0" smtClean="0">
              <a:solidFill>
                <a:schemeClr val="tx1"/>
              </a:solidFill>
              <a:latin typeface="+mj-lt"/>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mj-lt"/>
                <a:ea typeface="黑体" pitchFamily="49" charset="-122"/>
              </a:rPr>
              <a:t>前提：排序算法真的有效，即相关度大的文档结果会排在相关度小的文档结果之前</a:t>
            </a:r>
            <a:endParaRPr lang="en-US" dirty="0" smtClean="0">
              <a:solidFill>
                <a:srgbClr val="0070C0"/>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pPr>
              <a:defRPr/>
            </a:pPr>
            <a:fld id="{74BF2C0F-05D6-4882-A325-BE394602789D}" type="slidenum">
              <a:rPr lang="en-US" smtClean="0"/>
              <a:pPr>
                <a:defRPr/>
              </a:pPr>
              <a:t>4</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5</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572560" cy="1403350"/>
          </a:xfrm>
          <a:prstGeom prst="rect">
            <a:avLst/>
          </a:prstGeom>
          <a:noFill/>
          <a:ln w="9525">
            <a:noFill/>
            <a:round/>
            <a:headEnd/>
            <a:tailEnd/>
          </a:ln>
        </p:spPr>
        <p:txBody>
          <a:bodyPr anchor="b"/>
          <a:lstStyle/>
          <a:p>
            <a:r>
              <a:rPr lang="zh-CN" altLang="en-US" sz="3600" dirty="0" smtClean="0">
                <a:solidFill>
                  <a:schemeClr val="tx1"/>
                </a:solidFill>
                <a:latin typeface="+mj-lt"/>
                <a:ea typeface="黑体" pitchFamily="49" charset="-122"/>
              </a:rPr>
              <a:t>排序式检索中的评分技术</a:t>
            </a:r>
            <a:endParaRPr lang="en-US" sz="3600" dirty="0" smtClean="0">
              <a:solidFill>
                <a:schemeClr val="tx1"/>
              </a:solidFill>
              <a:latin typeface="+mj-lt"/>
              <a:ea typeface="黑体" pitchFamily="49" charset="-122"/>
            </a:endParaRPr>
          </a:p>
        </p:txBody>
      </p:sp>
      <p:sp>
        <p:nvSpPr>
          <p:cNvPr id="84996" name="Text Box 3"/>
          <p:cNvSpPr txBox="1">
            <a:spLocks noChangeArrowheads="1"/>
          </p:cNvSpPr>
          <p:nvPr/>
        </p:nvSpPr>
        <p:spPr bwMode="auto">
          <a:xfrm>
            <a:off x="214282" y="2357454"/>
            <a:ext cx="8572560" cy="3571876"/>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en-US" dirty="0" smtClean="0">
                <a:solidFill>
                  <a:schemeClr val="tx1"/>
                </a:solidFill>
                <a:latin typeface="+mj-lt"/>
                <a:ea typeface="黑体" pitchFamily="49" charset="-122"/>
              </a:rPr>
              <a:t>我们希望，在同一查询下，文档集中相关度高的文档排名高于相关度低的文档</a:t>
            </a:r>
            <a:endParaRPr lang="en-US" dirty="0" smtClean="0">
              <a:solidFill>
                <a:schemeClr val="tx1"/>
              </a:solidFill>
              <a:latin typeface="+mj-lt"/>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mj-lt"/>
                <a:ea typeface="黑体" pitchFamily="49" charset="-122"/>
              </a:rPr>
              <a:t>如何实现？</a:t>
            </a:r>
            <a:endParaRPr lang="en-US" dirty="0" smtClean="0">
              <a:solidFill>
                <a:schemeClr val="tx1"/>
              </a:solidFill>
              <a:latin typeface="+mj-lt"/>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mj-lt"/>
                <a:ea typeface="黑体" pitchFamily="49" charset="-122"/>
              </a:rPr>
              <a:t>通常做法是对每个查询</a:t>
            </a:r>
            <a:r>
              <a:rPr lang="en-US" altLang="zh-CN" dirty="0" smtClean="0">
                <a:solidFill>
                  <a:schemeClr val="tx1"/>
                </a:solidFill>
                <a:latin typeface="+mj-lt"/>
                <a:ea typeface="黑体" pitchFamily="49" charset="-122"/>
              </a:rPr>
              <a:t>-</a:t>
            </a:r>
            <a:r>
              <a:rPr lang="zh-CN" altLang="en-US" dirty="0" smtClean="0">
                <a:solidFill>
                  <a:schemeClr val="tx1"/>
                </a:solidFill>
                <a:latin typeface="+mj-lt"/>
                <a:ea typeface="黑体" pitchFamily="49" charset="-122"/>
              </a:rPr>
              <a:t>文档对赋一个</a:t>
            </a:r>
            <a:r>
              <a:rPr lang="en-US" altLang="zh-CN" dirty="0" smtClean="0">
                <a:solidFill>
                  <a:schemeClr val="tx1"/>
                </a:solidFill>
                <a:ea typeface="黑体" pitchFamily="49" charset="-122"/>
              </a:rPr>
              <a:t>[0, 1]</a:t>
            </a:r>
            <a:r>
              <a:rPr lang="zh-CN" altLang="en-US" dirty="0" smtClean="0">
                <a:solidFill>
                  <a:schemeClr val="tx1"/>
                </a:solidFill>
                <a:ea typeface="黑体" pitchFamily="49" charset="-122"/>
              </a:rPr>
              <a:t>之间的分值</a:t>
            </a:r>
            <a:endParaRPr lang="en-US" altLang="zh-CN" dirty="0" smtClean="0">
              <a:solidFill>
                <a:schemeClr val="tx1"/>
              </a:solidFill>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mj-lt"/>
                <a:ea typeface="黑体" pitchFamily="49" charset="-122"/>
              </a:rPr>
              <a:t>该分值度量了文档和查询的匹配程度</a:t>
            </a:r>
            <a:endParaRPr lang="en-US" dirty="0" smtClean="0">
              <a:solidFill>
                <a:schemeClr val="tx1"/>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pPr>
              <a:defRPr/>
            </a:pPr>
            <a:fld id="{74BF2C0F-05D6-4882-A325-BE394602789D}" type="slidenum">
              <a:rPr lang="en-US" smtClean="0"/>
              <a:pPr>
                <a:defRPr/>
              </a:pPr>
              <a:t>5</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6</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572560" cy="1403350"/>
          </a:xfrm>
          <a:prstGeom prst="rect">
            <a:avLst/>
          </a:prstGeom>
          <a:noFill/>
          <a:ln w="9525">
            <a:noFill/>
            <a:round/>
            <a:headEnd/>
            <a:tailEnd/>
          </a:ln>
        </p:spPr>
        <p:txBody>
          <a:bodyPr anchor="b"/>
          <a:lstStyle/>
          <a:p>
            <a:r>
              <a:rPr lang="zh-CN" altLang="en-US" sz="3600" dirty="0" smtClean="0">
                <a:solidFill>
                  <a:schemeClr val="tx1"/>
                </a:solidFill>
                <a:latin typeface="+mj-lt"/>
                <a:ea typeface="黑体" pitchFamily="49" charset="-122"/>
              </a:rPr>
              <a:t>查询</a:t>
            </a:r>
            <a:r>
              <a:rPr lang="en-US" altLang="zh-CN" sz="3600" dirty="0" smtClean="0">
                <a:solidFill>
                  <a:schemeClr val="tx1"/>
                </a:solidFill>
                <a:latin typeface="+mj-lt"/>
                <a:ea typeface="黑体" pitchFamily="49" charset="-122"/>
              </a:rPr>
              <a:t>-</a:t>
            </a:r>
            <a:r>
              <a:rPr lang="zh-CN" altLang="en-US" sz="3600" dirty="0" smtClean="0">
                <a:solidFill>
                  <a:schemeClr val="tx1"/>
                </a:solidFill>
                <a:latin typeface="+mj-lt"/>
                <a:ea typeface="黑体" pitchFamily="49" charset="-122"/>
              </a:rPr>
              <a:t>文档匹配评分计算</a:t>
            </a:r>
            <a:endParaRPr lang="de-DE" sz="3600" dirty="0" smtClean="0">
              <a:solidFill>
                <a:schemeClr val="tx1"/>
              </a:solidFill>
              <a:latin typeface="+mj-lt"/>
              <a:ea typeface="黑体" pitchFamily="49" charset="-122"/>
            </a:endParaRPr>
          </a:p>
        </p:txBody>
      </p:sp>
      <p:sp>
        <p:nvSpPr>
          <p:cNvPr id="84996" name="Text Box 3"/>
          <p:cNvSpPr txBox="1">
            <a:spLocks noChangeArrowheads="1"/>
          </p:cNvSpPr>
          <p:nvPr/>
        </p:nvSpPr>
        <p:spPr bwMode="auto">
          <a:xfrm>
            <a:off x="214282" y="2214554"/>
            <a:ext cx="8572560" cy="3571876"/>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en-US" dirty="0" smtClean="0">
                <a:solidFill>
                  <a:schemeClr val="tx1"/>
                </a:solidFill>
                <a:latin typeface="+mj-lt"/>
                <a:ea typeface="黑体" pitchFamily="49" charset="-122"/>
              </a:rPr>
              <a:t>如何计算查询</a:t>
            </a:r>
            <a:r>
              <a:rPr lang="en-US" altLang="zh-CN" dirty="0" smtClean="0">
                <a:solidFill>
                  <a:schemeClr val="tx1"/>
                </a:solidFill>
                <a:latin typeface="+mj-lt"/>
                <a:ea typeface="黑体" pitchFamily="49" charset="-122"/>
              </a:rPr>
              <a:t>-</a:t>
            </a:r>
            <a:r>
              <a:rPr lang="zh-CN" altLang="en-US" dirty="0" smtClean="0">
                <a:solidFill>
                  <a:schemeClr val="tx1"/>
                </a:solidFill>
                <a:latin typeface="+mj-lt"/>
                <a:ea typeface="黑体" pitchFamily="49" charset="-122"/>
              </a:rPr>
              <a:t>文档的匹配得分？</a:t>
            </a:r>
            <a:endParaRPr lang="en-US" dirty="0" smtClean="0">
              <a:solidFill>
                <a:schemeClr val="tx1"/>
              </a:solidFill>
              <a:latin typeface="+mj-lt"/>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mj-lt"/>
                <a:ea typeface="黑体" pitchFamily="49" charset="-122"/>
              </a:rPr>
              <a:t>先从单词项查询开始</a:t>
            </a:r>
            <a:endParaRPr lang="en-US" altLang="zh-CN" dirty="0" smtClean="0">
              <a:solidFill>
                <a:schemeClr val="tx1"/>
              </a:solidFill>
              <a:latin typeface="+mj-lt"/>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mj-lt"/>
                <a:ea typeface="黑体" pitchFamily="49" charset="-122"/>
              </a:rPr>
              <a:t>若该词项不出现在文档当中，该文档得分应该为</a:t>
            </a:r>
            <a:r>
              <a:rPr lang="en-US" altLang="zh-CN" dirty="0" smtClean="0">
                <a:solidFill>
                  <a:schemeClr val="tx1"/>
                </a:solidFill>
                <a:latin typeface="+mj-lt"/>
                <a:ea typeface="黑体" pitchFamily="49" charset="-122"/>
              </a:rPr>
              <a:t>0</a:t>
            </a:r>
            <a:endParaRPr lang="de-DE" dirty="0" smtClean="0">
              <a:solidFill>
                <a:schemeClr val="tx1"/>
              </a:solidFill>
              <a:latin typeface="+mj-lt"/>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mj-lt"/>
                <a:ea typeface="黑体" pitchFamily="49" charset="-122"/>
              </a:rPr>
              <a:t>该词项在文档中出现越多，则得分越高</a:t>
            </a:r>
            <a:endParaRPr lang="de-DE" dirty="0" smtClean="0">
              <a:solidFill>
                <a:schemeClr val="tx1"/>
              </a:solidFill>
              <a:latin typeface="+mj-lt"/>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mj-lt"/>
                <a:ea typeface="黑体" pitchFamily="49" charset="-122"/>
              </a:rPr>
              <a:t>后面我们将给出多种评分的方法</a:t>
            </a:r>
            <a:endParaRPr lang="en-US" dirty="0" smtClean="0">
              <a:solidFill>
                <a:schemeClr val="tx1"/>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pPr>
              <a:defRPr/>
            </a:pPr>
            <a:fld id="{74BF2C0F-05D6-4882-A325-BE394602789D}" type="slidenum">
              <a:rPr lang="en-US" smtClean="0"/>
              <a:pPr>
                <a:defRPr/>
              </a:pPr>
              <a:t>6</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7</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572560" cy="1403350"/>
          </a:xfrm>
          <a:prstGeom prst="rect">
            <a:avLst/>
          </a:prstGeom>
          <a:noFill/>
          <a:ln w="9525">
            <a:noFill/>
            <a:round/>
            <a:headEnd/>
            <a:tailEnd/>
          </a:ln>
        </p:spPr>
        <p:txBody>
          <a:bodyPr anchor="b"/>
          <a:lstStyle/>
          <a:p>
            <a:r>
              <a:rPr lang="zh-CN" altLang="en-US" sz="3600" dirty="0" smtClean="0">
                <a:solidFill>
                  <a:schemeClr val="tx1"/>
                </a:solidFill>
                <a:latin typeface="+mj-lt"/>
                <a:ea typeface="黑体" pitchFamily="49" charset="-122"/>
              </a:rPr>
              <a:t>二值关联矩阵</a:t>
            </a:r>
            <a:endParaRPr lang="de-DE" sz="3600" dirty="0" smtClean="0">
              <a:solidFill>
                <a:schemeClr val="tx1"/>
              </a:solidFill>
              <a:latin typeface="+mj-lt"/>
              <a:ea typeface="黑体" pitchFamily="49" charset="-122"/>
            </a:endParaRPr>
          </a:p>
        </p:txBody>
      </p:sp>
      <p:sp>
        <p:nvSpPr>
          <p:cNvPr id="84996" name="Text Box 3"/>
          <p:cNvSpPr txBox="1">
            <a:spLocks noChangeArrowheads="1"/>
          </p:cNvSpPr>
          <p:nvPr/>
        </p:nvSpPr>
        <p:spPr bwMode="auto">
          <a:xfrm>
            <a:off x="214282" y="5143536"/>
            <a:ext cx="8572560" cy="1714464"/>
          </a:xfrm>
          <a:prstGeom prst="rect">
            <a:avLst/>
          </a:prstGeom>
          <a:noFill/>
          <a:ln w="9525">
            <a:noFill/>
            <a:round/>
            <a:headEnd/>
            <a:tailEnd/>
          </a:ln>
        </p:spPr>
        <p:txBody>
          <a:bodyPr/>
          <a:lstStyle/>
          <a:p>
            <a:r>
              <a:rPr lang="en-US" dirty="0" smtClean="0">
                <a:solidFill>
                  <a:schemeClr val="tx1"/>
                </a:solidFill>
                <a:latin typeface="+mj-lt"/>
                <a:ea typeface="黑体" pitchFamily="49" charset="-122"/>
              </a:rPr>
              <a:t>	</a:t>
            </a:r>
            <a:r>
              <a:rPr lang="zh-CN" altLang="en-US" dirty="0" smtClean="0">
                <a:solidFill>
                  <a:schemeClr val="tx1"/>
                </a:solidFill>
                <a:latin typeface="+mj-lt"/>
                <a:ea typeface="黑体" pitchFamily="49" charset="-122"/>
              </a:rPr>
              <a:t>每篇文档可以看成是一个二值的向量</a:t>
            </a:r>
            <a:r>
              <a:rPr lang="en-US" dirty="0" smtClean="0">
                <a:solidFill>
                  <a:schemeClr val="tx1"/>
                </a:solidFill>
                <a:latin typeface="+mj-lt"/>
                <a:ea typeface="黑体" pitchFamily="49" charset="-122"/>
              </a:rPr>
              <a:t> ∈ {0, 1}</a:t>
            </a:r>
            <a:r>
              <a:rPr lang="en-US" baseline="30000" dirty="0" smtClean="0">
                <a:solidFill>
                  <a:schemeClr val="tx1"/>
                </a:solidFill>
                <a:latin typeface="+mj-lt"/>
                <a:ea typeface="黑体" pitchFamily="49" charset="-122"/>
              </a:rPr>
              <a:t>|V|</a:t>
            </a: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pPr>
              <a:defRPr/>
            </a:pPr>
            <a:fld id="{74BF2C0F-05D6-4882-A325-BE394602789D}" type="slidenum">
              <a:rPr lang="en-US" smtClean="0"/>
              <a:pPr>
                <a:defRPr/>
              </a:pPr>
              <a:t>7</a:t>
            </a:fld>
            <a:endParaRPr lang="en-US"/>
          </a:p>
        </p:txBody>
      </p:sp>
      <p:graphicFrame>
        <p:nvGraphicFramePr>
          <p:cNvPr id="9" name="Table 8"/>
          <p:cNvGraphicFramePr>
            <a:graphicFrameLocks noGrp="1"/>
          </p:cNvGraphicFramePr>
          <p:nvPr/>
        </p:nvGraphicFramePr>
        <p:xfrm>
          <a:off x="214282" y="1617356"/>
          <a:ext cx="8524894" cy="3383280"/>
        </p:xfrm>
        <a:graphic>
          <a:graphicData uri="http://schemas.openxmlformats.org/drawingml/2006/table">
            <a:tbl>
              <a:tblPr firstRow="1" bandRow="1">
                <a:tableStyleId>{C083E6E3-FA7D-4D7B-A595-EF9225AFEA82}</a:tableStyleId>
              </a:tblPr>
              <a:tblGrid>
                <a:gridCol w="1285884"/>
                <a:gridCol w="1285884"/>
                <a:gridCol w="1081758"/>
                <a:gridCol w="1217842"/>
                <a:gridCol w="1217842"/>
                <a:gridCol w="1217842"/>
                <a:gridCol w="1217842"/>
              </a:tblGrid>
              <a:tr h="370840">
                <a:tc>
                  <a:txBody>
                    <a:bodyPr/>
                    <a:lstStyle/>
                    <a:p>
                      <a:endParaRPr lang="de-DE" sz="2200" b="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b="0" kern="1200" baseline="0" dirty="0" smtClean="0"/>
                        <a:t>Anthony </a:t>
                      </a:r>
                      <a:r>
                        <a:rPr lang="de-DE" sz="2200" b="0" kern="1200" baseline="0" dirty="0" err="1" smtClean="0"/>
                        <a:t>and</a:t>
                      </a:r>
                      <a:r>
                        <a:rPr lang="de-DE" sz="2200" b="0" kern="1200" baseline="0" dirty="0" smtClean="0"/>
                        <a:t>  Cleopatra</a:t>
                      </a:r>
                      <a:endParaRPr lang="de-DE" sz="2200" b="0" kern="1200" baseline="0" dirty="0" smtClean="0">
                        <a:solidFill>
                          <a:schemeClr val="lt1"/>
                        </a:solidFill>
                        <a:latin typeface="+mn-lt"/>
                        <a:ea typeface="+mn-ea"/>
                        <a:cs typeface="+mn-cs"/>
                      </a:endParaRPr>
                    </a:p>
                  </a:txBody>
                  <a:tcPr/>
                </a:tc>
                <a:tc>
                  <a:txBody>
                    <a:bodyPr/>
                    <a:lstStyle/>
                    <a:p>
                      <a:r>
                        <a:rPr lang="en-US" sz="2200" b="0" kern="1200" baseline="0" dirty="0" smtClean="0"/>
                        <a:t>Julius </a:t>
                      </a:r>
                      <a:r>
                        <a:rPr lang="de-DE" sz="2200" b="0" kern="1200" baseline="0" dirty="0" smtClean="0"/>
                        <a:t>Caesar </a:t>
                      </a:r>
                      <a:endParaRPr lang="de-DE" sz="2200" b="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b="0" kern="1200" baseline="0" dirty="0" smtClean="0"/>
                        <a:t>The  </a:t>
                      </a:r>
                      <a:r>
                        <a:rPr lang="de-DE" sz="2200" b="0" kern="1200" baseline="0" dirty="0" smtClean="0"/>
                        <a:t>Tempest</a:t>
                      </a:r>
                      <a:endParaRPr lang="de-DE" sz="2200" b="0" dirty="0"/>
                    </a:p>
                  </a:txBody>
                  <a:tcPr/>
                </a:tc>
                <a:tc>
                  <a:txBody>
                    <a:bodyPr/>
                    <a:lstStyle/>
                    <a:p>
                      <a:r>
                        <a:rPr lang="en-US" sz="2200" b="0" kern="1200" baseline="0" dirty="0" smtClean="0"/>
                        <a:t>Hamlet </a:t>
                      </a:r>
                      <a:endParaRPr lang="de-DE" sz="2200" b="0" dirty="0"/>
                    </a:p>
                  </a:txBody>
                  <a:tcPr/>
                </a:tc>
                <a:tc>
                  <a:txBody>
                    <a:bodyPr/>
                    <a:lstStyle/>
                    <a:p>
                      <a:r>
                        <a:rPr lang="en-US" sz="2200" b="0" kern="1200" baseline="0" dirty="0" smtClean="0"/>
                        <a:t>Othello </a:t>
                      </a:r>
                      <a:endParaRPr lang="de-DE" sz="2200" b="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b="0" kern="1200" baseline="0" dirty="0" smtClean="0"/>
                        <a:t>Macbeth . . .</a:t>
                      </a:r>
                    </a:p>
                    <a:p>
                      <a:endParaRPr lang="de-DE" sz="2200" b="0" dirty="0"/>
                    </a:p>
                  </a:txBody>
                  <a:tcPr/>
                </a:tc>
              </a:tr>
              <a:tr h="370840">
                <a:tc>
                  <a:txBody>
                    <a:bodyPr/>
                    <a:lstStyle/>
                    <a:p>
                      <a:r>
                        <a:rPr lang="de-DE" dirty="0" smtClean="0"/>
                        <a:t>ANTHONY</a:t>
                      </a:r>
                    </a:p>
                    <a:p>
                      <a:r>
                        <a:rPr lang="de-DE" dirty="0" smtClean="0"/>
                        <a:t>BRUTUS</a:t>
                      </a:r>
                      <a:r>
                        <a:rPr lang="de-DE" baseline="0" dirty="0" smtClean="0"/>
                        <a:t> </a:t>
                      </a:r>
                    </a:p>
                    <a:p>
                      <a:r>
                        <a:rPr lang="de-DE" baseline="0" dirty="0" smtClean="0"/>
                        <a:t>CAESAR</a:t>
                      </a:r>
                    </a:p>
                    <a:p>
                      <a:r>
                        <a:rPr lang="de-DE" baseline="0" dirty="0" smtClean="0"/>
                        <a:t>CALPURNIA</a:t>
                      </a:r>
                    </a:p>
                    <a:p>
                      <a:r>
                        <a:rPr lang="de-DE" baseline="0" dirty="0" smtClean="0"/>
                        <a:t>CLEOPATRA</a:t>
                      </a:r>
                    </a:p>
                    <a:p>
                      <a:r>
                        <a:rPr lang="de-DE" baseline="0" dirty="0" smtClean="0"/>
                        <a:t>MERCY</a:t>
                      </a:r>
                    </a:p>
                    <a:p>
                      <a:r>
                        <a:rPr lang="de-DE" baseline="0" dirty="0" smtClean="0"/>
                        <a:t>WORSER</a:t>
                      </a:r>
                    </a:p>
                    <a:p>
                      <a:r>
                        <a:rPr lang="de-DE" baseline="0" dirty="0" smtClean="0"/>
                        <a:t>. . .</a:t>
                      </a:r>
                      <a:endParaRPr lang="de-DE" dirty="0"/>
                    </a:p>
                  </a:txBody>
                  <a:tcPr/>
                </a:tc>
                <a:tc>
                  <a:txBody>
                    <a:bodyPr/>
                    <a:lstStyle/>
                    <a:p>
                      <a:pPr algn="r"/>
                      <a:r>
                        <a:rPr lang="de-DE" dirty="0" smtClean="0"/>
                        <a:t>1</a:t>
                      </a:r>
                    </a:p>
                    <a:p>
                      <a:pPr algn="r"/>
                      <a:r>
                        <a:rPr lang="de-DE" dirty="0" smtClean="0"/>
                        <a:t>1</a:t>
                      </a:r>
                    </a:p>
                    <a:p>
                      <a:pPr algn="r"/>
                      <a:r>
                        <a:rPr lang="de-DE" dirty="0" smtClean="0"/>
                        <a:t>1</a:t>
                      </a:r>
                    </a:p>
                    <a:p>
                      <a:pPr algn="r"/>
                      <a:r>
                        <a:rPr lang="de-DE" dirty="0" smtClean="0"/>
                        <a:t>0</a:t>
                      </a:r>
                    </a:p>
                    <a:p>
                      <a:pPr algn="r"/>
                      <a:r>
                        <a:rPr lang="de-DE" dirty="0" smtClean="0"/>
                        <a:t>1</a:t>
                      </a:r>
                    </a:p>
                    <a:p>
                      <a:pPr algn="r"/>
                      <a:r>
                        <a:rPr lang="de-DE" dirty="0" smtClean="0"/>
                        <a:t>1</a:t>
                      </a:r>
                    </a:p>
                    <a:p>
                      <a:pPr algn="r"/>
                      <a:r>
                        <a:rPr lang="de-DE" dirty="0" smtClean="0"/>
                        <a:t>1</a:t>
                      </a:r>
                      <a:endParaRPr lang="de-DE" dirty="0"/>
                    </a:p>
                  </a:txBody>
                  <a:tcPr/>
                </a:tc>
                <a:tc>
                  <a:txBody>
                    <a:bodyPr/>
                    <a:lstStyle/>
                    <a:p>
                      <a:pPr algn="r"/>
                      <a:r>
                        <a:rPr lang="de-DE" dirty="0" smtClean="0"/>
                        <a:t>1</a:t>
                      </a:r>
                    </a:p>
                    <a:p>
                      <a:pPr algn="r"/>
                      <a:r>
                        <a:rPr lang="de-DE" dirty="0" smtClean="0"/>
                        <a:t>1</a:t>
                      </a:r>
                    </a:p>
                    <a:p>
                      <a:pPr algn="r"/>
                      <a:r>
                        <a:rPr lang="de-DE" dirty="0" smtClean="0"/>
                        <a:t>1</a:t>
                      </a:r>
                    </a:p>
                    <a:p>
                      <a:pPr algn="r"/>
                      <a:r>
                        <a:rPr lang="de-DE" dirty="0" smtClean="0"/>
                        <a:t>1</a:t>
                      </a:r>
                    </a:p>
                    <a:p>
                      <a:pPr algn="r"/>
                      <a:r>
                        <a:rPr lang="de-DE" dirty="0" smtClean="0"/>
                        <a:t>0</a:t>
                      </a:r>
                    </a:p>
                    <a:p>
                      <a:pPr algn="r"/>
                      <a:r>
                        <a:rPr lang="de-DE" dirty="0" smtClean="0"/>
                        <a:t>0</a:t>
                      </a:r>
                    </a:p>
                    <a:p>
                      <a:pPr algn="r"/>
                      <a:r>
                        <a:rPr lang="de-DE" dirty="0" smtClean="0"/>
                        <a:t>0</a:t>
                      </a:r>
                    </a:p>
                    <a:p>
                      <a:pPr algn="r"/>
                      <a:endParaRPr lang="de-DE" dirty="0"/>
                    </a:p>
                  </a:txBody>
                  <a:tcPr/>
                </a:tc>
                <a:tc>
                  <a:txBody>
                    <a:bodyPr/>
                    <a:lstStyle/>
                    <a:p>
                      <a:pPr algn="r"/>
                      <a:r>
                        <a:rPr lang="de-DE" dirty="0" smtClean="0"/>
                        <a:t>0</a:t>
                      </a:r>
                    </a:p>
                    <a:p>
                      <a:pPr algn="r"/>
                      <a:r>
                        <a:rPr lang="de-DE" dirty="0" smtClean="0"/>
                        <a:t>0</a:t>
                      </a:r>
                    </a:p>
                    <a:p>
                      <a:pPr algn="r"/>
                      <a:r>
                        <a:rPr lang="de-DE" dirty="0" smtClean="0"/>
                        <a:t>0</a:t>
                      </a:r>
                    </a:p>
                    <a:p>
                      <a:pPr algn="r"/>
                      <a:r>
                        <a:rPr lang="de-DE" dirty="0" smtClean="0"/>
                        <a:t>0</a:t>
                      </a:r>
                    </a:p>
                    <a:p>
                      <a:pPr algn="r"/>
                      <a:r>
                        <a:rPr lang="de-DE" dirty="0" smtClean="0"/>
                        <a:t>0</a:t>
                      </a:r>
                    </a:p>
                    <a:p>
                      <a:pPr algn="r"/>
                      <a:r>
                        <a:rPr lang="de-DE" dirty="0" smtClean="0"/>
                        <a:t>1</a:t>
                      </a:r>
                    </a:p>
                    <a:p>
                      <a:pPr algn="r"/>
                      <a:r>
                        <a:rPr lang="de-DE" dirty="0" smtClean="0"/>
                        <a:t>1</a:t>
                      </a:r>
                    </a:p>
                    <a:p>
                      <a:pPr algn="r"/>
                      <a:endParaRPr lang="de-DE" dirty="0"/>
                    </a:p>
                  </a:txBody>
                  <a:tcPr/>
                </a:tc>
                <a:tc>
                  <a:txBody>
                    <a:bodyPr/>
                    <a:lstStyle/>
                    <a:p>
                      <a:pPr algn="r"/>
                      <a:r>
                        <a:rPr lang="de-DE" dirty="0" smtClean="0"/>
                        <a:t>0</a:t>
                      </a:r>
                    </a:p>
                    <a:p>
                      <a:pPr algn="r"/>
                      <a:r>
                        <a:rPr lang="de-DE" dirty="0" smtClean="0"/>
                        <a:t>1</a:t>
                      </a:r>
                    </a:p>
                    <a:p>
                      <a:pPr algn="r"/>
                      <a:r>
                        <a:rPr lang="de-DE" dirty="0" smtClean="0"/>
                        <a:t>1</a:t>
                      </a:r>
                    </a:p>
                    <a:p>
                      <a:pPr algn="r"/>
                      <a:r>
                        <a:rPr lang="de-DE" dirty="0" smtClean="0"/>
                        <a:t>0</a:t>
                      </a:r>
                    </a:p>
                    <a:p>
                      <a:pPr algn="r"/>
                      <a:r>
                        <a:rPr lang="de-DE" dirty="0" smtClean="0"/>
                        <a:t>0</a:t>
                      </a:r>
                    </a:p>
                    <a:p>
                      <a:pPr algn="r"/>
                      <a:r>
                        <a:rPr lang="de-DE" dirty="0" smtClean="0"/>
                        <a:t>1</a:t>
                      </a:r>
                    </a:p>
                    <a:p>
                      <a:pPr algn="r"/>
                      <a:r>
                        <a:rPr lang="de-DE" dirty="0" smtClean="0"/>
                        <a:t>1</a:t>
                      </a:r>
                    </a:p>
                    <a:p>
                      <a:pPr algn="r"/>
                      <a:endParaRPr lang="de-DE" dirty="0"/>
                    </a:p>
                  </a:txBody>
                  <a:tcPr/>
                </a:tc>
                <a:tc>
                  <a:txBody>
                    <a:bodyPr/>
                    <a:lstStyle/>
                    <a:p>
                      <a:pPr algn="r"/>
                      <a:r>
                        <a:rPr lang="de-DE" dirty="0" smtClean="0"/>
                        <a:t>0</a:t>
                      </a:r>
                    </a:p>
                    <a:p>
                      <a:pPr algn="r"/>
                      <a:r>
                        <a:rPr lang="de-DE" dirty="0" smtClean="0"/>
                        <a:t>0</a:t>
                      </a:r>
                    </a:p>
                    <a:p>
                      <a:pPr algn="r"/>
                      <a:r>
                        <a:rPr lang="de-DE" dirty="0" smtClean="0"/>
                        <a:t>1</a:t>
                      </a:r>
                    </a:p>
                    <a:p>
                      <a:pPr algn="r"/>
                      <a:r>
                        <a:rPr lang="de-DE" dirty="0" smtClean="0"/>
                        <a:t>0</a:t>
                      </a:r>
                    </a:p>
                    <a:p>
                      <a:pPr algn="r"/>
                      <a:r>
                        <a:rPr lang="de-DE" dirty="0" smtClean="0"/>
                        <a:t>0</a:t>
                      </a:r>
                    </a:p>
                    <a:p>
                      <a:pPr algn="r"/>
                      <a:r>
                        <a:rPr lang="de-DE" dirty="0" smtClean="0"/>
                        <a:t>1</a:t>
                      </a:r>
                    </a:p>
                    <a:p>
                      <a:pPr algn="r"/>
                      <a:r>
                        <a:rPr lang="de-DE" dirty="0" smtClean="0"/>
                        <a:t>1</a:t>
                      </a:r>
                    </a:p>
                    <a:p>
                      <a:pPr algn="r"/>
                      <a:endParaRPr lang="de-DE" dirty="0"/>
                    </a:p>
                  </a:txBody>
                  <a:tcPr/>
                </a:tc>
                <a:tc>
                  <a:txBody>
                    <a:bodyPr/>
                    <a:lstStyle/>
                    <a:p>
                      <a:pPr algn="r"/>
                      <a:r>
                        <a:rPr lang="de-DE" dirty="0" smtClean="0"/>
                        <a:t>1</a:t>
                      </a:r>
                    </a:p>
                    <a:p>
                      <a:pPr algn="r"/>
                      <a:r>
                        <a:rPr lang="de-DE" dirty="0" smtClean="0"/>
                        <a:t>0</a:t>
                      </a:r>
                    </a:p>
                    <a:p>
                      <a:pPr algn="r"/>
                      <a:r>
                        <a:rPr lang="de-DE" dirty="0" smtClean="0"/>
                        <a:t>1</a:t>
                      </a:r>
                    </a:p>
                    <a:p>
                      <a:pPr algn="r"/>
                      <a:r>
                        <a:rPr lang="de-DE" dirty="0" smtClean="0"/>
                        <a:t>0</a:t>
                      </a:r>
                    </a:p>
                    <a:p>
                      <a:pPr algn="r"/>
                      <a:r>
                        <a:rPr lang="de-DE" dirty="0" smtClean="0"/>
                        <a:t>0</a:t>
                      </a:r>
                    </a:p>
                    <a:p>
                      <a:pPr algn="r"/>
                      <a:r>
                        <a:rPr lang="de-DE" dirty="0" smtClean="0"/>
                        <a:t>1</a:t>
                      </a:r>
                    </a:p>
                    <a:p>
                      <a:pPr algn="r"/>
                      <a:r>
                        <a:rPr lang="de-DE" dirty="0" smtClean="0"/>
                        <a:t>0</a:t>
                      </a:r>
                    </a:p>
                    <a:p>
                      <a:pPr algn="r"/>
                      <a:endParaRPr lang="de-DE" dirty="0"/>
                    </a:p>
                  </a:txBody>
                  <a:tcPr/>
                </a:tc>
              </a:tr>
            </a:tbl>
          </a:graphicData>
        </a:graphic>
      </p:graphicFrame>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8</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572560" cy="1403350"/>
          </a:xfrm>
          <a:prstGeom prst="rect">
            <a:avLst/>
          </a:prstGeom>
          <a:noFill/>
          <a:ln w="9525">
            <a:noFill/>
            <a:round/>
            <a:headEnd/>
            <a:tailEnd/>
          </a:ln>
        </p:spPr>
        <p:txBody>
          <a:bodyPr anchor="b"/>
          <a:lstStyle/>
          <a:p>
            <a:r>
              <a:rPr lang="zh-CN" altLang="en-US" sz="3600" dirty="0" smtClean="0">
                <a:solidFill>
                  <a:schemeClr val="tx1"/>
                </a:solidFill>
                <a:latin typeface="+mj-lt"/>
                <a:ea typeface="黑体" pitchFamily="49" charset="-122"/>
              </a:rPr>
              <a:t>非二值关联矩阵</a:t>
            </a:r>
            <a:r>
              <a:rPr lang="en-US" altLang="zh-CN" sz="3600" dirty="0" smtClean="0">
                <a:solidFill>
                  <a:schemeClr val="tx1"/>
                </a:solidFill>
                <a:latin typeface="+mj-lt"/>
                <a:ea typeface="黑体" pitchFamily="49" charset="-122"/>
              </a:rPr>
              <a:t>(</a:t>
            </a:r>
            <a:r>
              <a:rPr lang="zh-CN" altLang="en-US" sz="3600" dirty="0" smtClean="0">
                <a:solidFill>
                  <a:schemeClr val="tx1"/>
                </a:solidFill>
                <a:latin typeface="+mj-lt"/>
                <a:ea typeface="黑体" pitchFamily="49" charset="-122"/>
              </a:rPr>
              <a:t>词频</a:t>
            </a:r>
            <a:r>
              <a:rPr lang="en-US" altLang="zh-CN" sz="3600" dirty="0" smtClean="0">
                <a:solidFill>
                  <a:schemeClr val="tx1"/>
                </a:solidFill>
                <a:latin typeface="+mj-lt"/>
                <a:ea typeface="黑体" pitchFamily="49" charset="-122"/>
              </a:rPr>
              <a:t>)</a:t>
            </a:r>
            <a:endParaRPr lang="de-DE" sz="3600" dirty="0" smtClean="0">
              <a:solidFill>
                <a:schemeClr val="tx1"/>
              </a:solidFill>
              <a:latin typeface="+mj-lt"/>
              <a:ea typeface="黑体" pitchFamily="49" charset="-122"/>
            </a:endParaRPr>
          </a:p>
        </p:txBody>
      </p:sp>
      <p:sp>
        <p:nvSpPr>
          <p:cNvPr id="84996" name="Text Box 3"/>
          <p:cNvSpPr txBox="1">
            <a:spLocks noChangeArrowheads="1"/>
          </p:cNvSpPr>
          <p:nvPr/>
        </p:nvSpPr>
        <p:spPr bwMode="auto">
          <a:xfrm>
            <a:off x="214282" y="5143536"/>
            <a:ext cx="8572560" cy="1714464"/>
          </a:xfrm>
          <a:prstGeom prst="rect">
            <a:avLst/>
          </a:prstGeom>
          <a:noFill/>
          <a:ln w="9525">
            <a:noFill/>
            <a:round/>
            <a:headEnd/>
            <a:tailEnd/>
          </a:ln>
        </p:spPr>
        <p:txBody>
          <a:bodyPr/>
          <a:lstStyle/>
          <a:p>
            <a:r>
              <a:rPr lang="en-US" dirty="0" smtClean="0">
                <a:solidFill>
                  <a:schemeClr val="tx1"/>
                </a:solidFill>
                <a:latin typeface="+mj-lt"/>
                <a:ea typeface="黑体" pitchFamily="49" charset="-122"/>
              </a:rPr>
              <a:t>     </a:t>
            </a:r>
            <a:r>
              <a:rPr lang="zh-CN" altLang="en-US" dirty="0" smtClean="0">
                <a:solidFill>
                  <a:schemeClr val="tx1"/>
                </a:solidFill>
                <a:latin typeface="+mj-lt"/>
                <a:ea typeface="黑体" pitchFamily="49" charset="-122"/>
              </a:rPr>
              <a:t>每篇文档可以表示成一个词频向量</a:t>
            </a:r>
            <a:r>
              <a:rPr lang="en-US" dirty="0" smtClean="0">
                <a:solidFill>
                  <a:schemeClr val="tx1"/>
                </a:solidFill>
                <a:latin typeface="+mj-lt"/>
                <a:ea typeface="黑体" pitchFamily="49" charset="-122"/>
              </a:rPr>
              <a:t> ∈ N</a:t>
            </a:r>
            <a:r>
              <a:rPr lang="en-US" baseline="30000" dirty="0" smtClean="0">
                <a:solidFill>
                  <a:schemeClr val="tx1"/>
                </a:solidFill>
                <a:latin typeface="+mj-lt"/>
                <a:ea typeface="黑体" pitchFamily="49" charset="-122"/>
              </a:rPr>
              <a:t>|</a:t>
            </a:r>
            <a:r>
              <a:rPr lang="en-US" i="1" baseline="30000" dirty="0" smtClean="0">
                <a:solidFill>
                  <a:schemeClr val="tx1"/>
                </a:solidFill>
                <a:latin typeface="+mj-lt"/>
                <a:ea typeface="黑体" pitchFamily="49" charset="-122"/>
              </a:rPr>
              <a:t>V</a:t>
            </a:r>
            <a:r>
              <a:rPr lang="en-US" baseline="30000" dirty="0" smtClean="0">
                <a:solidFill>
                  <a:schemeClr val="tx1"/>
                </a:solidFill>
                <a:latin typeface="+mj-lt"/>
                <a:ea typeface="黑体" pitchFamily="49" charset="-122"/>
              </a:rPr>
              <a:t>|</a:t>
            </a: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pPr>
              <a:defRPr/>
            </a:pPr>
            <a:fld id="{74BF2C0F-05D6-4882-A325-BE394602789D}" type="slidenum">
              <a:rPr lang="en-US" smtClean="0"/>
              <a:pPr>
                <a:defRPr/>
              </a:pPr>
              <a:t>8</a:t>
            </a:fld>
            <a:endParaRPr lang="en-US"/>
          </a:p>
        </p:txBody>
      </p:sp>
      <p:graphicFrame>
        <p:nvGraphicFramePr>
          <p:cNvPr id="9" name="Table 8"/>
          <p:cNvGraphicFramePr>
            <a:graphicFrameLocks noGrp="1"/>
          </p:cNvGraphicFramePr>
          <p:nvPr/>
        </p:nvGraphicFramePr>
        <p:xfrm>
          <a:off x="214282" y="1617356"/>
          <a:ext cx="8524894" cy="3383280"/>
        </p:xfrm>
        <a:graphic>
          <a:graphicData uri="http://schemas.openxmlformats.org/drawingml/2006/table">
            <a:tbl>
              <a:tblPr firstRow="1" bandRow="1">
                <a:tableStyleId>{C083E6E3-FA7D-4D7B-A595-EF9225AFEA82}</a:tableStyleId>
              </a:tblPr>
              <a:tblGrid>
                <a:gridCol w="1285884"/>
                <a:gridCol w="1285884"/>
                <a:gridCol w="1081758"/>
                <a:gridCol w="1217842"/>
                <a:gridCol w="1217842"/>
                <a:gridCol w="1217842"/>
                <a:gridCol w="1217842"/>
              </a:tblGrid>
              <a:tr h="370840">
                <a:tc>
                  <a:txBody>
                    <a:bodyPr/>
                    <a:lstStyle/>
                    <a:p>
                      <a:endParaRPr lang="de-DE" sz="2200" b="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b="0" kern="1200" baseline="0" dirty="0" smtClean="0"/>
                        <a:t>Anthony </a:t>
                      </a:r>
                      <a:r>
                        <a:rPr lang="de-DE" sz="2200" b="0" kern="1200" baseline="0" dirty="0" err="1" smtClean="0"/>
                        <a:t>and</a:t>
                      </a:r>
                      <a:r>
                        <a:rPr lang="de-DE" sz="2200" b="0" kern="1200" baseline="0" dirty="0" smtClean="0"/>
                        <a:t>  Cleopatra</a:t>
                      </a:r>
                      <a:endParaRPr lang="de-DE" sz="2200" b="0" kern="1200" baseline="0" dirty="0" smtClean="0">
                        <a:solidFill>
                          <a:schemeClr val="lt1"/>
                        </a:solidFill>
                        <a:latin typeface="+mn-lt"/>
                        <a:ea typeface="+mn-ea"/>
                        <a:cs typeface="+mn-cs"/>
                      </a:endParaRPr>
                    </a:p>
                  </a:txBody>
                  <a:tcPr/>
                </a:tc>
                <a:tc>
                  <a:txBody>
                    <a:bodyPr/>
                    <a:lstStyle/>
                    <a:p>
                      <a:r>
                        <a:rPr lang="en-US" sz="2200" b="0" kern="1200" baseline="0" dirty="0" smtClean="0"/>
                        <a:t>Julius </a:t>
                      </a:r>
                      <a:r>
                        <a:rPr lang="de-DE" sz="2200" b="0" kern="1200" baseline="0" dirty="0" smtClean="0"/>
                        <a:t>Caesar </a:t>
                      </a:r>
                      <a:endParaRPr lang="de-DE" sz="2200" b="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b="0" kern="1200" baseline="0" dirty="0" smtClean="0"/>
                        <a:t>The  </a:t>
                      </a:r>
                      <a:r>
                        <a:rPr lang="de-DE" sz="2200" b="0" kern="1200" baseline="0" dirty="0" smtClean="0"/>
                        <a:t>Tempest</a:t>
                      </a:r>
                      <a:endParaRPr lang="de-DE" sz="2200" b="0" dirty="0"/>
                    </a:p>
                  </a:txBody>
                  <a:tcPr/>
                </a:tc>
                <a:tc>
                  <a:txBody>
                    <a:bodyPr/>
                    <a:lstStyle/>
                    <a:p>
                      <a:r>
                        <a:rPr lang="en-US" sz="2200" b="0" kern="1200" baseline="0" dirty="0" smtClean="0"/>
                        <a:t>Hamlet </a:t>
                      </a:r>
                      <a:endParaRPr lang="de-DE" sz="2200" b="0" dirty="0"/>
                    </a:p>
                  </a:txBody>
                  <a:tcPr/>
                </a:tc>
                <a:tc>
                  <a:txBody>
                    <a:bodyPr/>
                    <a:lstStyle/>
                    <a:p>
                      <a:r>
                        <a:rPr lang="en-US" sz="2200" b="0" kern="1200" baseline="0" dirty="0" smtClean="0"/>
                        <a:t>Othello </a:t>
                      </a:r>
                      <a:endParaRPr lang="de-DE" sz="2200" b="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b="0" kern="1200" baseline="0" dirty="0" smtClean="0"/>
                        <a:t>Macbeth . . .</a:t>
                      </a:r>
                    </a:p>
                    <a:p>
                      <a:endParaRPr lang="de-DE" sz="2200" b="0" dirty="0"/>
                    </a:p>
                  </a:txBody>
                  <a:tcPr/>
                </a:tc>
              </a:tr>
              <a:tr h="370840">
                <a:tc>
                  <a:txBody>
                    <a:bodyPr/>
                    <a:lstStyle/>
                    <a:p>
                      <a:r>
                        <a:rPr lang="de-DE" dirty="0" smtClean="0"/>
                        <a:t>ANTHONY</a:t>
                      </a:r>
                    </a:p>
                    <a:p>
                      <a:r>
                        <a:rPr lang="de-DE" dirty="0" smtClean="0"/>
                        <a:t>BRUTUS</a:t>
                      </a:r>
                      <a:r>
                        <a:rPr lang="de-DE" baseline="0" dirty="0" smtClean="0"/>
                        <a:t> </a:t>
                      </a:r>
                    </a:p>
                    <a:p>
                      <a:r>
                        <a:rPr lang="de-DE" baseline="0" dirty="0" smtClean="0"/>
                        <a:t>CAESAR</a:t>
                      </a:r>
                    </a:p>
                    <a:p>
                      <a:r>
                        <a:rPr lang="de-DE" baseline="0" dirty="0" smtClean="0"/>
                        <a:t>CALPURNIA</a:t>
                      </a:r>
                    </a:p>
                    <a:p>
                      <a:r>
                        <a:rPr lang="de-DE" baseline="0" dirty="0" smtClean="0"/>
                        <a:t>CLEOPATRA</a:t>
                      </a:r>
                    </a:p>
                    <a:p>
                      <a:r>
                        <a:rPr lang="de-DE" baseline="0" dirty="0" smtClean="0"/>
                        <a:t>MERCY</a:t>
                      </a:r>
                    </a:p>
                    <a:p>
                      <a:r>
                        <a:rPr lang="de-DE" baseline="0" dirty="0" smtClean="0"/>
                        <a:t>WORSER</a:t>
                      </a:r>
                    </a:p>
                    <a:p>
                      <a:r>
                        <a:rPr lang="de-DE" baseline="0" dirty="0" smtClean="0"/>
                        <a:t>. . .</a:t>
                      </a:r>
                      <a:endParaRPr lang="de-DE" dirty="0"/>
                    </a:p>
                  </a:txBody>
                  <a:tcPr/>
                </a:tc>
                <a:tc>
                  <a:txBody>
                    <a:bodyPr/>
                    <a:lstStyle/>
                    <a:p>
                      <a:pPr algn="r"/>
                      <a:r>
                        <a:rPr lang="de-DE" dirty="0" smtClean="0"/>
                        <a:t>157</a:t>
                      </a:r>
                    </a:p>
                    <a:p>
                      <a:pPr algn="r"/>
                      <a:r>
                        <a:rPr lang="de-DE" dirty="0" smtClean="0"/>
                        <a:t>4</a:t>
                      </a:r>
                    </a:p>
                    <a:p>
                      <a:pPr algn="r"/>
                      <a:r>
                        <a:rPr lang="de-DE" dirty="0" smtClean="0"/>
                        <a:t>232</a:t>
                      </a:r>
                    </a:p>
                    <a:p>
                      <a:pPr algn="r"/>
                      <a:r>
                        <a:rPr lang="de-DE" dirty="0" smtClean="0"/>
                        <a:t>0</a:t>
                      </a:r>
                    </a:p>
                    <a:p>
                      <a:pPr algn="r"/>
                      <a:r>
                        <a:rPr lang="de-DE" dirty="0" smtClean="0"/>
                        <a:t>57</a:t>
                      </a:r>
                    </a:p>
                    <a:p>
                      <a:pPr algn="r"/>
                      <a:r>
                        <a:rPr lang="de-DE" dirty="0" smtClean="0"/>
                        <a:t>2</a:t>
                      </a:r>
                    </a:p>
                    <a:p>
                      <a:pPr algn="r"/>
                      <a:r>
                        <a:rPr lang="de-DE" dirty="0" smtClean="0"/>
                        <a:t>2</a:t>
                      </a:r>
                    </a:p>
                    <a:p>
                      <a:pPr algn="r"/>
                      <a:endParaRPr lang="de-DE" dirty="0"/>
                    </a:p>
                  </a:txBody>
                  <a:tcPr/>
                </a:tc>
                <a:tc>
                  <a:txBody>
                    <a:bodyPr/>
                    <a:lstStyle/>
                    <a:p>
                      <a:pPr algn="r"/>
                      <a:r>
                        <a:rPr lang="de-DE" dirty="0" smtClean="0"/>
                        <a:t>73</a:t>
                      </a:r>
                    </a:p>
                    <a:p>
                      <a:pPr algn="r"/>
                      <a:r>
                        <a:rPr lang="de-DE" dirty="0" smtClean="0"/>
                        <a:t>157</a:t>
                      </a:r>
                    </a:p>
                    <a:p>
                      <a:pPr algn="r"/>
                      <a:r>
                        <a:rPr lang="de-DE" dirty="0" smtClean="0"/>
                        <a:t>227</a:t>
                      </a:r>
                    </a:p>
                    <a:p>
                      <a:pPr algn="r"/>
                      <a:r>
                        <a:rPr lang="de-DE" dirty="0" smtClean="0"/>
                        <a:t>10</a:t>
                      </a:r>
                    </a:p>
                    <a:p>
                      <a:pPr algn="r"/>
                      <a:r>
                        <a:rPr lang="de-DE" dirty="0" smtClean="0"/>
                        <a:t>0</a:t>
                      </a:r>
                    </a:p>
                    <a:p>
                      <a:pPr algn="r"/>
                      <a:r>
                        <a:rPr lang="de-DE" dirty="0" smtClean="0"/>
                        <a:t>0</a:t>
                      </a:r>
                    </a:p>
                    <a:p>
                      <a:pPr algn="r"/>
                      <a:r>
                        <a:rPr lang="de-DE" dirty="0" smtClean="0"/>
                        <a:t>0</a:t>
                      </a:r>
                    </a:p>
                    <a:p>
                      <a:pPr algn="r"/>
                      <a:endParaRPr lang="de-DE" dirty="0"/>
                    </a:p>
                  </a:txBody>
                  <a:tcPr/>
                </a:tc>
                <a:tc>
                  <a:txBody>
                    <a:bodyPr/>
                    <a:lstStyle/>
                    <a:p>
                      <a:pPr algn="r"/>
                      <a:r>
                        <a:rPr lang="de-DE" dirty="0" smtClean="0"/>
                        <a:t>0</a:t>
                      </a:r>
                    </a:p>
                    <a:p>
                      <a:pPr algn="r"/>
                      <a:r>
                        <a:rPr lang="de-DE" dirty="0" smtClean="0"/>
                        <a:t>0</a:t>
                      </a:r>
                    </a:p>
                    <a:p>
                      <a:pPr algn="r"/>
                      <a:r>
                        <a:rPr lang="de-DE" dirty="0" smtClean="0"/>
                        <a:t>0</a:t>
                      </a:r>
                    </a:p>
                    <a:p>
                      <a:pPr algn="r"/>
                      <a:r>
                        <a:rPr lang="de-DE" dirty="0" smtClean="0"/>
                        <a:t>0</a:t>
                      </a:r>
                    </a:p>
                    <a:p>
                      <a:pPr algn="r"/>
                      <a:r>
                        <a:rPr lang="de-DE" dirty="0" smtClean="0"/>
                        <a:t>0</a:t>
                      </a:r>
                    </a:p>
                    <a:p>
                      <a:pPr algn="r"/>
                      <a:r>
                        <a:rPr lang="de-DE" dirty="0" smtClean="0"/>
                        <a:t>3</a:t>
                      </a:r>
                    </a:p>
                    <a:p>
                      <a:pPr algn="r"/>
                      <a:r>
                        <a:rPr lang="de-DE" dirty="0" smtClean="0"/>
                        <a:t>1</a:t>
                      </a:r>
                    </a:p>
                    <a:p>
                      <a:pPr algn="r"/>
                      <a:endParaRPr lang="de-DE" dirty="0" smtClean="0"/>
                    </a:p>
                  </a:txBody>
                  <a:tcPr/>
                </a:tc>
                <a:tc>
                  <a:txBody>
                    <a:bodyPr/>
                    <a:lstStyle/>
                    <a:p>
                      <a:pPr algn="r"/>
                      <a:r>
                        <a:rPr lang="de-DE" dirty="0" smtClean="0"/>
                        <a:t>0</a:t>
                      </a:r>
                    </a:p>
                    <a:p>
                      <a:pPr algn="r"/>
                      <a:r>
                        <a:rPr lang="de-DE" dirty="0" smtClean="0"/>
                        <a:t>2</a:t>
                      </a:r>
                    </a:p>
                    <a:p>
                      <a:pPr algn="r"/>
                      <a:r>
                        <a:rPr lang="de-DE" dirty="0" smtClean="0"/>
                        <a:t>2</a:t>
                      </a:r>
                    </a:p>
                    <a:p>
                      <a:pPr algn="r"/>
                      <a:r>
                        <a:rPr lang="de-DE" dirty="0" smtClean="0"/>
                        <a:t>0</a:t>
                      </a:r>
                    </a:p>
                    <a:p>
                      <a:pPr algn="r"/>
                      <a:r>
                        <a:rPr lang="de-DE" dirty="0" smtClean="0"/>
                        <a:t>0</a:t>
                      </a:r>
                    </a:p>
                    <a:p>
                      <a:pPr algn="r"/>
                      <a:r>
                        <a:rPr lang="de-DE" dirty="0" smtClean="0"/>
                        <a:t>8</a:t>
                      </a:r>
                    </a:p>
                    <a:p>
                      <a:pPr algn="r"/>
                      <a:r>
                        <a:rPr lang="de-DE" dirty="0" smtClean="0"/>
                        <a:t>1</a:t>
                      </a:r>
                    </a:p>
                    <a:p>
                      <a:pPr algn="r"/>
                      <a:endParaRPr lang="de-DE" dirty="0"/>
                    </a:p>
                  </a:txBody>
                  <a:tcPr/>
                </a:tc>
                <a:tc>
                  <a:txBody>
                    <a:bodyPr/>
                    <a:lstStyle/>
                    <a:p>
                      <a:pPr algn="r"/>
                      <a:r>
                        <a:rPr lang="de-DE" dirty="0" smtClean="0"/>
                        <a:t>0</a:t>
                      </a:r>
                    </a:p>
                    <a:p>
                      <a:pPr algn="r"/>
                      <a:r>
                        <a:rPr lang="de-DE" dirty="0" smtClean="0"/>
                        <a:t>0</a:t>
                      </a:r>
                    </a:p>
                    <a:p>
                      <a:pPr algn="r"/>
                      <a:r>
                        <a:rPr lang="de-DE" dirty="0" smtClean="0"/>
                        <a:t>1</a:t>
                      </a:r>
                    </a:p>
                    <a:p>
                      <a:pPr algn="r"/>
                      <a:r>
                        <a:rPr lang="de-DE" dirty="0" smtClean="0"/>
                        <a:t>0</a:t>
                      </a:r>
                    </a:p>
                    <a:p>
                      <a:pPr algn="r"/>
                      <a:r>
                        <a:rPr lang="de-DE" dirty="0" smtClean="0"/>
                        <a:t>0</a:t>
                      </a:r>
                    </a:p>
                    <a:p>
                      <a:pPr algn="r"/>
                      <a:r>
                        <a:rPr lang="de-DE" dirty="0" smtClean="0"/>
                        <a:t>5</a:t>
                      </a:r>
                    </a:p>
                    <a:p>
                      <a:pPr algn="r"/>
                      <a:r>
                        <a:rPr lang="de-DE" dirty="0" smtClean="0"/>
                        <a:t>1</a:t>
                      </a:r>
                    </a:p>
                    <a:p>
                      <a:pPr algn="r"/>
                      <a:endParaRPr lang="de-DE" dirty="0"/>
                    </a:p>
                  </a:txBody>
                  <a:tcPr/>
                </a:tc>
                <a:tc>
                  <a:txBody>
                    <a:bodyPr/>
                    <a:lstStyle/>
                    <a:p>
                      <a:pPr algn="r"/>
                      <a:r>
                        <a:rPr lang="de-DE" dirty="0" smtClean="0"/>
                        <a:t>1</a:t>
                      </a:r>
                    </a:p>
                    <a:p>
                      <a:pPr algn="r"/>
                      <a:r>
                        <a:rPr lang="de-DE" dirty="0" smtClean="0"/>
                        <a:t>0</a:t>
                      </a:r>
                    </a:p>
                    <a:p>
                      <a:pPr algn="r"/>
                      <a:r>
                        <a:rPr lang="de-DE" dirty="0" smtClean="0"/>
                        <a:t>0</a:t>
                      </a:r>
                    </a:p>
                    <a:p>
                      <a:pPr algn="r"/>
                      <a:r>
                        <a:rPr lang="de-DE" dirty="0" smtClean="0"/>
                        <a:t>0</a:t>
                      </a:r>
                    </a:p>
                    <a:p>
                      <a:pPr algn="r"/>
                      <a:r>
                        <a:rPr lang="de-DE" dirty="0" smtClean="0"/>
                        <a:t>0</a:t>
                      </a:r>
                    </a:p>
                    <a:p>
                      <a:pPr algn="r"/>
                      <a:r>
                        <a:rPr lang="de-DE" dirty="0" smtClean="0"/>
                        <a:t>8</a:t>
                      </a:r>
                    </a:p>
                    <a:p>
                      <a:pPr algn="r"/>
                      <a:r>
                        <a:rPr lang="de-DE" dirty="0" smtClean="0"/>
                        <a:t>5</a:t>
                      </a:r>
                    </a:p>
                    <a:p>
                      <a:pPr algn="r"/>
                      <a:endParaRPr lang="de-DE" dirty="0"/>
                    </a:p>
                  </a:txBody>
                  <a:tcPr/>
                </a:tc>
              </a:tr>
            </a:tbl>
          </a:graphicData>
        </a:graphic>
      </p:graphicFrame>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9</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572560" cy="1403350"/>
          </a:xfrm>
          <a:prstGeom prst="rect">
            <a:avLst/>
          </a:prstGeom>
          <a:noFill/>
          <a:ln w="9525">
            <a:noFill/>
            <a:round/>
            <a:headEnd/>
            <a:tailEnd/>
          </a:ln>
        </p:spPr>
        <p:txBody>
          <a:bodyPr anchor="b"/>
          <a:lstStyle/>
          <a:p>
            <a:r>
              <a:rPr lang="zh-CN" altLang="en-US" sz="3600" dirty="0" smtClean="0">
                <a:solidFill>
                  <a:schemeClr val="tx1"/>
                </a:solidFill>
                <a:latin typeface="+mj-lt"/>
                <a:ea typeface="黑体" pitchFamily="49" charset="-122"/>
              </a:rPr>
              <a:t>词项频率</a:t>
            </a:r>
            <a:r>
              <a:rPr lang="de-DE" sz="3600" dirty="0" smtClean="0">
                <a:solidFill>
                  <a:schemeClr val="tx1"/>
                </a:solidFill>
                <a:latin typeface="+mj-lt"/>
                <a:ea typeface="黑体" pitchFamily="49" charset="-122"/>
              </a:rPr>
              <a:t> tf</a:t>
            </a:r>
          </a:p>
        </p:txBody>
      </p:sp>
      <p:sp>
        <p:nvSpPr>
          <p:cNvPr id="84996" name="Text Box 3"/>
          <p:cNvSpPr txBox="1">
            <a:spLocks noChangeArrowheads="1"/>
          </p:cNvSpPr>
          <p:nvPr/>
        </p:nvSpPr>
        <p:spPr bwMode="auto">
          <a:xfrm>
            <a:off x="214282" y="1571612"/>
            <a:ext cx="8286808" cy="5429264"/>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en-US" dirty="0" smtClean="0">
                <a:solidFill>
                  <a:schemeClr val="tx1"/>
                </a:solidFill>
                <a:ea typeface="黑体" pitchFamily="49" charset="-122"/>
              </a:rPr>
              <a:t>词项</a:t>
            </a:r>
            <a:r>
              <a:rPr lang="en-US" altLang="zh-CN" i="1" dirty="0" smtClean="0">
                <a:solidFill>
                  <a:schemeClr val="tx1"/>
                </a:solidFill>
                <a:ea typeface="黑体" pitchFamily="49" charset="-122"/>
              </a:rPr>
              <a:t>t</a:t>
            </a:r>
            <a:r>
              <a:rPr lang="zh-CN" altLang="en-US" dirty="0" smtClean="0">
                <a:solidFill>
                  <a:schemeClr val="tx1"/>
                </a:solidFill>
                <a:ea typeface="黑体" pitchFamily="49" charset="-122"/>
              </a:rPr>
              <a:t>的</a:t>
            </a:r>
            <a:r>
              <a:rPr lang="zh-CN" altLang="en-US" dirty="0" smtClean="0">
                <a:solidFill>
                  <a:schemeClr val="tx1"/>
                </a:solidFill>
                <a:latin typeface="+mj-lt"/>
                <a:ea typeface="黑体" pitchFamily="49" charset="-122"/>
              </a:rPr>
              <a:t>词项频率</a:t>
            </a:r>
            <a:r>
              <a:rPr lang="en-US" dirty="0" smtClean="0">
                <a:solidFill>
                  <a:schemeClr val="tx1"/>
                </a:solidFill>
                <a:latin typeface="+mj-lt"/>
                <a:ea typeface="黑体" pitchFamily="49" charset="-122"/>
              </a:rPr>
              <a:t> </a:t>
            </a:r>
            <a:r>
              <a:rPr lang="en-US" dirty="0" err="1" smtClean="0">
                <a:solidFill>
                  <a:schemeClr val="tx1"/>
                </a:solidFill>
                <a:latin typeface="+mj-lt"/>
                <a:ea typeface="黑体" pitchFamily="49" charset="-122"/>
              </a:rPr>
              <a:t>tf</a:t>
            </a:r>
            <a:r>
              <a:rPr lang="en-US" i="1" baseline="-25000" dirty="0" err="1" smtClean="0">
                <a:solidFill>
                  <a:schemeClr val="tx1"/>
                </a:solidFill>
                <a:latin typeface="+mj-lt"/>
                <a:ea typeface="黑体" pitchFamily="49" charset="-122"/>
              </a:rPr>
              <a:t>t,d</a:t>
            </a:r>
            <a:r>
              <a:rPr lang="en-US" dirty="0" smtClean="0">
                <a:solidFill>
                  <a:schemeClr val="tx1"/>
                </a:solidFill>
                <a:latin typeface="+mj-lt"/>
                <a:ea typeface="黑体" pitchFamily="49" charset="-122"/>
              </a:rPr>
              <a:t> </a:t>
            </a:r>
            <a:r>
              <a:rPr lang="zh-CN" altLang="en-US" dirty="0" smtClean="0">
                <a:solidFill>
                  <a:schemeClr val="tx1"/>
                </a:solidFill>
                <a:latin typeface="+mj-lt"/>
                <a:ea typeface="黑体" pitchFamily="49" charset="-122"/>
              </a:rPr>
              <a:t>是指</a:t>
            </a:r>
            <a:r>
              <a:rPr lang="en-US" i="1" dirty="0" smtClean="0">
                <a:solidFill>
                  <a:schemeClr val="tx1"/>
                </a:solidFill>
                <a:latin typeface="+mj-lt"/>
                <a:ea typeface="黑体" pitchFamily="49" charset="-122"/>
              </a:rPr>
              <a:t>t</a:t>
            </a:r>
            <a:r>
              <a:rPr lang="en-US" dirty="0" smtClean="0">
                <a:solidFill>
                  <a:schemeClr val="tx1"/>
                </a:solidFill>
                <a:latin typeface="+mj-lt"/>
                <a:ea typeface="黑体" pitchFamily="49" charset="-122"/>
              </a:rPr>
              <a:t> </a:t>
            </a:r>
            <a:r>
              <a:rPr lang="zh-CN" altLang="en-US" dirty="0" smtClean="0">
                <a:solidFill>
                  <a:schemeClr val="tx1"/>
                </a:solidFill>
                <a:latin typeface="+mj-lt"/>
                <a:ea typeface="黑体" pitchFamily="49" charset="-122"/>
              </a:rPr>
              <a:t>在</a:t>
            </a:r>
            <a:r>
              <a:rPr lang="en-US" i="1" dirty="0" smtClean="0">
                <a:solidFill>
                  <a:schemeClr val="tx1"/>
                </a:solidFill>
                <a:latin typeface="+mj-lt"/>
                <a:ea typeface="黑体" pitchFamily="49" charset="-122"/>
              </a:rPr>
              <a:t>d</a:t>
            </a:r>
            <a:r>
              <a:rPr lang="zh-CN" altLang="en-US" dirty="0" smtClean="0">
                <a:solidFill>
                  <a:schemeClr val="tx1"/>
                </a:solidFill>
                <a:latin typeface="+mj-lt"/>
                <a:ea typeface="黑体" pitchFamily="49" charset="-122"/>
              </a:rPr>
              <a:t>中出现的次数</a:t>
            </a:r>
            <a:endParaRPr lang="en-US" dirty="0" smtClean="0">
              <a:solidFill>
                <a:schemeClr val="tx1"/>
              </a:solidFill>
              <a:latin typeface="+mj-lt"/>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mj-lt"/>
                <a:ea typeface="黑体" pitchFamily="49" charset="-122"/>
              </a:rPr>
              <a:t>下面将介绍利用</a:t>
            </a:r>
            <a:r>
              <a:rPr lang="en-US" altLang="zh-CN" dirty="0" err="1" smtClean="0">
                <a:solidFill>
                  <a:schemeClr val="tx1"/>
                </a:solidFill>
                <a:latin typeface="+mj-lt"/>
                <a:ea typeface="黑体" pitchFamily="49" charset="-122"/>
              </a:rPr>
              <a:t>tf</a:t>
            </a:r>
            <a:r>
              <a:rPr lang="zh-CN" altLang="en-US" dirty="0" smtClean="0">
                <a:solidFill>
                  <a:schemeClr val="tx1"/>
                </a:solidFill>
                <a:latin typeface="+mj-lt"/>
                <a:ea typeface="黑体" pitchFamily="49" charset="-122"/>
              </a:rPr>
              <a:t>来计算文档评分的方法</a:t>
            </a:r>
            <a:endParaRPr lang="en-US" altLang="zh-CN" dirty="0" smtClean="0">
              <a:solidFill>
                <a:schemeClr val="tx1"/>
              </a:solidFill>
              <a:latin typeface="+mj-lt"/>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mj-lt"/>
                <a:ea typeface="黑体" pitchFamily="49" charset="-122"/>
              </a:rPr>
              <a:t>第一种方法是采用原始的</a:t>
            </a:r>
            <a:r>
              <a:rPr lang="en-US" altLang="zh-CN" dirty="0" err="1" smtClean="0">
                <a:solidFill>
                  <a:schemeClr val="tx1"/>
                </a:solidFill>
                <a:latin typeface="+mj-lt"/>
                <a:ea typeface="黑体" pitchFamily="49" charset="-122"/>
              </a:rPr>
              <a:t>tf</a:t>
            </a:r>
            <a:r>
              <a:rPr lang="zh-CN" altLang="en-US" dirty="0" smtClean="0">
                <a:solidFill>
                  <a:schemeClr val="tx1"/>
                </a:solidFill>
                <a:latin typeface="+mj-lt"/>
                <a:ea typeface="黑体" pitchFamily="49" charset="-122"/>
              </a:rPr>
              <a:t>值</a:t>
            </a:r>
            <a:r>
              <a:rPr lang="en-US" altLang="zh-CN" dirty="0" smtClean="0">
                <a:solidFill>
                  <a:schemeClr val="tx1"/>
                </a:solidFill>
                <a:latin typeface="+mj-lt"/>
                <a:ea typeface="黑体" pitchFamily="49" charset="-122"/>
              </a:rPr>
              <a:t>(raw </a:t>
            </a:r>
            <a:r>
              <a:rPr lang="en-US" altLang="zh-CN" dirty="0" err="1" smtClean="0">
                <a:solidFill>
                  <a:schemeClr val="tx1"/>
                </a:solidFill>
                <a:latin typeface="+mj-lt"/>
                <a:ea typeface="黑体" pitchFamily="49" charset="-122"/>
              </a:rPr>
              <a:t>tf</a:t>
            </a:r>
            <a:r>
              <a:rPr lang="en-US" altLang="zh-CN" dirty="0" smtClean="0">
                <a:solidFill>
                  <a:schemeClr val="tx1"/>
                </a:solidFill>
                <a:latin typeface="+mj-lt"/>
                <a:ea typeface="黑体" pitchFamily="49" charset="-122"/>
              </a:rPr>
              <a:t>)</a:t>
            </a:r>
            <a:endParaRPr lang="de-DE" dirty="0" smtClean="0">
              <a:solidFill>
                <a:schemeClr val="tx1"/>
              </a:solidFill>
              <a:latin typeface="+mj-lt"/>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mj-lt"/>
                <a:ea typeface="黑体" pitchFamily="49" charset="-122"/>
              </a:rPr>
              <a:t>但是原始</a:t>
            </a:r>
            <a:r>
              <a:rPr lang="en-US" altLang="zh-CN" dirty="0" err="1" smtClean="0">
                <a:solidFill>
                  <a:schemeClr val="tx1"/>
                </a:solidFill>
                <a:latin typeface="+mj-lt"/>
                <a:ea typeface="黑体" pitchFamily="49" charset="-122"/>
              </a:rPr>
              <a:t>tf</a:t>
            </a:r>
            <a:r>
              <a:rPr lang="zh-CN" altLang="en-US" dirty="0" smtClean="0">
                <a:solidFill>
                  <a:schemeClr val="tx1"/>
                </a:solidFill>
                <a:latin typeface="+mj-lt"/>
                <a:ea typeface="黑体" pitchFamily="49" charset="-122"/>
              </a:rPr>
              <a:t>不太合适：</a:t>
            </a:r>
            <a:endParaRPr lang="en-US" altLang="zh-CN" dirty="0" smtClean="0">
              <a:solidFill>
                <a:schemeClr val="tx1"/>
              </a:solidFill>
              <a:latin typeface="+mj-lt"/>
              <a:ea typeface="黑体" pitchFamily="49" charset="-122"/>
            </a:endParaRPr>
          </a:p>
          <a:p>
            <a:pPr lvl="2">
              <a:spcBef>
                <a:spcPts val="700"/>
              </a:spcBef>
              <a:buClr>
                <a:srgbClr val="336699"/>
              </a:buClr>
              <a:buFont typeface="Wingdings" pitchFamily="2" charset="2"/>
              <a:buChar char="§"/>
            </a:pPr>
            <a:r>
              <a:rPr lang="zh-CN" altLang="en-US" dirty="0" smtClean="0">
                <a:solidFill>
                  <a:schemeClr val="tx1"/>
                </a:solidFill>
                <a:latin typeface="+mj-lt"/>
                <a:ea typeface="黑体" pitchFamily="49" charset="-122"/>
              </a:rPr>
              <a:t>某个词项在</a:t>
            </a:r>
            <a:r>
              <a:rPr lang="en-US" altLang="zh-CN" dirty="0" smtClean="0">
                <a:solidFill>
                  <a:schemeClr val="tx1"/>
                </a:solidFill>
                <a:latin typeface="+mj-lt"/>
                <a:ea typeface="黑体" pitchFamily="49" charset="-122"/>
              </a:rPr>
              <a:t>A</a:t>
            </a:r>
            <a:r>
              <a:rPr lang="zh-CN" altLang="en-US" dirty="0" smtClean="0">
                <a:solidFill>
                  <a:schemeClr val="tx1"/>
                </a:solidFill>
                <a:latin typeface="+mj-lt"/>
                <a:ea typeface="黑体" pitchFamily="49" charset="-122"/>
              </a:rPr>
              <a:t>文档中出现十次，即</a:t>
            </a:r>
            <a:r>
              <a:rPr lang="en-US" dirty="0" err="1" smtClean="0">
                <a:solidFill>
                  <a:schemeClr val="tx1"/>
                </a:solidFill>
                <a:latin typeface="+mj-lt"/>
                <a:ea typeface="黑体" pitchFamily="49" charset="-122"/>
              </a:rPr>
              <a:t>tf</a:t>
            </a:r>
            <a:r>
              <a:rPr lang="en-US" dirty="0" smtClean="0">
                <a:solidFill>
                  <a:schemeClr val="tx1"/>
                </a:solidFill>
                <a:latin typeface="+mj-lt"/>
                <a:ea typeface="黑体" pitchFamily="49" charset="-122"/>
              </a:rPr>
              <a:t> = 10</a:t>
            </a:r>
            <a:r>
              <a:rPr lang="zh-CN" altLang="en-US" dirty="0" smtClean="0">
                <a:solidFill>
                  <a:schemeClr val="tx1"/>
                </a:solidFill>
                <a:latin typeface="+mj-lt"/>
                <a:ea typeface="黑体" pitchFamily="49" charset="-122"/>
              </a:rPr>
              <a:t>，在</a:t>
            </a:r>
            <a:r>
              <a:rPr lang="en-US" altLang="zh-CN" dirty="0" smtClean="0">
                <a:solidFill>
                  <a:schemeClr val="tx1"/>
                </a:solidFill>
                <a:latin typeface="+mj-lt"/>
                <a:ea typeface="黑体" pitchFamily="49" charset="-122"/>
              </a:rPr>
              <a:t>B</a:t>
            </a:r>
            <a:r>
              <a:rPr lang="zh-CN" altLang="en-US" dirty="0" smtClean="0">
                <a:solidFill>
                  <a:schemeClr val="tx1"/>
                </a:solidFill>
                <a:latin typeface="+mj-lt"/>
                <a:ea typeface="黑体" pitchFamily="49" charset="-122"/>
              </a:rPr>
              <a:t>文档中</a:t>
            </a:r>
            <a:r>
              <a:rPr lang="en-US" dirty="0" smtClean="0">
                <a:solidFill>
                  <a:schemeClr val="tx1"/>
                </a:solidFill>
                <a:latin typeface="+mj-lt"/>
                <a:ea typeface="黑体" pitchFamily="49" charset="-122"/>
              </a:rPr>
              <a:t> </a:t>
            </a:r>
            <a:r>
              <a:rPr lang="en-US" dirty="0" err="1" smtClean="0">
                <a:solidFill>
                  <a:schemeClr val="tx1"/>
                </a:solidFill>
                <a:latin typeface="+mj-lt"/>
                <a:ea typeface="黑体" pitchFamily="49" charset="-122"/>
              </a:rPr>
              <a:t>tf</a:t>
            </a:r>
            <a:r>
              <a:rPr lang="en-US" dirty="0" smtClean="0">
                <a:solidFill>
                  <a:schemeClr val="tx1"/>
                </a:solidFill>
                <a:latin typeface="+mj-lt"/>
                <a:ea typeface="黑体" pitchFamily="49" charset="-122"/>
              </a:rPr>
              <a:t> = 1</a:t>
            </a:r>
            <a:r>
              <a:rPr lang="zh-CN" altLang="en-US" dirty="0" smtClean="0">
                <a:solidFill>
                  <a:schemeClr val="tx1"/>
                </a:solidFill>
                <a:latin typeface="+mj-lt"/>
                <a:ea typeface="黑体" pitchFamily="49" charset="-122"/>
              </a:rPr>
              <a:t>，那么</a:t>
            </a:r>
            <a:r>
              <a:rPr lang="en-US" altLang="zh-CN" dirty="0" smtClean="0">
                <a:solidFill>
                  <a:schemeClr val="tx1"/>
                </a:solidFill>
                <a:latin typeface="+mj-lt"/>
                <a:ea typeface="黑体" pitchFamily="49" charset="-122"/>
              </a:rPr>
              <a:t>A</a:t>
            </a:r>
            <a:r>
              <a:rPr lang="zh-CN" altLang="en-US" dirty="0" smtClean="0">
                <a:solidFill>
                  <a:schemeClr val="tx1"/>
                </a:solidFill>
                <a:latin typeface="+mj-lt"/>
                <a:ea typeface="黑体" pitchFamily="49" charset="-122"/>
              </a:rPr>
              <a:t>比</a:t>
            </a:r>
            <a:r>
              <a:rPr lang="en-US" altLang="zh-CN" dirty="0" smtClean="0">
                <a:solidFill>
                  <a:schemeClr val="tx1"/>
                </a:solidFill>
                <a:latin typeface="+mj-lt"/>
                <a:ea typeface="黑体" pitchFamily="49" charset="-122"/>
              </a:rPr>
              <a:t>B</a:t>
            </a:r>
            <a:r>
              <a:rPr lang="zh-CN" altLang="en-US" dirty="0" smtClean="0">
                <a:solidFill>
                  <a:schemeClr val="tx1"/>
                </a:solidFill>
                <a:latin typeface="+mj-lt"/>
                <a:ea typeface="黑体" pitchFamily="49" charset="-122"/>
              </a:rPr>
              <a:t>更相关</a:t>
            </a:r>
            <a:endParaRPr lang="en-US" altLang="zh-CN" dirty="0" smtClean="0">
              <a:solidFill>
                <a:schemeClr val="tx1"/>
              </a:solidFill>
              <a:latin typeface="+mj-lt"/>
              <a:ea typeface="黑体" pitchFamily="49" charset="-122"/>
            </a:endParaRPr>
          </a:p>
          <a:p>
            <a:pPr lvl="2">
              <a:spcBef>
                <a:spcPts val="700"/>
              </a:spcBef>
              <a:buClr>
                <a:srgbClr val="336699"/>
              </a:buClr>
              <a:buFont typeface="Wingdings" pitchFamily="2" charset="2"/>
              <a:buChar char="§"/>
            </a:pPr>
            <a:r>
              <a:rPr lang="zh-CN" altLang="en-US" dirty="0" smtClean="0">
                <a:solidFill>
                  <a:schemeClr val="tx1"/>
                </a:solidFill>
                <a:latin typeface="+mj-lt"/>
                <a:ea typeface="黑体" pitchFamily="49" charset="-122"/>
              </a:rPr>
              <a:t>但是相关度不会相差</a:t>
            </a:r>
            <a:r>
              <a:rPr lang="en-US" altLang="zh-CN" dirty="0" smtClean="0">
                <a:solidFill>
                  <a:schemeClr val="tx1"/>
                </a:solidFill>
                <a:latin typeface="+mj-lt"/>
                <a:ea typeface="黑体" pitchFamily="49" charset="-122"/>
              </a:rPr>
              <a:t>10</a:t>
            </a:r>
            <a:r>
              <a:rPr lang="zh-CN" altLang="en-US" dirty="0" smtClean="0">
                <a:solidFill>
                  <a:schemeClr val="tx1"/>
                </a:solidFill>
                <a:latin typeface="+mj-lt"/>
                <a:ea typeface="黑体" pitchFamily="49" charset="-122"/>
              </a:rPr>
              <a:t>倍</a:t>
            </a:r>
            <a:endParaRPr lang="en-US" dirty="0" smtClean="0">
              <a:solidFill>
                <a:schemeClr val="tx1"/>
              </a:solidFill>
              <a:latin typeface="+mj-lt"/>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mj-lt"/>
                <a:ea typeface="黑体" pitchFamily="49" charset="-122"/>
              </a:rPr>
              <a:t>相关度不会正比于词项频率</a:t>
            </a:r>
            <a:r>
              <a:rPr lang="en-US" altLang="zh-CN" dirty="0" err="1" smtClean="0">
                <a:solidFill>
                  <a:schemeClr val="tx1"/>
                </a:solidFill>
                <a:latin typeface="+mj-lt"/>
                <a:ea typeface="黑体" pitchFamily="49" charset="-122"/>
              </a:rPr>
              <a:t>tf</a:t>
            </a:r>
            <a:endParaRPr lang="de-DE" dirty="0" smtClean="0">
              <a:solidFill>
                <a:schemeClr val="tx1"/>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pPr>
              <a:defRPr/>
            </a:pPr>
            <a:fld id="{74BF2C0F-05D6-4882-A325-BE394602789D}" type="slidenum">
              <a:rPr lang="en-US" smtClean="0"/>
              <a:pPr>
                <a:defRPr/>
              </a:pPr>
              <a:t>9</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manning">
  <a:themeElements>
    <a:clrScheme name="IIR Book">
      <a:dk1>
        <a:sysClr val="windowText" lastClr="000000"/>
      </a:dk1>
      <a:lt1>
        <a:sysClr val="window" lastClr="FFFFFF"/>
      </a:lt1>
      <a:dk2>
        <a:srgbClr val="1F497D"/>
      </a:dk2>
      <a:lt2>
        <a:srgbClr val="EEECE1"/>
      </a:lt2>
      <a:accent1>
        <a:srgbClr val="437085"/>
      </a:accent1>
      <a:accent2>
        <a:srgbClr val="C0504D"/>
      </a:accent2>
      <a:accent3>
        <a:srgbClr val="357E69"/>
      </a:accent3>
      <a:accent4>
        <a:srgbClr val="918BA3"/>
      </a:accent4>
      <a:accent5>
        <a:srgbClr val="139CB7"/>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manning</Template>
  <TotalTime>978</TotalTime>
  <Words>2324</Words>
  <Application>Microsoft Macintosh PowerPoint</Application>
  <PresentationFormat>全屏显示(4:3)</PresentationFormat>
  <Paragraphs>703</Paragraphs>
  <Slides>35</Slides>
  <Notes>32</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1</vt:i4>
      </vt:variant>
      <vt:variant>
        <vt:lpstr>幻灯片标题</vt:lpstr>
      </vt:variant>
      <vt:variant>
        <vt:i4>35</vt:i4>
      </vt:variant>
    </vt:vector>
  </HeadingPairs>
  <TitlesOfParts>
    <vt:vector size="47" baseType="lpstr">
      <vt:lpstr>Arial</vt:lpstr>
      <vt:lpstr>Arial Unicode MS</vt:lpstr>
      <vt:lpstr>Calibri</vt:lpstr>
      <vt:lpstr>Lucida Sans</vt:lpstr>
      <vt:lpstr>ＭＳ Ｐゴシック</vt:lpstr>
      <vt:lpstr>Times New Roman</vt:lpstr>
      <vt:lpstr>Wingdings</vt:lpstr>
      <vt:lpstr>黑体</vt:lpstr>
      <vt:lpstr>楷体</vt:lpstr>
      <vt:lpstr>宋体</vt:lpstr>
      <vt:lpstr>manning</vt:lpstr>
      <vt:lpstr>Vergelijking</vt:lpstr>
      <vt:lpstr>现代信息检索</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向量空间模型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Christopher Manning</dc:creator>
  <cp:lastModifiedBy>Microsoft Office User</cp:lastModifiedBy>
  <cp:revision>1220</cp:revision>
  <cp:lastPrinted>2009-09-22T15:48:09Z</cp:lastPrinted>
  <dcterms:created xsi:type="dcterms:W3CDTF">2009-09-21T23:46:17Z</dcterms:created>
  <dcterms:modified xsi:type="dcterms:W3CDTF">2020-04-14T03:46:06Z</dcterms:modified>
</cp:coreProperties>
</file>