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7" r:id="rId16"/>
    <p:sldId id="270" r:id="rId17"/>
    <p:sldId id="269" r:id="rId18"/>
    <p:sldId id="271" r:id="rId19"/>
    <p:sldId id="272" r:id="rId20"/>
    <p:sldId id="273" r:id="rId21"/>
    <p:sldId id="274" r:id="rId22"/>
    <p:sldId id="275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1" d="100"/>
          <a:sy n="81" d="100"/>
        </p:scale>
        <p:origin x="64" y="1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gs" Target="tags/tag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0AFE-1C5C-4B84-9B89-23E6EF2C6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70C8-A17E-4A90-9730-C3C4F749E3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0AFE-1C5C-4B84-9B89-23E6EF2C6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70C8-A17E-4A90-9730-C3C4F749E3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0AFE-1C5C-4B84-9B89-23E6EF2C6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70C8-A17E-4A90-9730-C3C4F749E3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0AFE-1C5C-4B84-9B89-23E6EF2C6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70C8-A17E-4A90-9730-C3C4F749E3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0AFE-1C5C-4B84-9B89-23E6EF2C6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70C8-A17E-4A90-9730-C3C4F749E3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0AFE-1C5C-4B84-9B89-23E6EF2C6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70C8-A17E-4A90-9730-C3C4F749E3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0AFE-1C5C-4B84-9B89-23E6EF2C6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70C8-A17E-4A90-9730-C3C4F749E3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0AFE-1C5C-4B84-9B89-23E6EF2C6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70C8-A17E-4A90-9730-C3C4F749E3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0AFE-1C5C-4B84-9B89-23E6EF2C6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70C8-A17E-4A90-9730-C3C4F749E3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0AFE-1C5C-4B84-9B89-23E6EF2C6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70C8-A17E-4A90-9730-C3C4F749E3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0AFE-1C5C-4B84-9B89-23E6EF2C6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70C8-A17E-4A90-9730-C3C4F749E3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0AFE-1C5C-4B84-9B89-23E6EF2C6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70C8-A17E-4A90-9730-C3C4F749E3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0AFE-1C5C-4B84-9B89-23E6EF2C6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70C8-A17E-4A90-9730-C3C4F749E3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0AFE-1C5C-4B84-9B89-23E6EF2C6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70C8-A17E-4A90-9730-C3C4F749E3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0AFE-1C5C-4B84-9B89-23E6EF2C6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70C8-A17E-4A90-9730-C3C4F749E3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0AFE-1C5C-4B84-9B89-23E6EF2C6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70C8-A17E-4A90-9730-C3C4F749E3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0AFE-1C5C-4B84-9B89-23E6EF2C6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70C8-A17E-4A90-9730-C3C4F749E3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0AFE-1C5C-4B84-9B89-23E6EF2C6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70C8-A17E-4A90-9730-C3C4F749E3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0AFE-1C5C-4B84-9B89-23E6EF2C6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70C8-A17E-4A90-9730-C3C4F749E3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0AFE-1C5C-4B84-9B89-23E6EF2C6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70C8-A17E-4A90-9730-C3C4F749E3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0AFE-1C5C-4B84-9B89-23E6EF2C6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70C8-A17E-4A90-9730-C3C4F749E3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10AFE-1C5C-4B84-9B89-23E6EF2C6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70C8-A17E-4A90-9730-C3C4F749E3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10AFE-1C5C-4B84-9B89-23E6EF2C6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70C8-A17E-4A90-9730-C3C4F749E3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10AFE-1C5C-4B84-9B89-23E6EF2C6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70C8-A17E-4A90-9730-C3C4F749E3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165928"/>
            <a:ext cx="9144000" cy="655926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latin typeface="+mn-ea"/>
                <a:ea typeface="+mn-ea"/>
              </a:rPr>
              <a:t>NON-AUTOREGRESSIVE NEURAL MACHINE TRANSLATION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06091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Jiatao Gu, James Bradbury, Caiming Xiong, Victor O.K. Li &amp; Richard Socher</a:t>
            </a:r>
            <a:endParaRPr lang="zh-CN" altLang="en-US" sz="20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242291" y="1801091"/>
            <a:ext cx="970741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42291" y="2821709"/>
            <a:ext cx="970741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449375" y="257304"/>
            <a:ext cx="2207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ICLR 2018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717" y="239001"/>
            <a:ext cx="3331779" cy="762109"/>
          </a:xfrm>
        </p:spPr>
        <p:txBody>
          <a:bodyPr/>
          <a:lstStyle/>
          <a:p>
            <a:r>
              <a:rPr lang="en-US" altLang="zh-CN" b="1" dirty="0"/>
              <a:t>Experiment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4280" y="1590580"/>
            <a:ext cx="9373082" cy="36768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188669" cy="643868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+mn-ea"/>
                <a:ea typeface="+mn-ea"/>
              </a:rPr>
              <a:t>ABLATION STUDY</a:t>
            </a:r>
            <a:endParaRPr lang="zh-CN" altLang="en-US" sz="3200" b="1" dirty="0"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804" y="1008994"/>
            <a:ext cx="9658846" cy="51247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6520" y="2061304"/>
            <a:ext cx="7958959" cy="655926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latin typeface="+mn-ea"/>
                <a:ea typeface="+mn-ea"/>
              </a:rPr>
              <a:t>Mask-Predict: Parallel Decoding of Conditional Masked Language Models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06091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Marjan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Ghazvininejad</a:t>
            </a:r>
            <a:r>
              <a:rPr lang="en-US" altLang="zh-CN" sz="2000" dirty="0"/>
              <a:t>  Omer Levy  </a:t>
            </a:r>
            <a:r>
              <a:rPr lang="en-US" altLang="zh-CN" sz="2000" dirty="0" err="1"/>
              <a:t>Yinhan</a:t>
            </a:r>
            <a:r>
              <a:rPr lang="en-US" altLang="zh-CN" sz="2000" dirty="0"/>
              <a:t> Liu  Luke </a:t>
            </a:r>
            <a:r>
              <a:rPr lang="en-US" altLang="zh-CN" sz="2000" dirty="0" err="1"/>
              <a:t>Zettlemoyer</a:t>
            </a:r>
            <a:endParaRPr lang="en-US" altLang="zh-CN" sz="2000" dirty="0"/>
          </a:p>
          <a:p>
            <a:r>
              <a:rPr lang="en-US" altLang="zh-CN" sz="2000" dirty="0"/>
              <a:t> Facebook AI Research </a:t>
            </a:r>
            <a:endParaRPr lang="en-US" altLang="zh-CN" sz="2000" dirty="0"/>
          </a:p>
          <a:p>
            <a:r>
              <a:rPr lang="en-US" altLang="zh-CN" sz="2000" dirty="0"/>
              <a:t>Seattle, WA</a:t>
            </a:r>
            <a:endParaRPr lang="zh-CN" altLang="en-US" sz="20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242291" y="1801091"/>
            <a:ext cx="970741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42291" y="2821709"/>
            <a:ext cx="970741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449375" y="257304"/>
            <a:ext cx="2207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EMNLP 2019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67255" y="636082"/>
            <a:ext cx="10515600" cy="5585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/>
              <a:t>要解决的问题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dirty="0"/>
              <a:t>        现在的</a:t>
            </a:r>
            <a:r>
              <a:rPr lang="en-US" altLang="zh-CN" sz="2000" dirty="0"/>
              <a:t>NMT</a:t>
            </a:r>
            <a:r>
              <a:rPr lang="zh-CN" altLang="en-US" sz="2000" dirty="0"/>
              <a:t>大多采用了</a:t>
            </a:r>
            <a:r>
              <a:rPr lang="en-US" altLang="zh-CN" sz="2000" dirty="0"/>
              <a:t>AR</a:t>
            </a:r>
            <a:r>
              <a:rPr lang="zh-CN" altLang="en-US" sz="2000" dirty="0"/>
              <a:t>的方法，效果确实比较好，但是速度十分慢。作者在</a:t>
            </a:r>
            <a:r>
              <a:rPr lang="en-US" altLang="zh-CN" sz="2000" dirty="0"/>
              <a:t>Transformer</a:t>
            </a:r>
            <a:r>
              <a:rPr lang="zh-CN" altLang="en-US" sz="2000" dirty="0"/>
              <a:t>的基础上提出</a:t>
            </a:r>
            <a:r>
              <a:rPr lang="en-US" altLang="zh-CN" sz="2000" b="1" dirty="0"/>
              <a:t>CMLM</a:t>
            </a:r>
            <a:r>
              <a:rPr lang="zh-CN" altLang="en-US" sz="2000" dirty="0"/>
              <a:t>模型以及</a:t>
            </a:r>
            <a:r>
              <a:rPr lang="en-US" altLang="zh-CN" sz="2000" b="1" dirty="0"/>
              <a:t>mask-predict</a:t>
            </a:r>
            <a:r>
              <a:rPr lang="zh-CN" altLang="en-US" sz="2000" dirty="0"/>
              <a:t>的解码策略，在</a:t>
            </a:r>
            <a:r>
              <a:rPr lang="en-US" altLang="zh-CN" sz="2000" dirty="0" err="1"/>
              <a:t>sota</a:t>
            </a:r>
            <a:r>
              <a:rPr lang="zh-CN" altLang="en-US" sz="2000" dirty="0"/>
              <a:t>的</a:t>
            </a:r>
            <a:r>
              <a:rPr lang="en-US" altLang="zh-CN" sz="2000" dirty="0"/>
              <a:t>NAT</a:t>
            </a:r>
            <a:r>
              <a:rPr lang="zh-CN" altLang="en-US" sz="2000" dirty="0"/>
              <a:t>模型上提高了</a:t>
            </a:r>
            <a:r>
              <a:rPr lang="en-US" altLang="zh-CN" sz="2000" dirty="0"/>
              <a:t>4 bleu score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b="1" dirty="0"/>
              <a:t>采用的方法</a:t>
            </a:r>
            <a:endParaRPr lang="en-US" altLang="zh-CN" sz="2000" b="1" dirty="0"/>
          </a:p>
          <a:p>
            <a:r>
              <a:rPr lang="en-US" altLang="zh-CN" sz="2000" dirty="0"/>
              <a:t>   Conditional Masked Language Models </a:t>
            </a:r>
            <a:endParaRPr lang="en-US" altLang="zh-CN" sz="2000" dirty="0"/>
          </a:p>
          <a:p>
            <a:r>
              <a:rPr lang="en-US" altLang="zh-CN" sz="2000" dirty="0"/>
              <a:t>   </a:t>
            </a:r>
            <a:r>
              <a:rPr lang="zh-CN" altLang="en-US" sz="2000" dirty="0"/>
              <a:t>使用 </a:t>
            </a:r>
            <a:r>
              <a:rPr lang="en-US" altLang="zh-CN" sz="2000" dirty="0"/>
              <a:t>LENGTH token </a:t>
            </a:r>
            <a:r>
              <a:rPr lang="zh-CN" altLang="en-US" sz="2000" dirty="0"/>
              <a:t>预测长度</a:t>
            </a:r>
            <a:endParaRPr lang="en-US" altLang="zh-CN" sz="2000" dirty="0"/>
          </a:p>
          <a:p>
            <a:r>
              <a:rPr lang="en-US" altLang="zh-CN" sz="2000" dirty="0"/>
              <a:t>   decoding with mask-predict</a:t>
            </a:r>
            <a:endParaRPr lang="en-US" altLang="zh-CN" sz="2000" dirty="0"/>
          </a:p>
          <a:p>
            <a:r>
              <a:rPr lang="en-US" altLang="zh-CN" sz="2000" dirty="0"/>
              <a:t>   KD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570"/>
            <a:ext cx="6635912" cy="578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129456" y="5281415"/>
            <a:ext cx="2136227" cy="104840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29457" y="3626069"/>
            <a:ext cx="1316420" cy="7908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66793" y="2314541"/>
            <a:ext cx="52499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模型结构和初始的</a:t>
            </a:r>
            <a:r>
              <a:rPr lang="en-US" altLang="zh-CN" dirty="0"/>
              <a:t>transformer</a:t>
            </a:r>
            <a:r>
              <a:rPr lang="zh-CN" altLang="en-US" dirty="0"/>
              <a:t>大致相同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   Encoder </a:t>
            </a:r>
            <a:r>
              <a:rPr lang="zh-CN" altLang="en-US" dirty="0"/>
              <a:t>加入 </a:t>
            </a:r>
            <a:r>
              <a:rPr lang="en-US" altLang="zh-CN" dirty="0"/>
              <a:t>&lt;LENGTH&gt; </a:t>
            </a:r>
            <a:r>
              <a:rPr lang="zh-CN" altLang="en-US" dirty="0"/>
              <a:t>预测长度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去除了 </a:t>
            </a:r>
            <a:r>
              <a:rPr lang="en-US" altLang="zh-CN" dirty="0"/>
              <a:t>self-attention mask </a:t>
            </a:r>
            <a:r>
              <a:rPr lang="zh-CN" altLang="en-US" dirty="0"/>
              <a:t>，获得双向的信息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输入的是</a:t>
            </a:r>
            <a:r>
              <a:rPr lang="en-US" altLang="zh-CN" dirty="0"/>
              <a:t>target</a:t>
            </a:r>
            <a:r>
              <a:rPr lang="zh-CN" altLang="en-US" dirty="0"/>
              <a:t>的整句信息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并行解码</a:t>
            </a:r>
            <a:endParaRPr lang="en-US" altLang="zh-CN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435773" y="1647497"/>
            <a:ext cx="0" cy="12297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435773" y="5139526"/>
            <a:ext cx="0" cy="10799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077109" y="1183572"/>
            <a:ext cx="71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</a:t>
            </a:r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1816977" y="6101134"/>
            <a:ext cx="141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</a:t>
            </a:r>
            <a:r>
              <a:rPr lang="en-US" altLang="zh-CN" b="1" dirty="0"/>
              <a:t>&lt;LENGTH&gt;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469" y="577960"/>
            <a:ext cx="4482662" cy="517744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CMLM</a:t>
            </a:r>
            <a:br>
              <a:rPr lang="en-US" altLang="zh-CN" b="1" dirty="0"/>
            </a:br>
            <a:endParaRPr lang="zh-CN" alt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79885" y="4627041"/>
            <a:ext cx="874723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Open Sans" panose="020B0606030504020204" pitchFamily="34" charset="0"/>
              </a:rPr>
              <a:t>给定原句 X 和 目标句子的部分tokens Y</a:t>
            </a:r>
            <a:r>
              <a:rPr kumimoji="0" lang="zh-CN" altLang="zh-CN" sz="1400" i="0" u="none" strike="noStrike" cap="none" normalizeH="0" baseline="-3000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Open Sans" panose="020B0606030504020204" pitchFamily="34" charset="0"/>
              </a:rPr>
              <a:t>obs</a:t>
            </a:r>
            <a:r>
              <a:rPr kumimoji="0" lang="zh-CN" altLang="zh-CN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Open Sans" panose="020B0606030504020204" pitchFamily="34" charset="0"/>
              </a:rPr>
              <a:t>，来预测目标句子的剩余部分 Y</a:t>
            </a:r>
            <a:r>
              <a:rPr kumimoji="0" lang="zh-CN" altLang="zh-CN" sz="1400" i="0" u="none" strike="noStrike" cap="none" normalizeH="0" baseline="-3000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Open Sans" panose="020B0606030504020204" pitchFamily="34" charset="0"/>
              </a:rPr>
              <a:t>mask</a:t>
            </a:r>
            <a:r>
              <a:rPr lang="en-US" altLang="zh-CN" sz="900" dirty="0">
                <a:latin typeface="+mn-lt"/>
              </a:rPr>
              <a:t>     </a:t>
            </a:r>
            <a:r>
              <a:rPr kumimoji="0" lang="zh-CN" altLang="zh-CN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Open Sans" panose="020B0606030504020204" pitchFamily="34" charset="0"/>
              </a:rPr>
              <a:t>这是基于 Y</a:t>
            </a:r>
            <a:r>
              <a:rPr kumimoji="0" lang="zh-CN" altLang="zh-CN" sz="1400" i="0" u="none" strike="noStrike" cap="none" normalizeH="0" baseline="-3000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Open Sans" panose="020B0606030504020204" pitchFamily="34" charset="0"/>
              </a:rPr>
              <a:t>mask</a:t>
            </a:r>
            <a:r>
              <a:rPr kumimoji="0" lang="zh-CN" altLang="zh-CN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Open Sans" panose="020B0606030504020204" pitchFamily="34" charset="0"/>
              </a:rPr>
              <a:t>中的词 在给定 X 和 Y</a:t>
            </a:r>
            <a:r>
              <a:rPr kumimoji="0" lang="zh-CN" altLang="zh-CN" sz="1400" i="0" u="none" strike="noStrike" cap="none" normalizeH="0" baseline="-3000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Open Sans" panose="020B0606030504020204" pitchFamily="34" charset="0"/>
              </a:rPr>
              <a:t>obs</a:t>
            </a:r>
            <a:r>
              <a:rPr kumimoji="0" lang="zh-CN" altLang="zh-CN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Open Sans" panose="020B0606030504020204" pitchFamily="34" charset="0"/>
              </a:rPr>
              <a:t>时 是相互条件独立的强假设上的。</a:t>
            </a:r>
            <a:endParaRPr kumimoji="0" lang="zh-CN" altLang="zh-CN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Open Sans" panose="020B0606030504020204" pitchFamily="34" charset="0"/>
              </a:rPr>
              <a:t>句子的长度 N = |Y</a:t>
            </a:r>
            <a:r>
              <a:rPr kumimoji="0" lang="zh-CN" altLang="zh-CN" sz="1400" i="0" u="none" strike="noStrike" cap="none" normalizeH="0" baseline="-3000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Open Sans" panose="020B0606030504020204" pitchFamily="34" charset="0"/>
              </a:rPr>
              <a:t>mask</a:t>
            </a:r>
            <a:r>
              <a:rPr kumimoji="0" lang="zh-CN" altLang="zh-CN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Open Sans" panose="020B0606030504020204" pitchFamily="34" charset="0"/>
              </a:rPr>
              <a:t>| + |Y</a:t>
            </a:r>
            <a:r>
              <a:rPr kumimoji="0" lang="zh-CN" altLang="zh-CN" sz="1400" i="0" u="none" strike="noStrike" cap="none" normalizeH="0" baseline="-3000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Open Sans" panose="020B0606030504020204" pitchFamily="34" charset="0"/>
              </a:rPr>
              <a:t>obs</a:t>
            </a:r>
            <a:r>
              <a:rPr kumimoji="0" lang="zh-CN" altLang="zh-CN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Open Sans" panose="020B0606030504020204" pitchFamily="34" charset="0"/>
              </a:rPr>
              <a:t>| 即两者长度之和。</a:t>
            </a:r>
            <a:endParaRPr kumimoji="0" lang="zh-CN" altLang="zh-CN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4099" name="Picture 3" descr="查看源图像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83312"/>
            <a:ext cx="6858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99948" y="867469"/>
            <a:ext cx="6097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MASK​</a:t>
            </a:r>
            <a:r>
              <a:rPr lang="en-US" altLang="zh-CN" dirty="0"/>
              <a:t>		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在</a:t>
            </a:r>
            <a:r>
              <a:rPr lang="en-US" altLang="zh-CN" dirty="0"/>
              <a:t>encoder</a:t>
            </a:r>
            <a:r>
              <a:rPr lang="zh-CN" altLang="en-US" dirty="0"/>
              <a:t>端得到目标序列长度的预测 </a:t>
            </a:r>
            <a:r>
              <a:rPr lang="en-US" altLang="zh-CN" dirty="0"/>
              <a:t>N </a:t>
            </a:r>
            <a:r>
              <a:rPr lang="zh-CN" altLang="en-US" dirty="0"/>
              <a:t>后， 我们可以定义</a:t>
            </a:r>
            <a:r>
              <a:rPr lang="en-US" altLang="zh-CN" dirty="0"/>
              <a:t>2</a:t>
            </a:r>
            <a:r>
              <a:rPr lang="zh-CN" altLang="en-US" dirty="0"/>
              <a:t>个变量。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target sequence (y1 , y2 ,,,,</a:t>
            </a:r>
            <a:r>
              <a:rPr lang="en-US" altLang="zh-CN" dirty="0" err="1"/>
              <a:t>yN</a:t>
            </a:r>
            <a:r>
              <a:rPr lang="en-US" altLang="zh-CN" dirty="0"/>
              <a:t>)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每个位置的可能性</a:t>
            </a:r>
            <a:r>
              <a:rPr lang="en-US" altLang="zh-CN" dirty="0"/>
              <a:t>(p1 , p2, ,,,,</a:t>
            </a:r>
            <a:r>
              <a:rPr lang="en-US" altLang="zh-CN" dirty="0" err="1"/>
              <a:t>pN</a:t>
            </a:r>
            <a:r>
              <a:rPr lang="en-US" altLang="zh-CN" dirty="0"/>
              <a:t> )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99948" y="2468329"/>
            <a:ext cx="9051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在第 </a:t>
            </a:r>
            <a:r>
              <a:rPr lang="en-US" altLang="zh-CN" dirty="0"/>
              <a:t>t </a:t>
            </a:r>
            <a:r>
              <a:rPr lang="zh-CN" altLang="en-US" dirty="0"/>
              <a:t>轮迭代中，我们将概率得分p最低的 n 个 tokens 进行 mask 。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09903" y="220717"/>
            <a:ext cx="2530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Mask-Predict</a:t>
            </a:r>
            <a:endParaRPr lang="zh-CN" altLang="en-US" sz="2800" b="1" dirty="0">
              <a:latin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2172" y="3053326"/>
            <a:ext cx="5283472" cy="149232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99948" y="4685351"/>
            <a:ext cx="6097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Predict</a:t>
            </a:r>
            <a:r>
              <a:rPr lang="en-US" altLang="zh-CN" dirty="0"/>
              <a:t>	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zh-CN" altLang="en-US" dirty="0"/>
              <a:t>得到 </a:t>
            </a:r>
            <a:r>
              <a:rPr lang="en-US" altLang="zh-CN" dirty="0" err="1"/>
              <a:t>Ymask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Yobs</a:t>
            </a:r>
            <a:r>
              <a:rPr lang="en-US" altLang="zh-CN" dirty="0"/>
              <a:t> </a:t>
            </a:r>
            <a:r>
              <a:rPr lang="zh-CN" altLang="en-US" dirty="0"/>
              <a:t>后 ，根据</a:t>
            </a:r>
            <a:r>
              <a:rPr lang="en-US" altLang="zh-CN" dirty="0"/>
              <a:t>CMLM</a:t>
            </a:r>
            <a:r>
              <a:rPr lang="zh-CN" altLang="en-US" dirty="0"/>
              <a:t>的方法对 </a:t>
            </a:r>
            <a:r>
              <a:rPr lang="en-US" altLang="zh-CN" dirty="0" err="1"/>
              <a:t>Ymask</a:t>
            </a:r>
            <a:r>
              <a:rPr lang="zh-CN" altLang="en-US" dirty="0"/>
              <a:t>再次进行预测，并且更新它们的</a:t>
            </a:r>
            <a:r>
              <a:rPr lang="en-US" altLang="zh-CN" dirty="0"/>
              <a:t>p</a:t>
            </a:r>
            <a:r>
              <a:rPr lang="zh-CN" altLang="en-US" dirty="0"/>
              <a:t>值</a:t>
            </a:r>
            <a:endParaRPr lang="en-US" altLang="zh-CN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293" y="4761318"/>
            <a:ext cx="3657788" cy="202575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260" y="1871134"/>
            <a:ext cx="10144564" cy="205447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03131" y="1679027"/>
            <a:ext cx="2451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 = 3 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52538" y="2638269"/>
            <a:ext cx="2728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 = 12 · (3-1)/3</a:t>
            </a:r>
            <a:endParaRPr lang="en-US" altLang="zh-CN" dirty="0"/>
          </a:p>
          <a:p>
            <a:r>
              <a:rPr lang="en-US" altLang="zh-CN" dirty="0"/>
              <a:t>T = 12 · (3-2)/3 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1718" y="488732"/>
            <a:ext cx="10515600" cy="5609404"/>
          </a:xfrm>
        </p:spPr>
        <p:txBody>
          <a:bodyPr/>
          <a:lstStyle/>
          <a:p>
            <a:r>
              <a:rPr lang="en-US" altLang="zh-CN" dirty="0"/>
              <a:t>Length Predict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选取 </a:t>
            </a:r>
            <a:r>
              <a:rPr lang="en-US" altLang="zh-CN" dirty="0"/>
              <a:t>L </a:t>
            </a:r>
            <a:r>
              <a:rPr lang="zh-CN" altLang="en-US" dirty="0"/>
              <a:t>个最高可能性的</a:t>
            </a:r>
            <a:r>
              <a:rPr lang="en-US" altLang="zh-CN" dirty="0"/>
              <a:t>LENGTH</a:t>
            </a:r>
            <a:r>
              <a:rPr lang="zh-CN" altLang="en-US" dirty="0"/>
              <a:t>并行解码，最后选择最高平均对数概率的作为输出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 Model Distillation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和之前的工作一样，训练了一个</a:t>
            </a:r>
            <a:r>
              <a:rPr lang="en-US" altLang="zh-CN" dirty="0"/>
              <a:t>AR</a:t>
            </a:r>
            <a:r>
              <a:rPr lang="zh-CN" altLang="en-US" dirty="0"/>
              <a:t>模型做</a:t>
            </a:r>
            <a:r>
              <a:rPr lang="en-US" altLang="zh-CN" dirty="0"/>
              <a:t>KD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13" y="404540"/>
            <a:ext cx="1566042" cy="517744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+mn-ea"/>
                <a:ea typeface="+mn-ea"/>
              </a:rPr>
              <a:t>Experiment</a:t>
            </a:r>
            <a:endParaRPr lang="zh-CN" altLang="en-US" sz="2000" b="1" dirty="0"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2119" y="139531"/>
            <a:ext cx="8007762" cy="65789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6082"/>
            <a:ext cx="10515600" cy="5585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/>
              <a:t>要解决的问题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dirty="0"/>
              <a:t>        现在的</a:t>
            </a:r>
            <a:r>
              <a:rPr lang="en-US" altLang="zh-CN" sz="2000" dirty="0"/>
              <a:t>NMT</a:t>
            </a:r>
            <a:r>
              <a:rPr lang="zh-CN" altLang="en-US" sz="2000" dirty="0"/>
              <a:t>大多采用了</a:t>
            </a:r>
            <a:r>
              <a:rPr lang="en-US" altLang="zh-CN" sz="2000" dirty="0"/>
              <a:t>AR</a:t>
            </a:r>
            <a:r>
              <a:rPr lang="zh-CN" altLang="en-US" sz="2000" dirty="0"/>
              <a:t>的方法，效果确实比较好，但是速度十分慢。作者在</a:t>
            </a:r>
            <a:r>
              <a:rPr lang="en-US" altLang="zh-CN" sz="2000" dirty="0"/>
              <a:t>Transformer</a:t>
            </a:r>
            <a:r>
              <a:rPr lang="zh-CN" altLang="en-US" sz="2000" dirty="0"/>
              <a:t>的基础上提出</a:t>
            </a:r>
            <a:r>
              <a:rPr lang="en-US" altLang="zh-CN" sz="2000" b="1" dirty="0"/>
              <a:t>NAT</a:t>
            </a:r>
            <a:r>
              <a:rPr lang="zh-CN" altLang="en-US" sz="2000" dirty="0"/>
              <a:t>模型，并行的输出翻译结果，大大提升速度，并且达到了接近</a:t>
            </a:r>
            <a:r>
              <a:rPr lang="en-US" altLang="zh-CN" sz="2000" dirty="0"/>
              <a:t>AR</a:t>
            </a:r>
            <a:r>
              <a:rPr lang="zh-CN" altLang="en-US" sz="2000" dirty="0"/>
              <a:t>模型的效果。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b="1" dirty="0"/>
              <a:t>采用的方法</a:t>
            </a:r>
            <a:endParaRPr lang="en-US" altLang="zh-CN" sz="2000" b="1" dirty="0"/>
          </a:p>
          <a:p>
            <a:r>
              <a:rPr lang="en-US" altLang="zh-CN" sz="2000" dirty="0"/>
              <a:t>  Fertility </a:t>
            </a:r>
            <a:r>
              <a:rPr lang="zh-CN" altLang="en-US" sz="2000" dirty="0"/>
              <a:t>，引入隐变量</a:t>
            </a:r>
            <a:r>
              <a:rPr lang="en-US" altLang="zh-CN" sz="2000" dirty="0"/>
              <a:t>fertility</a:t>
            </a:r>
            <a:r>
              <a:rPr lang="zh-CN" altLang="en-US" sz="2000" dirty="0"/>
              <a:t>，源句中每个单词与目标句子对应的单词数量</a:t>
            </a:r>
            <a:endParaRPr lang="en-US" altLang="zh-CN" sz="2000" dirty="0"/>
          </a:p>
          <a:p>
            <a:r>
              <a:rPr lang="en-US" altLang="zh-CN" sz="2000" dirty="0"/>
              <a:t>  No-causal self-attention</a:t>
            </a:r>
            <a:r>
              <a:rPr lang="zh-CN" altLang="en-US" sz="2000" dirty="0"/>
              <a:t>，</a:t>
            </a:r>
            <a:r>
              <a:rPr lang="en-US" altLang="zh-CN" sz="2000" dirty="0"/>
              <a:t>position attention</a:t>
            </a:r>
            <a:r>
              <a:rPr lang="zh-CN" altLang="en-US" sz="2000" dirty="0"/>
              <a:t>去除</a:t>
            </a:r>
            <a:r>
              <a:rPr lang="en-US" altLang="zh-CN" sz="2000" dirty="0"/>
              <a:t>transformer</a:t>
            </a:r>
            <a:r>
              <a:rPr lang="zh-CN" altLang="en-US" sz="2000" dirty="0"/>
              <a:t>中顺序限制，加强位置信息</a:t>
            </a:r>
            <a:endParaRPr lang="en-US" altLang="zh-CN" sz="2000" dirty="0"/>
          </a:p>
          <a:p>
            <a:r>
              <a:rPr lang="en-US" altLang="zh-CN" sz="2000" dirty="0"/>
              <a:t>  NPD ,noisy parallel decoding </a:t>
            </a:r>
            <a:r>
              <a:rPr lang="zh-CN" altLang="en-US" sz="2000" dirty="0"/>
              <a:t>， 类似与</a:t>
            </a:r>
            <a:r>
              <a:rPr lang="en-US" altLang="zh-CN" sz="2000" dirty="0"/>
              <a:t>beam search</a:t>
            </a:r>
            <a:r>
              <a:rPr lang="zh-CN" altLang="en-US" sz="2000" dirty="0"/>
              <a:t>，给出多个</a:t>
            </a:r>
            <a:r>
              <a:rPr lang="en-US" altLang="zh-CN" sz="2000" dirty="0"/>
              <a:t>fertility</a:t>
            </a:r>
            <a:r>
              <a:rPr lang="zh-CN" altLang="en-US" sz="2000" dirty="0"/>
              <a:t>序列，由</a:t>
            </a:r>
            <a:r>
              <a:rPr lang="en-US" altLang="zh-CN" sz="2000" dirty="0"/>
              <a:t>AR</a:t>
            </a:r>
            <a:r>
              <a:rPr lang="zh-CN" altLang="en-US" sz="2000" dirty="0"/>
              <a:t>模型判断哪个更好</a:t>
            </a:r>
            <a:endParaRPr lang="en-US" altLang="zh-CN" sz="2000" dirty="0"/>
          </a:p>
          <a:p>
            <a:r>
              <a:rPr lang="en-US" altLang="zh-CN" sz="2000" dirty="0"/>
              <a:t>  Sequence-level knowledge distillation </a:t>
            </a:r>
            <a:r>
              <a:rPr lang="zh-CN" altLang="en-US" sz="2000" dirty="0"/>
              <a:t>，训练一个</a:t>
            </a:r>
            <a:r>
              <a:rPr lang="en-US" altLang="zh-CN" sz="2000" dirty="0" err="1"/>
              <a:t>ar</a:t>
            </a:r>
            <a:r>
              <a:rPr lang="zh-CN" altLang="en-US" sz="2000" dirty="0"/>
              <a:t>模型作为老师，清洗一遍数据集</a:t>
            </a:r>
            <a:endParaRPr lang="en-US" altLang="zh-CN" sz="2000" dirty="0"/>
          </a:p>
          <a:p>
            <a:r>
              <a:rPr lang="en-US" altLang="zh-CN" sz="2000" dirty="0"/>
              <a:t>  Fine-Tuning</a:t>
            </a:r>
            <a:r>
              <a:rPr lang="zh-CN" altLang="en-US" sz="2000" dirty="0"/>
              <a:t>，在开始的训练收敛后，再对整个模型做端到端训练，并用到了强化学习</a:t>
            </a:r>
            <a:endParaRPr lang="en-US" altLang="zh-CN" sz="1200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282" y="8134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+mn-ea"/>
                <a:ea typeface="+mn-ea"/>
              </a:rPr>
              <a:t>Analysis</a:t>
            </a:r>
            <a:endParaRPr lang="zh-CN" altLang="en-US" sz="3200" b="1" dirty="0"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711" y="1281034"/>
            <a:ext cx="7899806" cy="51945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515" y="66771"/>
            <a:ext cx="3378435" cy="147883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916" y="1650759"/>
            <a:ext cx="3236545" cy="140662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211" y="3137365"/>
            <a:ext cx="3067041" cy="19385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5669" y="5155845"/>
            <a:ext cx="3067041" cy="17021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6520" y="2061304"/>
            <a:ext cx="7958959" cy="655926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latin typeface="+mn-ea"/>
                <a:ea typeface="+mn-ea"/>
              </a:rPr>
              <a:t>IMPROVING NON-AUTOREGRESSIVE TRANSLATION MODELS WITHOUT DISTILLATION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06091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Xiao Shi Huang, Felipe Pérez, </a:t>
            </a:r>
            <a:r>
              <a:rPr lang="en-US" altLang="zh-CN" sz="2000" dirty="0" err="1"/>
              <a:t>Maksims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Volkovs</a:t>
            </a:r>
            <a:endParaRPr lang="en-US" altLang="zh-CN" sz="2000" dirty="0"/>
          </a:p>
          <a:p>
            <a:r>
              <a:rPr lang="en-US" altLang="zh-CN" sz="2000" dirty="0"/>
              <a:t>Layer 6 AI</a:t>
            </a:r>
            <a:endParaRPr lang="zh-CN" altLang="en-US" sz="20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242291" y="1801091"/>
            <a:ext cx="970741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42291" y="2821709"/>
            <a:ext cx="970741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449375" y="257304"/>
            <a:ext cx="2207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ICLR 2022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5365" y="549372"/>
            <a:ext cx="10515600" cy="5585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/>
              <a:t>要解决的问题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CMLM</a:t>
            </a:r>
            <a:r>
              <a:rPr lang="zh-CN" altLang="en-US" sz="2000" dirty="0"/>
              <a:t>作为</a:t>
            </a:r>
            <a:r>
              <a:rPr lang="en-US" altLang="zh-CN" sz="2000" dirty="0"/>
              <a:t>leading NAR </a:t>
            </a:r>
            <a:r>
              <a:rPr lang="zh-CN" altLang="en-US" sz="2000" dirty="0"/>
              <a:t>模型，虽然达到了接近</a:t>
            </a:r>
            <a:r>
              <a:rPr lang="en-US" altLang="zh-CN" sz="2000" dirty="0"/>
              <a:t>AR</a:t>
            </a:r>
            <a:r>
              <a:rPr lang="zh-CN" altLang="en-US" sz="2000" dirty="0"/>
              <a:t>的效果，但仍需要</a:t>
            </a:r>
            <a:r>
              <a:rPr lang="en-US" altLang="zh-CN" sz="2000" dirty="0"/>
              <a:t>distillation</a:t>
            </a:r>
            <a:r>
              <a:rPr lang="zh-CN" altLang="en-US" sz="2000" dirty="0"/>
              <a:t>的帮助。作者指出了</a:t>
            </a:r>
            <a:r>
              <a:rPr lang="en-US" altLang="zh-CN" sz="2000" dirty="0"/>
              <a:t>CMLM</a:t>
            </a:r>
            <a:r>
              <a:rPr lang="zh-CN" altLang="en-US" sz="2000" dirty="0"/>
              <a:t>的两个问题 </a:t>
            </a:r>
            <a:r>
              <a:rPr lang="en-US" altLang="zh-CN" sz="2000" b="1" dirty="0"/>
              <a:t>TOKEN DISTINGUISHABILITY</a:t>
            </a:r>
            <a:r>
              <a:rPr lang="en-US" altLang="zh-CN" sz="2000" dirty="0"/>
              <a:t> </a:t>
            </a:r>
            <a:r>
              <a:rPr lang="zh-CN" altLang="en-US" sz="2000" dirty="0"/>
              <a:t>和 </a:t>
            </a:r>
            <a:r>
              <a:rPr lang="en-US" altLang="zh-CN" sz="2000" b="1" dirty="0"/>
              <a:t>TRAINING/INFERENCE MISMATCH  </a:t>
            </a:r>
            <a:r>
              <a:rPr lang="zh-CN" altLang="en-US" sz="2000" dirty="0"/>
              <a:t>，并在此基础上提出</a:t>
            </a:r>
            <a:r>
              <a:rPr lang="en-US" altLang="zh-CN" sz="2000" b="1" dirty="0"/>
              <a:t>CMLMC</a:t>
            </a:r>
            <a:r>
              <a:rPr lang="zh-CN" altLang="en-US" sz="2000" dirty="0"/>
              <a:t>模型 ， 提升了</a:t>
            </a:r>
            <a:r>
              <a:rPr lang="en-US" altLang="zh-CN" sz="2000" dirty="0"/>
              <a:t>NAR</a:t>
            </a:r>
            <a:r>
              <a:rPr lang="zh-CN" altLang="en-US" sz="2000" dirty="0"/>
              <a:t>模型的效果 ， 特别是在</a:t>
            </a:r>
            <a:r>
              <a:rPr lang="en-US" altLang="zh-CN" sz="2000" dirty="0"/>
              <a:t>raw data </a:t>
            </a:r>
            <a:r>
              <a:rPr lang="zh-CN" altLang="en-US" sz="2000" dirty="0"/>
              <a:t>上的效果。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b="1" dirty="0"/>
              <a:t>采用的方法</a:t>
            </a:r>
            <a:endParaRPr lang="en-US" altLang="zh-CN" sz="2000" b="1" dirty="0"/>
          </a:p>
          <a:p>
            <a:r>
              <a:rPr lang="en-US" altLang="zh-CN" sz="2000" dirty="0"/>
              <a:t>   causal mask attention</a:t>
            </a:r>
            <a:endParaRPr lang="en-US" altLang="zh-CN" sz="2000" dirty="0"/>
          </a:p>
          <a:p>
            <a:r>
              <a:rPr lang="en-US" altLang="zh-CN" sz="2000" dirty="0"/>
              <a:t>   </a:t>
            </a:r>
            <a:r>
              <a:rPr lang="zh-CN" altLang="en-US" sz="2000" dirty="0"/>
              <a:t>使用</a:t>
            </a:r>
            <a:r>
              <a:rPr lang="en-US" altLang="zh-CN" sz="2000" dirty="0"/>
              <a:t>FFN </a:t>
            </a:r>
            <a:r>
              <a:rPr lang="zh-CN" altLang="en-US" sz="2000" dirty="0"/>
              <a:t>连接 </a:t>
            </a:r>
            <a:r>
              <a:rPr lang="en-US" altLang="zh-CN" sz="2000" dirty="0"/>
              <a:t>token embedding </a:t>
            </a:r>
            <a:r>
              <a:rPr lang="zh-CN" altLang="en-US" sz="2000" dirty="0"/>
              <a:t>和</a:t>
            </a:r>
            <a:r>
              <a:rPr lang="en-US" altLang="zh-CN" sz="2000" dirty="0"/>
              <a:t>Pes</a:t>
            </a:r>
            <a:endParaRPr lang="en-US" altLang="zh-CN" sz="2000" dirty="0"/>
          </a:p>
          <a:p>
            <a:r>
              <a:rPr lang="en-US" altLang="zh-CN" sz="2000" dirty="0"/>
              <a:t>   </a:t>
            </a:r>
            <a:r>
              <a:rPr lang="zh-CN" altLang="en-US" sz="2000" dirty="0"/>
              <a:t>加入</a:t>
            </a:r>
            <a:r>
              <a:rPr lang="en-US" altLang="zh-CN" sz="2000" dirty="0"/>
              <a:t>correction loss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9110" y="444611"/>
            <a:ext cx="28349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Token Distinguishability</a:t>
            </a:r>
            <a:endParaRPr kumimoji="0" lang="zh-CN" altLang="zh-CN" sz="1800" b="1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9871" y="3429000"/>
            <a:ext cx="8086065" cy="279601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67052" y="1372814"/>
            <a:ext cx="86651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	在 AR 模型中， 位置信息可以由 causal masked attention， positional encoding  和 序列信息 三者共同提供。 但在 CMLM 模型中，causal masked attention 被 full attention 代替 ， 平行的推理过程无法提供序列信息 ， 所有的位置信息由 positional encoding 单独提供 ， 这就导致了 CMLM模型无法辨识tokens之间的区别， 特别是在第一步所有tokens 都被mask 时。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9110" y="444611"/>
            <a:ext cx="28349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Token Distinguishability</a:t>
            </a:r>
            <a:endParaRPr kumimoji="0" lang="zh-CN" altLang="zh-CN" sz="1800" b="1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2967" y="4061988"/>
            <a:ext cx="8086065" cy="279601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59574" y="1090942"/>
            <a:ext cx="1047285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在 </a:t>
            </a:r>
            <a:r>
              <a:rPr lang="en-US" altLang="zh-CN" b="1" dirty="0"/>
              <a:t>self-attention layer </a:t>
            </a:r>
            <a:r>
              <a:rPr lang="zh-CN" altLang="en-US" b="1" dirty="0"/>
              <a:t>和 </a:t>
            </a:r>
            <a:r>
              <a:rPr lang="en-US" altLang="zh-CN" b="1" dirty="0"/>
              <a:t>encoder attention layer </a:t>
            </a:r>
            <a:r>
              <a:rPr lang="zh-CN" altLang="en-US" b="1" dirty="0"/>
              <a:t>之间 加入</a:t>
            </a:r>
            <a:r>
              <a:rPr lang="en-US" altLang="zh-CN" b="1" dirty="0"/>
              <a:t>causal mask attention</a:t>
            </a:r>
            <a:endParaRPr lang="en-US" altLang="zh-CN" b="1" dirty="0"/>
          </a:p>
          <a:p>
            <a:r>
              <a:rPr lang="en-US" altLang="zh-CN" dirty="0"/>
              <a:t>          mask-attention</a:t>
            </a:r>
            <a:r>
              <a:rPr lang="zh-CN" altLang="en-US" dirty="0"/>
              <a:t>的加入带来了左 </a:t>
            </a:r>
            <a:r>
              <a:rPr lang="en-US" altLang="zh-CN" dirty="0"/>
              <a:t>-&gt; </a:t>
            </a:r>
            <a:r>
              <a:rPr lang="zh-CN" altLang="en-US" dirty="0"/>
              <a:t>右的序列信息 ， 打破了 有相似 </a:t>
            </a:r>
            <a:r>
              <a:rPr lang="en-US" altLang="zh-CN" dirty="0"/>
              <a:t>Pes </a:t>
            </a:r>
            <a:r>
              <a:rPr lang="zh-CN" altLang="en-US" dirty="0"/>
              <a:t>位置的相似关系 ， 同时将其加在</a:t>
            </a:r>
            <a:r>
              <a:rPr lang="en-US" altLang="zh-CN" dirty="0"/>
              <a:t>encoder attention </a:t>
            </a:r>
            <a:r>
              <a:rPr lang="zh-CN" altLang="en-US" dirty="0"/>
              <a:t>之前，这可以对齐输入与被翻译的句子。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zh-CN" altLang="en-US" b="1" dirty="0"/>
              <a:t>使用</a:t>
            </a:r>
            <a:r>
              <a:rPr lang="en-US" altLang="zh-CN" b="1" dirty="0"/>
              <a:t>FFN </a:t>
            </a:r>
            <a:r>
              <a:rPr lang="zh-CN" altLang="en-US" b="1" dirty="0"/>
              <a:t>连接</a:t>
            </a:r>
            <a:r>
              <a:rPr lang="en-US" altLang="zh-CN" b="1" dirty="0"/>
              <a:t>token embeddings </a:t>
            </a:r>
            <a:r>
              <a:rPr lang="zh-CN" altLang="en-US" b="1" dirty="0"/>
              <a:t>和 </a:t>
            </a:r>
            <a:r>
              <a:rPr lang="en-US" altLang="zh-CN" b="1" dirty="0"/>
              <a:t>PEs</a:t>
            </a:r>
            <a:endParaRPr lang="en-US" altLang="zh-CN" b="1" dirty="0"/>
          </a:p>
          <a:p>
            <a:r>
              <a:rPr lang="zh-CN" altLang="en-US" dirty="0"/>
              <a:t>          传统的连接方式是简单的将两者相加 ， 这导致位置信息不能很好的向上层传递，因为</a:t>
            </a:r>
            <a:r>
              <a:rPr lang="en-US" altLang="zh-CN" dirty="0"/>
              <a:t>&lt;Mask&gt;</a:t>
            </a:r>
            <a:r>
              <a:rPr lang="zh-CN" altLang="en-US" dirty="0"/>
              <a:t>的梯度的数量级十分大，和</a:t>
            </a:r>
            <a:r>
              <a:rPr lang="en-US" altLang="zh-CN" dirty="0"/>
              <a:t>PEs</a:t>
            </a:r>
            <a:r>
              <a:rPr lang="zh-CN" altLang="en-US" dirty="0"/>
              <a:t>相加后掩盖了 </a:t>
            </a:r>
            <a:r>
              <a:rPr lang="en-US" altLang="zh-CN" dirty="0"/>
              <a:t>PEs</a:t>
            </a:r>
            <a:r>
              <a:rPr lang="zh-CN" altLang="en-US" dirty="0"/>
              <a:t>中的信息。 采用 </a:t>
            </a:r>
            <a:r>
              <a:rPr lang="en-US" altLang="zh-CN" dirty="0"/>
              <a:t>FFN</a:t>
            </a:r>
            <a:r>
              <a:rPr lang="zh-CN" altLang="en-US" dirty="0"/>
              <a:t>的方式替代相加来连接</a:t>
            </a:r>
            <a:r>
              <a:rPr lang="en-US" altLang="zh-CN" dirty="0"/>
              <a:t>token embedding </a:t>
            </a:r>
            <a:r>
              <a:rPr lang="zh-CN" altLang="en-US" dirty="0"/>
              <a:t>和 </a:t>
            </a:r>
            <a:r>
              <a:rPr lang="en-US" altLang="zh-CN" dirty="0"/>
              <a:t>PEs 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作者将上述两个解决策略一起加入到模型中，将其统称为 </a:t>
            </a:r>
            <a:r>
              <a:rPr lang="en-US" altLang="zh-CN" dirty="0" err="1"/>
              <a:t>RevealPosition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9110" y="583110"/>
            <a:ext cx="33009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Training/Inference Mismatch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9903" y="1554116"/>
            <a:ext cx="1118563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	在</a:t>
            </a:r>
            <a:r>
              <a:rPr lang="en-US" altLang="zh-CN" dirty="0"/>
              <a:t>AR</a:t>
            </a:r>
            <a:r>
              <a:rPr lang="zh-CN" altLang="en-US" dirty="0"/>
              <a:t>模型中，训练和推理的过程是对齐的，两者都在一个时间步上根据之间时间的所有推理结果翻译下一个</a:t>
            </a:r>
            <a:r>
              <a:rPr lang="en-US" altLang="zh-CN" dirty="0"/>
              <a:t>token</a:t>
            </a:r>
            <a:r>
              <a:rPr lang="zh-CN" altLang="en-US" dirty="0"/>
              <a:t>，唯一的不同是，在训练的过程中，之前被翻译的</a:t>
            </a:r>
            <a:r>
              <a:rPr lang="en-US" altLang="zh-CN" dirty="0"/>
              <a:t>tokens</a:t>
            </a:r>
            <a:r>
              <a:rPr lang="zh-CN" altLang="en-US" dirty="0"/>
              <a:t>被固定为 </a:t>
            </a:r>
            <a:r>
              <a:rPr lang="en-US" altLang="zh-CN" dirty="0"/>
              <a:t>ground truth</a:t>
            </a:r>
            <a:r>
              <a:rPr lang="zh-CN" altLang="en-US" dirty="0"/>
              <a:t>，但在推理过程中他们是模型的预测结果。​</a:t>
            </a:r>
            <a:endParaRPr lang="en-US" altLang="zh-CN" dirty="0"/>
          </a:p>
          <a:p>
            <a:r>
              <a:rPr lang="zh-CN" altLang="en-US" dirty="0"/>
              <a:t>		</a:t>
            </a:r>
            <a:endParaRPr lang="en-US" altLang="zh-CN" dirty="0"/>
          </a:p>
          <a:p>
            <a:r>
              <a:rPr lang="en-US" altLang="zh-CN" dirty="0"/>
              <a:t>	CMLM</a:t>
            </a:r>
            <a:r>
              <a:rPr lang="zh-CN" altLang="en-US" dirty="0"/>
              <a:t>模型在训练过程中没有被训练去纠正它的预测，尤其是在第一步产生巨大的错误时。并且在训练过程中，只有一次是在完全</a:t>
            </a:r>
            <a:r>
              <a:rPr lang="en-US" altLang="zh-CN" dirty="0"/>
              <a:t>mask</a:t>
            </a:r>
            <a:r>
              <a:rPr lang="zh-CN" altLang="en-US" dirty="0"/>
              <a:t>的句子上作出预测，但推理的过程都是从完全</a:t>
            </a:r>
            <a:r>
              <a:rPr lang="en-US" altLang="zh-CN" dirty="0"/>
              <a:t>mask</a:t>
            </a:r>
            <a:r>
              <a:rPr lang="zh-CN" altLang="en-US" dirty="0"/>
              <a:t>开始的。​</a:t>
            </a:r>
            <a:endParaRPr lang="en-US" altLang="zh-CN" dirty="0"/>
          </a:p>
          <a:p>
            <a:r>
              <a:rPr lang="zh-CN" altLang="en-US" dirty="0"/>
              <a:t>		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本文在训练过程中加上了 </a:t>
            </a:r>
            <a:r>
              <a:rPr lang="en-US" altLang="zh-CN" dirty="0"/>
              <a:t>correction loss </a:t>
            </a:r>
            <a:r>
              <a:rPr lang="zh-CN" altLang="en-US" dirty="0"/>
              <a:t>， 这个</a:t>
            </a:r>
            <a:r>
              <a:rPr lang="en-US" altLang="zh-CN" dirty="0"/>
              <a:t>loss</a:t>
            </a:r>
            <a:r>
              <a:rPr lang="zh-CN" altLang="en-US" dirty="0"/>
              <a:t>用于  改正 第一次从全</a:t>
            </a:r>
            <a:r>
              <a:rPr lang="en-US" altLang="zh-CN" dirty="0"/>
              <a:t>mask</a:t>
            </a:r>
            <a:r>
              <a:rPr lang="zh-CN" altLang="en-US" dirty="0"/>
              <a:t>句子得到的预测 中的错误。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9110" y="583110"/>
            <a:ext cx="33009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Training/Inference Mismatch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178" y="1560787"/>
            <a:ext cx="11642002" cy="40990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t="16500"/>
          <a:stretch>
            <a:fillRect/>
          </a:stretch>
        </p:blipFill>
        <p:spPr>
          <a:xfrm>
            <a:off x="4596893" y="5996210"/>
            <a:ext cx="3747710" cy="5439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607353" y="5320184"/>
            <a:ext cx="2254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对 </a:t>
            </a:r>
            <a:r>
              <a:rPr lang="en-US" altLang="zh-CN" sz="1200" dirty="0" err="1"/>
              <a:t>Yobs</a:t>
            </a:r>
            <a:r>
              <a:rPr lang="en-US" altLang="zh-CN" sz="1200" dirty="0"/>
              <a:t> </a:t>
            </a:r>
            <a:r>
              <a:rPr lang="zh-CN" altLang="en-US" sz="1200" dirty="0"/>
              <a:t>中的每一个</a:t>
            </a:r>
            <a:r>
              <a:rPr lang="en-US" altLang="zh-CN" sz="1200" dirty="0"/>
              <a:t>token </a:t>
            </a:r>
            <a:r>
              <a:rPr lang="zh-CN" altLang="en-US" sz="1200" dirty="0"/>
              <a:t>， 以 </a:t>
            </a:r>
            <a:r>
              <a:rPr lang="en-US" altLang="zh-CN" sz="1200" dirty="0"/>
              <a:t>p </a:t>
            </a:r>
            <a:r>
              <a:rPr lang="zh-CN" altLang="en-US" sz="1200" dirty="0"/>
              <a:t>的概率 </a:t>
            </a:r>
            <a:r>
              <a:rPr lang="en-US" altLang="zh-CN" sz="1200" dirty="0"/>
              <a:t>(p</a:t>
            </a:r>
            <a:r>
              <a:rPr lang="zh-CN" altLang="en-US" sz="1200" dirty="0"/>
              <a:t>是超参</a:t>
            </a:r>
            <a:r>
              <a:rPr lang="en-US" altLang="zh-CN" sz="1200" dirty="0"/>
              <a:t>) </a:t>
            </a:r>
            <a:r>
              <a:rPr lang="zh-CN" altLang="en-US" sz="1200" dirty="0"/>
              <a:t>决定是否用  </a:t>
            </a:r>
            <a:r>
              <a:rPr lang="en-US" altLang="zh-CN" sz="1200" dirty="0"/>
              <a:t>$\hat{Y_{∅}}$ </a:t>
            </a:r>
            <a:r>
              <a:rPr lang="zh-CN" altLang="en-US" sz="1200" dirty="0"/>
              <a:t>中对应位置的预测替换它 ，这些被替换的 </a:t>
            </a:r>
            <a:r>
              <a:rPr lang="en-US" altLang="zh-CN" sz="1200" dirty="0"/>
              <a:t>token </a:t>
            </a:r>
            <a:r>
              <a:rPr lang="zh-CN" altLang="en-US" sz="1200" dirty="0"/>
              <a:t>称之为 </a:t>
            </a:r>
            <a:r>
              <a:rPr lang="en-US" altLang="zh-CN" sz="1200" dirty="0" err="1"/>
              <a:t>Ypred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9110" y="583110"/>
            <a:ext cx="14414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Experiment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389" y="997962"/>
            <a:ext cx="10091124" cy="582320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6520" y="2061304"/>
            <a:ext cx="7958959" cy="655926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latin typeface="+mn-ea"/>
                <a:ea typeface="+mn-ea"/>
              </a:rPr>
              <a:t>Glancing Transformer for Non-Autoregressive Neural Machine Translation</a:t>
            </a:r>
            <a:endParaRPr lang="en-US" altLang="zh-CN" sz="2400" b="1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06091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2000"/>
              <a:t>Lihua Qian , Hao Zhou , Yu Bao ,  Mingxuan Wang , Lin Qiu , Weinan Zhang ,  Yong Yu , Lei Li</a:t>
            </a:r>
            <a:endParaRPr lang="en-US" altLang="zh-CN" sz="2000"/>
          </a:p>
          <a:p>
            <a:r>
              <a:rPr lang="en-US" altLang="zh-CN" sz="2000"/>
              <a:t>Shanghai Jiao Tong University , ByteDance AI Lab , Nanjing University</a:t>
            </a:r>
            <a:endParaRPr lang="en-US" altLang="zh-CN" sz="2000"/>
          </a:p>
        </p:txBody>
      </p:sp>
      <p:cxnSp>
        <p:nvCxnSpPr>
          <p:cNvPr id="5" name="直接连接符 4"/>
          <p:cNvCxnSpPr/>
          <p:nvPr/>
        </p:nvCxnSpPr>
        <p:spPr>
          <a:xfrm>
            <a:off x="1242291" y="1801091"/>
            <a:ext cx="970741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42291" y="2821709"/>
            <a:ext cx="970741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449375" y="257304"/>
            <a:ext cx="220749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ACL 2021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5365" y="549372"/>
            <a:ext cx="10515600" cy="5585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/>
              <a:t>要解决的问题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dirty="0"/>
              <a:t>       </a:t>
            </a:r>
            <a:r>
              <a:rPr lang="en-US" sz="2000" dirty="0"/>
              <a:t>NAT</a:t>
            </a:r>
            <a:r>
              <a:rPr sz="2000" dirty="0"/>
              <a:t>的工作旨在通过并行解码提高效率而不牺牲质量。然而，现有的 NAT 方法要么不如</a:t>
            </a:r>
            <a:r>
              <a:rPr lang="en-US" sz="2000" dirty="0"/>
              <a:t>AR </a:t>
            </a:r>
            <a:r>
              <a:rPr sz="2000" dirty="0"/>
              <a:t>Transformer，要么需要多次解码，导致模型速度降低。作者提出了 </a:t>
            </a:r>
            <a:r>
              <a:rPr lang="en-US" sz="2000" dirty="0"/>
              <a:t>GLAT</a:t>
            </a:r>
            <a:r>
              <a:rPr sz="2000" dirty="0"/>
              <a:t>，</a:t>
            </a:r>
            <a:r>
              <a:rPr lang="zh-CN" sz="2000" dirty="0"/>
              <a:t>仅通过</a:t>
            </a:r>
            <a:r>
              <a:rPr sz="2000" dirty="0"/>
              <a:t>single-pass并行解码，GLAT 就能够生成高质量翻译。</a:t>
            </a:r>
            <a:endParaRPr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b="1" dirty="0"/>
              <a:t>采用的方法</a:t>
            </a:r>
            <a:endParaRPr lang="en-US" altLang="zh-CN" sz="2000" b="1" dirty="0"/>
          </a:p>
          <a:p>
            <a:r>
              <a:rPr lang="en-US" altLang="zh-CN" sz="2000" dirty="0"/>
              <a:t>   </a:t>
            </a:r>
            <a:r>
              <a:rPr lang="en-US" altLang="zh-CN" sz="2000" dirty="0"/>
              <a:t>the glancing language model </a:t>
            </a:r>
            <a:endParaRPr lang="en-US" altLang="zh-CN" sz="2000" dirty="0"/>
          </a:p>
          <a:p>
            <a:r>
              <a:rPr lang="en-US" altLang="zh-CN" sz="2000" dirty="0"/>
              <a:t>   adaptive glancing sampling strategy </a:t>
            </a:r>
            <a:r>
              <a:rPr lang="zh-CN" altLang="en-US" sz="2000" dirty="0"/>
              <a:t>，类似于课程学习的思想</a:t>
            </a:r>
            <a:endParaRPr lang="en-US" altLang="zh-CN" sz="2000" dirty="0"/>
          </a:p>
          <a:p>
            <a:r>
              <a:rPr lang="en-US" altLang="zh-CN" sz="2000" dirty="0"/>
              <a:t>   </a:t>
            </a:r>
            <a:r>
              <a:rPr lang="zh-CN" altLang="en-US" sz="2000" dirty="0"/>
              <a:t>使用</a:t>
            </a:r>
            <a:r>
              <a:rPr lang="en-US" altLang="zh-CN" sz="2000" dirty="0"/>
              <a:t>encoder</a:t>
            </a:r>
            <a:r>
              <a:rPr lang="zh-CN" altLang="en-US" sz="2000" dirty="0"/>
              <a:t>中的词表示</a:t>
            </a:r>
            <a:r>
              <a:rPr lang="en-US" altLang="zh-CN" sz="2000" dirty="0"/>
              <a:t> </a:t>
            </a:r>
            <a:r>
              <a:rPr lang="zh-CN" altLang="en-US" sz="2000" dirty="0"/>
              <a:t>代替</a:t>
            </a:r>
            <a:r>
              <a:rPr lang="en-US" altLang="zh-CN" sz="2000" dirty="0"/>
              <a:t> mask</a:t>
            </a:r>
            <a:r>
              <a:rPr lang="zh-CN" altLang="en-US" sz="2000" dirty="0"/>
              <a:t>标签</a:t>
            </a:r>
            <a:endParaRPr lang="zh-CN" altLang="en-US" sz="2000" dirty="0"/>
          </a:p>
          <a:p>
            <a:r>
              <a:rPr lang="en-US" altLang="zh-CN" sz="2000" dirty="0"/>
              <a:t>   </a:t>
            </a:r>
            <a:r>
              <a:rPr lang="zh-CN" altLang="en-US" sz="2000" dirty="0"/>
              <a:t>使用</a:t>
            </a:r>
            <a:r>
              <a:rPr lang="en-US" altLang="zh-CN" sz="2000" dirty="0"/>
              <a:t>CTC/NPD </a:t>
            </a:r>
            <a:r>
              <a:rPr lang="zh-CN" altLang="en-US" sz="2000" dirty="0"/>
              <a:t>预测</a:t>
            </a:r>
            <a:r>
              <a:rPr lang="zh-CN" altLang="en-US" sz="2000" dirty="0"/>
              <a:t>长度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254" y="226581"/>
            <a:ext cx="8287327" cy="613930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Overview</a:t>
            </a:r>
            <a:endParaRPr lang="zh-CN" altLang="en-US" sz="28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2531" y="933031"/>
            <a:ext cx="8426938" cy="546331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627495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91350" y="1134110"/>
            <a:ext cx="4613275" cy="1829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      </a:t>
            </a:r>
            <a:r>
              <a:rPr lang="zh-CN" altLang="en-US"/>
              <a:t>通过GLM显式鼓励词间依赖的学习；相比于使用MLM的迭代NAT的区别在于它被训练用于single-pass并行解码，而 MLM 用于优化预测。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087235" y="484505"/>
            <a:ext cx="5104765" cy="570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The Glancing Language Mode</a:t>
            </a:r>
            <a:r>
              <a:rPr lang="en-US" altLang="zh-CN"/>
              <a:t>l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675" y="3257550"/>
            <a:ext cx="5394325" cy="9759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087235" y="4732655"/>
            <a:ext cx="4671060" cy="13379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其中， Y^  是初始的预测结果 ， GS(Y，Y^)表示 是通过 glancing sampling strategy选出的子集 。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5295" y="194945"/>
            <a:ext cx="5104765" cy="570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The Glancing Sampling Strategy 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081405" y="765175"/>
            <a:ext cx="89833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由两步组成。一是 确定一个采样数量 S  , 二是 从refernce中随机选择S个词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33170" y="1515110"/>
            <a:ext cx="91719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/>
            <a:r>
              <a:rPr lang="zh-CN" altLang="en-US"/>
              <a:t>S = λ · d (Y，Y^)  ,  d是初始预测结果 Y^ 和 refernce Y 之间的一个距离函数，文中采用了汉明距离。在训练开始时，两者差异比较大，S较大，选取的tokens多，训练后期，两者差距减小，S随之变小，选取的tokens变少，因此是自适应的采样策略。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7000" y="2634615"/>
            <a:ext cx="8566150" cy="3911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5295" y="194945"/>
            <a:ext cx="5104765" cy="570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The Glancing Sampling Strategy 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081405" y="765175"/>
            <a:ext cx="89833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由两步组成。一是 确定一个采样数量 S  , 二是 从refernce中随机选择S个词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10030" y="1238250"/>
            <a:ext cx="91719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/>
            <a:r>
              <a:rPr lang="zh-CN" altLang="en-US"/>
              <a:t>确定了数量S后， tokens的选择在文中采取了随机选择的方式 。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935" y="2616200"/>
            <a:ext cx="8566150" cy="3911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305" y="1898650"/>
            <a:ext cx="4775200" cy="7175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5295" y="194945"/>
            <a:ext cx="5104765" cy="570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Length Predict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308100" y="874395"/>
            <a:ext cx="913447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</a:t>
            </a:r>
            <a:r>
              <a:rPr lang="en-US" altLang="zh-CN" sz="2400"/>
              <a:t>   </a:t>
            </a:r>
            <a:r>
              <a:rPr lang="zh-CN" altLang="en-US" sz="2400"/>
              <a:t>和 mask-predict 中使用的方法一样，将额外的 [LENGTH] token添加到源输入，并使用 [LENGTH] token的编码器输出来预测长度。同时加上了 NPD 和 CTC 两种方法更好的选择长度。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000"/>
              <a:t>NPD :  </a:t>
            </a:r>
            <a:r>
              <a:rPr lang="zh-CN" altLang="en-US" sz="2000"/>
              <a:t>预测</a:t>
            </a:r>
            <a:r>
              <a:rPr lang="en-US" altLang="zh-CN" sz="2000"/>
              <a:t>m</a:t>
            </a:r>
            <a:r>
              <a:rPr lang="zh-CN" altLang="en-US" sz="2000"/>
              <a:t>个候选长度，分别生成结果，再使用</a:t>
            </a:r>
            <a:r>
              <a:rPr lang="en-US" altLang="zh-CN" sz="2000"/>
              <a:t>AR</a:t>
            </a:r>
            <a:r>
              <a:rPr lang="zh-CN" altLang="en-US" sz="2000"/>
              <a:t>模型对这些结果进行打分，</a:t>
            </a:r>
            <a:r>
              <a:rPr lang="en-US" altLang="zh-CN" sz="2000"/>
              <a:t>      </a:t>
            </a:r>
            <a:r>
              <a:rPr lang="zh-CN" altLang="en-US" sz="2000"/>
              <a:t>选出得分最高的</a:t>
            </a:r>
            <a:r>
              <a:rPr lang="zh-CN" altLang="en-US" sz="2000"/>
              <a:t>结果。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CTC :  </a:t>
            </a:r>
            <a:r>
              <a:rPr lang="zh-CN" altLang="en-US" sz="2000"/>
              <a:t>首先将长度设置为</a:t>
            </a:r>
            <a:r>
              <a:rPr lang="en-US" altLang="zh-CN" sz="2000"/>
              <a:t>2</a:t>
            </a:r>
            <a:r>
              <a:rPr lang="zh-CN" altLang="en-US" sz="2000"/>
              <a:t>倍的输入长度，最后在生成的结果中删除掉空白和重复的</a:t>
            </a:r>
            <a:r>
              <a:rPr lang="en-US" altLang="zh-CN" sz="2000"/>
              <a:t>tokens</a:t>
            </a:r>
            <a:r>
              <a:rPr lang="zh-CN" altLang="en-US" sz="2000"/>
              <a:t>。</a:t>
            </a:r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5295" y="194945"/>
            <a:ext cx="5104765" cy="570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Experiment</a:t>
            </a:r>
            <a:endParaRPr lang="en-US" altLang="zh-CN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2285" y="480695"/>
            <a:ext cx="9029700" cy="615759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5295" y="194945"/>
            <a:ext cx="5104765" cy="570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A</a:t>
            </a:r>
            <a:r>
              <a:rPr lang="en-US" altLang="zh-CN" b="1"/>
              <a:t>nalysis</a:t>
            </a:r>
            <a:endParaRPr lang="en-US" altLang="zh-CN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440" y="1127760"/>
            <a:ext cx="5108575" cy="41179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630" y="1236980"/>
            <a:ext cx="5344795" cy="389953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5295" y="194945"/>
            <a:ext cx="5104765" cy="570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A</a:t>
            </a:r>
            <a:r>
              <a:rPr lang="en-US" altLang="zh-CN" b="1"/>
              <a:t>nalysis</a:t>
            </a:r>
            <a:endParaRPr lang="en-US" altLang="zh-CN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8985" y="593725"/>
            <a:ext cx="5398770" cy="60794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12" y="860801"/>
            <a:ext cx="6513326" cy="528138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57423" y="469528"/>
            <a:ext cx="284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Encoder Stack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99912" y="2660072"/>
            <a:ext cx="3178997" cy="29332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57423" y="1914566"/>
            <a:ext cx="3851564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   </a:t>
            </a:r>
            <a:r>
              <a:rPr lang="zh-CN" altLang="en-US" sz="2400" dirty="0"/>
              <a:t>和传统的 </a:t>
            </a:r>
            <a:r>
              <a:rPr lang="en-US" altLang="zh-CN" sz="2400" dirty="0"/>
              <a:t>autoregressive transformer</a:t>
            </a:r>
            <a:r>
              <a:rPr lang="zh-CN" altLang="en-US" sz="2400" dirty="0"/>
              <a:t>没有区别，由多头自注意力层和全连接层组成。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12" y="860801"/>
            <a:ext cx="6513326" cy="528138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56862" y="337581"/>
            <a:ext cx="391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Fertility Predictor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9912" y="1223158"/>
            <a:ext cx="2983715" cy="16506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13319" y="2215407"/>
            <a:ext cx="4320931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  源句中每个单词 与 目标句子中对应的单词的数量 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通过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Encoder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端输出作一个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softmax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得到，其真实数量通过一个外部的对齐器</a:t>
            </a:r>
            <a:r>
              <a:rPr lang="zh-CN" altLang="en-US" sz="20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，如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IBM model2 </a:t>
            </a:r>
            <a:r>
              <a:rPr lang="zh-CN" altLang="en-US" sz="20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，使用硬对齐算法得到，</a:t>
            </a:r>
            <a:r>
              <a:rPr lang="zh-CN" altLang="en-US" sz="14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12" y="860801"/>
            <a:ext cx="6513326" cy="528138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86377" y="613806"/>
            <a:ext cx="391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Decoder stack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12374" y="2145475"/>
            <a:ext cx="3340926" cy="34398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57629" y="1384589"/>
            <a:ext cx="40851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输入：采用了 </a:t>
            </a:r>
            <a:r>
              <a:rPr lang="en-US" altLang="zh-CN" sz="1400" dirty="0"/>
              <a:t>Copy source inputs using fertilities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Multi-Head Self-Attention​ </a:t>
            </a:r>
            <a:r>
              <a:rPr lang="zh-CN" altLang="en-US" sz="1400" dirty="0"/>
              <a:t>：由于没有了自回归的限制，所以不用加上</a:t>
            </a:r>
            <a:r>
              <a:rPr lang="en-US" altLang="zh-CN" sz="1400" dirty="0"/>
              <a:t>causal mask</a:t>
            </a:r>
            <a:r>
              <a:rPr lang="zh-CN" altLang="en-US" sz="1400" dirty="0"/>
              <a:t>。加上了对自己的注意力的</a:t>
            </a:r>
            <a:r>
              <a:rPr lang="en-US" altLang="zh-CN" sz="1400" dirty="0"/>
              <a:t>mask</a:t>
            </a:r>
            <a:r>
              <a:rPr lang="zh-CN" altLang="en-US" sz="1400" dirty="0"/>
              <a:t>，表现的更好。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Positional attention​:  </a:t>
            </a:r>
            <a:r>
              <a:rPr lang="zh-CN" altLang="en-US" sz="1400" dirty="0"/>
              <a:t>在解码器中额外加入了一个 </a:t>
            </a:r>
            <a:r>
              <a:rPr lang="en-US" altLang="zh-CN" sz="1400" dirty="0"/>
              <a:t>positional attention</a:t>
            </a:r>
            <a:r>
              <a:rPr lang="zh-CN" altLang="en-US" sz="1400" dirty="0"/>
              <a:t>。 </a:t>
            </a:r>
            <a:r>
              <a:rPr lang="en-US" altLang="zh-CN" sz="1400" dirty="0"/>
              <a:t>query </a:t>
            </a:r>
            <a:r>
              <a:rPr lang="zh-CN" altLang="en-US" sz="1400" dirty="0"/>
              <a:t>和 </a:t>
            </a:r>
            <a:r>
              <a:rPr lang="en-US" altLang="zh-CN" sz="1400" dirty="0"/>
              <a:t>key </a:t>
            </a:r>
            <a:r>
              <a:rPr lang="zh-CN" altLang="en-US" sz="1400" dirty="0"/>
              <a:t>是位置编码，</a:t>
            </a:r>
            <a:r>
              <a:rPr lang="en-US" altLang="zh-CN" sz="1400" dirty="0"/>
              <a:t>value </a:t>
            </a:r>
            <a:r>
              <a:rPr lang="zh-CN" altLang="en-US" sz="1400" dirty="0"/>
              <a:t>是上一步</a:t>
            </a:r>
            <a:r>
              <a:rPr lang="en-US" altLang="zh-CN" sz="1400" dirty="0"/>
              <a:t>decoder</a:t>
            </a:r>
            <a:r>
              <a:rPr lang="zh-CN" altLang="en-US" sz="1400" dirty="0"/>
              <a:t>输出。增强了解码器中的位置信息。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Inter-attention:   </a:t>
            </a:r>
            <a:r>
              <a:rPr lang="zh-CN" altLang="en-US" sz="1400" dirty="0"/>
              <a:t>是跨越两个句子的 </a:t>
            </a:r>
            <a:r>
              <a:rPr lang="en-US" altLang="zh-CN" sz="1400" dirty="0"/>
              <a:t>attention</a:t>
            </a:r>
            <a:r>
              <a:rPr lang="zh-CN" altLang="en-US" sz="1400" dirty="0"/>
              <a:t>，</a:t>
            </a:r>
            <a:r>
              <a:rPr lang="en-US" altLang="zh-CN" sz="1400" dirty="0"/>
              <a:t>decoder </a:t>
            </a:r>
            <a:r>
              <a:rPr lang="zh-CN" altLang="en-US" sz="1400" dirty="0"/>
              <a:t>正是通过 </a:t>
            </a:r>
            <a:r>
              <a:rPr lang="en-US" altLang="zh-CN" sz="1400" dirty="0"/>
              <a:t>inter-attention </a:t>
            </a:r>
            <a:r>
              <a:rPr lang="zh-CN" altLang="en-US" sz="1400" dirty="0"/>
              <a:t>从 </a:t>
            </a:r>
            <a:r>
              <a:rPr lang="en-US" altLang="zh-CN" sz="1400" dirty="0"/>
              <a:t>encoder </a:t>
            </a:r>
            <a:r>
              <a:rPr lang="zh-CN" altLang="en-US" sz="1400" dirty="0"/>
              <a:t>那选取最有利的信息。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12" y="860801"/>
            <a:ext cx="6513326" cy="528138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33112" y="337581"/>
            <a:ext cx="391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Translation Predictor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10296" y="1037111"/>
            <a:ext cx="3340926" cy="119149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689" y="1663117"/>
            <a:ext cx="1784442" cy="76838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689" y="2376447"/>
            <a:ext cx="5281385" cy="7872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689" y="3610134"/>
            <a:ext cx="374669" cy="32386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346731" y="3587401"/>
            <a:ext cx="399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是给定的</a:t>
            </a:r>
            <a:r>
              <a:rPr lang="en-US" altLang="zh-CN" dirty="0"/>
              <a:t>fertility</a:t>
            </a:r>
            <a:r>
              <a:rPr lang="zh-CN" altLang="en-US" dirty="0"/>
              <a:t>序列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890689" y="4016877"/>
            <a:ext cx="3617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       </a:t>
            </a:r>
            <a:r>
              <a:rPr lang="zh-CN" altLang="en-US" dirty="0"/>
              <a:t>是给定的输入</a:t>
            </a:r>
            <a:endParaRPr lang="en-US" altLang="zh-CN" dirty="0"/>
          </a:p>
          <a:p>
            <a:r>
              <a:rPr lang="en-US" altLang="zh-CN" dirty="0"/>
              <a:t>T’       </a:t>
            </a:r>
            <a:r>
              <a:rPr lang="zh-CN" altLang="en-US" dirty="0"/>
              <a:t>是输入句子的长度</a:t>
            </a:r>
            <a:endParaRPr lang="en-US" altLang="zh-CN" dirty="0"/>
          </a:p>
          <a:p>
            <a:r>
              <a:rPr lang="en-US" altLang="zh-CN" dirty="0"/>
              <a:t>T       </a:t>
            </a:r>
            <a:r>
              <a:rPr lang="zh-CN" altLang="en-US" dirty="0"/>
              <a:t>是 </a:t>
            </a:r>
            <a:r>
              <a:rPr lang="en-US" altLang="zh-CN" dirty="0"/>
              <a:t>Fertility</a:t>
            </a:r>
            <a:r>
              <a:rPr lang="zh-CN" altLang="en-US" dirty="0"/>
              <a:t>的和，即预测长度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133112" y="1174531"/>
            <a:ext cx="2799164" cy="539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384738" cy="596572"/>
          </a:xfrm>
        </p:spPr>
        <p:txBody>
          <a:bodyPr>
            <a:noAutofit/>
          </a:bodyPr>
          <a:lstStyle/>
          <a:p>
            <a:r>
              <a:rPr lang="en-US" altLang="zh-CN" sz="3600" b="1" dirty="0"/>
              <a:t>NPD</a:t>
            </a:r>
            <a:endParaRPr lang="zh-CN" altLang="en-US" sz="3600" b="1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9076" y="1975546"/>
            <a:ext cx="7188372" cy="2684045"/>
          </a:xfrm>
        </p:spPr>
      </p:pic>
      <p:sp>
        <p:nvSpPr>
          <p:cNvPr id="7" name="文本框 6"/>
          <p:cNvSpPr txBox="1"/>
          <p:nvPr/>
        </p:nvSpPr>
        <p:spPr>
          <a:xfrm>
            <a:off x="7778501" y="1797269"/>
            <a:ext cx="41053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文中介绍了三种解码策略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Argmax decoding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Average decoding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NPD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给出不同的</a:t>
            </a:r>
            <a:r>
              <a:rPr lang="en-US" altLang="zh-CN" dirty="0"/>
              <a:t>fertility</a:t>
            </a:r>
            <a:r>
              <a:rPr lang="zh-CN" altLang="en-US" dirty="0"/>
              <a:t>的组合，那么这些不同的组合会使得生成的结果也不一样，然后把生成出来的不同结果丢进</a:t>
            </a:r>
            <a:r>
              <a:rPr lang="en-US" altLang="zh-CN" dirty="0"/>
              <a:t>Autoregressive Decoder</a:t>
            </a:r>
            <a:r>
              <a:rPr lang="zh-CN" altLang="en-US" dirty="0"/>
              <a:t>中，让</a:t>
            </a:r>
            <a:r>
              <a:rPr lang="en-US" altLang="zh-CN" dirty="0"/>
              <a:t>Autoregressive Decoder</a:t>
            </a:r>
            <a:r>
              <a:rPr lang="zh-CN" altLang="en-US" dirty="0"/>
              <a:t>判断哪个结果最好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807" y="5301027"/>
            <a:ext cx="8990361" cy="11313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9240" y="283779"/>
            <a:ext cx="5822731" cy="774371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+mn-lt"/>
              </a:rPr>
              <a:t>Knowledge Distillation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7462" y="1058150"/>
            <a:ext cx="10515600" cy="149301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在原始数据集上训练一个</a:t>
            </a:r>
            <a:r>
              <a:rPr lang="en-US" altLang="zh-CN" sz="2400" dirty="0"/>
              <a:t>AT</a:t>
            </a:r>
            <a:r>
              <a:rPr lang="zh-CN" altLang="en-US" sz="2400" dirty="0"/>
              <a:t>模型作为</a:t>
            </a:r>
            <a:r>
              <a:rPr lang="en-US" altLang="zh-CN" sz="2400" dirty="0"/>
              <a:t>teacher</a:t>
            </a:r>
            <a:r>
              <a:rPr lang="zh-CN" altLang="en-US" sz="2400" dirty="0"/>
              <a:t>，提供更单纯、噪声更小的数据集来训练</a:t>
            </a:r>
            <a:r>
              <a:rPr lang="en-US" altLang="zh-CN" sz="2400" dirty="0"/>
              <a:t>NAT</a:t>
            </a:r>
            <a:r>
              <a:rPr lang="zh-CN" altLang="en-US" sz="2400" dirty="0"/>
              <a:t>模型。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418706" y="2626163"/>
            <a:ext cx="98613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Fine-Tuning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dirty="0"/>
              <a:t>fertility</a:t>
            </a:r>
            <a:r>
              <a:rPr lang="zh-CN" altLang="en-US" dirty="0"/>
              <a:t>的监督信息是从单独训练的判别模型得到，本身判别模型就存在错误的风险，最终还是希望通过</a:t>
            </a:r>
            <a:r>
              <a:rPr lang="en-US" altLang="zh-CN" dirty="0"/>
              <a:t>end-to-end</a:t>
            </a:r>
            <a:r>
              <a:rPr lang="zh-CN" altLang="en-US" dirty="0"/>
              <a:t>的训练方式（</a:t>
            </a:r>
            <a:r>
              <a:rPr lang="en-US" altLang="zh-CN" dirty="0"/>
              <a:t>fertility predictor </a:t>
            </a:r>
            <a:r>
              <a:rPr lang="zh-CN" altLang="en-US" dirty="0"/>
              <a:t>和 </a:t>
            </a:r>
            <a:r>
              <a:rPr lang="en-US" altLang="zh-CN" dirty="0"/>
              <a:t>NAT </a:t>
            </a:r>
            <a:r>
              <a:rPr lang="zh-CN" altLang="en-US" dirty="0"/>
              <a:t>一同训练），对模型进行微调。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8465" y="4011295"/>
            <a:ext cx="8096885" cy="26117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ba313cbd-f3c9-428c-aa90-47d5fa915a7b"/>
  <p:tag name="COMMONDATA" val="eyJoZGlkIjoiZmQ0MDk0YjE3ZmI3MzY1MTdiMDkyMjVmZDkyMDcyOTA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5333</Words>
  <Application>WPS 演示</Application>
  <PresentationFormat>宽屏</PresentationFormat>
  <Paragraphs>226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Open Sans</vt:lpstr>
      <vt:lpstr>Segoe Print</vt:lpstr>
      <vt:lpstr>Office 主题​​</vt:lpstr>
      <vt:lpstr>1_Office 主题​​</vt:lpstr>
      <vt:lpstr>NON-AUTOREGRESSIVE NEURAL MACHINE TRANSLATION</vt:lpstr>
      <vt:lpstr>PowerPoint 演示文稿</vt:lpstr>
      <vt:lpstr>Overview</vt:lpstr>
      <vt:lpstr>PowerPoint 演示文稿</vt:lpstr>
      <vt:lpstr>PowerPoint 演示文稿</vt:lpstr>
      <vt:lpstr>PowerPoint 演示文稿</vt:lpstr>
      <vt:lpstr>PowerPoint 演示文稿</vt:lpstr>
      <vt:lpstr>NPD</vt:lpstr>
      <vt:lpstr>Knowledge Distillation</vt:lpstr>
      <vt:lpstr>Experiment</vt:lpstr>
      <vt:lpstr>ABLATION STUDY</vt:lpstr>
      <vt:lpstr>Mask-Predict: Parallel Decoding of Conditional Masked Language Models</vt:lpstr>
      <vt:lpstr>PowerPoint 演示文稿</vt:lpstr>
      <vt:lpstr>PowerPoint 演示文稿</vt:lpstr>
      <vt:lpstr>CMLM </vt:lpstr>
      <vt:lpstr>PowerPoint 演示文稿</vt:lpstr>
      <vt:lpstr>PowerPoint 演示文稿</vt:lpstr>
      <vt:lpstr>PowerPoint 演示文稿</vt:lpstr>
      <vt:lpstr>Experiment</vt:lpstr>
      <vt:lpstr>Analysis</vt:lpstr>
      <vt:lpstr>IMPROVING NON-AUTOREGRESSIVE TRANSLATION MODELS WITHOUT DISTILLATION</vt:lpstr>
      <vt:lpstr>PowerPoint 演示文稿</vt:lpstr>
      <vt:lpstr>Token Distinguishability</vt:lpstr>
      <vt:lpstr>Token Distinguishability</vt:lpstr>
      <vt:lpstr>Training/Inference Mismatch</vt:lpstr>
      <vt:lpstr>Training/Inference Mismatch</vt:lpstr>
      <vt:lpstr>Experiment</vt:lpstr>
      <vt:lpstr>Glancing Transformer for Non-Autoregressive Neural Machine Translation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NON-AUTOREGRESSIVE NEURAL MACHINE TRANSLATION</dc:title>
  <dc:creator>Moriarty</dc:creator>
  <cp:lastModifiedBy>Moriarty</cp:lastModifiedBy>
  <cp:revision>3</cp:revision>
  <dcterms:created xsi:type="dcterms:W3CDTF">2022-12-03T10:59:00Z</dcterms:created>
  <dcterms:modified xsi:type="dcterms:W3CDTF">2022-12-04T02:29:24Z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DB70D02A16A6428690D42816444C326C</vt:lpwstr>
  </property>
  <property fmtid="{D5CDD505-2E9C-101B-9397-08002B2CF9AE}" pid="3" name="KSOProductBuildVer">
    <vt:lpwstr>2052-11.1.0.12763</vt:lpwstr>
  </property>
</Properties>
</file>