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1" r:id="rId3"/>
    <p:sldId id="294" r:id="rId4"/>
    <p:sldId id="292" r:id="rId5"/>
    <p:sldId id="317" r:id="rId6"/>
    <p:sldId id="301" r:id="rId7"/>
    <p:sldId id="303" r:id="rId8"/>
    <p:sldId id="320" r:id="rId9"/>
    <p:sldId id="321" r:id="rId10"/>
    <p:sldId id="325" r:id="rId11"/>
    <p:sldId id="322" r:id="rId12"/>
    <p:sldId id="323" r:id="rId13"/>
    <p:sldId id="306" r:id="rId14"/>
    <p:sldId id="309" r:id="rId15"/>
    <p:sldId id="305" r:id="rId16"/>
    <p:sldId id="326" r:id="rId17"/>
    <p:sldId id="329"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Fira Sans SemiBold" panose="020B06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laborato" id="{CC7D129E-37A2-4098-B375-B105A6BEAE10}">
          <p14:sldIdLst>
            <p14:sldId id="256"/>
            <p14:sldId id="291"/>
            <p14:sldId id="294"/>
            <p14:sldId id="292"/>
            <p14:sldId id="317"/>
            <p14:sldId id="301"/>
            <p14:sldId id="303"/>
            <p14:sldId id="320"/>
            <p14:sldId id="321"/>
            <p14:sldId id="325"/>
            <p14:sldId id="322"/>
            <p14:sldId id="323"/>
            <p14:sldId id="306"/>
            <p14:sldId id="309"/>
            <p14:sldId id="305"/>
            <p14:sldId id="326"/>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C7938-7141-4715-BFD2-04B93FEA17C6}">
  <a:tblStyle styleId="{6D7C7938-7141-4715-BFD2-04B93FEA1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43" d="100"/>
          <a:sy n="143"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a:extLst>
            <a:ext uri="{FF2B5EF4-FFF2-40B4-BE49-F238E27FC236}">
              <a16:creationId xmlns:a16="http://schemas.microsoft.com/office/drawing/2014/main" id="{834C971F-7A1C-3758-D3BC-E0595A1FFB67}"/>
            </a:ext>
          </a:extLst>
        </p:cNvPr>
        <p:cNvGrpSpPr/>
        <p:nvPr/>
      </p:nvGrpSpPr>
      <p:grpSpPr>
        <a:xfrm>
          <a:off x="0" y="0"/>
          <a:ext cx="0" cy="0"/>
          <a:chOff x="0" y="0"/>
          <a:chExt cx="0" cy="0"/>
        </a:xfrm>
      </p:grpSpPr>
      <p:sp>
        <p:nvSpPr>
          <p:cNvPr id="415" name="Google Shape;415;g105cfd85191_0_123:notes">
            <a:extLst>
              <a:ext uri="{FF2B5EF4-FFF2-40B4-BE49-F238E27FC236}">
                <a16:creationId xmlns:a16="http://schemas.microsoft.com/office/drawing/2014/main" id="{41587E56-ED90-26BC-AB18-D7C8429E9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a:extLst>
              <a:ext uri="{FF2B5EF4-FFF2-40B4-BE49-F238E27FC236}">
                <a16:creationId xmlns:a16="http://schemas.microsoft.com/office/drawing/2014/main" id="{2CE78642-F65C-5AF6-DA57-F266EFFF86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4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a:extLst>
            <a:ext uri="{FF2B5EF4-FFF2-40B4-BE49-F238E27FC236}">
              <a16:creationId xmlns:a16="http://schemas.microsoft.com/office/drawing/2014/main" id="{7AEECBDE-E564-FCBD-8070-9A75CCECA176}"/>
            </a:ext>
          </a:extLst>
        </p:cNvPr>
        <p:cNvGrpSpPr/>
        <p:nvPr/>
      </p:nvGrpSpPr>
      <p:grpSpPr>
        <a:xfrm>
          <a:off x="0" y="0"/>
          <a:ext cx="0" cy="0"/>
          <a:chOff x="0" y="0"/>
          <a:chExt cx="0" cy="0"/>
        </a:xfrm>
      </p:grpSpPr>
      <p:sp>
        <p:nvSpPr>
          <p:cNvPr id="687" name="Google Shape;687;ge9112e3108_3_1757:notes">
            <a:extLst>
              <a:ext uri="{FF2B5EF4-FFF2-40B4-BE49-F238E27FC236}">
                <a16:creationId xmlns:a16="http://schemas.microsoft.com/office/drawing/2014/main" id="{62529288-7BB6-8A47-094F-15EA92185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a:extLst>
              <a:ext uri="{FF2B5EF4-FFF2-40B4-BE49-F238E27FC236}">
                <a16:creationId xmlns:a16="http://schemas.microsoft.com/office/drawing/2014/main" id="{32A10D08-0A1B-B8E1-CC61-774E62A8C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1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BCAE6CC6-931B-395B-8E63-1695E7306894}"/>
            </a:ext>
          </a:extLst>
        </p:cNvPr>
        <p:cNvGrpSpPr/>
        <p:nvPr/>
      </p:nvGrpSpPr>
      <p:grpSpPr>
        <a:xfrm>
          <a:off x="0" y="0"/>
          <a:ext cx="0" cy="0"/>
          <a:chOff x="0" y="0"/>
          <a:chExt cx="0" cy="0"/>
        </a:xfrm>
      </p:grpSpPr>
      <p:sp>
        <p:nvSpPr>
          <p:cNvPr id="298" name="Google Shape;298;g102f4221f62_0_9408:notes">
            <a:extLst>
              <a:ext uri="{FF2B5EF4-FFF2-40B4-BE49-F238E27FC236}">
                <a16:creationId xmlns:a16="http://schemas.microsoft.com/office/drawing/2014/main" id="{2ED6D3C3-1A3A-8C93-E9B6-E26043F8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a:extLst>
              <a:ext uri="{FF2B5EF4-FFF2-40B4-BE49-F238E27FC236}">
                <a16:creationId xmlns:a16="http://schemas.microsoft.com/office/drawing/2014/main" id="{8614C623-926C-49D6-BE69-BF9E7EB73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10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a:extLst>
            <a:ext uri="{FF2B5EF4-FFF2-40B4-BE49-F238E27FC236}">
              <a16:creationId xmlns:a16="http://schemas.microsoft.com/office/drawing/2014/main" id="{E8744C38-2D53-6A3E-3488-057DE8E85E8D}"/>
            </a:ext>
          </a:extLst>
        </p:cNvPr>
        <p:cNvGrpSpPr/>
        <p:nvPr/>
      </p:nvGrpSpPr>
      <p:grpSpPr>
        <a:xfrm>
          <a:off x="0" y="0"/>
          <a:ext cx="0" cy="0"/>
          <a:chOff x="0" y="0"/>
          <a:chExt cx="0" cy="0"/>
        </a:xfrm>
      </p:grpSpPr>
      <p:sp>
        <p:nvSpPr>
          <p:cNvPr id="1390" name="Google Shape;1390;g105d30a22c8_0_501:notes">
            <a:extLst>
              <a:ext uri="{FF2B5EF4-FFF2-40B4-BE49-F238E27FC236}">
                <a16:creationId xmlns:a16="http://schemas.microsoft.com/office/drawing/2014/main" id="{AA0EC49D-EC67-395C-48F4-41FFBC377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a:extLst>
              <a:ext uri="{FF2B5EF4-FFF2-40B4-BE49-F238E27FC236}">
                <a16:creationId xmlns:a16="http://schemas.microsoft.com/office/drawing/2014/main" id="{EF1A56B7-972D-C68F-7539-F3549077D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431CBB1-66FB-C34F-DC36-BEB8537DF0F1}"/>
            </a:ext>
          </a:extLst>
        </p:cNvPr>
        <p:cNvGrpSpPr/>
        <p:nvPr/>
      </p:nvGrpSpPr>
      <p:grpSpPr>
        <a:xfrm>
          <a:off x="0" y="0"/>
          <a:ext cx="0" cy="0"/>
          <a:chOff x="0" y="0"/>
          <a:chExt cx="0" cy="0"/>
        </a:xfrm>
      </p:grpSpPr>
      <p:sp>
        <p:nvSpPr>
          <p:cNvPr id="266" name="Google Shape;266;ge9112e3108_3_3682:notes">
            <a:extLst>
              <a:ext uri="{FF2B5EF4-FFF2-40B4-BE49-F238E27FC236}">
                <a16:creationId xmlns:a16="http://schemas.microsoft.com/office/drawing/2014/main" id="{803ABB21-D61A-A4D7-221B-76F61A33F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a:extLst>
              <a:ext uri="{FF2B5EF4-FFF2-40B4-BE49-F238E27FC236}">
                <a16:creationId xmlns:a16="http://schemas.microsoft.com/office/drawing/2014/main" id="{90B9C11E-C04F-D401-2BA3-A60046ECE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4C238D83-6E11-DA70-2D43-70EFAF41DFE2}"/>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55FF6DF5-A31A-2D64-BA14-DF3065A8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CD8EE53A-1FC1-ED27-CDA1-3ED5E6112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0B476FBA-4A02-F66A-E34C-C387E1C84C89}"/>
            </a:ext>
          </a:extLst>
        </p:cNvPr>
        <p:cNvGrpSpPr/>
        <p:nvPr/>
      </p:nvGrpSpPr>
      <p:grpSpPr>
        <a:xfrm>
          <a:off x="0" y="0"/>
          <a:ext cx="0" cy="0"/>
          <a:chOff x="0" y="0"/>
          <a:chExt cx="0" cy="0"/>
        </a:xfrm>
      </p:grpSpPr>
      <p:sp>
        <p:nvSpPr>
          <p:cNvPr id="139" name="Google Shape;139;g105d30a22c8_0_1095:notes">
            <a:extLst>
              <a:ext uri="{FF2B5EF4-FFF2-40B4-BE49-F238E27FC236}">
                <a16:creationId xmlns:a16="http://schemas.microsoft.com/office/drawing/2014/main" id="{C441468E-CF92-7191-DA91-81384DEE3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a:extLst>
              <a:ext uri="{FF2B5EF4-FFF2-40B4-BE49-F238E27FC236}">
                <a16:creationId xmlns:a16="http://schemas.microsoft.com/office/drawing/2014/main" id="{8A82CCA2-8326-9E97-71EF-9982DC953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C7E94C4C-2C31-BFBF-F32B-E3D30E280954}"/>
            </a:ext>
          </a:extLst>
        </p:cNvPr>
        <p:cNvGrpSpPr/>
        <p:nvPr/>
      </p:nvGrpSpPr>
      <p:grpSpPr>
        <a:xfrm>
          <a:off x="0" y="0"/>
          <a:ext cx="0" cy="0"/>
          <a:chOff x="0" y="0"/>
          <a:chExt cx="0" cy="0"/>
        </a:xfrm>
      </p:grpSpPr>
      <p:sp>
        <p:nvSpPr>
          <p:cNvPr id="182" name="Google Shape;182;ge9112e3108_3_1829:notes">
            <a:extLst>
              <a:ext uri="{FF2B5EF4-FFF2-40B4-BE49-F238E27FC236}">
                <a16:creationId xmlns:a16="http://schemas.microsoft.com/office/drawing/2014/main" id="{D313E876-BECD-5D7F-694A-34548A963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a:extLst>
              <a:ext uri="{FF2B5EF4-FFF2-40B4-BE49-F238E27FC236}">
                <a16:creationId xmlns:a16="http://schemas.microsoft.com/office/drawing/2014/main" id="{BCCFDB41-18B9-338A-593C-879446E46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a:extLst>
            <a:ext uri="{FF2B5EF4-FFF2-40B4-BE49-F238E27FC236}">
              <a16:creationId xmlns:a16="http://schemas.microsoft.com/office/drawing/2014/main" id="{535DE7E3-88DD-4D54-E3F3-1E3B70FEE9A6}"/>
            </a:ext>
          </a:extLst>
        </p:cNvPr>
        <p:cNvGrpSpPr/>
        <p:nvPr/>
      </p:nvGrpSpPr>
      <p:grpSpPr>
        <a:xfrm>
          <a:off x="0" y="0"/>
          <a:ext cx="0" cy="0"/>
          <a:chOff x="0" y="0"/>
          <a:chExt cx="0" cy="0"/>
        </a:xfrm>
      </p:grpSpPr>
      <p:sp>
        <p:nvSpPr>
          <p:cNvPr id="1118" name="Google Shape;1118;g102f4221f62_0_5888:notes">
            <a:extLst>
              <a:ext uri="{FF2B5EF4-FFF2-40B4-BE49-F238E27FC236}">
                <a16:creationId xmlns:a16="http://schemas.microsoft.com/office/drawing/2014/main" id="{24B4436F-02B9-C1E3-E46B-92F5F2E7D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a:extLst>
              <a:ext uri="{FF2B5EF4-FFF2-40B4-BE49-F238E27FC236}">
                <a16:creationId xmlns:a16="http://schemas.microsoft.com/office/drawing/2014/main" id="{21078B53-6749-C314-A4DE-2BBF1AC55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6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C918A3A2-F7FA-BC1A-B19F-5FC6041FED62}"/>
            </a:ext>
          </a:extLst>
        </p:cNvPr>
        <p:cNvGrpSpPr/>
        <p:nvPr/>
      </p:nvGrpSpPr>
      <p:grpSpPr>
        <a:xfrm>
          <a:off x="0" y="0"/>
          <a:ext cx="0" cy="0"/>
          <a:chOff x="0" y="0"/>
          <a:chExt cx="0" cy="0"/>
        </a:xfrm>
      </p:grpSpPr>
      <p:sp>
        <p:nvSpPr>
          <p:cNvPr id="500" name="Google Shape;500;g105d30a22c8_0_865:notes">
            <a:extLst>
              <a:ext uri="{FF2B5EF4-FFF2-40B4-BE49-F238E27FC236}">
                <a16:creationId xmlns:a16="http://schemas.microsoft.com/office/drawing/2014/main" id="{95C57784-3314-891F-F6B1-69F115F2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a:extLst>
              <a:ext uri="{FF2B5EF4-FFF2-40B4-BE49-F238E27FC236}">
                <a16:creationId xmlns:a16="http://schemas.microsoft.com/office/drawing/2014/main" id="{0988B4A9-B8B8-2CC5-CC40-A71B8EADC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a:extLst>
            <a:ext uri="{FF2B5EF4-FFF2-40B4-BE49-F238E27FC236}">
              <a16:creationId xmlns:a16="http://schemas.microsoft.com/office/drawing/2014/main" id="{C5368962-C294-6AD8-ABAF-58CD1C50FA9B}"/>
            </a:ext>
          </a:extLst>
        </p:cNvPr>
        <p:cNvGrpSpPr/>
        <p:nvPr/>
      </p:nvGrpSpPr>
      <p:grpSpPr>
        <a:xfrm>
          <a:off x="0" y="0"/>
          <a:ext cx="0" cy="0"/>
          <a:chOff x="0" y="0"/>
          <a:chExt cx="0" cy="0"/>
        </a:xfrm>
      </p:grpSpPr>
      <p:sp>
        <p:nvSpPr>
          <p:cNvPr id="716" name="Google Shape;716;g102f4221f62_0_1612:notes">
            <a:extLst>
              <a:ext uri="{FF2B5EF4-FFF2-40B4-BE49-F238E27FC236}">
                <a16:creationId xmlns:a16="http://schemas.microsoft.com/office/drawing/2014/main" id="{F3CC6A98-A0AB-F4FC-EE25-E532A9633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a:extLst>
              <a:ext uri="{FF2B5EF4-FFF2-40B4-BE49-F238E27FC236}">
                <a16:creationId xmlns:a16="http://schemas.microsoft.com/office/drawing/2014/main" id="{39D56AC3-521E-CF15-A207-70BE09AC9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a:extLst>
            <a:ext uri="{FF2B5EF4-FFF2-40B4-BE49-F238E27FC236}">
              <a16:creationId xmlns:a16="http://schemas.microsoft.com/office/drawing/2014/main" id="{34711BF2-15A3-D3D6-FDA7-875703F68043}"/>
            </a:ext>
          </a:extLst>
        </p:cNvPr>
        <p:cNvGrpSpPr/>
        <p:nvPr/>
      </p:nvGrpSpPr>
      <p:grpSpPr>
        <a:xfrm>
          <a:off x="0" y="0"/>
          <a:ext cx="0" cy="0"/>
          <a:chOff x="0" y="0"/>
          <a:chExt cx="0" cy="0"/>
        </a:xfrm>
      </p:grpSpPr>
      <p:sp>
        <p:nvSpPr>
          <p:cNvPr id="603" name="Google Shape;603;g104cdf1846b_0_1204:notes">
            <a:extLst>
              <a:ext uri="{FF2B5EF4-FFF2-40B4-BE49-F238E27FC236}">
                <a16:creationId xmlns:a16="http://schemas.microsoft.com/office/drawing/2014/main" id="{559632DC-6085-C1D7-7175-CD5BDDC83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a:extLst>
              <a:ext uri="{FF2B5EF4-FFF2-40B4-BE49-F238E27FC236}">
                <a16:creationId xmlns:a16="http://schemas.microsoft.com/office/drawing/2014/main" id="{5F63C1E8-07E5-BE6C-A173-63CE57185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8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lvl1pPr lvl="0" algn="l">
              <a:spcBef>
                <a:spcPts val="0"/>
              </a:spcBef>
              <a:spcAft>
                <a:spcPts val="0"/>
              </a:spcAft>
              <a:buSzPts val="4000"/>
              <a:buNone/>
              <a:defRPr sz="50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11475" y="301200"/>
            <a:ext cx="8320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Font typeface="Fira Sans Extra Condensed SemiBold"/>
              <a:buNone/>
              <a:defRPr>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475" y="301200"/>
            <a:ext cx="8320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Fira Sans Extra Condensed SemiBold"/>
              <a:buNone/>
              <a:defRPr sz="26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11475" y="1397625"/>
            <a:ext cx="8320800" cy="3368400"/>
          </a:xfrm>
          <a:prstGeom prst="rect">
            <a:avLst/>
          </a:prstGeom>
          <a:noFill/>
          <a:ln>
            <a:noFill/>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quantumcomputing.stackexchange.com/a/39651"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quant-ph/0504117" TargetMode="External"/><Relationship Id="rId3" Type="http://schemas.openxmlformats.org/officeDocument/2006/relationships/hyperlink" Target="https://docs.google.com/spreadsheets/d/102zYWwhaCc3BJqrxsTYaD42NEUtwFH-c4VNfcSSS96g/copy#gid=547543737" TargetMode="External"/><Relationship Id="rId7" Type="http://schemas.openxmlformats.org/officeDocument/2006/relationships/hyperlink" Target="https://www.scottaaronson.com/qclec/28.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arxiv.org/abs/quant-ph/0406196" TargetMode="External"/><Relationship Id="rId5" Type="http://schemas.openxmlformats.org/officeDocument/2006/relationships/hyperlink" Target="http://bit.ly/2PfT4lq" TargetMode="External"/><Relationship Id="rId4" Type="http://schemas.openxmlformats.org/officeDocument/2006/relationships/image" Target="../media/image29.png"/><Relationship Id="rId9" Type="http://schemas.openxmlformats.org/officeDocument/2006/relationships/hyperlink" Target="https://github.com/Moriarty2002/quantum-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Quantum computation</a:t>
            </a:r>
          </a:p>
        </p:txBody>
      </p:sp>
      <p:sp>
        <p:nvSpPr>
          <p:cNvPr id="47" name="Google Shape;47;p15"/>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Density Matrix vs Stabilizer Formalism</a:t>
            </a:r>
          </a:p>
        </p:txBody>
      </p:sp>
      <p:grpSp>
        <p:nvGrpSpPr>
          <p:cNvPr id="48" name="Google Shape;48;p15"/>
          <p:cNvGrpSpPr/>
          <p:nvPr/>
        </p:nvGrpSpPr>
        <p:grpSpPr>
          <a:xfrm>
            <a:off x="4571995" y="21"/>
            <a:ext cx="6727538" cy="5143458"/>
            <a:chOff x="411475" y="1719775"/>
            <a:chExt cx="3889200" cy="2956690"/>
          </a:xfrm>
        </p:grpSpPr>
        <p:sp>
          <p:nvSpPr>
            <p:cNvPr id="49" name="Google Shape;49;p15"/>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 name="Google Shape;50;p15"/>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 name="Google Shape;51;p15"/>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 name="Google Shape;52;p15"/>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 name="Google Shape;53;p15"/>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a:extLst>
            <a:ext uri="{FF2B5EF4-FFF2-40B4-BE49-F238E27FC236}">
              <a16:creationId xmlns:a16="http://schemas.microsoft.com/office/drawing/2014/main" id="{CBB1D8B2-CF00-9658-7950-49550BF0F579}"/>
            </a:ext>
          </a:extLst>
        </p:cNvPr>
        <p:cNvGrpSpPr/>
        <p:nvPr/>
      </p:nvGrpSpPr>
      <p:grpSpPr>
        <a:xfrm>
          <a:off x="0" y="0"/>
          <a:ext cx="0" cy="0"/>
          <a:chOff x="0" y="0"/>
          <a:chExt cx="0" cy="0"/>
        </a:xfrm>
      </p:grpSpPr>
      <p:grpSp>
        <p:nvGrpSpPr>
          <p:cNvPr id="420" name="Google Shape;420;p25">
            <a:extLst>
              <a:ext uri="{FF2B5EF4-FFF2-40B4-BE49-F238E27FC236}">
                <a16:creationId xmlns:a16="http://schemas.microsoft.com/office/drawing/2014/main" id="{F75EF248-E9B5-4B78-D0F8-DCE749003522}"/>
              </a:ext>
            </a:extLst>
          </p:cNvPr>
          <p:cNvGrpSpPr/>
          <p:nvPr/>
        </p:nvGrpSpPr>
        <p:grpSpPr>
          <a:xfrm>
            <a:off x="19970" y="2332935"/>
            <a:ext cx="1588806" cy="1871969"/>
            <a:chOff x="407142" y="3682499"/>
            <a:chExt cx="2101312" cy="1534365"/>
          </a:xfrm>
        </p:grpSpPr>
        <p:sp>
          <p:nvSpPr>
            <p:cNvPr id="421" name="Google Shape;421;p25">
              <a:extLst>
                <a:ext uri="{FF2B5EF4-FFF2-40B4-BE49-F238E27FC236}">
                  <a16:creationId xmlns:a16="http://schemas.microsoft.com/office/drawing/2014/main" id="{35EA0987-06DF-0098-E539-D6F63047CB48}"/>
                </a:ext>
              </a:extLst>
            </p:cNvPr>
            <p:cNvSpPr txBox="1"/>
            <p:nvPr/>
          </p:nvSpPr>
          <p:spPr>
            <a:xfrm>
              <a:off x="410566"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H</a:t>
              </a:r>
            </a:p>
          </p:txBody>
        </p:sp>
        <p:sp>
          <p:nvSpPr>
            <p:cNvPr id="422" name="Google Shape;422;p25">
              <a:extLst>
                <a:ext uri="{FF2B5EF4-FFF2-40B4-BE49-F238E27FC236}">
                  <a16:creationId xmlns:a16="http://schemas.microsoft.com/office/drawing/2014/main" id="{761C8A7A-F87E-74B5-AE41-33BA39C41C0C}"/>
                </a:ext>
              </a:extLst>
            </p:cNvPr>
            <p:cNvSpPr txBox="1"/>
            <p:nvPr/>
          </p:nvSpPr>
          <p:spPr>
            <a:xfrm>
              <a:off x="407142" y="4023004"/>
              <a:ext cx="2101312" cy="11938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To apply H on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swap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X matrix with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Z matrix</a:t>
              </a:r>
            </a:p>
          </p:txBody>
        </p:sp>
      </p:grpSp>
      <p:grpSp>
        <p:nvGrpSpPr>
          <p:cNvPr id="424" name="Google Shape;424;p25">
            <a:extLst>
              <a:ext uri="{FF2B5EF4-FFF2-40B4-BE49-F238E27FC236}">
                <a16:creationId xmlns:a16="http://schemas.microsoft.com/office/drawing/2014/main" id="{430DCD43-5921-BB06-CACF-DDEAD26FECC0}"/>
              </a:ext>
            </a:extLst>
          </p:cNvPr>
          <p:cNvGrpSpPr/>
          <p:nvPr/>
        </p:nvGrpSpPr>
        <p:grpSpPr>
          <a:xfrm>
            <a:off x="1837083" y="2329979"/>
            <a:ext cx="1712098" cy="1631068"/>
            <a:chOff x="3243783" y="3682499"/>
            <a:chExt cx="2583013" cy="1037406"/>
          </a:xfrm>
        </p:grpSpPr>
        <p:sp>
          <p:nvSpPr>
            <p:cNvPr id="425" name="Google Shape;425;p25">
              <a:extLst>
                <a:ext uri="{FF2B5EF4-FFF2-40B4-BE49-F238E27FC236}">
                  <a16:creationId xmlns:a16="http://schemas.microsoft.com/office/drawing/2014/main" id="{CE0BFF39-9913-8D12-2120-984FCFE64278}"/>
                </a:ext>
              </a:extLst>
            </p:cNvPr>
            <p:cNvSpPr txBox="1"/>
            <p:nvPr/>
          </p:nvSpPr>
          <p:spPr>
            <a:xfrm flipH="1">
              <a:off x="3260929" y="3682499"/>
              <a:ext cx="1937399"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a:t>
              </a:r>
            </a:p>
          </p:txBody>
        </p:sp>
        <p:sp>
          <p:nvSpPr>
            <p:cNvPr id="426" name="Google Shape;426;p25">
              <a:extLst>
                <a:ext uri="{FF2B5EF4-FFF2-40B4-BE49-F238E27FC236}">
                  <a16:creationId xmlns:a16="http://schemas.microsoft.com/office/drawing/2014/main" id="{753FC2FD-67BB-A2FD-3529-AC0801558EFE}"/>
                </a:ext>
              </a:extLst>
            </p:cNvPr>
            <p:cNvSpPr txBox="1"/>
            <p:nvPr/>
          </p:nvSpPr>
          <p:spPr>
            <a:xfrm flipH="1">
              <a:off x="3243783" y="4023005"/>
              <a:ext cx="2583013"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into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Z matrix</a:t>
              </a:r>
            </a:p>
          </p:txBody>
        </p:sp>
      </p:grpSp>
      <p:sp>
        <p:nvSpPr>
          <p:cNvPr id="428" name="Google Shape;428;p25">
            <a:extLst>
              <a:ext uri="{FF2B5EF4-FFF2-40B4-BE49-F238E27FC236}">
                <a16:creationId xmlns:a16="http://schemas.microsoft.com/office/drawing/2014/main" id="{659961D7-401A-F648-5327-9A525DDFB3B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sp>
        <p:nvSpPr>
          <p:cNvPr id="429" name="Google Shape;429;p25">
            <a:extLst>
              <a:ext uri="{FF2B5EF4-FFF2-40B4-BE49-F238E27FC236}">
                <a16:creationId xmlns:a16="http://schemas.microsoft.com/office/drawing/2014/main" id="{663BD9EE-F5B0-BB1D-6577-5CFF8404B0C4}"/>
              </a:ext>
            </a:extLst>
          </p:cNvPr>
          <p:cNvSpPr txBox="1"/>
          <p:nvPr/>
        </p:nvSpPr>
        <p:spPr>
          <a:xfrm>
            <a:off x="2007500" y="822655"/>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Update rules</a:t>
            </a:r>
          </a:p>
        </p:txBody>
      </p:sp>
      <p:grpSp>
        <p:nvGrpSpPr>
          <p:cNvPr id="432" name="Google Shape;432;p25">
            <a:extLst>
              <a:ext uri="{FF2B5EF4-FFF2-40B4-BE49-F238E27FC236}">
                <a16:creationId xmlns:a16="http://schemas.microsoft.com/office/drawing/2014/main" id="{29C9855B-9F8E-2B27-A490-58AFE5094D62}"/>
              </a:ext>
            </a:extLst>
          </p:cNvPr>
          <p:cNvGrpSpPr/>
          <p:nvPr/>
        </p:nvGrpSpPr>
        <p:grpSpPr>
          <a:xfrm>
            <a:off x="3549181" y="2293068"/>
            <a:ext cx="1802103" cy="1759650"/>
            <a:chOff x="6127147" y="3682499"/>
            <a:chExt cx="2743200" cy="1037406"/>
          </a:xfrm>
        </p:grpSpPr>
        <p:sp>
          <p:nvSpPr>
            <p:cNvPr id="433" name="Google Shape;433;p25">
              <a:extLst>
                <a:ext uri="{FF2B5EF4-FFF2-40B4-BE49-F238E27FC236}">
                  <a16:creationId xmlns:a16="http://schemas.microsoft.com/office/drawing/2014/main" id="{B23259C6-B107-4FC1-3F19-63A0CF9FE44D}"/>
                </a:ext>
              </a:extLst>
            </p:cNvPr>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CNOT</a:t>
              </a:r>
            </a:p>
          </p:txBody>
        </p:sp>
        <p:sp>
          <p:nvSpPr>
            <p:cNvPr id="434" name="Google Shape;434;p25">
              <a:extLst>
                <a:ext uri="{FF2B5EF4-FFF2-40B4-BE49-F238E27FC236}">
                  <a16:creationId xmlns:a16="http://schemas.microsoft.com/office/drawing/2014/main" id="{E77F85BB-741A-E4CC-8DB4-8ED41A73C78E}"/>
                </a:ext>
              </a:extLst>
            </p:cNvPr>
            <p:cNvSpPr txBox="1"/>
            <p:nvPr/>
          </p:nvSpPr>
          <p:spPr>
            <a:xfrm>
              <a:off x="6127147" y="4023005"/>
              <a:ext cx="2743200"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[Z] matrix into the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]column of the X [Z] matrix</a:t>
              </a:r>
            </a:p>
          </p:txBody>
        </p:sp>
      </p:grpSp>
      <p:grpSp>
        <p:nvGrpSpPr>
          <p:cNvPr id="437" name="Google Shape;437;p25">
            <a:extLst>
              <a:ext uri="{FF2B5EF4-FFF2-40B4-BE49-F238E27FC236}">
                <a16:creationId xmlns:a16="http://schemas.microsoft.com/office/drawing/2014/main" id="{874BFE34-C2D3-74DC-FEA6-2F44C39B9F88}"/>
              </a:ext>
            </a:extLst>
          </p:cNvPr>
          <p:cNvGrpSpPr/>
          <p:nvPr/>
        </p:nvGrpSpPr>
        <p:grpSpPr>
          <a:xfrm>
            <a:off x="2079885" y="1432315"/>
            <a:ext cx="821292" cy="742551"/>
            <a:chOff x="3163900" y="238125"/>
            <a:chExt cx="1529675" cy="1377975"/>
          </a:xfrm>
        </p:grpSpPr>
        <p:sp>
          <p:nvSpPr>
            <p:cNvPr id="438" name="Google Shape;438;p25">
              <a:extLst>
                <a:ext uri="{FF2B5EF4-FFF2-40B4-BE49-F238E27FC236}">
                  <a16:creationId xmlns:a16="http://schemas.microsoft.com/office/drawing/2014/main" id="{FDAD7F89-BD56-012F-BD02-F38B687E817D}"/>
                </a:ext>
              </a:extLst>
            </p:cNvPr>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a:extLst>
                <a:ext uri="{FF2B5EF4-FFF2-40B4-BE49-F238E27FC236}">
                  <a16:creationId xmlns:a16="http://schemas.microsoft.com/office/drawing/2014/main" id="{CF2BD0B6-5393-6EC5-A00F-DB3E519958FC}"/>
                </a:ext>
              </a:extLst>
            </p:cNvPr>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a:extLst>
                <a:ext uri="{FF2B5EF4-FFF2-40B4-BE49-F238E27FC236}">
                  <a16:creationId xmlns:a16="http://schemas.microsoft.com/office/drawing/2014/main" id="{FEFEAC52-092D-1FCA-247E-B8E0456A5A57}"/>
                </a:ext>
              </a:extLst>
            </p:cNvPr>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a:extLst>
                <a:ext uri="{FF2B5EF4-FFF2-40B4-BE49-F238E27FC236}">
                  <a16:creationId xmlns:a16="http://schemas.microsoft.com/office/drawing/2014/main" id="{A5E7A31B-ED69-6223-289F-6412C255E085}"/>
                </a:ext>
              </a:extLst>
            </p:cNvPr>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a:extLst>
                <a:ext uri="{FF2B5EF4-FFF2-40B4-BE49-F238E27FC236}">
                  <a16:creationId xmlns:a16="http://schemas.microsoft.com/office/drawing/2014/main" id="{12E85028-0E9E-EDDD-D479-702B80042AC9}"/>
                </a:ext>
              </a:extLst>
            </p:cNvPr>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a:extLst>
                <a:ext uri="{FF2B5EF4-FFF2-40B4-BE49-F238E27FC236}">
                  <a16:creationId xmlns:a16="http://schemas.microsoft.com/office/drawing/2014/main" id="{3BAE7F6F-7454-9890-75D4-52FC74F64D61}"/>
                </a:ext>
              </a:extLst>
            </p:cNvPr>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a:extLst>
                <a:ext uri="{FF2B5EF4-FFF2-40B4-BE49-F238E27FC236}">
                  <a16:creationId xmlns:a16="http://schemas.microsoft.com/office/drawing/2014/main" id="{A4EE6A91-7568-599C-66CD-A57C712491AB}"/>
                </a:ext>
              </a:extLst>
            </p:cNvPr>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a:extLst>
              <a:ext uri="{FF2B5EF4-FFF2-40B4-BE49-F238E27FC236}">
                <a16:creationId xmlns:a16="http://schemas.microsoft.com/office/drawing/2014/main" id="{8C28B6B2-DBCA-F4A3-8152-6D6D3CB1ED15}"/>
              </a:ext>
            </a:extLst>
          </p:cNvPr>
          <p:cNvGrpSpPr/>
          <p:nvPr/>
        </p:nvGrpSpPr>
        <p:grpSpPr>
          <a:xfrm>
            <a:off x="4104462" y="1498570"/>
            <a:ext cx="611056" cy="677714"/>
            <a:chOff x="5394575" y="420175"/>
            <a:chExt cx="1008625" cy="1115350"/>
          </a:xfrm>
        </p:grpSpPr>
        <p:sp>
          <p:nvSpPr>
            <p:cNvPr id="446" name="Google Shape;446;p25">
              <a:extLst>
                <a:ext uri="{FF2B5EF4-FFF2-40B4-BE49-F238E27FC236}">
                  <a16:creationId xmlns:a16="http://schemas.microsoft.com/office/drawing/2014/main" id="{93B6E80F-EA16-1899-0060-C527EB0F947A}"/>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a:extLst>
                <a:ext uri="{FF2B5EF4-FFF2-40B4-BE49-F238E27FC236}">
                  <a16:creationId xmlns:a16="http://schemas.microsoft.com/office/drawing/2014/main" id="{65DE0CA3-4D16-68B7-BD08-C8E9CDADCA01}"/>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a:extLst>
                <a:ext uri="{FF2B5EF4-FFF2-40B4-BE49-F238E27FC236}">
                  <a16:creationId xmlns:a16="http://schemas.microsoft.com/office/drawing/2014/main" id="{FB85A7C6-44B1-8D4C-3742-9DD6EE93913A}"/>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a:extLst>
                <a:ext uri="{FF2B5EF4-FFF2-40B4-BE49-F238E27FC236}">
                  <a16:creationId xmlns:a16="http://schemas.microsoft.com/office/drawing/2014/main" id="{AFA03059-61E5-2B15-7E43-06341334C86A}"/>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a:extLst>
                <a:ext uri="{FF2B5EF4-FFF2-40B4-BE49-F238E27FC236}">
                  <a16:creationId xmlns:a16="http://schemas.microsoft.com/office/drawing/2014/main" id="{131577D6-A035-BE28-C7AC-96C2B36DED94}"/>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a:extLst>
              <a:ext uri="{FF2B5EF4-FFF2-40B4-BE49-F238E27FC236}">
                <a16:creationId xmlns:a16="http://schemas.microsoft.com/office/drawing/2014/main" id="{C87EEEB3-186D-FDE6-FFF4-632323B50026}"/>
              </a:ext>
            </a:extLst>
          </p:cNvPr>
          <p:cNvGrpSpPr/>
          <p:nvPr/>
        </p:nvGrpSpPr>
        <p:grpSpPr>
          <a:xfrm>
            <a:off x="401334" y="1461768"/>
            <a:ext cx="899416" cy="716576"/>
            <a:chOff x="1350700" y="4313400"/>
            <a:chExt cx="1125825" cy="896675"/>
          </a:xfrm>
        </p:grpSpPr>
        <p:sp>
          <p:nvSpPr>
            <p:cNvPr id="452" name="Google Shape;452;p25">
              <a:extLst>
                <a:ext uri="{FF2B5EF4-FFF2-40B4-BE49-F238E27FC236}">
                  <a16:creationId xmlns:a16="http://schemas.microsoft.com/office/drawing/2014/main" id="{688EEDD4-2C78-C3BE-C7FA-BF24AA0F00DC}"/>
                </a:ext>
              </a:extLst>
            </p:cNvPr>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a:extLst>
                <a:ext uri="{FF2B5EF4-FFF2-40B4-BE49-F238E27FC236}">
                  <a16:creationId xmlns:a16="http://schemas.microsoft.com/office/drawing/2014/main" id="{425D84E7-04F7-08C8-3E3E-738682D44CAE}"/>
                </a:ext>
              </a:extLst>
            </p:cNvPr>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a:extLst>
                <a:ext uri="{FF2B5EF4-FFF2-40B4-BE49-F238E27FC236}">
                  <a16:creationId xmlns:a16="http://schemas.microsoft.com/office/drawing/2014/main" id="{BA6D0695-8B59-4C24-7E19-8B7177CC4B7E}"/>
                </a:ext>
              </a:extLst>
            </p:cNvPr>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a:extLst>
                <a:ext uri="{FF2B5EF4-FFF2-40B4-BE49-F238E27FC236}">
                  <a16:creationId xmlns:a16="http://schemas.microsoft.com/office/drawing/2014/main" id="{6211933D-DD58-1C60-41FD-03BBAB08495A}"/>
                </a:ext>
              </a:extLst>
            </p:cNvPr>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a:extLst>
                <a:ext uri="{FF2B5EF4-FFF2-40B4-BE49-F238E27FC236}">
                  <a16:creationId xmlns:a16="http://schemas.microsoft.com/office/drawing/2014/main" id="{06E929B9-EAD9-7410-8A5D-14EFA76DC1E7}"/>
                </a:ext>
              </a:extLst>
            </p:cNvPr>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 name="Google Shape;432;p25">
            <a:extLst>
              <a:ext uri="{FF2B5EF4-FFF2-40B4-BE49-F238E27FC236}">
                <a16:creationId xmlns:a16="http://schemas.microsoft.com/office/drawing/2014/main" id="{99A6B9C6-7A52-5B3D-D0C3-1BD6F029F685}"/>
              </a:ext>
            </a:extLst>
          </p:cNvPr>
          <p:cNvGrpSpPr/>
          <p:nvPr/>
        </p:nvGrpSpPr>
        <p:grpSpPr>
          <a:xfrm>
            <a:off x="5536410" y="1878747"/>
            <a:ext cx="3411499" cy="2963553"/>
            <a:chOff x="6127147" y="3682499"/>
            <a:chExt cx="2743200" cy="1037406"/>
          </a:xfrm>
        </p:grpSpPr>
        <p:sp>
          <p:nvSpPr>
            <p:cNvPr id="15" name="Google Shape;433;p25">
              <a:extLst>
                <a:ext uri="{FF2B5EF4-FFF2-40B4-BE49-F238E27FC236}">
                  <a16:creationId xmlns:a16="http://schemas.microsoft.com/office/drawing/2014/main" id="{FAC88C9F-9697-01A8-943A-B42184A67E22}"/>
                </a:ext>
              </a:extLst>
            </p:cNvPr>
            <p:cNvSpPr txBox="1"/>
            <p:nvPr/>
          </p:nvSpPr>
          <p:spPr>
            <a:xfrm>
              <a:off x="6566525" y="3682499"/>
              <a:ext cx="1937400" cy="1767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MEASUREMENTS</a:t>
              </a:r>
            </a:p>
          </p:txBody>
        </p:sp>
        <p:sp>
          <p:nvSpPr>
            <p:cNvPr id="16" name="Google Shape;434;p25">
              <a:extLst>
                <a:ext uri="{FF2B5EF4-FFF2-40B4-BE49-F238E27FC236}">
                  <a16:creationId xmlns:a16="http://schemas.microsoft.com/office/drawing/2014/main" id="{14C73E79-46AC-E063-75EC-E737DD042F5C}"/>
                </a:ext>
              </a:extLst>
            </p:cNvPr>
            <p:cNvSpPr txBox="1"/>
            <p:nvPr/>
          </p:nvSpPr>
          <p:spPr>
            <a:xfrm>
              <a:off x="6127147" y="3932345"/>
              <a:ext cx="2743200" cy="78756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To measure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qubit, first check if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is all zeros: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 yes, the result is deterministic based on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row of the Z matrix</a:t>
              </a:r>
            </a:p>
            <a:p>
              <a:pPr marL="0" lvl="0" indent="0" rtl="0">
                <a:spcBef>
                  <a:spcPts val="0"/>
                </a:spcBef>
                <a:spcAft>
                  <a:spcPts val="0"/>
                </a:spcAft>
                <a:buNone/>
              </a:pPr>
              <a:r>
                <a:rPr lang="en-US" sz="1200" dirty="0">
                  <a:solidFill>
                    <a:schemeClr val="dk1"/>
                  </a:solidFill>
                  <a:latin typeface="Roboto"/>
                  <a:ea typeface="Roboto"/>
                  <a:cs typeface="Roboto"/>
                  <a:sym typeface="Roboto"/>
                </a:rPr>
                <a:t>- no</a:t>
              </a:r>
              <a:r>
                <a:rPr lang="en-US" sz="1200" noProof="0" dirty="0">
                  <a:solidFill>
                    <a:schemeClr val="dk1"/>
                  </a:solidFill>
                  <a:latin typeface="Roboto"/>
                  <a:ea typeface="Roboto"/>
                  <a:cs typeface="Roboto"/>
                  <a:sym typeface="Roboto"/>
                </a:rPr>
                <a:t>, the result is random, then pick a row where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entry of the X matrix is 1 and reduce other rows using bitwise XOR (</a:t>
              </a:r>
              <a:r>
                <a:rPr lang="en-US" sz="1200" b="1" noProof="0" dirty="0">
                  <a:solidFill>
                    <a:schemeClr val="dk1"/>
                  </a:solidFill>
                  <a:latin typeface="Roboto"/>
                  <a:ea typeface="Roboto"/>
                  <a:cs typeface="Roboto"/>
                  <a:sym typeface="Roboto"/>
                </a:rPr>
                <a:t>Gaussian elimination</a:t>
              </a:r>
              <a:r>
                <a:rPr lang="en-US" sz="1200" noProof="0" dirty="0">
                  <a:solidFill>
                    <a:schemeClr val="dk1"/>
                  </a:solidFill>
                  <a:latin typeface="Roboto"/>
                  <a:ea typeface="Roboto"/>
                  <a:cs typeface="Roboto"/>
                  <a:sym typeface="Roboto"/>
                </a:rPr>
                <a:t>), and update the Z matrix accordingly.</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Finally, if the measurement result is +1, add it to the stabilizer; if -1, flip the sign of the corresponding stabilizer generator</a:t>
              </a:r>
            </a:p>
          </p:txBody>
        </p:sp>
      </p:grpSp>
      <p:grpSp>
        <p:nvGrpSpPr>
          <p:cNvPr id="17" name="Google Shape;445;p25">
            <a:extLst>
              <a:ext uri="{FF2B5EF4-FFF2-40B4-BE49-F238E27FC236}">
                <a16:creationId xmlns:a16="http://schemas.microsoft.com/office/drawing/2014/main" id="{ADD59035-9C06-65D3-FDEB-61DDF7CD40B0}"/>
              </a:ext>
            </a:extLst>
          </p:cNvPr>
          <p:cNvGrpSpPr/>
          <p:nvPr/>
        </p:nvGrpSpPr>
        <p:grpSpPr>
          <a:xfrm rot="10800000">
            <a:off x="6934772" y="1080863"/>
            <a:ext cx="611056" cy="677714"/>
            <a:chOff x="5394575" y="420175"/>
            <a:chExt cx="1008625" cy="1115350"/>
          </a:xfrm>
        </p:grpSpPr>
        <p:sp>
          <p:nvSpPr>
            <p:cNvPr id="18" name="Google Shape;446;p25">
              <a:extLst>
                <a:ext uri="{FF2B5EF4-FFF2-40B4-BE49-F238E27FC236}">
                  <a16:creationId xmlns:a16="http://schemas.microsoft.com/office/drawing/2014/main" id="{674640DF-E206-61C4-360A-329165BAAB80}"/>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9" name="Google Shape;447;p25">
              <a:extLst>
                <a:ext uri="{FF2B5EF4-FFF2-40B4-BE49-F238E27FC236}">
                  <a16:creationId xmlns:a16="http://schemas.microsoft.com/office/drawing/2014/main" id="{CF8DD905-15C0-74B3-DF18-0409CF51E308}"/>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0" name="Google Shape;448;p25">
              <a:extLst>
                <a:ext uri="{FF2B5EF4-FFF2-40B4-BE49-F238E27FC236}">
                  <a16:creationId xmlns:a16="http://schemas.microsoft.com/office/drawing/2014/main" id="{A4A9F71D-84F3-8A47-DA8B-FE33A3384DCB}"/>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 name="Google Shape;449;p25">
              <a:extLst>
                <a:ext uri="{FF2B5EF4-FFF2-40B4-BE49-F238E27FC236}">
                  <a16:creationId xmlns:a16="http://schemas.microsoft.com/office/drawing/2014/main" id="{855D645E-184D-7E38-1674-F9963919AB2C}"/>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2" name="Google Shape;450;p25">
              <a:extLst>
                <a:ext uri="{FF2B5EF4-FFF2-40B4-BE49-F238E27FC236}">
                  <a16:creationId xmlns:a16="http://schemas.microsoft.com/office/drawing/2014/main" id="{1B473229-C06E-CB34-4FE9-B69003647AD7}"/>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58368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a:extLst>
            <a:ext uri="{FF2B5EF4-FFF2-40B4-BE49-F238E27FC236}">
              <a16:creationId xmlns:a16="http://schemas.microsoft.com/office/drawing/2014/main" id="{ABD2ECFD-BB1A-1AF2-047F-83A17F82B107}"/>
            </a:ext>
          </a:extLst>
        </p:cNvPr>
        <p:cNvGrpSpPr/>
        <p:nvPr/>
      </p:nvGrpSpPr>
      <p:grpSpPr>
        <a:xfrm>
          <a:off x="0" y="0"/>
          <a:ext cx="0" cy="0"/>
          <a:chOff x="0" y="0"/>
          <a:chExt cx="0" cy="0"/>
        </a:xfrm>
      </p:grpSpPr>
      <p:sp>
        <p:nvSpPr>
          <p:cNvPr id="690" name="Google Shape;690;p29">
            <a:extLst>
              <a:ext uri="{FF2B5EF4-FFF2-40B4-BE49-F238E27FC236}">
                <a16:creationId xmlns:a16="http://schemas.microsoft.com/office/drawing/2014/main" id="{8562E3AA-43D3-48A3-F084-38546037393A}"/>
              </a:ext>
            </a:extLst>
          </p:cNvPr>
          <p:cNvSpPr/>
          <p:nvPr/>
        </p:nvSpPr>
        <p:spPr>
          <a:xfrm>
            <a:off x="3515193" y="44695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a:extLst>
              <a:ext uri="{FF2B5EF4-FFF2-40B4-BE49-F238E27FC236}">
                <a16:creationId xmlns:a16="http://schemas.microsoft.com/office/drawing/2014/main" id="{0EFF6976-EA48-ABB0-3EFC-4D7AB82BF13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Further improvements</a:t>
            </a:r>
          </a:p>
        </p:txBody>
      </p:sp>
      <p:grpSp>
        <p:nvGrpSpPr>
          <p:cNvPr id="693" name="Google Shape;693;p29">
            <a:extLst>
              <a:ext uri="{FF2B5EF4-FFF2-40B4-BE49-F238E27FC236}">
                <a16:creationId xmlns:a16="http://schemas.microsoft.com/office/drawing/2014/main" id="{44160E65-F114-6744-786E-C5017FE39916}"/>
              </a:ext>
            </a:extLst>
          </p:cNvPr>
          <p:cNvGrpSpPr/>
          <p:nvPr/>
        </p:nvGrpSpPr>
        <p:grpSpPr>
          <a:xfrm>
            <a:off x="727500" y="1267616"/>
            <a:ext cx="7689000" cy="1058100"/>
            <a:chOff x="727500" y="1797675"/>
            <a:chExt cx="7689000" cy="1058100"/>
          </a:xfrm>
        </p:grpSpPr>
        <p:grpSp>
          <p:nvGrpSpPr>
            <p:cNvPr id="694" name="Google Shape;694;p29">
              <a:extLst>
                <a:ext uri="{FF2B5EF4-FFF2-40B4-BE49-F238E27FC236}">
                  <a16:creationId xmlns:a16="http://schemas.microsoft.com/office/drawing/2014/main" id="{EACDE973-B4DC-D6CB-1E5A-B8DD5FF34950}"/>
                </a:ext>
              </a:extLst>
            </p:cNvPr>
            <p:cNvGrpSpPr/>
            <p:nvPr/>
          </p:nvGrpSpPr>
          <p:grpSpPr>
            <a:xfrm>
              <a:off x="1241054" y="1797675"/>
              <a:ext cx="7163324" cy="1058100"/>
              <a:chOff x="1241054" y="1797675"/>
              <a:chExt cx="7163324" cy="1058100"/>
            </a:xfrm>
          </p:grpSpPr>
          <p:sp>
            <p:nvSpPr>
              <p:cNvPr id="695" name="Google Shape;695;p29">
                <a:extLst>
                  <a:ext uri="{FF2B5EF4-FFF2-40B4-BE49-F238E27FC236}">
                    <a16:creationId xmlns:a16="http://schemas.microsoft.com/office/drawing/2014/main" id="{B0F8F470-C072-1984-2CF1-852502071A6D}"/>
                  </a:ext>
                </a:extLst>
              </p:cNvPr>
              <p:cNvSpPr/>
              <p:nvPr/>
            </p:nvSpPr>
            <p:spPr>
              <a:xfrm>
                <a:off x="6062878"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a:extLst>
                  <a:ext uri="{FF2B5EF4-FFF2-40B4-BE49-F238E27FC236}">
                    <a16:creationId xmlns:a16="http://schemas.microsoft.com/office/drawing/2014/main" id="{F0AC964B-4E72-31A7-98A9-795A478A1BC3}"/>
                  </a:ext>
                </a:extLst>
              </p:cNvPr>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a:extLst>
                  <a:ext uri="{FF2B5EF4-FFF2-40B4-BE49-F238E27FC236}">
                    <a16:creationId xmlns:a16="http://schemas.microsoft.com/office/drawing/2014/main" id="{770E2F51-439E-6D5A-FF11-1DC4BCA6550E}"/>
                  </a:ext>
                </a:extLst>
              </p:cNvPr>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a:extLst>
                  <a:ext uri="{FF2B5EF4-FFF2-40B4-BE49-F238E27FC236}">
                    <a16:creationId xmlns:a16="http://schemas.microsoft.com/office/drawing/2014/main" id="{8C29EE65-35E8-3306-76C4-F440CF05D3C5}"/>
                  </a:ext>
                </a:extLst>
              </p:cNvPr>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a:extLst>
                <a:ext uri="{FF2B5EF4-FFF2-40B4-BE49-F238E27FC236}">
                  <a16:creationId xmlns:a16="http://schemas.microsoft.com/office/drawing/2014/main" id="{D9D90B36-FC53-8630-0050-2D218F15BF3B}"/>
                </a:ext>
              </a:extLst>
            </p:cNvPr>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a:extLst>
              <a:ext uri="{FF2B5EF4-FFF2-40B4-BE49-F238E27FC236}">
                <a16:creationId xmlns:a16="http://schemas.microsoft.com/office/drawing/2014/main" id="{07F8C0FC-EAEC-2429-F752-6B130629A12D}"/>
              </a:ext>
            </a:extLst>
          </p:cNvPr>
          <p:cNvGrpSpPr/>
          <p:nvPr/>
        </p:nvGrpSpPr>
        <p:grpSpPr>
          <a:xfrm>
            <a:off x="6062878" y="2585091"/>
            <a:ext cx="2687329" cy="1977073"/>
            <a:chOff x="6063075" y="3755531"/>
            <a:chExt cx="2687329" cy="1977073"/>
          </a:xfrm>
        </p:grpSpPr>
        <p:sp>
          <p:nvSpPr>
            <p:cNvPr id="702" name="Google Shape;702;p29">
              <a:extLst>
                <a:ext uri="{FF2B5EF4-FFF2-40B4-BE49-F238E27FC236}">
                  <a16:creationId xmlns:a16="http://schemas.microsoft.com/office/drawing/2014/main" id="{7ECBD2B9-6F0A-4D20-CEE9-AB4EDF5C9708}"/>
                </a:ext>
              </a:extLst>
            </p:cNvPr>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err="1">
                  <a:solidFill>
                    <a:schemeClr val="accent1"/>
                  </a:solidFill>
                  <a:latin typeface="Fira Sans Extra Condensed SemiBold"/>
                  <a:ea typeface="Fira Sans Extra Condensed SemiBold"/>
                  <a:cs typeface="Fira Sans Extra Condensed SemiBold"/>
                  <a:sym typeface="Fira Sans Extra Condensed SemiBold"/>
                </a:rPr>
                <a:t>GraphSim</a:t>
              </a:r>
              <a:endParaRPr lang="en-US" sz="2000"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03" name="Google Shape;703;p29">
              <a:extLst>
                <a:ext uri="{FF2B5EF4-FFF2-40B4-BE49-F238E27FC236}">
                  <a16:creationId xmlns:a16="http://schemas.microsoft.com/office/drawing/2014/main" id="{141D99B7-1B0A-D6E9-1352-24318123F1C4}"/>
                </a:ext>
              </a:extLst>
            </p:cNvPr>
            <p:cNvSpPr txBox="1"/>
            <p:nvPr/>
          </p:nvSpPr>
          <p:spPr>
            <a:xfrm>
              <a:off x="6063075" y="4355405"/>
              <a:ext cx="2687329" cy="137719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nlogn</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O(1) single qubit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logn</a:t>
              </a:r>
              <a:r>
                <a:rPr lang="en-US" sz="1200" noProof="0" dirty="0">
                  <a:solidFill>
                    <a:schemeClr val="dk1"/>
                  </a:solidFill>
                  <a:latin typeface="Roboto"/>
                  <a:ea typeface="Roboto"/>
                  <a:cs typeface="Roboto"/>
                  <a:sym typeface="Roboto"/>
                </a:rPr>
                <a:t>) Z base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O(logn</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 X, Y basis </a:t>
              </a:r>
              <a:r>
                <a:rPr lang="en-US" sz="1200" noProof="0" dirty="0">
                  <a:solidFill>
                    <a:schemeClr val="dk1"/>
                  </a:solidFill>
                  <a:latin typeface="Roboto"/>
                  <a:ea typeface="Roboto"/>
                  <a:cs typeface="Roboto"/>
                  <a:sym typeface="Roboto"/>
                </a:rPr>
                <a:t>measurements</a:t>
              </a:r>
              <a:br>
                <a:rPr lang="en-US" sz="1200" dirty="0">
                  <a:solidFill>
                    <a:schemeClr val="dk1"/>
                  </a:solidFill>
                  <a:latin typeface="Roboto"/>
                  <a:ea typeface="Roboto"/>
                  <a:cs typeface="Roboto"/>
                  <a:sym typeface="Roboto"/>
                </a:rPr>
              </a:br>
              <a:endParaRPr lang="en-US" sz="1200" dirty="0">
                <a:solidFill>
                  <a:schemeClr val="dk1"/>
                </a:solidFill>
                <a:latin typeface="Roboto"/>
                <a:ea typeface="Roboto"/>
                <a:cs typeface="Roboto"/>
                <a:sym typeface="Roboto"/>
              </a:endParaRPr>
            </a:p>
            <a:p>
              <a:pPr lvl="0" algn="ctr" rtl="0">
                <a:spcBef>
                  <a:spcPts val="0"/>
                </a:spcBef>
                <a:spcAft>
                  <a:spcPts val="0"/>
                </a:spcAft>
              </a:pPr>
              <a:r>
                <a:rPr lang="en-US" sz="1200" dirty="0">
                  <a:solidFill>
                    <a:schemeClr val="dk1"/>
                  </a:solidFill>
                  <a:latin typeface="Roboto"/>
                  <a:ea typeface="Roboto"/>
                  <a:cs typeface="Roboto"/>
                  <a:sym typeface="Roboto"/>
                </a:rPr>
                <a:t>Use graph representation</a:t>
              </a:r>
            </a:p>
            <a:p>
              <a:pPr lvl="0" algn="ctr" rtl="0">
                <a:spcBef>
                  <a:spcPts val="0"/>
                </a:spcBef>
                <a:spcAft>
                  <a:spcPts val="0"/>
                </a:spcAft>
              </a:pPr>
              <a:r>
                <a:rPr lang="en-US" sz="900" dirty="0">
                  <a:solidFill>
                    <a:schemeClr val="dk1"/>
                  </a:solidFill>
                  <a:latin typeface="Roboto"/>
                  <a:ea typeface="Roboto"/>
                  <a:cs typeface="Roboto"/>
                  <a:sym typeface="Roboto"/>
                </a:rPr>
                <a:t>(generic times)</a:t>
              </a:r>
              <a:endParaRPr lang="en-US" sz="1200" noProof="0" dirty="0">
                <a:solidFill>
                  <a:schemeClr val="dk1"/>
                </a:solidFill>
                <a:latin typeface="Roboto"/>
                <a:ea typeface="Roboto"/>
                <a:cs typeface="Roboto"/>
                <a:sym typeface="Roboto"/>
              </a:endParaRPr>
            </a:p>
          </p:txBody>
        </p:sp>
      </p:grpSp>
      <p:sp>
        <p:nvSpPr>
          <p:cNvPr id="704" name="Google Shape;704;p29">
            <a:extLst>
              <a:ext uri="{FF2B5EF4-FFF2-40B4-BE49-F238E27FC236}">
                <a16:creationId xmlns:a16="http://schemas.microsoft.com/office/drawing/2014/main" id="{B3D899A7-7A86-35C6-AFE3-BEB017DFD22E}"/>
              </a:ext>
            </a:extLst>
          </p:cNvPr>
          <p:cNvSpPr/>
          <p:nvPr/>
        </p:nvSpPr>
        <p:spPr>
          <a:xfrm>
            <a:off x="6939972" y="173801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a:extLst>
              <a:ext uri="{FF2B5EF4-FFF2-40B4-BE49-F238E27FC236}">
                <a16:creationId xmlns:a16="http://schemas.microsoft.com/office/drawing/2014/main" id="{76908B0A-0D26-EB61-6F9B-440D1E2C81B8}"/>
              </a:ext>
            </a:extLst>
          </p:cNvPr>
          <p:cNvGrpSpPr/>
          <p:nvPr/>
        </p:nvGrpSpPr>
        <p:grpSpPr>
          <a:xfrm>
            <a:off x="460538" y="2585091"/>
            <a:ext cx="2903387" cy="1697738"/>
            <a:chOff x="460538" y="3690120"/>
            <a:chExt cx="2903387" cy="1697738"/>
          </a:xfrm>
        </p:grpSpPr>
        <p:sp>
          <p:nvSpPr>
            <p:cNvPr id="707" name="Google Shape;707;p29">
              <a:extLst>
                <a:ext uri="{FF2B5EF4-FFF2-40B4-BE49-F238E27FC236}">
                  <a16:creationId xmlns:a16="http://schemas.microsoft.com/office/drawing/2014/main" id="{A1F4F42D-A8AC-A7BE-EC3C-BBCC8613482B}"/>
                </a:ext>
              </a:extLst>
            </p:cNvPr>
            <p:cNvSpPr txBox="1"/>
            <p:nvPr/>
          </p:nvSpPr>
          <p:spPr>
            <a:xfrm>
              <a:off x="460538" y="3690120"/>
              <a:ext cx="2903387"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Fira Sans Extra Condensed SemiBold"/>
                  <a:ea typeface="Fira Sans Extra Condensed SemiBold"/>
                  <a:cs typeface="Fira Sans Extra Condensed SemiBold"/>
                  <a:sym typeface="Fira Sans Extra Condensed SemiBold"/>
                </a:rPr>
                <a:t>Gottesman-Knill algorithm</a:t>
              </a:r>
              <a:endParaRPr lang="en-US" sz="2000" noProof="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708" name="Google Shape;708;p29">
              <a:extLst>
                <a:ext uri="{FF2B5EF4-FFF2-40B4-BE49-F238E27FC236}">
                  <a16:creationId xmlns:a16="http://schemas.microsoft.com/office/drawing/2014/main" id="{CFF3FA72-8811-437E-A48C-D85FAD2240AB}"/>
                </a:ext>
              </a:extLst>
            </p:cNvPr>
            <p:cNvSpPr txBox="1"/>
            <p:nvPr/>
          </p:nvSpPr>
          <p:spPr>
            <a:xfrm>
              <a:off x="546293" y="4205228"/>
              <a:ext cx="2817632" cy="118263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random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a:t>
              </a:r>
              <a:r>
                <a:rPr lang="en-US" sz="1200" baseline="30000" dirty="0">
                  <a:solidFill>
                    <a:schemeClr val="dk1"/>
                  </a:solidFill>
                  <a:latin typeface="Roboto"/>
                  <a:ea typeface="Roboto"/>
                  <a:cs typeface="Roboto"/>
                  <a:sym typeface="Roboto"/>
                </a:rPr>
                <a:t>3</a:t>
              </a:r>
              <a:r>
                <a:rPr lang="en-US" sz="1200" dirty="0">
                  <a:solidFill>
                    <a:schemeClr val="dk1"/>
                  </a:solidFill>
                  <a:latin typeface="Roboto"/>
                  <a:ea typeface="Roboto"/>
                  <a:cs typeface="Roboto"/>
                  <a:sym typeface="Roboto"/>
                </a:rPr>
                <a:t>) deterministic measurements</a:t>
              </a:r>
              <a:endParaRPr lang="en-US" sz="1200" noProof="0" dirty="0">
                <a:solidFill>
                  <a:schemeClr val="dk1"/>
                </a:solidFill>
                <a:latin typeface="Roboto"/>
                <a:ea typeface="Roboto"/>
                <a:cs typeface="Roboto"/>
                <a:sym typeface="Roboto"/>
              </a:endParaRPr>
            </a:p>
          </p:txBody>
        </p:sp>
      </p:grpSp>
      <p:sp>
        <p:nvSpPr>
          <p:cNvPr id="709" name="Google Shape;709;p29">
            <a:extLst>
              <a:ext uri="{FF2B5EF4-FFF2-40B4-BE49-F238E27FC236}">
                <a16:creationId xmlns:a16="http://schemas.microsoft.com/office/drawing/2014/main" id="{47EFA9AA-B39C-3600-50B8-660F9E4CA7C3}"/>
              </a:ext>
            </a:extLst>
          </p:cNvPr>
          <p:cNvSpPr/>
          <p:nvPr/>
        </p:nvSpPr>
        <p:spPr>
          <a:xfrm>
            <a:off x="1616322" y="1738016"/>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a:extLst>
              <a:ext uri="{FF2B5EF4-FFF2-40B4-BE49-F238E27FC236}">
                <a16:creationId xmlns:a16="http://schemas.microsoft.com/office/drawing/2014/main" id="{4838AD6C-8F34-7340-F882-584F112A1EA3}"/>
              </a:ext>
            </a:extLst>
          </p:cNvPr>
          <p:cNvGrpSpPr/>
          <p:nvPr/>
        </p:nvGrpSpPr>
        <p:grpSpPr>
          <a:xfrm>
            <a:off x="3515193" y="2585091"/>
            <a:ext cx="2350420" cy="1782503"/>
            <a:chOff x="3515293" y="3755531"/>
            <a:chExt cx="2350420" cy="1782503"/>
          </a:xfrm>
        </p:grpSpPr>
        <p:sp>
          <p:nvSpPr>
            <p:cNvPr id="712" name="Google Shape;712;p29">
              <a:extLst>
                <a:ext uri="{FF2B5EF4-FFF2-40B4-BE49-F238E27FC236}">
                  <a16:creationId xmlns:a16="http://schemas.microsoft.com/office/drawing/2014/main" id="{61752930-E0A5-2A4B-9EF0-C161DBD9EFA5}"/>
                </a:ext>
              </a:extLst>
            </p:cNvPr>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CHP</a:t>
              </a:r>
            </a:p>
          </p:txBody>
        </p:sp>
        <p:sp>
          <p:nvSpPr>
            <p:cNvPr id="713" name="Google Shape;713;p29">
              <a:extLst>
                <a:ext uri="{FF2B5EF4-FFF2-40B4-BE49-F238E27FC236}">
                  <a16:creationId xmlns:a16="http://schemas.microsoft.com/office/drawing/2014/main" id="{CB458BE1-2DB9-E8DB-7CE1-0FC286D66079}"/>
                </a:ext>
              </a:extLst>
            </p:cNvPr>
            <p:cNvSpPr txBox="1"/>
            <p:nvPr/>
          </p:nvSpPr>
          <p:spPr>
            <a:xfrm>
              <a:off x="3515293" y="4355405"/>
              <a:ext cx="2350420" cy="118262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2 *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all measurements</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remove Gaussian elimination</a:t>
              </a:r>
            </a:p>
          </p:txBody>
        </p:sp>
      </p:grpSp>
      <p:sp>
        <p:nvSpPr>
          <p:cNvPr id="714" name="Google Shape;714;p29">
            <a:extLst>
              <a:ext uri="{FF2B5EF4-FFF2-40B4-BE49-F238E27FC236}">
                <a16:creationId xmlns:a16="http://schemas.microsoft.com/office/drawing/2014/main" id="{64365D4B-9103-91D2-B749-A32D4308DB19}"/>
              </a:ext>
            </a:extLst>
          </p:cNvPr>
          <p:cNvSpPr/>
          <p:nvPr/>
        </p:nvSpPr>
        <p:spPr>
          <a:xfrm>
            <a:off x="4278150" y="1738016"/>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232812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5F299EAB-FA4E-96D9-EE6B-E8F3A261638A}"/>
            </a:ext>
          </a:extLst>
        </p:cNvPr>
        <p:cNvGrpSpPr/>
        <p:nvPr/>
      </p:nvGrpSpPr>
      <p:grpSpPr>
        <a:xfrm>
          <a:off x="0" y="0"/>
          <a:ext cx="0" cy="0"/>
          <a:chOff x="0" y="0"/>
          <a:chExt cx="0" cy="0"/>
        </a:xfrm>
      </p:grpSpPr>
      <p:sp>
        <p:nvSpPr>
          <p:cNvPr id="317" name="Google Shape;317;p23">
            <a:extLst>
              <a:ext uri="{FF2B5EF4-FFF2-40B4-BE49-F238E27FC236}">
                <a16:creationId xmlns:a16="http://schemas.microsoft.com/office/drawing/2014/main" id="{3F49A349-06D3-5F16-D11D-58F9B26E1BAE}"/>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Graph Representation</a:t>
            </a:r>
          </a:p>
        </p:txBody>
      </p:sp>
      <p:grpSp>
        <p:nvGrpSpPr>
          <p:cNvPr id="319" name="Google Shape;319;p23">
            <a:extLst>
              <a:ext uri="{FF2B5EF4-FFF2-40B4-BE49-F238E27FC236}">
                <a16:creationId xmlns:a16="http://schemas.microsoft.com/office/drawing/2014/main" id="{4BEFFDAB-3A43-209A-631C-19938354E4E5}"/>
              </a:ext>
            </a:extLst>
          </p:cNvPr>
          <p:cNvGrpSpPr/>
          <p:nvPr/>
        </p:nvGrpSpPr>
        <p:grpSpPr>
          <a:xfrm>
            <a:off x="2787082" y="1010264"/>
            <a:ext cx="2887566" cy="1470998"/>
            <a:chOff x="3709501" y="2347300"/>
            <a:chExt cx="2701222" cy="1470998"/>
          </a:xfrm>
        </p:grpSpPr>
        <p:sp>
          <p:nvSpPr>
            <p:cNvPr id="320" name="Google Shape;320;p23">
              <a:extLst>
                <a:ext uri="{FF2B5EF4-FFF2-40B4-BE49-F238E27FC236}">
                  <a16:creationId xmlns:a16="http://schemas.microsoft.com/office/drawing/2014/main" id="{C31C3122-D885-BE70-EE62-3C1CB108B4BD}"/>
                </a:ext>
              </a:extLst>
            </p:cNvPr>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Graph</a:t>
              </a:r>
            </a:p>
          </p:txBody>
        </p:sp>
        <p:sp>
          <p:nvSpPr>
            <p:cNvPr id="321" name="Google Shape;321;p23">
              <a:extLst>
                <a:ext uri="{FF2B5EF4-FFF2-40B4-BE49-F238E27FC236}">
                  <a16:creationId xmlns:a16="http://schemas.microsoft.com/office/drawing/2014/main" id="{37C2F204-69C7-1AA6-66F7-F26DCE387482}"/>
                </a:ext>
              </a:extLst>
            </p:cNvPr>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 graph is a mathematical structure of vertices and edges.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In this case, the vertex are the qubits while edges </a:t>
              </a:r>
              <a:r>
                <a:rPr lang="en-US" sz="1200" dirty="0">
                  <a:solidFill>
                    <a:schemeClr val="dk1"/>
                  </a:solidFill>
                  <a:latin typeface="Roboto"/>
                  <a:ea typeface="Roboto"/>
                  <a:cs typeface="Roboto"/>
                  <a:sym typeface="Roboto"/>
                </a:rPr>
                <a:t>represents entanglements or interactions</a:t>
              </a:r>
              <a:endParaRPr lang="en-US" sz="1200" noProof="0" dirty="0">
                <a:solidFill>
                  <a:schemeClr val="dk1"/>
                </a:solidFill>
                <a:latin typeface="Roboto"/>
                <a:ea typeface="Roboto"/>
                <a:cs typeface="Roboto"/>
                <a:sym typeface="Roboto"/>
              </a:endParaRPr>
            </a:p>
          </p:txBody>
        </p:sp>
      </p:grpSp>
      <p:grpSp>
        <p:nvGrpSpPr>
          <p:cNvPr id="324" name="Google Shape;324;p23">
            <a:extLst>
              <a:ext uri="{FF2B5EF4-FFF2-40B4-BE49-F238E27FC236}">
                <a16:creationId xmlns:a16="http://schemas.microsoft.com/office/drawing/2014/main" id="{5F158832-9972-3263-58F8-F240CA2813C1}"/>
              </a:ext>
            </a:extLst>
          </p:cNvPr>
          <p:cNvGrpSpPr/>
          <p:nvPr/>
        </p:nvGrpSpPr>
        <p:grpSpPr>
          <a:xfrm>
            <a:off x="2062605" y="2723316"/>
            <a:ext cx="3601551" cy="2275848"/>
            <a:chOff x="3709496" y="3989273"/>
            <a:chExt cx="2908358" cy="2275848"/>
          </a:xfrm>
        </p:grpSpPr>
        <p:sp>
          <p:nvSpPr>
            <p:cNvPr id="325" name="Google Shape;325;p23">
              <a:extLst>
                <a:ext uri="{FF2B5EF4-FFF2-40B4-BE49-F238E27FC236}">
                  <a16:creationId xmlns:a16="http://schemas.microsoft.com/office/drawing/2014/main" id="{86692AD7-268B-3E3E-73DC-3CB27DE46511}"/>
                </a:ext>
              </a:extLst>
            </p:cNvPr>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Example</a:t>
              </a:r>
            </a:p>
          </p:txBody>
        </p:sp>
        <p:sp>
          <p:nvSpPr>
            <p:cNvPr id="326" name="Google Shape;326;p23">
              <a:extLst>
                <a:ext uri="{FF2B5EF4-FFF2-40B4-BE49-F238E27FC236}">
                  <a16:creationId xmlns:a16="http://schemas.microsoft.com/office/drawing/2014/main" id="{02D7EAED-D0A2-B2E6-3197-FE0576901D28}"/>
                </a:ext>
              </a:extLst>
            </p:cNvPr>
            <p:cNvSpPr txBox="1"/>
            <p:nvPr/>
          </p:nvSpPr>
          <p:spPr>
            <a:xfrm flipH="1">
              <a:off x="3709504" y="4272474"/>
              <a:ext cx="2908350" cy="1992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noProof="0" dirty="0">
                  <a:solidFill>
                    <a:schemeClr val="dk1"/>
                  </a:solidFill>
                  <a:latin typeface="Roboto"/>
                  <a:ea typeface="Roboto"/>
                  <a:cs typeface="Roboto"/>
                  <a:sym typeface="Roboto"/>
                </a:rPr>
                <a:t>On the left are shown three equivalent representation of the </a:t>
              </a:r>
              <a:r>
                <a:rPr lang="en-US" sz="1050" dirty="0">
                  <a:solidFill>
                    <a:schemeClr val="dk1"/>
                  </a:solidFill>
                  <a:latin typeface="Roboto"/>
                  <a:ea typeface="Roboto"/>
                  <a:cs typeface="Roboto"/>
                  <a:sym typeface="Roboto"/>
                </a:rPr>
                <a:t>state  1/√2 ( |0000&gt; + |1111&gt; ), respectively stabilizer representation, graph representation and adjacency list of the graph representation (mathematical form of a graph).</a:t>
              </a:r>
              <a:br>
                <a:rPr lang="en-US" sz="1050" dirty="0">
                  <a:solidFill>
                    <a:schemeClr val="dk1"/>
                  </a:solidFill>
                  <a:latin typeface="Roboto"/>
                  <a:ea typeface="Roboto"/>
                  <a:cs typeface="Roboto"/>
                  <a:sym typeface="Roboto"/>
                </a:rPr>
              </a:br>
              <a:endParaRPr lang="en-US" sz="1050" dirty="0">
                <a:solidFill>
                  <a:schemeClr val="dk1"/>
                </a:solidFill>
                <a:latin typeface="Roboto"/>
                <a:ea typeface="Roboto"/>
                <a:cs typeface="Roboto"/>
                <a:sym typeface="Roboto"/>
              </a:endParaRPr>
            </a:p>
            <a:p>
              <a:pPr marL="0" lvl="0" indent="0" algn="l" rtl="0">
                <a:spcBef>
                  <a:spcPts val="0"/>
                </a:spcBef>
                <a:spcAft>
                  <a:spcPts val="0"/>
                </a:spcAft>
                <a:buNone/>
              </a:pPr>
              <a:r>
                <a:rPr lang="en-US" sz="1050" dirty="0">
                  <a:solidFill>
                    <a:schemeClr val="dk1"/>
                  </a:solidFill>
                  <a:latin typeface="Roboto"/>
                  <a:ea typeface="Roboto"/>
                  <a:cs typeface="Roboto"/>
                  <a:sym typeface="Roboto"/>
                </a:rPr>
                <a:t>In graph representation, on every qubit appears the gates to apply over them and connections indicates the entanglement, while in the adjacency list the operations are labelled with VOP code (1 to 24) while connections are a list in every qubit</a:t>
              </a:r>
              <a:endParaRPr lang="en-US" sz="1050" noProof="0" dirty="0">
                <a:solidFill>
                  <a:schemeClr val="dk1"/>
                </a:solidFill>
                <a:latin typeface="Roboto"/>
                <a:ea typeface="Roboto"/>
                <a:cs typeface="Roboto"/>
                <a:sym typeface="Roboto"/>
              </a:endParaRPr>
            </a:p>
          </p:txBody>
        </p:sp>
      </p:grpSp>
      <p:grpSp>
        <p:nvGrpSpPr>
          <p:cNvPr id="329" name="Google Shape;329;p23">
            <a:extLst>
              <a:ext uri="{FF2B5EF4-FFF2-40B4-BE49-F238E27FC236}">
                <a16:creationId xmlns:a16="http://schemas.microsoft.com/office/drawing/2014/main" id="{C9901047-D835-8CFA-68C3-E171184A2DB4}"/>
              </a:ext>
            </a:extLst>
          </p:cNvPr>
          <p:cNvGrpSpPr/>
          <p:nvPr/>
        </p:nvGrpSpPr>
        <p:grpSpPr>
          <a:xfrm>
            <a:off x="5930936" y="1157102"/>
            <a:ext cx="3106163" cy="3542389"/>
            <a:chOff x="6169382" y="2347300"/>
            <a:chExt cx="3000835" cy="4427502"/>
          </a:xfrm>
        </p:grpSpPr>
        <p:sp>
          <p:nvSpPr>
            <p:cNvPr id="330" name="Google Shape;330;p23">
              <a:extLst>
                <a:ext uri="{FF2B5EF4-FFF2-40B4-BE49-F238E27FC236}">
                  <a16:creationId xmlns:a16="http://schemas.microsoft.com/office/drawing/2014/main" id="{66097A34-9E56-D825-5829-70F269351EB2}"/>
                </a:ext>
              </a:extLst>
            </p:cNvPr>
            <p:cNvSpPr txBox="1"/>
            <p:nvPr/>
          </p:nvSpPr>
          <p:spPr>
            <a:xfrm>
              <a:off x="6278781" y="2347300"/>
              <a:ext cx="196301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 Graph</a:t>
              </a:r>
            </a:p>
          </p:txBody>
        </p:sp>
        <p:sp>
          <p:nvSpPr>
            <p:cNvPr id="331" name="Google Shape;331;p23">
              <a:extLst>
                <a:ext uri="{FF2B5EF4-FFF2-40B4-BE49-F238E27FC236}">
                  <a16:creationId xmlns:a16="http://schemas.microsoft.com/office/drawing/2014/main" id="{55DCA470-A5CA-78EF-BFBB-EA536B378573}"/>
                </a:ext>
              </a:extLst>
            </p:cNvPr>
            <p:cNvSpPr txBox="1"/>
            <p:nvPr/>
          </p:nvSpPr>
          <p:spPr>
            <a:xfrm>
              <a:off x="6169382" y="2739655"/>
              <a:ext cx="3000835" cy="40351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a:t>
              </a:r>
              <a:r>
                <a:rPr lang="en-US" sz="1200" noProof="0" dirty="0">
                  <a:solidFill>
                    <a:schemeClr val="dk1"/>
                  </a:solidFill>
                  <a:latin typeface="Roboto"/>
                  <a:ea typeface="Roboto"/>
                  <a:cs typeface="Roboto"/>
                  <a:sym typeface="Roboto"/>
                </a:rPr>
                <a:t>very graph state is a stabilizer state, but also every stabilizer state is equivalent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to a graph state in the following sense: </a:t>
              </a:r>
              <a:br>
                <a:rPr lang="en-US" sz="1200" noProof="0" dirty="0">
                  <a:solidFill>
                    <a:schemeClr val="dk1"/>
                  </a:solidFill>
                  <a:latin typeface="Roboto"/>
                  <a:ea typeface="Roboto"/>
                  <a:cs typeface="Roboto"/>
                  <a:sym typeface="Roboto"/>
                </a:rPr>
              </a:br>
              <a:r>
                <a:rPr lang="en-US" sz="1200" b="1" noProof="0" dirty="0">
                  <a:solidFill>
                    <a:schemeClr val="dk1"/>
                  </a:solidFill>
                  <a:latin typeface="Roboto"/>
                  <a:ea typeface="Roboto"/>
                  <a:cs typeface="Roboto"/>
                  <a:sym typeface="Roboto"/>
                </a:rPr>
                <a:t>any stabilizer state can be transformed to a graph state </a:t>
              </a:r>
              <a:r>
                <a:rPr lang="en-US" sz="1200" noProof="0" dirty="0">
                  <a:solidFill>
                    <a:schemeClr val="dk1"/>
                  </a:solidFill>
                  <a:latin typeface="Roboto"/>
                  <a:ea typeface="Roboto"/>
                  <a:cs typeface="Roboto"/>
                  <a:sym typeface="Roboto"/>
                </a:rPr>
                <a:t>by applying a tensor product of local Clifford (LC) operations (vertex operations VOPs).</a:t>
              </a:r>
            </a:p>
            <a:p>
              <a:pPr marL="0" lvl="0" indent="0" algn="l" rtl="0">
                <a:spcBef>
                  <a:spcPts val="0"/>
                </a:spcBef>
                <a:spcAft>
                  <a:spcPts val="0"/>
                </a:spcAft>
                <a:buNone/>
              </a:pPr>
              <a:r>
                <a:rPr lang="en-US" sz="1200" dirty="0">
                  <a:solidFill>
                    <a:schemeClr val="dk1"/>
                  </a:solidFill>
                  <a:latin typeface="Roboto"/>
                  <a:ea typeface="Roboto"/>
                  <a:cs typeface="Roboto"/>
                  <a:sym typeface="Roboto"/>
                </a:rPr>
                <a:t>So, we can say that a stabilizer state is always </a:t>
              </a:r>
              <a:r>
                <a:rPr lang="en-US" sz="1200" b="1" dirty="0">
                  <a:solidFill>
                    <a:schemeClr val="dk1"/>
                  </a:solidFill>
                  <a:latin typeface="Roboto"/>
                  <a:ea typeface="Roboto"/>
                  <a:cs typeface="Roboto"/>
                  <a:sym typeface="Roboto"/>
                </a:rPr>
                <a:t>Local-Clifford equivalent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(LC-equivalent) to its respective graph state representation.</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a:p>
              <a:pPr marL="0" lvl="0" indent="0" algn="l" rtl="0">
                <a:spcBef>
                  <a:spcPts val="0"/>
                </a:spcBef>
                <a:spcAft>
                  <a:spcPts val="0"/>
                </a:spcAft>
                <a:buNone/>
              </a:pPr>
              <a:r>
                <a:rPr lang="en-US" sz="1200" dirty="0">
                  <a:solidFill>
                    <a:schemeClr val="dk1"/>
                  </a:solidFill>
                  <a:latin typeface="Roboto"/>
                  <a:ea typeface="Roboto"/>
                  <a:cs typeface="Roboto"/>
                  <a:sym typeface="Roboto"/>
                </a:rPr>
                <a:t>We can always choose what representation use by the problem we’re facing, where this will be shown that allows to further improve stabilizers circuit simulations</a:t>
              </a:r>
              <a:endParaRPr lang="en-US" sz="1200" noProof="0" dirty="0">
                <a:solidFill>
                  <a:schemeClr val="dk1"/>
                </a:solidFill>
                <a:latin typeface="Roboto"/>
                <a:ea typeface="Roboto"/>
                <a:cs typeface="Roboto"/>
                <a:sym typeface="Roboto"/>
              </a:endParaRPr>
            </a:p>
          </p:txBody>
        </p:sp>
      </p:grpSp>
      <p:pic>
        <p:nvPicPr>
          <p:cNvPr id="7" name="Picture 6">
            <a:extLst>
              <a:ext uri="{FF2B5EF4-FFF2-40B4-BE49-F238E27FC236}">
                <a16:creationId xmlns:a16="http://schemas.microsoft.com/office/drawing/2014/main" id="{41CB5BA5-D31C-7DD9-2957-3B558FD6BF43}"/>
              </a:ext>
            </a:extLst>
          </p:cNvPr>
          <p:cNvPicPr>
            <a:picLocks noChangeAspect="1"/>
          </p:cNvPicPr>
          <p:nvPr/>
        </p:nvPicPr>
        <p:blipFill>
          <a:blip r:embed="rId3"/>
          <a:stretch>
            <a:fillRect/>
          </a:stretch>
        </p:blipFill>
        <p:spPr>
          <a:xfrm>
            <a:off x="524317" y="751188"/>
            <a:ext cx="1208415" cy="1356687"/>
          </a:xfrm>
          <a:prstGeom prst="rect">
            <a:avLst/>
          </a:prstGeom>
        </p:spPr>
      </p:pic>
      <p:pic>
        <p:nvPicPr>
          <p:cNvPr id="10" name="Picture 9">
            <a:extLst>
              <a:ext uri="{FF2B5EF4-FFF2-40B4-BE49-F238E27FC236}">
                <a16:creationId xmlns:a16="http://schemas.microsoft.com/office/drawing/2014/main" id="{771DADA4-EC2C-AB17-B1BE-31D6F2E3FED5}"/>
              </a:ext>
            </a:extLst>
          </p:cNvPr>
          <p:cNvPicPr>
            <a:picLocks noChangeAspect="1"/>
          </p:cNvPicPr>
          <p:nvPr/>
        </p:nvPicPr>
        <p:blipFill>
          <a:blip r:embed="rId4"/>
          <a:stretch>
            <a:fillRect/>
          </a:stretch>
        </p:blipFill>
        <p:spPr>
          <a:xfrm>
            <a:off x="162917" y="2174521"/>
            <a:ext cx="1200288" cy="1097590"/>
          </a:xfrm>
          <a:prstGeom prst="rect">
            <a:avLst/>
          </a:prstGeom>
        </p:spPr>
      </p:pic>
      <p:pic>
        <p:nvPicPr>
          <p:cNvPr id="13" name="Picture 12">
            <a:extLst>
              <a:ext uri="{FF2B5EF4-FFF2-40B4-BE49-F238E27FC236}">
                <a16:creationId xmlns:a16="http://schemas.microsoft.com/office/drawing/2014/main" id="{45B00C22-8BF3-F766-F8C7-AFB70827D76E}"/>
              </a:ext>
            </a:extLst>
          </p:cNvPr>
          <p:cNvPicPr>
            <a:picLocks noChangeAspect="1"/>
          </p:cNvPicPr>
          <p:nvPr/>
        </p:nvPicPr>
        <p:blipFill>
          <a:blip r:embed="rId5"/>
          <a:stretch>
            <a:fillRect/>
          </a:stretch>
        </p:blipFill>
        <p:spPr>
          <a:xfrm>
            <a:off x="162917" y="3401954"/>
            <a:ext cx="1632911" cy="990358"/>
          </a:xfrm>
          <a:prstGeom prst="rect">
            <a:avLst/>
          </a:prstGeom>
        </p:spPr>
      </p:pic>
      <p:sp>
        <p:nvSpPr>
          <p:cNvPr id="3" name="TextBox 2">
            <a:extLst>
              <a:ext uri="{FF2B5EF4-FFF2-40B4-BE49-F238E27FC236}">
                <a16:creationId xmlns:a16="http://schemas.microsoft.com/office/drawing/2014/main" id="{F4F9FFD1-9990-4104-C859-FF7803D0642F}"/>
              </a:ext>
            </a:extLst>
          </p:cNvPr>
          <p:cNvSpPr txBox="1"/>
          <p:nvPr/>
        </p:nvSpPr>
        <p:spPr>
          <a:xfrm>
            <a:off x="7262403" y="4768332"/>
            <a:ext cx="1704313" cy="230832"/>
          </a:xfrm>
          <a:prstGeom prst="rect">
            <a:avLst/>
          </a:prstGeom>
          <a:noFill/>
        </p:spPr>
        <p:txBody>
          <a:bodyPr wrap="none" rtlCol="0">
            <a:spAutoFit/>
          </a:bodyPr>
          <a:lstStyle/>
          <a:p>
            <a:r>
              <a:rPr lang="en-US" sz="900" dirty="0"/>
              <a:t>* equivalent ≠ is a graph state</a:t>
            </a:r>
          </a:p>
        </p:txBody>
      </p:sp>
      <p:sp>
        <p:nvSpPr>
          <p:cNvPr id="4" name="TextBox 3">
            <a:extLst>
              <a:ext uri="{FF2B5EF4-FFF2-40B4-BE49-F238E27FC236}">
                <a16:creationId xmlns:a16="http://schemas.microsoft.com/office/drawing/2014/main" id="{BFB562D2-37B3-E951-E1CC-207883D4B5D3}"/>
              </a:ext>
            </a:extLst>
          </p:cNvPr>
          <p:cNvSpPr txBox="1"/>
          <p:nvPr/>
        </p:nvSpPr>
        <p:spPr>
          <a:xfrm>
            <a:off x="162916" y="4691387"/>
            <a:ext cx="1632911" cy="307777"/>
          </a:xfrm>
          <a:prstGeom prst="rect">
            <a:avLst/>
          </a:prstGeom>
          <a:noFill/>
        </p:spPr>
        <p:txBody>
          <a:bodyPr wrap="square" rtlCol="0">
            <a:spAutoFit/>
          </a:bodyPr>
          <a:lstStyle/>
          <a:p>
            <a:r>
              <a:rPr lang="en-US" sz="700" dirty="0"/>
              <a:t>Really interesting fact about graph state topology of GHZ </a:t>
            </a:r>
            <a:r>
              <a:rPr lang="en-US" sz="700" dirty="0">
                <a:hlinkClick r:id="rId6"/>
              </a:rPr>
              <a:t>here</a:t>
            </a:r>
            <a:r>
              <a:rPr lang="en-US" sz="700" dirty="0"/>
              <a:t>.</a:t>
            </a:r>
          </a:p>
        </p:txBody>
      </p:sp>
    </p:spTree>
    <p:extLst>
      <p:ext uri="{BB962C8B-B14F-4D97-AF65-F5344CB8AC3E}">
        <p14:creationId xmlns:p14="http://schemas.microsoft.com/office/powerpoint/2010/main" val="295161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0" name="Google Shape;420;p25"/>
          <p:cNvGrpSpPr/>
          <p:nvPr/>
        </p:nvGrpSpPr>
        <p:grpSpPr>
          <a:xfrm>
            <a:off x="58664" y="1594225"/>
            <a:ext cx="4698814" cy="2317941"/>
            <a:chOff x="640075" y="3681023"/>
            <a:chExt cx="2479871" cy="1337962"/>
          </a:xfrm>
        </p:grpSpPr>
        <p:sp>
          <p:nvSpPr>
            <p:cNvPr id="421" name="Google Shape;421;p25"/>
            <p:cNvSpPr txBox="1"/>
            <p:nvPr/>
          </p:nvSpPr>
          <p:spPr>
            <a:xfrm>
              <a:off x="911310" y="3681023"/>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Time</a:t>
              </a:r>
            </a:p>
          </p:txBody>
        </p:sp>
        <p:sp>
          <p:nvSpPr>
            <p:cNvPr id="422" name="Google Shape;422;p25"/>
            <p:cNvSpPr txBox="1"/>
            <p:nvPr/>
          </p:nvSpPr>
          <p:spPr>
            <a:xfrm>
              <a:off x="640075" y="3907754"/>
              <a:ext cx="2479871" cy="11112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The transformation from stabilizer to graph can be done with a sort of Gaussian elimination O(n</a:t>
              </a:r>
              <a:r>
                <a:rPr lang="en-US" sz="1200" baseline="30000" noProof="0" dirty="0">
                  <a:solidFill>
                    <a:schemeClr val="dk1"/>
                  </a:solidFill>
                  <a:latin typeface="Roboto"/>
                  <a:ea typeface="Roboto"/>
                  <a:cs typeface="Roboto"/>
                  <a:sym typeface="Roboto"/>
                </a:rPr>
                <a:t>3</a:t>
              </a:r>
              <a:r>
                <a:rPr lang="en-US" sz="1200" noProof="0" dirty="0">
                  <a:solidFill>
                    <a:schemeClr val="dk1"/>
                  </a:solidFill>
                  <a:latin typeface="Roboto"/>
                  <a:ea typeface="Roboto"/>
                  <a:cs typeface="Roboto"/>
                  <a:sym typeface="Roboto"/>
                </a:rPr>
                <a:t>) from Tableau representation, so we want to avoid</a:t>
              </a:r>
              <a:r>
                <a:rPr lang="en-US" sz="1200" dirty="0">
                  <a:solidFill>
                    <a:schemeClr val="dk1"/>
                  </a:solidFill>
                  <a:latin typeface="Roboto"/>
                  <a:ea typeface="Roboto"/>
                  <a:cs typeface="Roboto"/>
                  <a:sym typeface="Roboto"/>
                </a:rPr>
                <a:t> it when possible.</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This approach allows us to reach:</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Single qubit gates requires just a </a:t>
              </a:r>
              <a:r>
                <a:rPr lang="en-US" sz="1200" b="1" dirty="0">
                  <a:solidFill>
                    <a:schemeClr val="dk1"/>
                  </a:solidFill>
                  <a:latin typeface="Roboto"/>
                  <a:ea typeface="Roboto"/>
                  <a:cs typeface="Roboto"/>
                  <a:sym typeface="Roboto"/>
                </a:rPr>
                <a:t>lookup in a table</a:t>
              </a:r>
              <a:r>
                <a:rPr lang="en-US" sz="1200" dirty="0">
                  <a:solidFill>
                    <a:schemeClr val="dk1"/>
                  </a:solidFill>
                  <a:latin typeface="Roboto"/>
                  <a:ea typeface="Roboto"/>
                  <a:cs typeface="Roboto"/>
                  <a:sym typeface="Roboto"/>
                </a:rPr>
                <a:t> O(1)</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Z measurement</a:t>
              </a:r>
              <a:r>
                <a:rPr lang="en-US" sz="1200" dirty="0">
                  <a:solidFill>
                    <a:schemeClr val="dk1"/>
                  </a:solidFill>
                  <a:latin typeface="Roboto"/>
                  <a:ea typeface="Roboto"/>
                  <a:cs typeface="Roboto"/>
                  <a:sym typeface="Roboto"/>
                </a:rPr>
                <a:t> requires to </a:t>
              </a:r>
              <a:r>
                <a:rPr lang="en-US" sz="1200" b="1" dirty="0">
                  <a:solidFill>
                    <a:schemeClr val="dk1"/>
                  </a:solidFill>
                  <a:latin typeface="Roboto"/>
                  <a:ea typeface="Roboto"/>
                  <a:cs typeface="Roboto"/>
                  <a:sym typeface="Roboto"/>
                </a:rPr>
                <a:t>remove the edges </a:t>
              </a:r>
              <a:r>
                <a:rPr lang="en-US" sz="1200" dirty="0">
                  <a:solidFill>
                    <a:schemeClr val="dk1"/>
                  </a:solidFill>
                  <a:latin typeface="Roboto"/>
                  <a:ea typeface="Roboto"/>
                  <a:cs typeface="Roboto"/>
                  <a:sym typeface="Roboto"/>
                </a:rPr>
                <a:t>of the measured vertex a O(d)</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Y, X measurements require </a:t>
              </a:r>
              <a:r>
                <a:rPr lang="en-US" sz="1200" b="1" noProof="0" dirty="0">
                  <a:solidFill>
                    <a:schemeClr val="dk1"/>
                  </a:solidFill>
                  <a:latin typeface="Roboto"/>
                  <a:ea typeface="Roboto"/>
                  <a:cs typeface="Roboto"/>
                  <a:sym typeface="Roboto"/>
                </a:rPr>
                <a:t>local complementation </a:t>
              </a:r>
              <a:r>
                <a:rPr lang="en-US" sz="1200" noProof="0" dirty="0">
                  <a:solidFill>
                    <a:schemeClr val="dk1"/>
                  </a:solidFill>
                  <a:latin typeface="Roboto"/>
                  <a:ea typeface="Roboto"/>
                  <a:cs typeface="Roboto"/>
                  <a:sym typeface="Roboto"/>
                </a:rPr>
                <a:t>O(d</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Two qubit gates require </a:t>
              </a:r>
              <a:r>
                <a:rPr lang="en-US" sz="1200" b="1" dirty="0">
                  <a:solidFill>
                    <a:schemeClr val="dk1"/>
                  </a:solidFill>
                  <a:latin typeface="Roboto"/>
                  <a:ea typeface="Roboto"/>
                  <a:cs typeface="Roboto"/>
                  <a:sym typeface="Roboto"/>
                </a:rPr>
                <a:t>5 local complementation </a:t>
              </a:r>
              <a:r>
                <a:rPr lang="en-US" sz="1200" dirty="0">
                  <a:solidFill>
                    <a:schemeClr val="dk1"/>
                  </a:solidFill>
                  <a:latin typeface="Roboto"/>
                  <a:ea typeface="Roboto"/>
                  <a:cs typeface="Roboto"/>
                  <a:sym typeface="Roboto"/>
                </a:rPr>
                <a:t>O(d</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a:t>
              </a:r>
              <a:endParaRPr lang="en-US" sz="1200" noProof="0" dirty="0">
                <a:solidFill>
                  <a:schemeClr val="dk1"/>
                </a:solidFill>
                <a:latin typeface="Roboto"/>
                <a:ea typeface="Roboto"/>
                <a:cs typeface="Roboto"/>
                <a:sym typeface="Roboto"/>
              </a:endParaRP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Implementation</a:t>
            </a:r>
          </a:p>
        </p:txBody>
      </p:sp>
      <p:grpSp>
        <p:nvGrpSpPr>
          <p:cNvPr id="432" name="Google Shape;432;p25"/>
          <p:cNvGrpSpPr/>
          <p:nvPr/>
        </p:nvGrpSpPr>
        <p:grpSpPr>
          <a:xfrm>
            <a:off x="5918835" y="1453690"/>
            <a:ext cx="3370599" cy="2250617"/>
            <a:chOff x="6566524" y="3688821"/>
            <a:chExt cx="1937400" cy="981874"/>
          </a:xfrm>
        </p:grpSpPr>
        <p:sp>
          <p:nvSpPr>
            <p:cNvPr id="433" name="Google Shape;433;p25"/>
            <p:cNvSpPr txBox="1"/>
            <p:nvPr/>
          </p:nvSpPr>
          <p:spPr>
            <a:xfrm>
              <a:off x="6566524" y="36888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memory</a:t>
              </a:r>
            </a:p>
          </p:txBody>
        </p:sp>
        <p:sp>
          <p:nvSpPr>
            <p:cNvPr id="434" name="Google Shape;434;p25"/>
            <p:cNvSpPr txBox="1"/>
            <p:nvPr/>
          </p:nvSpPr>
          <p:spPr>
            <a:xfrm>
              <a:off x="6566524" y="3973795"/>
              <a:ext cx="1937400" cy="6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Tableau matrix requires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 while a graph representation that uses adjacent list took O(</a:t>
              </a:r>
              <a:r>
                <a:rPr lang="en-US" sz="1200" noProof="0" dirty="0" err="1">
                  <a:solidFill>
                    <a:schemeClr val="dk1"/>
                  </a:solidFill>
                  <a:latin typeface="Roboto"/>
                  <a:ea typeface="Roboto"/>
                  <a:cs typeface="Roboto"/>
                  <a:sym typeface="Roboto"/>
                </a:rPr>
                <a:t>nd</a:t>
              </a:r>
              <a:r>
                <a:rPr lang="en-US" sz="1200" noProof="0" dirty="0">
                  <a:solidFill>
                    <a:schemeClr val="dk1"/>
                  </a:solidFill>
                  <a:latin typeface="Roboto"/>
                  <a:ea typeface="Roboto"/>
                  <a:cs typeface="Roboto"/>
                  <a:sym typeface="Roboto"/>
                </a:rPr>
                <a:t>) where </a:t>
              </a:r>
              <a:r>
                <a:rPr lang="en-US" sz="1200" b="1" noProof="0" dirty="0">
                  <a:solidFill>
                    <a:schemeClr val="dk1"/>
                  </a:solidFill>
                  <a:latin typeface="Roboto"/>
                  <a:ea typeface="Roboto"/>
                  <a:cs typeface="Roboto"/>
                  <a:sym typeface="Roboto"/>
                </a:rPr>
                <a:t>d is the average number of </a:t>
              </a:r>
              <a:r>
                <a:rPr lang="en-US" sz="1200" b="1" noProof="0" dirty="0" err="1">
                  <a:solidFill>
                    <a:schemeClr val="dk1"/>
                  </a:solidFill>
                  <a:latin typeface="Roboto"/>
                  <a:ea typeface="Roboto"/>
                  <a:cs typeface="Roboto"/>
                  <a:sym typeface="Roboto"/>
                </a:rPr>
                <a:t>neighbours</a:t>
              </a:r>
              <a:r>
                <a:rPr lang="en-US" sz="1200" noProof="0" dirty="0">
                  <a:solidFill>
                    <a:schemeClr val="dk1"/>
                  </a:solidFill>
                  <a:latin typeface="Roboto"/>
                  <a:ea typeface="Roboto"/>
                  <a:cs typeface="Roboto"/>
                  <a:sym typeface="Roboto"/>
                </a:rPr>
                <a:t> + a O(n) list of the VOP</a:t>
              </a:r>
              <a:r>
                <a:rPr lang="en-US" sz="1200" dirty="0">
                  <a:solidFill>
                    <a:schemeClr val="dk1"/>
                  </a:solidFill>
                  <a:latin typeface="Roboto"/>
                  <a:ea typeface="Roboto"/>
                  <a:cs typeface="Roboto"/>
                  <a:sym typeface="Roboto"/>
                </a:rPr>
                <a:t>s (numbered from 1 to 24) that take us to stabilizer state.</a:t>
              </a:r>
            </a:p>
            <a:p>
              <a:pPr marL="0" lvl="0" indent="0" algn="l" rtl="0">
                <a:spcBef>
                  <a:spcPts val="0"/>
                </a:spcBef>
                <a:spcAft>
                  <a:spcPts val="0"/>
                </a:spcAft>
                <a:buNone/>
              </a:pPr>
              <a:r>
                <a:rPr lang="en-US" sz="1200" b="1" dirty="0">
                  <a:solidFill>
                    <a:schemeClr val="dk1"/>
                  </a:solidFill>
                  <a:latin typeface="Roboto"/>
                  <a:ea typeface="Roboto"/>
                  <a:cs typeface="Roboto"/>
                  <a:sym typeface="Roboto"/>
                </a:rPr>
                <a:t>Usually the </a:t>
              </a:r>
              <a:r>
                <a:rPr lang="en-US" sz="1200" b="1" dirty="0" err="1">
                  <a:solidFill>
                    <a:schemeClr val="dk1"/>
                  </a:solidFill>
                  <a:latin typeface="Roboto"/>
                  <a:ea typeface="Roboto"/>
                  <a:cs typeface="Roboto"/>
                  <a:sym typeface="Roboto"/>
                </a:rPr>
                <a:t>neighbours</a:t>
              </a:r>
              <a:r>
                <a:rPr lang="en-US" sz="1200" b="1" dirty="0">
                  <a:solidFill>
                    <a:schemeClr val="dk1"/>
                  </a:solidFill>
                  <a:latin typeface="Roboto"/>
                  <a:ea typeface="Roboto"/>
                  <a:cs typeface="Roboto"/>
                  <a:sym typeface="Roboto"/>
                </a:rPr>
                <a:t> are O(</a:t>
              </a:r>
              <a:r>
                <a:rPr lang="en-US" sz="1200" b="1" dirty="0" err="1">
                  <a:solidFill>
                    <a:schemeClr val="dk1"/>
                  </a:solidFill>
                  <a:latin typeface="Roboto"/>
                  <a:ea typeface="Roboto"/>
                  <a:cs typeface="Roboto"/>
                  <a:sym typeface="Roboto"/>
                </a:rPr>
                <a:t>logn</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but in worst case are O(n) and in this case we have no improvements in confront of CHP</a:t>
              </a:r>
            </a:p>
          </p:txBody>
        </p:sp>
      </p:grpSp>
      <p:grpSp>
        <p:nvGrpSpPr>
          <p:cNvPr id="445" name="Google Shape;445;p25"/>
          <p:cNvGrpSpPr/>
          <p:nvPr/>
        </p:nvGrpSpPr>
        <p:grpSpPr>
          <a:xfrm>
            <a:off x="7914916" y="239886"/>
            <a:ext cx="825975" cy="916077"/>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349735" y="222070"/>
            <a:ext cx="993690" cy="79168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pic>
        <p:nvPicPr>
          <p:cNvPr id="5" name="Picture 4">
            <a:extLst>
              <a:ext uri="{FF2B5EF4-FFF2-40B4-BE49-F238E27FC236}">
                <a16:creationId xmlns:a16="http://schemas.microsoft.com/office/drawing/2014/main" id="{2D022C38-907E-C251-7053-585F6278CBD1}"/>
              </a:ext>
            </a:extLst>
          </p:cNvPr>
          <p:cNvPicPr>
            <a:picLocks noChangeAspect="1"/>
          </p:cNvPicPr>
          <p:nvPr/>
        </p:nvPicPr>
        <p:blipFill>
          <a:blip r:embed="rId3"/>
          <a:stretch>
            <a:fillRect/>
          </a:stretch>
        </p:blipFill>
        <p:spPr>
          <a:xfrm>
            <a:off x="4050740" y="3704307"/>
            <a:ext cx="1971775" cy="1375910"/>
          </a:xfrm>
          <a:prstGeom prst="rect">
            <a:avLst/>
          </a:prstGeom>
        </p:spPr>
      </p:pic>
      <p:sp>
        <p:nvSpPr>
          <p:cNvPr id="6" name="TextBox 5">
            <a:extLst>
              <a:ext uri="{FF2B5EF4-FFF2-40B4-BE49-F238E27FC236}">
                <a16:creationId xmlns:a16="http://schemas.microsoft.com/office/drawing/2014/main" id="{8BC9CE77-35DB-D331-EA34-205831C6F54B}"/>
              </a:ext>
            </a:extLst>
          </p:cNvPr>
          <p:cNvSpPr txBox="1"/>
          <p:nvPr/>
        </p:nvSpPr>
        <p:spPr>
          <a:xfrm>
            <a:off x="6022515" y="4276846"/>
            <a:ext cx="2075755" cy="230832"/>
          </a:xfrm>
          <a:prstGeom prst="rect">
            <a:avLst/>
          </a:prstGeom>
          <a:noFill/>
        </p:spPr>
        <p:txBody>
          <a:bodyPr wrap="square" rtlCol="0">
            <a:spAutoFit/>
          </a:bodyPr>
          <a:lstStyle/>
          <a:p>
            <a:r>
              <a:rPr lang="en-US" sz="900" dirty="0"/>
              <a:t>Entanglement purification benchmark</a:t>
            </a:r>
          </a:p>
        </p:txBody>
      </p:sp>
      <p:sp>
        <p:nvSpPr>
          <p:cNvPr id="2" name="TextBox 1">
            <a:extLst>
              <a:ext uri="{FF2B5EF4-FFF2-40B4-BE49-F238E27FC236}">
                <a16:creationId xmlns:a16="http://schemas.microsoft.com/office/drawing/2014/main" id="{0D8807CC-69BF-EA93-416C-F8F37EB605C4}"/>
              </a:ext>
            </a:extLst>
          </p:cNvPr>
          <p:cNvSpPr txBox="1"/>
          <p:nvPr/>
        </p:nvSpPr>
        <p:spPr>
          <a:xfrm>
            <a:off x="2323733" y="1057463"/>
            <a:ext cx="4867486" cy="646331"/>
          </a:xfrm>
          <a:prstGeom prst="rect">
            <a:avLst/>
          </a:prstGeom>
          <a:noFill/>
        </p:spPr>
        <p:txBody>
          <a:bodyPr wrap="square" rtlCol="0">
            <a:spAutoFit/>
          </a:bodyPr>
          <a:lstStyle/>
          <a:p>
            <a:r>
              <a:rPr lang="en-US" sz="1200" noProof="0" dirty="0">
                <a:solidFill>
                  <a:schemeClr val="dk1"/>
                </a:solidFill>
                <a:latin typeface="Roboto"/>
                <a:ea typeface="Roboto"/>
                <a:cs typeface="Roboto"/>
                <a:sym typeface="Roboto"/>
              </a:rPr>
              <a:t>Similarly to what seen previously, also here the key to update system’s state is following specific rules (not mentioned here)</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2">
          <a:extLst>
            <a:ext uri="{FF2B5EF4-FFF2-40B4-BE49-F238E27FC236}">
              <a16:creationId xmlns:a16="http://schemas.microsoft.com/office/drawing/2014/main" id="{98AB75F8-7EAF-FD2D-DD56-5D87A265F7A0}"/>
            </a:ext>
          </a:extLst>
        </p:cNvPr>
        <p:cNvGrpSpPr/>
        <p:nvPr/>
      </p:nvGrpSpPr>
      <p:grpSpPr>
        <a:xfrm>
          <a:off x="0" y="0"/>
          <a:ext cx="0" cy="0"/>
          <a:chOff x="0" y="0"/>
          <a:chExt cx="0" cy="0"/>
        </a:xfrm>
      </p:grpSpPr>
      <p:sp>
        <p:nvSpPr>
          <p:cNvPr id="1393" name="Google Shape;1393;p44">
            <a:extLst>
              <a:ext uri="{FF2B5EF4-FFF2-40B4-BE49-F238E27FC236}">
                <a16:creationId xmlns:a16="http://schemas.microsoft.com/office/drawing/2014/main" id="{6FA8962F-9A77-B447-9A0C-F7C2B9EC405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Use cases</a:t>
            </a:r>
          </a:p>
        </p:txBody>
      </p:sp>
      <p:sp>
        <p:nvSpPr>
          <p:cNvPr id="1394" name="Google Shape;1394;p44">
            <a:extLst>
              <a:ext uri="{FF2B5EF4-FFF2-40B4-BE49-F238E27FC236}">
                <a16:creationId xmlns:a16="http://schemas.microsoft.com/office/drawing/2014/main" id="{E3DFD857-CD35-F81D-5FB6-512A9A5D230A}"/>
              </a:ext>
            </a:extLst>
          </p:cNvPr>
          <p:cNvSpPr txBox="1"/>
          <p:nvPr/>
        </p:nvSpPr>
        <p:spPr>
          <a:xfrm>
            <a:off x="2007450" y="943408"/>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Density matrix vs Stabilizer</a:t>
            </a:r>
          </a:p>
        </p:txBody>
      </p:sp>
      <p:grpSp>
        <p:nvGrpSpPr>
          <p:cNvPr id="1395" name="Google Shape;1395;p44">
            <a:extLst>
              <a:ext uri="{FF2B5EF4-FFF2-40B4-BE49-F238E27FC236}">
                <a16:creationId xmlns:a16="http://schemas.microsoft.com/office/drawing/2014/main" id="{DE0ED605-45C7-6B40-EE4E-8B71EA47FDC4}"/>
              </a:ext>
            </a:extLst>
          </p:cNvPr>
          <p:cNvGrpSpPr/>
          <p:nvPr/>
        </p:nvGrpSpPr>
        <p:grpSpPr>
          <a:xfrm>
            <a:off x="3095250" y="1721469"/>
            <a:ext cx="2953500" cy="2955528"/>
            <a:chOff x="3095250" y="1721469"/>
            <a:chExt cx="2953500" cy="2955528"/>
          </a:xfrm>
        </p:grpSpPr>
        <p:grpSp>
          <p:nvGrpSpPr>
            <p:cNvPr id="1396" name="Google Shape;1396;p44">
              <a:extLst>
                <a:ext uri="{FF2B5EF4-FFF2-40B4-BE49-F238E27FC236}">
                  <a16:creationId xmlns:a16="http://schemas.microsoft.com/office/drawing/2014/main" id="{2D96A0E7-7465-47D8-5391-8DF9D5472627}"/>
                </a:ext>
              </a:extLst>
            </p:cNvPr>
            <p:cNvGrpSpPr/>
            <p:nvPr/>
          </p:nvGrpSpPr>
          <p:grpSpPr>
            <a:xfrm>
              <a:off x="3095250" y="1721469"/>
              <a:ext cx="2953500" cy="2955528"/>
              <a:chOff x="3095250" y="1721469"/>
              <a:chExt cx="2953500" cy="2955528"/>
            </a:xfrm>
          </p:grpSpPr>
          <p:grpSp>
            <p:nvGrpSpPr>
              <p:cNvPr id="1397" name="Google Shape;1397;p44">
                <a:extLst>
                  <a:ext uri="{FF2B5EF4-FFF2-40B4-BE49-F238E27FC236}">
                    <a16:creationId xmlns:a16="http://schemas.microsoft.com/office/drawing/2014/main" id="{4A57C07B-D91E-D909-CFEB-87C9183E4643}"/>
                  </a:ext>
                </a:extLst>
              </p:cNvPr>
              <p:cNvGrpSpPr/>
              <p:nvPr/>
            </p:nvGrpSpPr>
            <p:grpSpPr>
              <a:xfrm>
                <a:off x="3977473" y="1721469"/>
                <a:ext cx="1189053" cy="2955528"/>
                <a:chOff x="3990075" y="1846300"/>
                <a:chExt cx="1100975" cy="2736600"/>
              </a:xfrm>
            </p:grpSpPr>
            <p:sp>
              <p:nvSpPr>
                <p:cNvPr id="1398" name="Google Shape;1398;p44">
                  <a:extLst>
                    <a:ext uri="{FF2B5EF4-FFF2-40B4-BE49-F238E27FC236}">
                      <a16:creationId xmlns:a16="http://schemas.microsoft.com/office/drawing/2014/main" id="{183ECC4E-0004-7C5E-B357-AEF3B24C227C}"/>
                    </a:ext>
                  </a:extLst>
                </p:cNvPr>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a:extLst>
                    <a:ext uri="{FF2B5EF4-FFF2-40B4-BE49-F238E27FC236}">
                      <a16:creationId xmlns:a16="http://schemas.microsoft.com/office/drawing/2014/main" id="{97B94E2B-045A-5AF0-4B8D-A2AE03CE656D}"/>
                    </a:ext>
                  </a:extLst>
                </p:cNvPr>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a:extLst>
                    <a:ext uri="{FF2B5EF4-FFF2-40B4-BE49-F238E27FC236}">
                      <a16:creationId xmlns:a16="http://schemas.microsoft.com/office/drawing/2014/main" id="{F025A625-8BE6-5035-76F4-6E408D7B23EF}"/>
                    </a:ext>
                  </a:extLst>
                </p:cNvPr>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a:extLst>
                    <a:ext uri="{FF2B5EF4-FFF2-40B4-BE49-F238E27FC236}">
                      <a16:creationId xmlns:a16="http://schemas.microsoft.com/office/drawing/2014/main" id="{C9F7AB5A-AC35-C350-F0AA-FC1089909814}"/>
                    </a:ext>
                  </a:extLst>
                </p:cNvPr>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a:extLst>
                    <a:ext uri="{FF2B5EF4-FFF2-40B4-BE49-F238E27FC236}">
                      <a16:creationId xmlns:a16="http://schemas.microsoft.com/office/drawing/2014/main" id="{1C32755A-92D8-5493-63DA-FB084DB8241D}"/>
                    </a:ext>
                  </a:extLst>
                </p:cNvPr>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a:extLst>
                  <a:ext uri="{FF2B5EF4-FFF2-40B4-BE49-F238E27FC236}">
                    <a16:creationId xmlns:a16="http://schemas.microsoft.com/office/drawing/2014/main" id="{57156406-5D66-1AA3-485C-7A1035D0269A}"/>
                  </a:ext>
                </a:extLst>
              </p:cNvPr>
              <p:cNvGrpSpPr/>
              <p:nvPr/>
            </p:nvGrpSpPr>
            <p:grpSpPr>
              <a:xfrm>
                <a:off x="3095250" y="2604706"/>
                <a:ext cx="2953500" cy="1189053"/>
                <a:chOff x="5727509" y="2757106"/>
                <a:chExt cx="2953500" cy="1189053"/>
              </a:xfrm>
            </p:grpSpPr>
            <p:sp>
              <p:nvSpPr>
                <p:cNvPr id="1404" name="Google Shape;1404;p44">
                  <a:extLst>
                    <a:ext uri="{FF2B5EF4-FFF2-40B4-BE49-F238E27FC236}">
                      <a16:creationId xmlns:a16="http://schemas.microsoft.com/office/drawing/2014/main" id="{54B77DA5-F4F4-A04F-2559-9D97A018A520}"/>
                    </a:ext>
                  </a:extLst>
                </p:cNvPr>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a:extLst>
                    <a:ext uri="{FF2B5EF4-FFF2-40B4-BE49-F238E27FC236}">
                      <a16:creationId xmlns:a16="http://schemas.microsoft.com/office/drawing/2014/main" id="{80DED16A-C379-DB90-F62C-8966B429852C}"/>
                    </a:ext>
                  </a:extLst>
                </p:cNvPr>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a:extLst>
                    <a:ext uri="{FF2B5EF4-FFF2-40B4-BE49-F238E27FC236}">
                      <a16:creationId xmlns:a16="http://schemas.microsoft.com/office/drawing/2014/main" id="{998D880B-C906-88C3-CBD5-0A0523D10026}"/>
                    </a:ext>
                  </a:extLst>
                </p:cNvPr>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a:extLst>
                    <a:ext uri="{FF2B5EF4-FFF2-40B4-BE49-F238E27FC236}">
                      <a16:creationId xmlns:a16="http://schemas.microsoft.com/office/drawing/2014/main" id="{476A388B-69CA-84F7-A9CA-3A587F25B750}"/>
                    </a:ext>
                  </a:extLst>
                </p:cNvPr>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a:extLst>
                    <a:ext uri="{FF2B5EF4-FFF2-40B4-BE49-F238E27FC236}">
                      <a16:creationId xmlns:a16="http://schemas.microsoft.com/office/drawing/2014/main" id="{34C9B28C-463F-C536-8BC4-CBFE9AAE9B97}"/>
                    </a:ext>
                  </a:extLst>
                </p:cNvPr>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a:extLst>
                <a:ext uri="{FF2B5EF4-FFF2-40B4-BE49-F238E27FC236}">
                  <a16:creationId xmlns:a16="http://schemas.microsoft.com/office/drawing/2014/main" id="{4D14794B-EF9E-37D5-51A2-CFFDB79D0711}"/>
                </a:ext>
              </a:extLst>
            </p:cNvPr>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a:extLst>
                <a:ext uri="{FF2B5EF4-FFF2-40B4-BE49-F238E27FC236}">
                  <a16:creationId xmlns:a16="http://schemas.microsoft.com/office/drawing/2014/main" id="{D196529A-2609-27E4-F931-3A5F9884CA9A}"/>
                </a:ext>
              </a:extLst>
            </p:cNvPr>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a:extLst>
                <a:ext uri="{FF2B5EF4-FFF2-40B4-BE49-F238E27FC236}">
                  <a16:creationId xmlns:a16="http://schemas.microsoft.com/office/drawing/2014/main" id="{D80D3C9B-42F1-A711-D8E2-0DE2C4663F80}"/>
                </a:ext>
              </a:extLst>
            </p:cNvPr>
            <p:cNvGrpSpPr/>
            <p:nvPr/>
          </p:nvGrpSpPr>
          <p:grpSpPr>
            <a:xfrm>
              <a:off x="3998967" y="2590773"/>
              <a:ext cx="1146065" cy="1216920"/>
              <a:chOff x="6958799" y="2064829"/>
              <a:chExt cx="979125" cy="1039658"/>
            </a:xfrm>
          </p:grpSpPr>
          <p:grpSp>
            <p:nvGrpSpPr>
              <p:cNvPr id="1412" name="Google Shape;1412;p44">
                <a:extLst>
                  <a:ext uri="{FF2B5EF4-FFF2-40B4-BE49-F238E27FC236}">
                    <a16:creationId xmlns:a16="http://schemas.microsoft.com/office/drawing/2014/main" id="{76AD184A-9379-1FA8-E819-0093F40223C7}"/>
                  </a:ext>
                </a:extLst>
              </p:cNvPr>
              <p:cNvGrpSpPr/>
              <p:nvPr/>
            </p:nvGrpSpPr>
            <p:grpSpPr>
              <a:xfrm>
                <a:off x="6958799" y="2064829"/>
                <a:ext cx="979125" cy="1039658"/>
                <a:chOff x="3674428" y="615515"/>
                <a:chExt cx="1324036" cy="1413347"/>
              </a:xfrm>
            </p:grpSpPr>
            <p:sp>
              <p:nvSpPr>
                <p:cNvPr id="1413" name="Google Shape;1413;p44">
                  <a:extLst>
                    <a:ext uri="{FF2B5EF4-FFF2-40B4-BE49-F238E27FC236}">
                      <a16:creationId xmlns:a16="http://schemas.microsoft.com/office/drawing/2014/main" id="{199E73AA-747A-926D-BD4C-95AA96C8760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a:extLst>
                    <a:ext uri="{FF2B5EF4-FFF2-40B4-BE49-F238E27FC236}">
                      <a16:creationId xmlns:a16="http://schemas.microsoft.com/office/drawing/2014/main" id="{EB4D48BE-036B-DE18-85F2-1DECC200D601}"/>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a:extLst>
                    <a:ext uri="{FF2B5EF4-FFF2-40B4-BE49-F238E27FC236}">
                      <a16:creationId xmlns:a16="http://schemas.microsoft.com/office/drawing/2014/main" id="{91BA6F1B-1300-A25E-A226-6170D4E2CD08}"/>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a:extLst>
                  <a:ext uri="{FF2B5EF4-FFF2-40B4-BE49-F238E27FC236}">
                    <a16:creationId xmlns:a16="http://schemas.microsoft.com/office/drawing/2014/main" id="{C6E60136-D64A-FC04-F58C-623BBDCD2D1E}"/>
                  </a:ext>
                </a:extLst>
              </p:cNvPr>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a:extLst>
              <a:ext uri="{FF2B5EF4-FFF2-40B4-BE49-F238E27FC236}">
                <a16:creationId xmlns:a16="http://schemas.microsoft.com/office/drawing/2014/main" id="{1663D4F8-60A2-367D-7A26-123BD76EEE99}"/>
              </a:ext>
            </a:extLst>
          </p:cNvPr>
          <p:cNvGrpSpPr/>
          <p:nvPr/>
        </p:nvGrpSpPr>
        <p:grpSpPr>
          <a:xfrm>
            <a:off x="440386" y="2625172"/>
            <a:ext cx="2059800" cy="1447225"/>
            <a:chOff x="410978" y="3986935"/>
            <a:chExt cx="2059800" cy="799494"/>
          </a:xfrm>
        </p:grpSpPr>
        <p:sp>
          <p:nvSpPr>
            <p:cNvPr id="1418" name="Google Shape;1418;p44">
              <a:extLst>
                <a:ext uri="{FF2B5EF4-FFF2-40B4-BE49-F238E27FC236}">
                  <a16:creationId xmlns:a16="http://schemas.microsoft.com/office/drawing/2014/main" id="{102E8076-626D-E5E2-CDDE-B124A40080EE}"/>
                </a:ext>
              </a:extLst>
            </p:cNvPr>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Open Quantum Systems</a:t>
              </a:r>
            </a:p>
          </p:txBody>
        </p:sp>
        <p:sp>
          <p:nvSpPr>
            <p:cNvPr id="1419" name="Google Shape;1419;p44">
              <a:extLst>
                <a:ext uri="{FF2B5EF4-FFF2-40B4-BE49-F238E27FC236}">
                  <a16:creationId xmlns:a16="http://schemas.microsoft.com/office/drawing/2014/main" id="{19BADF37-B322-E01D-54B9-E78F1633950D}"/>
                </a:ext>
              </a:extLst>
            </p:cNvPr>
            <p:cNvSpPr txBox="1"/>
            <p:nvPr/>
          </p:nvSpPr>
          <p:spPr>
            <a:xfrm flipH="1">
              <a:off x="410978" y="4336443"/>
              <a:ext cx="2059800" cy="4499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Decoherence apply non unitary transformation of a system taking it to a mixed state</a:t>
              </a:r>
            </a:p>
          </p:txBody>
        </p:sp>
      </p:grpSp>
      <p:grpSp>
        <p:nvGrpSpPr>
          <p:cNvPr id="1421" name="Google Shape;1421;p44">
            <a:extLst>
              <a:ext uri="{FF2B5EF4-FFF2-40B4-BE49-F238E27FC236}">
                <a16:creationId xmlns:a16="http://schemas.microsoft.com/office/drawing/2014/main" id="{38B7D74F-15AE-8C07-A206-57EB661D9B59}"/>
              </a:ext>
            </a:extLst>
          </p:cNvPr>
          <p:cNvGrpSpPr/>
          <p:nvPr/>
        </p:nvGrpSpPr>
        <p:grpSpPr>
          <a:xfrm>
            <a:off x="6121303" y="2571749"/>
            <a:ext cx="3022698" cy="2571750"/>
            <a:chOff x="6150711" y="3986940"/>
            <a:chExt cx="3022698" cy="1330963"/>
          </a:xfrm>
        </p:grpSpPr>
        <p:sp>
          <p:nvSpPr>
            <p:cNvPr id="1422" name="Google Shape;1422;p44">
              <a:extLst>
                <a:ext uri="{FF2B5EF4-FFF2-40B4-BE49-F238E27FC236}">
                  <a16:creationId xmlns:a16="http://schemas.microsoft.com/office/drawing/2014/main" id="{32A80336-3929-C6A7-D3C9-84C6CB048D1D}"/>
                </a:ext>
              </a:extLst>
            </p:cNvPr>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Quantum Error Correction</a:t>
              </a:r>
            </a:p>
          </p:txBody>
        </p:sp>
        <p:sp>
          <p:nvSpPr>
            <p:cNvPr id="1423" name="Google Shape;1423;p44">
              <a:extLst>
                <a:ext uri="{FF2B5EF4-FFF2-40B4-BE49-F238E27FC236}">
                  <a16:creationId xmlns:a16="http://schemas.microsoft.com/office/drawing/2014/main" id="{8649B33B-85AE-582B-9441-E1243D3663E0}"/>
                </a:ext>
              </a:extLst>
            </p:cNvPr>
            <p:cNvSpPr txBox="1"/>
            <p:nvPr/>
          </p:nvSpPr>
          <p:spPr>
            <a:xfrm>
              <a:off x="6150711" y="4336443"/>
              <a:ext cx="3022698" cy="981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It offers a structured approach to designing and analyzing quantum error-correcting codes that simplify calculations and reasoning.</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At cost of approximating quantum errors as Pauli Gates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(not too far from common cases)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and encoding / decoding must be done by Clifford circuits</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p:txBody>
        </p:sp>
      </p:grpSp>
      <p:grpSp>
        <p:nvGrpSpPr>
          <p:cNvPr id="1425" name="Google Shape;1425;p44">
            <a:extLst>
              <a:ext uri="{FF2B5EF4-FFF2-40B4-BE49-F238E27FC236}">
                <a16:creationId xmlns:a16="http://schemas.microsoft.com/office/drawing/2014/main" id="{3FFA9553-C0AE-685B-D107-A8DE7C6587A4}"/>
              </a:ext>
            </a:extLst>
          </p:cNvPr>
          <p:cNvGrpSpPr/>
          <p:nvPr/>
        </p:nvGrpSpPr>
        <p:grpSpPr>
          <a:xfrm>
            <a:off x="487178" y="1323087"/>
            <a:ext cx="2059800" cy="1035256"/>
            <a:chOff x="410978" y="2591222"/>
            <a:chExt cx="2059800" cy="1035256"/>
          </a:xfrm>
        </p:grpSpPr>
        <p:sp>
          <p:nvSpPr>
            <p:cNvPr id="1426" name="Google Shape;1426;p44">
              <a:extLst>
                <a:ext uri="{FF2B5EF4-FFF2-40B4-BE49-F238E27FC236}">
                  <a16:creationId xmlns:a16="http://schemas.microsoft.com/office/drawing/2014/main" id="{BC578FB2-7C35-A9B0-5831-2933ADEB4FA1}"/>
                </a:ext>
              </a:extLst>
            </p:cNvPr>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Mixed State</a:t>
              </a:r>
            </a:p>
          </p:txBody>
        </p:sp>
        <p:sp>
          <p:nvSpPr>
            <p:cNvPr id="1427" name="Google Shape;1427;p44">
              <a:extLst>
                <a:ext uri="{FF2B5EF4-FFF2-40B4-BE49-F238E27FC236}">
                  <a16:creationId xmlns:a16="http://schemas.microsoft.com/office/drawing/2014/main" id="{9044B946-DCC7-65D6-399E-AE4E7667C1DF}"/>
                </a:ext>
              </a:extLst>
            </p:cNvPr>
            <p:cNvSpPr txBox="1"/>
            <p:nvPr/>
          </p:nvSpPr>
          <p:spPr>
            <a:xfrm flipH="1">
              <a:off x="410978" y="2940718"/>
              <a:ext cx="2059800" cy="6857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Non-Pure states, partial trace of an entangled system… </a:t>
              </a:r>
            </a:p>
          </p:txBody>
        </p:sp>
      </p:grpSp>
      <p:grpSp>
        <p:nvGrpSpPr>
          <p:cNvPr id="1429" name="Google Shape;1429;p44">
            <a:extLst>
              <a:ext uri="{FF2B5EF4-FFF2-40B4-BE49-F238E27FC236}">
                <a16:creationId xmlns:a16="http://schemas.microsoft.com/office/drawing/2014/main" id="{BBAC0E41-25EB-A74B-4E10-7D5FB4A76615}"/>
              </a:ext>
            </a:extLst>
          </p:cNvPr>
          <p:cNvGrpSpPr/>
          <p:nvPr/>
        </p:nvGrpSpPr>
        <p:grpSpPr>
          <a:xfrm>
            <a:off x="6597022" y="1310454"/>
            <a:ext cx="2059800" cy="1047888"/>
            <a:chOff x="6673222" y="2591222"/>
            <a:chExt cx="2059800" cy="1047888"/>
          </a:xfrm>
        </p:grpSpPr>
        <p:sp>
          <p:nvSpPr>
            <p:cNvPr id="1430" name="Google Shape;1430;p44">
              <a:extLst>
                <a:ext uri="{FF2B5EF4-FFF2-40B4-BE49-F238E27FC236}">
                  <a16:creationId xmlns:a16="http://schemas.microsoft.com/office/drawing/2014/main" id="{EEA50C65-E6C7-417F-82DD-FC529968B796}"/>
                </a:ext>
              </a:extLst>
            </p:cNvPr>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Clifford Circuits</a:t>
              </a:r>
            </a:p>
          </p:txBody>
        </p:sp>
        <p:sp>
          <p:nvSpPr>
            <p:cNvPr id="1431" name="Google Shape;1431;p44">
              <a:extLst>
                <a:ext uri="{FF2B5EF4-FFF2-40B4-BE49-F238E27FC236}">
                  <a16:creationId xmlns:a16="http://schemas.microsoft.com/office/drawing/2014/main" id="{366FAAFC-CB59-DD46-97D9-89EE7FE04791}"/>
                </a:ext>
              </a:extLst>
            </p:cNvPr>
            <p:cNvSpPr txBox="1"/>
            <p:nvPr/>
          </p:nvSpPr>
          <p:spPr>
            <a:xfrm>
              <a:off x="6673222" y="2940717"/>
              <a:ext cx="2059800" cy="6983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Efficient simulation for stabilizer states and Clifford circuits</a:t>
              </a:r>
            </a:p>
          </p:txBody>
        </p:sp>
      </p:grpSp>
      <p:sp>
        <p:nvSpPr>
          <p:cNvPr id="7" name="TextBox 6">
            <a:extLst>
              <a:ext uri="{FF2B5EF4-FFF2-40B4-BE49-F238E27FC236}">
                <a16:creationId xmlns:a16="http://schemas.microsoft.com/office/drawing/2014/main" id="{631EB65A-AF70-79D1-C32C-9452BA9DF6A5}"/>
              </a:ext>
            </a:extLst>
          </p:cNvPr>
          <p:cNvSpPr txBox="1"/>
          <p:nvPr/>
        </p:nvSpPr>
        <p:spPr>
          <a:xfrm>
            <a:off x="5048914" y="4813756"/>
            <a:ext cx="1455031" cy="369332"/>
          </a:xfrm>
          <a:prstGeom prst="rect">
            <a:avLst/>
          </a:prstGeom>
          <a:noFill/>
        </p:spPr>
        <p:txBody>
          <a:bodyPr wrap="square" rtlCol="0">
            <a:spAutoFit/>
          </a:bodyPr>
          <a:lstStyle/>
          <a:p>
            <a:r>
              <a:rPr lang="en-US" sz="900" dirty="0"/>
              <a:t>Allows entanglement and state distillation, …</a:t>
            </a:r>
          </a:p>
        </p:txBody>
      </p:sp>
    </p:spTree>
    <p:extLst>
      <p:ext uri="{BB962C8B-B14F-4D97-AF65-F5344CB8AC3E}">
        <p14:creationId xmlns:p14="http://schemas.microsoft.com/office/powerpoint/2010/main" val="319178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D92E241D-CB12-BB64-9A04-F47461CB10A5}"/>
            </a:ext>
          </a:extLst>
        </p:cNvPr>
        <p:cNvGrpSpPr/>
        <p:nvPr/>
      </p:nvGrpSpPr>
      <p:grpSpPr>
        <a:xfrm>
          <a:off x="0" y="0"/>
          <a:ext cx="0" cy="0"/>
          <a:chOff x="0" y="0"/>
          <a:chExt cx="0" cy="0"/>
        </a:xfrm>
      </p:grpSpPr>
      <p:grpSp>
        <p:nvGrpSpPr>
          <p:cNvPr id="269" name="Google Shape;269;p22">
            <a:extLst>
              <a:ext uri="{FF2B5EF4-FFF2-40B4-BE49-F238E27FC236}">
                <a16:creationId xmlns:a16="http://schemas.microsoft.com/office/drawing/2014/main" id="{0A2359E1-3753-E07C-6300-5094550DB6F0}"/>
              </a:ext>
            </a:extLst>
          </p:cNvPr>
          <p:cNvGrpSpPr/>
          <p:nvPr/>
        </p:nvGrpSpPr>
        <p:grpSpPr>
          <a:xfrm>
            <a:off x="244921" y="652621"/>
            <a:ext cx="2970000" cy="573216"/>
            <a:chOff x="5469388" y="1636300"/>
            <a:chExt cx="2970000" cy="573216"/>
          </a:xfrm>
        </p:grpSpPr>
        <p:sp>
          <p:nvSpPr>
            <p:cNvPr id="270" name="Google Shape;270;p22">
              <a:extLst>
                <a:ext uri="{FF2B5EF4-FFF2-40B4-BE49-F238E27FC236}">
                  <a16:creationId xmlns:a16="http://schemas.microsoft.com/office/drawing/2014/main" id="{43D2DE0E-45C3-FCFA-0F37-4CFA572DF9EE}"/>
                </a:ext>
              </a:extLst>
            </p:cNvPr>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Representation</a:t>
              </a:r>
            </a:p>
          </p:txBody>
        </p:sp>
        <p:sp>
          <p:nvSpPr>
            <p:cNvPr id="271" name="Google Shape;271;p22">
              <a:extLst>
                <a:ext uri="{FF2B5EF4-FFF2-40B4-BE49-F238E27FC236}">
                  <a16:creationId xmlns:a16="http://schemas.microsoft.com/office/drawing/2014/main" id="{E2C88539-B5E0-96AC-C799-87076658E643}"/>
                </a:ext>
              </a:extLst>
            </p:cNvPr>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3 qubit GHZ state </a:t>
              </a:r>
            </a:p>
          </p:txBody>
        </p:sp>
      </p:grpSp>
      <p:grpSp>
        <p:nvGrpSpPr>
          <p:cNvPr id="273" name="Google Shape;273;p22">
            <a:extLst>
              <a:ext uri="{FF2B5EF4-FFF2-40B4-BE49-F238E27FC236}">
                <a16:creationId xmlns:a16="http://schemas.microsoft.com/office/drawing/2014/main" id="{1A55E47E-CDDD-D4ED-70FE-D10C1080A24D}"/>
              </a:ext>
            </a:extLst>
          </p:cNvPr>
          <p:cNvGrpSpPr/>
          <p:nvPr/>
        </p:nvGrpSpPr>
        <p:grpSpPr>
          <a:xfrm>
            <a:off x="6085706" y="860262"/>
            <a:ext cx="2453212" cy="573218"/>
            <a:chOff x="5469688" y="2269235"/>
            <a:chExt cx="2969700" cy="573218"/>
          </a:xfrm>
        </p:grpSpPr>
        <p:sp>
          <p:nvSpPr>
            <p:cNvPr id="274" name="Google Shape;274;p22">
              <a:extLst>
                <a:ext uri="{FF2B5EF4-FFF2-40B4-BE49-F238E27FC236}">
                  <a16:creationId xmlns:a16="http://schemas.microsoft.com/office/drawing/2014/main" id="{1C69CEAF-FD51-3805-9F40-B2B0F10F7910}"/>
                </a:ext>
              </a:extLst>
            </p:cNvPr>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Circuit simulation</a:t>
              </a:r>
            </a:p>
          </p:txBody>
        </p:sp>
        <p:sp>
          <p:nvSpPr>
            <p:cNvPr id="275" name="Google Shape;275;p22">
              <a:extLst>
                <a:ext uri="{FF2B5EF4-FFF2-40B4-BE49-F238E27FC236}">
                  <a16:creationId xmlns:a16="http://schemas.microsoft.com/office/drawing/2014/main" id="{9937BC32-C2F3-697C-61C9-988744D6F939}"/>
                </a:ext>
              </a:extLst>
            </p:cNvPr>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60 qubit benchmark</a:t>
              </a:r>
            </a:p>
          </p:txBody>
        </p:sp>
      </p:grpSp>
      <p:grpSp>
        <p:nvGrpSpPr>
          <p:cNvPr id="277" name="Google Shape;277;p22">
            <a:extLst>
              <a:ext uri="{FF2B5EF4-FFF2-40B4-BE49-F238E27FC236}">
                <a16:creationId xmlns:a16="http://schemas.microsoft.com/office/drawing/2014/main" id="{7E8AEA06-1B45-BDA4-6C82-675855781FBD}"/>
              </a:ext>
            </a:extLst>
          </p:cNvPr>
          <p:cNvGrpSpPr/>
          <p:nvPr/>
        </p:nvGrpSpPr>
        <p:grpSpPr>
          <a:xfrm>
            <a:off x="244921" y="2211714"/>
            <a:ext cx="2969700" cy="573220"/>
            <a:chOff x="5469688" y="2902172"/>
            <a:chExt cx="2969700" cy="573220"/>
          </a:xfrm>
        </p:grpSpPr>
        <p:sp>
          <p:nvSpPr>
            <p:cNvPr id="278" name="Google Shape;278;p22">
              <a:extLst>
                <a:ext uri="{FF2B5EF4-FFF2-40B4-BE49-F238E27FC236}">
                  <a16:creationId xmlns:a16="http://schemas.microsoft.com/office/drawing/2014/main" id="{083AF25E-109C-FA55-282D-511BF65F6712}"/>
                </a:ext>
              </a:extLst>
            </p:cNvPr>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79" name="Google Shape;279;p22">
              <a:extLst>
                <a:ext uri="{FF2B5EF4-FFF2-40B4-BE49-F238E27FC236}">
                  <a16:creationId xmlns:a16="http://schemas.microsoft.com/office/drawing/2014/main" id="{4EF37183-2054-C364-E167-BF5E6EAFD8B0}"/>
                </a:ext>
              </a:extLst>
            </p:cNvPr>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noProof="0" dirty="0">
                <a:solidFill>
                  <a:schemeClr val="dk1"/>
                </a:solidFill>
                <a:latin typeface="Roboto"/>
                <a:ea typeface="Roboto"/>
                <a:cs typeface="Roboto"/>
                <a:sym typeface="Roboto"/>
              </a:endParaRPr>
            </a:p>
          </p:txBody>
        </p:sp>
      </p:grpSp>
      <p:grpSp>
        <p:nvGrpSpPr>
          <p:cNvPr id="281" name="Google Shape;281;p22">
            <a:extLst>
              <a:ext uri="{FF2B5EF4-FFF2-40B4-BE49-F238E27FC236}">
                <a16:creationId xmlns:a16="http://schemas.microsoft.com/office/drawing/2014/main" id="{6F14F86C-651C-FB51-52AB-B8B1E14AFBF2}"/>
              </a:ext>
            </a:extLst>
          </p:cNvPr>
          <p:cNvGrpSpPr/>
          <p:nvPr/>
        </p:nvGrpSpPr>
        <p:grpSpPr>
          <a:xfrm>
            <a:off x="5713332" y="3057494"/>
            <a:ext cx="3083830" cy="773370"/>
            <a:chOff x="5355558" y="3535110"/>
            <a:chExt cx="3083830" cy="773370"/>
          </a:xfrm>
        </p:grpSpPr>
        <p:sp>
          <p:nvSpPr>
            <p:cNvPr id="282" name="Google Shape;282;p22">
              <a:extLst>
                <a:ext uri="{FF2B5EF4-FFF2-40B4-BE49-F238E27FC236}">
                  <a16:creationId xmlns:a16="http://schemas.microsoft.com/office/drawing/2014/main" id="{35A92756-0CF9-29CA-B934-8C3CE65CB5DC}"/>
                </a:ext>
              </a:extLst>
            </p:cNvPr>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Process tomography</a:t>
              </a:r>
            </a:p>
          </p:txBody>
        </p:sp>
        <p:sp>
          <p:nvSpPr>
            <p:cNvPr id="283" name="Google Shape;283;p22">
              <a:extLst>
                <a:ext uri="{FF2B5EF4-FFF2-40B4-BE49-F238E27FC236}">
                  <a16:creationId xmlns:a16="http://schemas.microsoft.com/office/drawing/2014/main" id="{A987543F-C9B9-D158-C1FB-6A3D69043EA4}"/>
                </a:ext>
              </a:extLst>
            </p:cNvPr>
            <p:cNvSpPr txBox="1"/>
            <p:nvPr/>
          </p:nvSpPr>
          <p:spPr>
            <a:xfrm>
              <a:off x="5355558" y="3864431"/>
              <a:ext cx="3083830" cy="444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Simulators with method stabilizer currently not available for process tomography</a:t>
              </a:r>
            </a:p>
          </p:txBody>
        </p:sp>
      </p:grpSp>
      <p:sp>
        <p:nvSpPr>
          <p:cNvPr id="286" name="Google Shape;286;p22">
            <a:extLst>
              <a:ext uri="{FF2B5EF4-FFF2-40B4-BE49-F238E27FC236}">
                <a16:creationId xmlns:a16="http://schemas.microsoft.com/office/drawing/2014/main" id="{40593C3A-2E28-2B7C-8CA7-568C656CFBB6}"/>
              </a:ext>
            </a:extLst>
          </p:cNvPr>
          <p:cNvSpPr txBox="1"/>
          <p:nvPr/>
        </p:nvSpPr>
        <p:spPr>
          <a:xfrm>
            <a:off x="765101" y="3739609"/>
            <a:ext cx="358664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Non-Clifford Circuit simulation</a:t>
            </a:r>
          </a:p>
        </p:txBody>
      </p:sp>
      <p:sp>
        <p:nvSpPr>
          <p:cNvPr id="289" name="Google Shape;289;p22">
            <a:extLst>
              <a:ext uri="{FF2B5EF4-FFF2-40B4-BE49-F238E27FC236}">
                <a16:creationId xmlns:a16="http://schemas.microsoft.com/office/drawing/2014/main" id="{0311B9F8-88F3-B658-9F65-001181714F0A}"/>
              </a:ext>
            </a:extLst>
          </p:cNvPr>
          <p:cNvSpPr txBox="1">
            <a:spLocks noGrp="1"/>
          </p:cNvSpPr>
          <p:nvPr>
            <p:ph type="title"/>
          </p:nvPr>
        </p:nvSpPr>
        <p:spPr>
          <a:xfrm>
            <a:off x="2044851" y="300684"/>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Notebook Epilogue</a:t>
            </a:r>
          </a:p>
        </p:txBody>
      </p:sp>
      <p:grpSp>
        <p:nvGrpSpPr>
          <p:cNvPr id="34" name="Group 33">
            <a:extLst>
              <a:ext uri="{FF2B5EF4-FFF2-40B4-BE49-F238E27FC236}">
                <a16:creationId xmlns:a16="http://schemas.microsoft.com/office/drawing/2014/main" id="{D1CA083C-BA66-D6EE-58D0-6ED735714F3E}"/>
              </a:ext>
            </a:extLst>
          </p:cNvPr>
          <p:cNvGrpSpPr/>
          <p:nvPr/>
        </p:nvGrpSpPr>
        <p:grpSpPr>
          <a:xfrm>
            <a:off x="3611226" y="1370388"/>
            <a:ext cx="1478994" cy="1409293"/>
            <a:chOff x="3611226" y="1370388"/>
            <a:chExt cx="1478994" cy="1409293"/>
          </a:xfrm>
        </p:grpSpPr>
        <p:sp>
          <p:nvSpPr>
            <p:cNvPr id="33" name="Google Shape;292;p22">
              <a:extLst>
                <a:ext uri="{FF2B5EF4-FFF2-40B4-BE49-F238E27FC236}">
                  <a16:creationId xmlns:a16="http://schemas.microsoft.com/office/drawing/2014/main" id="{7E003371-97AC-7C07-7635-1ABA9B95A816}"/>
                </a:ext>
              </a:extLst>
            </p:cNvPr>
            <p:cNvSpPr/>
            <p:nvPr/>
          </p:nvSpPr>
          <p:spPr>
            <a:xfrm>
              <a:off x="3611226" y="2418183"/>
              <a:ext cx="1472320" cy="361498"/>
            </a:xfrm>
            <a:prstGeom prst="trapezoid">
              <a:avLst>
                <a:gd name="adj" fmla="val 25000"/>
              </a:avLst>
            </a:prstGeom>
            <a:solidFill>
              <a:schemeClr val="accent4">
                <a:alpha val="835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291" name="Google Shape;291;p22">
              <a:extLst>
                <a:ext uri="{FF2B5EF4-FFF2-40B4-BE49-F238E27FC236}">
                  <a16:creationId xmlns:a16="http://schemas.microsoft.com/office/drawing/2014/main" id="{5066496F-B20E-305A-6876-E9C3E5353F10}"/>
                </a:ext>
              </a:extLst>
            </p:cNvPr>
            <p:cNvGrpSpPr/>
            <p:nvPr/>
          </p:nvGrpSpPr>
          <p:grpSpPr>
            <a:xfrm>
              <a:off x="3617900" y="1370388"/>
              <a:ext cx="1472320" cy="1199592"/>
              <a:chOff x="411475" y="1719775"/>
              <a:chExt cx="3889200" cy="2956690"/>
            </a:xfrm>
          </p:grpSpPr>
          <p:sp>
            <p:nvSpPr>
              <p:cNvPr id="292" name="Google Shape;292;p22">
                <a:extLst>
                  <a:ext uri="{FF2B5EF4-FFF2-40B4-BE49-F238E27FC236}">
                    <a16:creationId xmlns:a16="http://schemas.microsoft.com/office/drawing/2014/main" id="{B4E541D0-3DFF-E684-34A8-BAD21A768CB4}"/>
                  </a:ext>
                </a:extLst>
              </p:cNvPr>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a:extLst>
                  <a:ext uri="{FF2B5EF4-FFF2-40B4-BE49-F238E27FC236}">
                    <a16:creationId xmlns:a16="http://schemas.microsoft.com/office/drawing/2014/main" id="{F3AE63FB-C6D1-C777-FDD1-7882A17152E4}"/>
                  </a:ext>
                </a:extLst>
              </p:cNvPr>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a:extLst>
                  <a:ext uri="{FF2B5EF4-FFF2-40B4-BE49-F238E27FC236}">
                    <a16:creationId xmlns:a16="http://schemas.microsoft.com/office/drawing/2014/main" id="{72B31BF8-9C68-E322-1D90-C292B6789D64}"/>
                  </a:ext>
                </a:extLst>
              </p:cNvPr>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a:extLst>
                  <a:ext uri="{FF2B5EF4-FFF2-40B4-BE49-F238E27FC236}">
                    <a16:creationId xmlns:a16="http://schemas.microsoft.com/office/drawing/2014/main" id="{DDB2B4A7-2D9D-AD2F-17E3-97DF5CF4431C}"/>
                  </a:ext>
                </a:extLst>
              </p:cNvPr>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a:extLst>
                  <a:ext uri="{FF2B5EF4-FFF2-40B4-BE49-F238E27FC236}">
                    <a16:creationId xmlns:a16="http://schemas.microsoft.com/office/drawing/2014/main" id="{9A51CE2A-EEC8-DC21-63F6-D4F234779ECA}"/>
                  </a:ext>
                </a:extLst>
              </p:cNvPr>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pic>
        <p:nvPicPr>
          <p:cNvPr id="3" name="Picture 2">
            <a:extLst>
              <a:ext uri="{FF2B5EF4-FFF2-40B4-BE49-F238E27FC236}">
                <a16:creationId xmlns:a16="http://schemas.microsoft.com/office/drawing/2014/main" id="{42627C1D-9101-0C47-9891-EFFA55109504}"/>
              </a:ext>
            </a:extLst>
          </p:cNvPr>
          <p:cNvPicPr>
            <a:picLocks noChangeAspect="1"/>
          </p:cNvPicPr>
          <p:nvPr/>
        </p:nvPicPr>
        <p:blipFill>
          <a:blip r:embed="rId3"/>
          <a:stretch>
            <a:fillRect/>
          </a:stretch>
        </p:blipFill>
        <p:spPr>
          <a:xfrm>
            <a:off x="1603320" y="924280"/>
            <a:ext cx="1047696" cy="340501"/>
          </a:xfrm>
          <a:prstGeom prst="rect">
            <a:avLst/>
          </a:prstGeom>
        </p:spPr>
      </p:pic>
      <p:pic>
        <p:nvPicPr>
          <p:cNvPr id="7" name="Picture 6">
            <a:extLst>
              <a:ext uri="{FF2B5EF4-FFF2-40B4-BE49-F238E27FC236}">
                <a16:creationId xmlns:a16="http://schemas.microsoft.com/office/drawing/2014/main" id="{244A4F23-E857-A613-FFB5-FB06D6BBB5E6}"/>
              </a:ext>
            </a:extLst>
          </p:cNvPr>
          <p:cNvPicPr>
            <a:picLocks noChangeAspect="1"/>
          </p:cNvPicPr>
          <p:nvPr/>
        </p:nvPicPr>
        <p:blipFill>
          <a:blip r:embed="rId4"/>
          <a:stretch>
            <a:fillRect/>
          </a:stretch>
        </p:blipFill>
        <p:spPr>
          <a:xfrm>
            <a:off x="477993" y="1248654"/>
            <a:ext cx="979555" cy="797514"/>
          </a:xfrm>
          <a:prstGeom prst="rect">
            <a:avLst/>
          </a:prstGeom>
        </p:spPr>
      </p:pic>
      <p:sp>
        <p:nvSpPr>
          <p:cNvPr id="11" name="TextBox 10">
            <a:extLst>
              <a:ext uri="{FF2B5EF4-FFF2-40B4-BE49-F238E27FC236}">
                <a16:creationId xmlns:a16="http://schemas.microsoft.com/office/drawing/2014/main" id="{6D2D8019-B42A-6BE3-EC5A-56E94607C461}"/>
              </a:ext>
            </a:extLst>
          </p:cNvPr>
          <p:cNvSpPr txBox="1"/>
          <p:nvPr/>
        </p:nvSpPr>
        <p:spPr>
          <a:xfrm>
            <a:off x="1339400" y="1500967"/>
            <a:ext cx="1681962" cy="261610"/>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vs [+XXX, +IZZ, +ZIZ]</a:t>
            </a:r>
          </a:p>
        </p:txBody>
      </p:sp>
      <p:pic>
        <p:nvPicPr>
          <p:cNvPr id="13" name="Picture 12">
            <a:extLst>
              <a:ext uri="{FF2B5EF4-FFF2-40B4-BE49-F238E27FC236}">
                <a16:creationId xmlns:a16="http://schemas.microsoft.com/office/drawing/2014/main" id="{D650C33E-D4C7-169C-E2E4-4B53AEBBFF4F}"/>
              </a:ext>
            </a:extLst>
          </p:cNvPr>
          <p:cNvPicPr>
            <a:picLocks noChangeAspect="1"/>
          </p:cNvPicPr>
          <p:nvPr/>
        </p:nvPicPr>
        <p:blipFill>
          <a:blip r:embed="rId5"/>
          <a:stretch>
            <a:fillRect/>
          </a:stretch>
        </p:blipFill>
        <p:spPr>
          <a:xfrm>
            <a:off x="1882164" y="2239107"/>
            <a:ext cx="540662" cy="452805"/>
          </a:xfrm>
          <a:prstGeom prst="rect">
            <a:avLst/>
          </a:prstGeom>
        </p:spPr>
      </p:pic>
      <p:pic>
        <p:nvPicPr>
          <p:cNvPr id="15" name="Picture 14">
            <a:extLst>
              <a:ext uri="{FF2B5EF4-FFF2-40B4-BE49-F238E27FC236}">
                <a16:creationId xmlns:a16="http://schemas.microsoft.com/office/drawing/2014/main" id="{91D4D99A-AFDE-AF8F-49F7-5D9173B9CCBC}"/>
              </a:ext>
            </a:extLst>
          </p:cNvPr>
          <p:cNvPicPr>
            <a:picLocks noChangeAspect="1"/>
          </p:cNvPicPr>
          <p:nvPr/>
        </p:nvPicPr>
        <p:blipFill>
          <a:blip r:embed="rId6"/>
          <a:stretch>
            <a:fillRect/>
          </a:stretch>
        </p:blipFill>
        <p:spPr>
          <a:xfrm>
            <a:off x="244921" y="2755318"/>
            <a:ext cx="2708615" cy="736587"/>
          </a:xfrm>
          <a:prstGeom prst="rect">
            <a:avLst/>
          </a:prstGeom>
        </p:spPr>
      </p:pic>
      <p:pic>
        <p:nvPicPr>
          <p:cNvPr id="17" name="Picture 16">
            <a:extLst>
              <a:ext uri="{FF2B5EF4-FFF2-40B4-BE49-F238E27FC236}">
                <a16:creationId xmlns:a16="http://schemas.microsoft.com/office/drawing/2014/main" id="{AD4D6B17-60FA-58F4-1E8D-E92F42D7AC8E}"/>
              </a:ext>
            </a:extLst>
          </p:cNvPr>
          <p:cNvPicPr>
            <a:picLocks noChangeAspect="1"/>
          </p:cNvPicPr>
          <p:nvPr/>
        </p:nvPicPr>
        <p:blipFill>
          <a:blip r:embed="rId7"/>
          <a:stretch>
            <a:fillRect/>
          </a:stretch>
        </p:blipFill>
        <p:spPr>
          <a:xfrm>
            <a:off x="3911231" y="3739609"/>
            <a:ext cx="1082040" cy="487914"/>
          </a:xfrm>
          <a:prstGeom prst="rect">
            <a:avLst/>
          </a:prstGeom>
        </p:spPr>
      </p:pic>
      <p:pic>
        <p:nvPicPr>
          <p:cNvPr id="19" name="Picture 18">
            <a:extLst>
              <a:ext uri="{FF2B5EF4-FFF2-40B4-BE49-F238E27FC236}">
                <a16:creationId xmlns:a16="http://schemas.microsoft.com/office/drawing/2014/main" id="{6A86E3D3-6E9E-3B93-A3FD-F033BDB113EE}"/>
              </a:ext>
            </a:extLst>
          </p:cNvPr>
          <p:cNvPicPr>
            <a:picLocks noChangeAspect="1"/>
          </p:cNvPicPr>
          <p:nvPr/>
        </p:nvPicPr>
        <p:blipFill>
          <a:blip r:embed="rId8"/>
          <a:stretch>
            <a:fillRect/>
          </a:stretch>
        </p:blipFill>
        <p:spPr>
          <a:xfrm>
            <a:off x="795036" y="4153176"/>
            <a:ext cx="1364995" cy="632680"/>
          </a:xfrm>
          <a:prstGeom prst="rect">
            <a:avLst/>
          </a:prstGeom>
        </p:spPr>
      </p:pic>
      <p:pic>
        <p:nvPicPr>
          <p:cNvPr id="21" name="Picture 20">
            <a:extLst>
              <a:ext uri="{FF2B5EF4-FFF2-40B4-BE49-F238E27FC236}">
                <a16:creationId xmlns:a16="http://schemas.microsoft.com/office/drawing/2014/main" id="{5E8C3BD4-5CF4-A4D3-EB35-169B82215921}"/>
              </a:ext>
            </a:extLst>
          </p:cNvPr>
          <p:cNvPicPr>
            <a:picLocks noChangeAspect="1"/>
          </p:cNvPicPr>
          <p:nvPr/>
        </p:nvPicPr>
        <p:blipFill>
          <a:blip r:embed="rId9"/>
          <a:stretch>
            <a:fillRect/>
          </a:stretch>
        </p:blipFill>
        <p:spPr>
          <a:xfrm>
            <a:off x="2309364" y="4323392"/>
            <a:ext cx="3203734" cy="715048"/>
          </a:xfrm>
          <a:prstGeom prst="rect">
            <a:avLst/>
          </a:prstGeom>
        </p:spPr>
      </p:pic>
      <p:pic>
        <p:nvPicPr>
          <p:cNvPr id="25" name="Picture 24">
            <a:extLst>
              <a:ext uri="{FF2B5EF4-FFF2-40B4-BE49-F238E27FC236}">
                <a16:creationId xmlns:a16="http://schemas.microsoft.com/office/drawing/2014/main" id="{78E5099F-51AC-D234-3C68-924B8A18E701}"/>
              </a:ext>
            </a:extLst>
          </p:cNvPr>
          <p:cNvPicPr>
            <a:picLocks noChangeAspect="1"/>
          </p:cNvPicPr>
          <p:nvPr/>
        </p:nvPicPr>
        <p:blipFill>
          <a:blip r:embed="rId10"/>
          <a:stretch>
            <a:fillRect/>
          </a:stretch>
        </p:blipFill>
        <p:spPr>
          <a:xfrm>
            <a:off x="5428668" y="1506025"/>
            <a:ext cx="2969700" cy="198845"/>
          </a:xfrm>
          <a:prstGeom prst="rect">
            <a:avLst/>
          </a:prstGeom>
        </p:spPr>
      </p:pic>
      <p:pic>
        <p:nvPicPr>
          <p:cNvPr id="27" name="Picture 26">
            <a:extLst>
              <a:ext uri="{FF2B5EF4-FFF2-40B4-BE49-F238E27FC236}">
                <a16:creationId xmlns:a16="http://schemas.microsoft.com/office/drawing/2014/main" id="{57184532-2404-847D-56E5-C5206641B8FB}"/>
              </a:ext>
            </a:extLst>
          </p:cNvPr>
          <p:cNvPicPr>
            <a:picLocks noChangeAspect="1"/>
          </p:cNvPicPr>
          <p:nvPr/>
        </p:nvPicPr>
        <p:blipFill>
          <a:blip r:embed="rId11"/>
          <a:stretch>
            <a:fillRect/>
          </a:stretch>
        </p:blipFill>
        <p:spPr>
          <a:xfrm>
            <a:off x="6495056" y="1784291"/>
            <a:ext cx="2170951" cy="382824"/>
          </a:xfrm>
          <a:prstGeom prst="rect">
            <a:avLst/>
          </a:prstGeom>
        </p:spPr>
      </p:pic>
      <p:sp>
        <p:nvSpPr>
          <p:cNvPr id="28" name="Google Shape;275;p22">
            <a:extLst>
              <a:ext uri="{FF2B5EF4-FFF2-40B4-BE49-F238E27FC236}">
                <a16:creationId xmlns:a16="http://schemas.microsoft.com/office/drawing/2014/main" id="{390C6665-D421-67DA-980B-522A2A457FD7}"/>
              </a:ext>
            </a:extLst>
          </p:cNvPr>
          <p:cNvSpPr txBox="1"/>
          <p:nvPr/>
        </p:nvSpPr>
        <p:spPr>
          <a:xfrm>
            <a:off x="5713332" y="2284074"/>
            <a:ext cx="3290504"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a:t>
            </a:r>
            <a:r>
              <a:rPr lang="en-US" sz="1200" noProof="0" dirty="0">
                <a:solidFill>
                  <a:schemeClr val="dk1"/>
                </a:solidFill>
                <a:latin typeface="Roboto"/>
                <a:ea typeface="Roboto"/>
                <a:cs typeface="Roboto"/>
                <a:sym typeface="Roboto"/>
              </a:rPr>
              <a:t>000 qubit, depth 800 benchmark (~2 min.)</a:t>
            </a:r>
          </a:p>
        </p:txBody>
      </p:sp>
      <p:pic>
        <p:nvPicPr>
          <p:cNvPr id="30" name="Picture 29">
            <a:extLst>
              <a:ext uri="{FF2B5EF4-FFF2-40B4-BE49-F238E27FC236}">
                <a16:creationId xmlns:a16="http://schemas.microsoft.com/office/drawing/2014/main" id="{3CB2CEEE-0F90-17F6-BC7C-4203F0C03434}"/>
              </a:ext>
            </a:extLst>
          </p:cNvPr>
          <p:cNvPicPr>
            <a:picLocks noChangeAspect="1"/>
          </p:cNvPicPr>
          <p:nvPr/>
        </p:nvPicPr>
        <p:blipFill>
          <a:blip r:embed="rId12"/>
          <a:stretch>
            <a:fillRect/>
          </a:stretch>
        </p:blipFill>
        <p:spPr>
          <a:xfrm>
            <a:off x="6199418" y="2529545"/>
            <a:ext cx="1949666" cy="302989"/>
          </a:xfrm>
          <a:prstGeom prst="rect">
            <a:avLst/>
          </a:prstGeom>
        </p:spPr>
      </p:pic>
      <p:sp>
        <p:nvSpPr>
          <p:cNvPr id="35" name="Google Shape;282;p22">
            <a:extLst>
              <a:ext uri="{FF2B5EF4-FFF2-40B4-BE49-F238E27FC236}">
                <a16:creationId xmlns:a16="http://schemas.microsoft.com/office/drawing/2014/main" id="{C2A8F477-0761-5F2A-BC58-71C7FC3F075E}"/>
              </a:ext>
            </a:extLst>
          </p:cNvPr>
          <p:cNvSpPr txBox="1"/>
          <p:nvPr/>
        </p:nvSpPr>
        <p:spPr>
          <a:xfrm>
            <a:off x="6253515" y="4269173"/>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Quantum error correction</a:t>
            </a:r>
          </a:p>
        </p:txBody>
      </p:sp>
      <p:pic>
        <p:nvPicPr>
          <p:cNvPr id="37" name="Graphic 36" descr="Arrow Slight curve">
            <a:extLst>
              <a:ext uri="{FF2B5EF4-FFF2-40B4-BE49-F238E27FC236}">
                <a16:creationId xmlns:a16="http://schemas.microsoft.com/office/drawing/2014/main" id="{5D5129E4-0A31-4D6F-7047-1EB132F762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8149" y="4504816"/>
            <a:ext cx="543166" cy="543166"/>
          </a:xfrm>
          <a:prstGeom prst="rect">
            <a:avLst/>
          </a:prstGeom>
        </p:spPr>
      </p:pic>
    </p:spTree>
    <p:extLst>
      <p:ext uri="{BB962C8B-B14F-4D97-AF65-F5344CB8AC3E}">
        <p14:creationId xmlns:p14="http://schemas.microsoft.com/office/powerpoint/2010/main" val="2403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B8BD2-9EC3-4261-0D90-238E796087AD}"/>
              </a:ext>
            </a:extLst>
          </p:cNvPr>
          <p:cNvPicPr>
            <a:picLocks noChangeAspect="1"/>
          </p:cNvPicPr>
          <p:nvPr/>
        </p:nvPicPr>
        <p:blipFill>
          <a:blip r:embed="rId2"/>
          <a:srcRect b="33690"/>
          <a:stretch/>
        </p:blipFill>
        <p:spPr>
          <a:xfrm>
            <a:off x="564346" y="141081"/>
            <a:ext cx="6254720" cy="4671199"/>
          </a:xfrm>
          <a:prstGeom prst="rect">
            <a:avLst/>
          </a:prstGeom>
        </p:spPr>
      </p:pic>
      <p:pic>
        <p:nvPicPr>
          <p:cNvPr id="10" name="Picture 9">
            <a:extLst>
              <a:ext uri="{FF2B5EF4-FFF2-40B4-BE49-F238E27FC236}">
                <a16:creationId xmlns:a16="http://schemas.microsoft.com/office/drawing/2014/main" id="{FB3AACDD-4BC6-1C08-5D56-2FE4BC6E424A}"/>
              </a:ext>
            </a:extLst>
          </p:cNvPr>
          <p:cNvPicPr>
            <a:picLocks noChangeAspect="1"/>
          </p:cNvPicPr>
          <p:nvPr/>
        </p:nvPicPr>
        <p:blipFill>
          <a:blip r:embed="rId3"/>
          <a:stretch>
            <a:fillRect/>
          </a:stretch>
        </p:blipFill>
        <p:spPr>
          <a:xfrm>
            <a:off x="7033587" y="2354951"/>
            <a:ext cx="1963575" cy="433597"/>
          </a:xfrm>
          <a:prstGeom prst="rect">
            <a:avLst/>
          </a:prstGeom>
        </p:spPr>
      </p:pic>
      <p:sp>
        <p:nvSpPr>
          <p:cNvPr id="12" name="Google Shape;275;p22">
            <a:extLst>
              <a:ext uri="{FF2B5EF4-FFF2-40B4-BE49-F238E27FC236}">
                <a16:creationId xmlns:a16="http://schemas.microsoft.com/office/drawing/2014/main" id="{1AA75144-4F5B-04A0-B6CF-8EC91A044226}"/>
              </a:ext>
            </a:extLst>
          </p:cNvPr>
          <p:cNvSpPr txBox="1"/>
          <p:nvPr/>
        </p:nvSpPr>
        <p:spPr>
          <a:xfrm>
            <a:off x="7164381" y="1556559"/>
            <a:ext cx="1701985"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5 qubit QECC example</a:t>
            </a:r>
            <a:endParaRPr lang="en-US" sz="12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4108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BF9EFF1-D1F8-21DB-E36C-4D3D9E678F19}"/>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4E33082F-8019-F5F3-35B1-6B704CEA3E20}"/>
              </a:ext>
            </a:extLst>
          </p:cNvPr>
          <p:cNvPicPr preferRelativeResize="0"/>
          <p:nvPr/>
        </p:nvPicPr>
        <p:blipFill>
          <a:blip r:embed="rId4"/>
          <a:srcRect/>
          <a:stretch/>
        </p:blipFill>
        <p:spPr>
          <a:xfrm>
            <a:off x="3240674" y="1350323"/>
            <a:ext cx="2662651" cy="2451225"/>
          </a:xfrm>
          <a:prstGeom prst="rect">
            <a:avLst/>
          </a:prstGeom>
          <a:noFill/>
          <a:ln>
            <a:noFill/>
          </a:ln>
        </p:spPr>
      </p:pic>
      <p:sp>
        <p:nvSpPr>
          <p:cNvPr id="1074" name="Google Shape;1074;p38">
            <a:extLst>
              <a:ext uri="{FF2B5EF4-FFF2-40B4-BE49-F238E27FC236}">
                <a16:creationId xmlns:a16="http://schemas.microsoft.com/office/drawing/2014/main" id="{37BF63EA-E685-1C63-B065-583F5E733FC6}"/>
              </a:ext>
            </a:extLst>
          </p:cNvPr>
          <p:cNvSpPr txBox="1"/>
          <p:nvPr/>
        </p:nvSpPr>
        <p:spPr>
          <a:xfrm>
            <a:off x="7535395" y="4890600"/>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Roboto"/>
                <a:ea typeface="Roboto"/>
                <a:cs typeface="Roboto"/>
                <a:sym typeface="Roboto"/>
              </a:rPr>
              <a:t>Template from </a:t>
            </a:r>
            <a:r>
              <a:rPr lang="en-US" sz="800" b="1" u="sng" noProof="0" dirty="0" err="1">
                <a:solidFill>
                  <a:srgbClr val="869FB2"/>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Slidesgo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grpSp>
        <p:nvGrpSpPr>
          <p:cNvPr id="1079" name="Google Shape;1079;p38">
            <a:extLst>
              <a:ext uri="{FF2B5EF4-FFF2-40B4-BE49-F238E27FC236}">
                <a16:creationId xmlns:a16="http://schemas.microsoft.com/office/drawing/2014/main" id="{5A3D2CA5-C05A-1DB3-A917-CC0E993B74DF}"/>
              </a:ext>
            </a:extLst>
          </p:cNvPr>
          <p:cNvGrpSpPr/>
          <p:nvPr/>
        </p:nvGrpSpPr>
        <p:grpSpPr>
          <a:xfrm>
            <a:off x="500195" y="1488323"/>
            <a:ext cx="2569679" cy="793849"/>
            <a:chOff x="410626" y="2577737"/>
            <a:chExt cx="2569679" cy="793849"/>
          </a:xfrm>
        </p:grpSpPr>
        <p:sp>
          <p:nvSpPr>
            <p:cNvPr id="1080" name="Google Shape;1080;p38">
              <a:extLst>
                <a:ext uri="{FF2B5EF4-FFF2-40B4-BE49-F238E27FC236}">
                  <a16:creationId xmlns:a16="http://schemas.microsoft.com/office/drawing/2014/main" id="{A701506B-842B-18AC-9D8D-E4A7A00E92BA}"/>
                </a:ext>
              </a:extLst>
            </p:cNvPr>
            <p:cNvSpPr txBox="1"/>
            <p:nvPr/>
          </p:nvSpPr>
          <p:spPr>
            <a:xfrm>
              <a:off x="410626" y="2865587"/>
              <a:ext cx="1355100" cy="5059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noProof="0" dirty="0">
                  <a:solidFill>
                    <a:schemeClr val="dk1"/>
                  </a:solidFill>
                  <a:latin typeface="Roboto"/>
                  <a:ea typeface="Roboto"/>
                  <a:cs typeface="Roboto"/>
                  <a:sym typeface="Roboto"/>
                </a:rPr>
                <a:t>Wikipedia, </a:t>
              </a:r>
              <a:r>
                <a:rPr lang="en-US" sz="900" dirty="0">
                  <a:solidFill>
                    <a:schemeClr val="dk1"/>
                  </a:solidFill>
                  <a:latin typeface="Roboto"/>
                  <a:ea typeface="Roboto"/>
                  <a:cs typeface="Roboto"/>
                  <a:sym typeface="Roboto"/>
                </a:rPr>
                <a:t>S</a:t>
              </a:r>
              <a:r>
                <a:rPr lang="en-US" sz="900" noProof="0" dirty="0" err="1">
                  <a:solidFill>
                    <a:schemeClr val="dk1"/>
                  </a:solidFill>
                  <a:latin typeface="Roboto"/>
                  <a:ea typeface="Roboto"/>
                  <a:cs typeface="Roboto"/>
                  <a:sym typeface="Roboto"/>
                </a:rPr>
                <a:t>tackExchange</a:t>
              </a:r>
              <a:r>
                <a:rPr lang="en-US" sz="900" noProof="0" dirty="0">
                  <a:solidFill>
                    <a:schemeClr val="dk1"/>
                  </a:solidFill>
                  <a:latin typeface="Roboto"/>
                  <a:ea typeface="Roboto"/>
                  <a:cs typeface="Roboto"/>
                  <a:sym typeface="Roboto"/>
                </a:rPr>
                <a:t>,</a:t>
              </a:r>
            </a:p>
            <a:p>
              <a:pPr marL="0" lvl="0" indent="0" algn="l" rtl="0">
                <a:spcBef>
                  <a:spcPts val="0"/>
                </a:spcBef>
                <a:spcAft>
                  <a:spcPts val="0"/>
                </a:spcAft>
                <a:buNone/>
              </a:pPr>
              <a:r>
                <a:rPr lang="en-US" sz="900" noProof="0" dirty="0">
                  <a:solidFill>
                    <a:schemeClr val="dk1"/>
                  </a:solidFill>
                  <a:latin typeface="Roboto"/>
                  <a:ea typeface="Roboto"/>
                  <a:cs typeface="Roboto"/>
                  <a:sym typeface="Roboto"/>
                </a:rPr>
                <a:t> …</a:t>
              </a:r>
            </a:p>
          </p:txBody>
        </p:sp>
        <p:sp>
          <p:nvSpPr>
            <p:cNvPr id="1081" name="Google Shape;1081;p38">
              <a:extLst>
                <a:ext uri="{FF2B5EF4-FFF2-40B4-BE49-F238E27FC236}">
                  <a16:creationId xmlns:a16="http://schemas.microsoft.com/office/drawing/2014/main" id="{0B6D6CC6-584D-7429-0392-D69342000CF3}"/>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Other</a:t>
              </a:r>
            </a:p>
          </p:txBody>
        </p:sp>
        <p:sp>
          <p:nvSpPr>
            <p:cNvPr id="1082" name="Google Shape;1082;p38">
              <a:extLst>
                <a:ext uri="{FF2B5EF4-FFF2-40B4-BE49-F238E27FC236}">
                  <a16:creationId xmlns:a16="http://schemas.microsoft.com/office/drawing/2014/main" id="{CA32CA30-D31D-589B-BBD3-13F6304D5BB1}"/>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1</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a:t>
              </a:r>
            </a:p>
          </p:txBody>
        </p:sp>
      </p:grpSp>
      <p:grpSp>
        <p:nvGrpSpPr>
          <p:cNvPr id="1083" name="Google Shape;1083;p38">
            <a:extLst>
              <a:ext uri="{FF2B5EF4-FFF2-40B4-BE49-F238E27FC236}">
                <a16:creationId xmlns:a16="http://schemas.microsoft.com/office/drawing/2014/main" id="{47CD5814-42B8-35F7-7984-8319753D1EEF}"/>
              </a:ext>
            </a:extLst>
          </p:cNvPr>
          <p:cNvGrpSpPr/>
          <p:nvPr/>
        </p:nvGrpSpPr>
        <p:grpSpPr>
          <a:xfrm>
            <a:off x="269398" y="2793362"/>
            <a:ext cx="2826982" cy="684560"/>
            <a:chOff x="153323" y="3506924"/>
            <a:chExt cx="2826982" cy="684560"/>
          </a:xfrm>
        </p:grpSpPr>
        <p:sp>
          <p:nvSpPr>
            <p:cNvPr id="1085" name="Google Shape;1085;p38">
              <a:extLst>
                <a:ext uri="{FF2B5EF4-FFF2-40B4-BE49-F238E27FC236}">
                  <a16:creationId xmlns:a16="http://schemas.microsoft.com/office/drawing/2014/main" id="{DFA444D1-A74A-B44A-60BF-2B37424A0B90}"/>
                </a:ext>
              </a:extLst>
            </p:cNvPr>
            <p:cNvSpPr txBox="1"/>
            <p:nvPr/>
          </p:nvSpPr>
          <p:spPr>
            <a:xfrm>
              <a:off x="153323" y="3506924"/>
              <a:ext cx="1612403" cy="68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solidFill>
                    <a:schemeClr val="accent1"/>
                  </a:solidFill>
                  <a:latin typeface="Fira Sans Extra Condensed SemiBold"/>
                  <a:ea typeface="Fira Sans Extra Condensed SemiBold"/>
                  <a:cs typeface="Fira Sans Extra Condensed SemiBold"/>
                  <a:sym typeface="Fira Sans Extra Condensed SemiBold"/>
                  <a:hlinkClick r:id="rId6">
                    <a:extLst>
                      <a:ext uri="{A12FA001-AC4F-418D-AE19-62706E023703}">
                        <ahyp:hlinkClr xmlns:ahyp="http://schemas.microsoft.com/office/drawing/2018/hyperlinkcolor" val="tx"/>
                      </a:ext>
                    </a:extLst>
                  </a:hlinkClick>
                </a:rPr>
                <a:t>Improved Simulation of Stabilizer Circuits</a:t>
              </a:r>
              <a:endParaRPr lang="en-US"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086" name="Google Shape;1086;p38">
              <a:extLst>
                <a:ext uri="{FF2B5EF4-FFF2-40B4-BE49-F238E27FC236}">
                  <a16:creationId xmlns:a16="http://schemas.microsoft.com/office/drawing/2014/main" id="{2811C5E3-28C1-F4D6-676E-2D1DE8BFA11E}"/>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D0784364-B070-CE9C-F563-65F275978889}"/>
              </a:ext>
            </a:extLst>
          </p:cNvPr>
          <p:cNvGrpSpPr/>
          <p:nvPr/>
        </p:nvGrpSpPr>
        <p:grpSpPr>
          <a:xfrm>
            <a:off x="6069737" y="1613649"/>
            <a:ext cx="2276752" cy="442097"/>
            <a:chOff x="6163695" y="1787263"/>
            <a:chExt cx="2276752" cy="442097"/>
          </a:xfrm>
        </p:grpSpPr>
        <p:sp>
          <p:nvSpPr>
            <p:cNvPr id="1088" name="Google Shape;1088;p38">
              <a:extLst>
                <a:ext uri="{FF2B5EF4-FFF2-40B4-BE49-F238E27FC236}">
                  <a16:creationId xmlns:a16="http://schemas.microsoft.com/office/drawing/2014/main" id="{26217CEE-6D2E-039F-C8CE-299655934D4F}"/>
                </a:ext>
              </a:extLst>
            </p:cNvPr>
            <p:cNvSpPr txBox="1"/>
            <p:nvPr/>
          </p:nvSpPr>
          <p:spPr>
            <a:xfrm>
              <a:off x="7085647" y="178726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Course material</a:t>
              </a:r>
            </a:p>
          </p:txBody>
        </p:sp>
        <p:sp>
          <p:nvSpPr>
            <p:cNvPr id="1090" name="Google Shape;1090;p38">
              <a:extLst>
                <a:ext uri="{FF2B5EF4-FFF2-40B4-BE49-F238E27FC236}">
                  <a16:creationId xmlns:a16="http://schemas.microsoft.com/office/drawing/2014/main" id="{EB7D4BAC-9E4E-F845-A30C-D247701903AC}"/>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40</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t>
              </a:r>
            </a:p>
          </p:txBody>
        </p:sp>
      </p:grpSp>
      <p:grpSp>
        <p:nvGrpSpPr>
          <p:cNvPr id="1091" name="Google Shape;1091;p38">
            <a:extLst>
              <a:ext uri="{FF2B5EF4-FFF2-40B4-BE49-F238E27FC236}">
                <a16:creationId xmlns:a16="http://schemas.microsoft.com/office/drawing/2014/main" id="{65402EC8-5218-DA01-6462-3F70B83A20D8}"/>
              </a:ext>
            </a:extLst>
          </p:cNvPr>
          <p:cNvGrpSpPr/>
          <p:nvPr/>
        </p:nvGrpSpPr>
        <p:grpSpPr>
          <a:xfrm>
            <a:off x="6017384" y="2869198"/>
            <a:ext cx="2857218" cy="492502"/>
            <a:chOff x="6163695" y="2666033"/>
            <a:chExt cx="2857218" cy="492502"/>
          </a:xfrm>
        </p:grpSpPr>
        <p:sp>
          <p:nvSpPr>
            <p:cNvPr id="1093" name="Google Shape;1093;p38">
              <a:extLst>
                <a:ext uri="{FF2B5EF4-FFF2-40B4-BE49-F238E27FC236}">
                  <a16:creationId xmlns:a16="http://schemas.microsoft.com/office/drawing/2014/main" id="{CBC6E69A-9636-E8E0-8AD7-DFC1396E91FF}"/>
                </a:ext>
              </a:extLst>
            </p:cNvPr>
            <p:cNvSpPr txBox="1"/>
            <p:nvPr/>
          </p:nvSpPr>
          <p:spPr>
            <a:xfrm>
              <a:off x="7138000" y="2666033"/>
              <a:ext cx="1882913" cy="4913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Scott </a:t>
              </a:r>
              <a:r>
                <a:rPr lang="en-US" sz="2000" noProof="0" dirty="0" err="1">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Aaranson</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endParaRPr>
            </a:p>
            <a:p>
              <a:pPr marL="0" lvl="0" indent="0" algn="r" rtl="0">
                <a:spcBef>
                  <a:spcPts val="0"/>
                </a:spcBef>
                <a:spcAft>
                  <a:spcPts val="0"/>
                </a:spcAft>
                <a:buNone/>
              </a:pPr>
              <a:r>
                <a:rPr lang="en-US" sz="200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Lecture</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094" name="Google Shape;1094;p38">
              <a:extLst>
                <a:ext uri="{FF2B5EF4-FFF2-40B4-BE49-F238E27FC236}">
                  <a16:creationId xmlns:a16="http://schemas.microsoft.com/office/drawing/2014/main" id="{495A7B88-AEAA-0407-DB53-C22660D3DACC}"/>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BEA868D5-5206-6ECF-4AE5-0D8AC984CD49}"/>
              </a:ext>
            </a:extLst>
          </p:cNvPr>
          <p:cNvGrpSpPr/>
          <p:nvPr/>
        </p:nvGrpSpPr>
        <p:grpSpPr>
          <a:xfrm>
            <a:off x="2886342" y="4105627"/>
            <a:ext cx="3387546" cy="553422"/>
            <a:chOff x="6163695" y="3566902"/>
            <a:chExt cx="3387546" cy="553422"/>
          </a:xfrm>
        </p:grpSpPr>
        <p:sp>
          <p:nvSpPr>
            <p:cNvPr id="1097" name="Google Shape;1097;p38">
              <a:extLst>
                <a:ext uri="{FF2B5EF4-FFF2-40B4-BE49-F238E27FC236}">
                  <a16:creationId xmlns:a16="http://schemas.microsoft.com/office/drawing/2014/main" id="{749076E8-BAAF-F60E-3A76-75B7F52D3A67}"/>
                </a:ext>
              </a:extLst>
            </p:cNvPr>
            <p:cNvSpPr txBox="1"/>
            <p:nvPr/>
          </p:nvSpPr>
          <p:spPr>
            <a:xfrm>
              <a:off x="7144852" y="3566902"/>
              <a:ext cx="2406389" cy="5534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noProof="0" dirty="0">
                  <a:solidFill>
                    <a:schemeClr val="accent4"/>
                  </a:solidFill>
                  <a:latin typeface="Fira Sans Extra Condensed SemiBold"/>
                  <a:ea typeface="Fira Sans Extra Condensed SemiBold"/>
                  <a:cs typeface="Fira Sans Extra Condensed SemiBold"/>
                  <a:sym typeface="Fira Sans Extra Condensed SemiBold"/>
                  <a:hlinkClick r:id="rId8">
                    <a:extLst>
                      <a:ext uri="{A12FA001-AC4F-418D-AE19-62706E023703}">
                        <ahyp:hlinkClr xmlns:ahyp="http://schemas.microsoft.com/office/drawing/2018/hyperlinkcolor" val="tx"/>
                      </a:ext>
                    </a:extLst>
                  </a:hlinkClick>
                </a:rPr>
                <a:t>Fast simulation of stabilizer circuits using a graph state representation</a:t>
              </a:r>
              <a:endParaRPr lang="en-US" noProof="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098" name="Google Shape;1098;p38">
              <a:extLst>
                <a:ext uri="{FF2B5EF4-FFF2-40B4-BE49-F238E27FC236}">
                  <a16:creationId xmlns:a16="http://schemas.microsoft.com/office/drawing/2014/main" id="{BC7605B8-C608-4220-34C6-76BB9F4E98F8}"/>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86198A18-AE91-8334-4A15-69BBDCC7F6A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grpSp>
        <p:nvGrpSpPr>
          <p:cNvPr id="1101" name="Google Shape;1101;p38">
            <a:extLst>
              <a:ext uri="{FF2B5EF4-FFF2-40B4-BE49-F238E27FC236}">
                <a16:creationId xmlns:a16="http://schemas.microsoft.com/office/drawing/2014/main" id="{B2D5841E-B5FB-B337-BFA4-5EC547226A1A}"/>
              </a:ext>
            </a:extLst>
          </p:cNvPr>
          <p:cNvGrpSpPr/>
          <p:nvPr/>
        </p:nvGrpSpPr>
        <p:grpSpPr>
          <a:xfrm>
            <a:off x="3894432" y="1791467"/>
            <a:ext cx="1355136" cy="1568919"/>
            <a:chOff x="3894432" y="2161851"/>
            <a:chExt cx="1355136" cy="1568919"/>
          </a:xfrm>
        </p:grpSpPr>
        <p:grpSp>
          <p:nvGrpSpPr>
            <p:cNvPr id="1102" name="Google Shape;1102;p38">
              <a:extLst>
                <a:ext uri="{FF2B5EF4-FFF2-40B4-BE49-F238E27FC236}">
                  <a16:creationId xmlns:a16="http://schemas.microsoft.com/office/drawing/2014/main" id="{016D11F7-F80E-BFA6-C89F-DCD3C1CF7917}"/>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05E96FD6-36D6-6ED1-AE46-7E859FF7A5C5}"/>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852967C2-A58F-42D5-92F8-EF28B8951C1E}"/>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69DD2FC-079C-FF70-DCD5-66C96AA68F0D}"/>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4284D20-B056-3DFE-BC9D-F55F57DA208A}"/>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D563DAB4-E89A-7278-6B56-8FFAC3742B19}"/>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889B1CD-4B1D-BEE7-7B31-D28EACF10CE1}"/>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105FAE24-FF07-9AA0-3159-A5DDCB6EAE4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DD6AABAB-519C-FF58-821A-30B90FD6CA25}"/>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D5316761-92ED-C0B9-2CC6-3EDADE51D998}"/>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6C2B1195-D05C-A662-58E4-E17B679EBE7D}"/>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0BDE8B92-78D8-EAD6-3E19-5AB9A5B9F6B2}"/>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758E57B9-6620-B3D0-8A80-ED7CFDAEB7B7}"/>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39119010-8F11-7F55-BEB8-49F4CAC671EE}"/>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4C235B52-8C19-03EE-4F4B-950EC1A675DD}"/>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 name="Google Shape;1074;p38">
            <a:extLst>
              <a:ext uri="{FF2B5EF4-FFF2-40B4-BE49-F238E27FC236}">
                <a16:creationId xmlns:a16="http://schemas.microsoft.com/office/drawing/2014/main" id="{2253E070-5728-71A6-F35A-DBA4B6A6DA0A}"/>
              </a:ext>
            </a:extLst>
          </p:cNvPr>
          <p:cNvSpPr txBox="1"/>
          <p:nvPr/>
        </p:nvSpPr>
        <p:spPr>
          <a:xfrm>
            <a:off x="3674154" y="817458"/>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b="1" u="sng" noProof="0" dirty="0">
                <a:solidFill>
                  <a:srgbClr val="869FB2"/>
                </a:solidFill>
                <a:latin typeface="Roboto" panose="02000000000000000000" pitchFamily="2" charset="0"/>
                <a:ea typeface="Roboto" panose="02000000000000000000" pitchFamily="2" charset="0"/>
                <a:cs typeface="Roboto" panose="02000000000000000000" pitchFamily="2" charset="0"/>
                <a:hlinkClick r:id="rId9">
                  <a:extLst>
                    <a:ext uri="{A12FA001-AC4F-418D-AE19-62706E023703}">
                      <ahyp:hlinkClr xmlns:ahyp="http://schemas.microsoft.com/office/drawing/2018/hyperlinkcolor" val="tx"/>
                    </a:ext>
                  </a:extLst>
                </a:hlinkClick>
              </a:rPr>
              <a:t>GitHub Repo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spTree>
    <p:extLst>
      <p:ext uri="{BB962C8B-B14F-4D97-AF65-F5344CB8AC3E}">
        <p14:creationId xmlns:p14="http://schemas.microsoft.com/office/powerpoint/2010/main" val="6217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9C60B297-7FD7-43DF-B488-76DB53A9AA38}"/>
            </a:ext>
          </a:extLst>
        </p:cNvPr>
        <p:cNvGrpSpPr/>
        <p:nvPr/>
      </p:nvGrpSpPr>
      <p:grpSpPr>
        <a:xfrm>
          <a:off x="0" y="0"/>
          <a:ext cx="0" cy="0"/>
          <a:chOff x="0" y="0"/>
          <a:chExt cx="0" cy="0"/>
        </a:xfrm>
      </p:grpSpPr>
      <p:grpSp>
        <p:nvGrpSpPr>
          <p:cNvPr id="142" name="Google Shape;142;p18">
            <a:extLst>
              <a:ext uri="{FF2B5EF4-FFF2-40B4-BE49-F238E27FC236}">
                <a16:creationId xmlns:a16="http://schemas.microsoft.com/office/drawing/2014/main" id="{9F70CCB4-9AFC-88DE-DB62-02FA24B9ECEB}"/>
              </a:ext>
            </a:extLst>
          </p:cNvPr>
          <p:cNvGrpSpPr/>
          <p:nvPr/>
        </p:nvGrpSpPr>
        <p:grpSpPr>
          <a:xfrm>
            <a:off x="1452139" y="1933275"/>
            <a:ext cx="6239400" cy="636000"/>
            <a:chOff x="1452139" y="1933275"/>
            <a:chExt cx="6239400" cy="636000"/>
          </a:xfrm>
        </p:grpSpPr>
        <p:cxnSp>
          <p:nvCxnSpPr>
            <p:cNvPr id="143" name="Google Shape;143;p18">
              <a:extLst>
                <a:ext uri="{FF2B5EF4-FFF2-40B4-BE49-F238E27FC236}">
                  <a16:creationId xmlns:a16="http://schemas.microsoft.com/office/drawing/2014/main" id="{86EEEE63-3EEC-FD33-A154-D0274938FFD2}"/>
                </a:ext>
              </a:extLst>
            </p:cNvPr>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a:extLst>
                <a:ext uri="{FF2B5EF4-FFF2-40B4-BE49-F238E27FC236}">
                  <a16:creationId xmlns:a16="http://schemas.microsoft.com/office/drawing/2014/main" id="{FD8D6ED6-11B8-E23B-C22C-4791353DEEA6}"/>
                </a:ext>
              </a:extLst>
            </p:cNvPr>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a:extLst>
                <a:ext uri="{FF2B5EF4-FFF2-40B4-BE49-F238E27FC236}">
                  <a16:creationId xmlns:a16="http://schemas.microsoft.com/office/drawing/2014/main" id="{303496D0-C4CA-5D15-FF6D-788378B18490}"/>
                </a:ext>
              </a:extLst>
            </p:cNvPr>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a:extLst>
                <a:ext uri="{FF2B5EF4-FFF2-40B4-BE49-F238E27FC236}">
                  <a16:creationId xmlns:a16="http://schemas.microsoft.com/office/drawing/2014/main" id="{B9AF8137-435B-1113-EA52-FC18E1072630}"/>
                </a:ext>
              </a:extLst>
            </p:cNvPr>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a:extLst>
              <a:ext uri="{FF2B5EF4-FFF2-40B4-BE49-F238E27FC236}">
                <a16:creationId xmlns:a16="http://schemas.microsoft.com/office/drawing/2014/main" id="{79A4278B-D6F4-A01A-9048-393A60AA134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systems</a:t>
            </a:r>
          </a:p>
        </p:txBody>
      </p:sp>
      <p:sp>
        <p:nvSpPr>
          <p:cNvPr id="144" name="Google Shape;144;p18">
            <a:extLst>
              <a:ext uri="{FF2B5EF4-FFF2-40B4-BE49-F238E27FC236}">
                <a16:creationId xmlns:a16="http://schemas.microsoft.com/office/drawing/2014/main" id="{5898F238-9A5B-2CF1-DBA1-D769F59A01D0}"/>
              </a:ext>
            </a:extLst>
          </p:cNvPr>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Key Concepts</a:t>
            </a:r>
          </a:p>
        </p:txBody>
      </p:sp>
      <p:grpSp>
        <p:nvGrpSpPr>
          <p:cNvPr id="154" name="Google Shape;154;p18">
            <a:extLst>
              <a:ext uri="{FF2B5EF4-FFF2-40B4-BE49-F238E27FC236}">
                <a16:creationId xmlns:a16="http://schemas.microsoft.com/office/drawing/2014/main" id="{E051946E-E7A9-B8A5-03A6-376E1ECA75D2}"/>
              </a:ext>
            </a:extLst>
          </p:cNvPr>
          <p:cNvGrpSpPr/>
          <p:nvPr/>
        </p:nvGrpSpPr>
        <p:grpSpPr>
          <a:xfrm>
            <a:off x="368491" y="3083957"/>
            <a:ext cx="2047912" cy="1668487"/>
            <a:chOff x="487703" y="3083957"/>
            <a:chExt cx="1928700" cy="1668487"/>
          </a:xfrm>
        </p:grpSpPr>
        <p:sp>
          <p:nvSpPr>
            <p:cNvPr id="155" name="Google Shape;155;p18">
              <a:extLst>
                <a:ext uri="{FF2B5EF4-FFF2-40B4-BE49-F238E27FC236}">
                  <a16:creationId xmlns:a16="http://schemas.microsoft.com/office/drawing/2014/main" id="{44E7380E-FE5D-C911-81C0-C45F2CF5CDE6}"/>
                </a:ext>
              </a:extLst>
            </p:cNvPr>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Hilbert Space</a:t>
              </a:r>
            </a:p>
          </p:txBody>
        </p:sp>
        <p:sp>
          <p:nvSpPr>
            <p:cNvPr id="156" name="Google Shape;156;p18">
              <a:extLst>
                <a:ext uri="{FF2B5EF4-FFF2-40B4-BE49-F238E27FC236}">
                  <a16:creationId xmlns:a16="http://schemas.microsoft.com/office/drawing/2014/main" id="{25FFE59B-1280-5171-7D8C-6AE51E1A67FA}"/>
                </a:ext>
              </a:extLst>
            </p:cNvPr>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A system can be modelled by a complex Hilbert Space</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State described by state vector up to a global phase in the system state space</a:t>
              </a:r>
            </a:p>
            <a:p>
              <a:pPr marL="182880" lvl="0" indent="-167640" algn="l" rtl="0">
                <a:spcBef>
                  <a:spcPts val="500"/>
                </a:spcBef>
                <a:spcAft>
                  <a:spcPts val="0"/>
                </a:spcAft>
                <a:buClr>
                  <a:schemeClr val="lt2"/>
                </a:buClr>
                <a:buSzPts val="1200"/>
                <a:buFont typeface="Roboto"/>
                <a:buChar char="●"/>
              </a:pPr>
              <a:r>
                <a:rPr lang="en-US" sz="1200" dirty="0">
                  <a:solidFill>
                    <a:schemeClr val="dk1"/>
                  </a:solidFill>
                  <a:latin typeface="Roboto"/>
                  <a:ea typeface="Roboto"/>
                  <a:cs typeface="Roboto"/>
                  <a:sym typeface="Roboto"/>
                </a:rPr>
                <a:t>Superposition</a:t>
              </a:r>
              <a:endParaRPr lang="en-US" sz="1200" noProof="0" dirty="0">
                <a:solidFill>
                  <a:schemeClr val="dk1"/>
                </a:solidFill>
                <a:latin typeface="Roboto"/>
                <a:ea typeface="Roboto"/>
                <a:cs typeface="Roboto"/>
                <a:sym typeface="Roboto"/>
              </a:endParaRPr>
            </a:p>
          </p:txBody>
        </p:sp>
      </p:grpSp>
      <p:sp>
        <p:nvSpPr>
          <p:cNvPr id="145" name="Google Shape;145;p18">
            <a:extLst>
              <a:ext uri="{FF2B5EF4-FFF2-40B4-BE49-F238E27FC236}">
                <a16:creationId xmlns:a16="http://schemas.microsoft.com/office/drawing/2014/main" id="{4D2BDA85-4156-740A-F2CF-7BFB2179264A}"/>
              </a:ext>
            </a:extLst>
          </p:cNvPr>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a:extLst>
              <a:ext uri="{FF2B5EF4-FFF2-40B4-BE49-F238E27FC236}">
                <a16:creationId xmlns:a16="http://schemas.microsoft.com/office/drawing/2014/main" id="{2C3CF9F9-F64A-F1EF-660C-1A3F116B748F}"/>
              </a:ext>
            </a:extLst>
          </p:cNvPr>
          <p:cNvGrpSpPr/>
          <p:nvPr/>
        </p:nvGrpSpPr>
        <p:grpSpPr>
          <a:xfrm>
            <a:off x="4647402" y="3083957"/>
            <a:ext cx="1928700" cy="1668487"/>
            <a:chOff x="4647402" y="3083957"/>
            <a:chExt cx="1928700" cy="1668487"/>
          </a:xfrm>
        </p:grpSpPr>
        <p:sp>
          <p:nvSpPr>
            <p:cNvPr id="158" name="Google Shape;158;p18">
              <a:extLst>
                <a:ext uri="{FF2B5EF4-FFF2-40B4-BE49-F238E27FC236}">
                  <a16:creationId xmlns:a16="http://schemas.microsoft.com/office/drawing/2014/main" id="{DB526FF4-118F-8AE6-2767-8A490B89C1F7}"/>
                </a:ext>
              </a:extLst>
            </p:cNvPr>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Multi-qubit</a:t>
              </a:r>
            </a:p>
          </p:txBody>
        </p:sp>
        <p:sp>
          <p:nvSpPr>
            <p:cNvPr id="159" name="Google Shape;159;p18">
              <a:extLst>
                <a:ext uri="{FF2B5EF4-FFF2-40B4-BE49-F238E27FC236}">
                  <a16:creationId xmlns:a16="http://schemas.microsoft.com/office/drawing/2014/main" id="{35A5AC3D-11E8-66CD-D3BA-91E8C4992B12}"/>
                </a:ext>
              </a:extLst>
            </p:cNvPr>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System</a:t>
              </a:r>
              <a:r>
                <a:rPr lang="en-US" sz="1200" dirty="0">
                  <a:solidFill>
                    <a:schemeClr val="dk1"/>
                  </a:solidFill>
                  <a:latin typeface="Roboto"/>
                  <a:ea typeface="Roboto"/>
                  <a:cs typeface="Roboto"/>
                  <a:sym typeface="Roboto"/>
                </a:rPr>
                <a:t>s combine by tensor product</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Exponential growth of space state</a:t>
              </a:r>
            </a:p>
            <a:p>
              <a:pPr marL="182880" lvl="0" indent="-167640" algn="l" rtl="0">
                <a:spcBef>
                  <a:spcPts val="0"/>
                </a:spcBef>
                <a:spcAft>
                  <a:spcPts val="0"/>
                </a:spcAft>
                <a:buClr>
                  <a:schemeClr val="accent2"/>
                </a:buClr>
                <a:buSzPts val="1200"/>
                <a:buFont typeface="Roboto"/>
                <a:buChar char="●"/>
              </a:pPr>
              <a:r>
                <a:rPr lang="en-US" sz="1200" dirty="0">
                  <a:solidFill>
                    <a:schemeClr val="dk1"/>
                  </a:solidFill>
                  <a:latin typeface="Roboto"/>
                  <a:ea typeface="Roboto"/>
                  <a:cs typeface="Roboto"/>
                  <a:sym typeface="Roboto"/>
                </a:rPr>
                <a:t>Can still exists in superposition</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Entanglement</a:t>
              </a:r>
            </a:p>
          </p:txBody>
        </p:sp>
      </p:grpSp>
      <p:sp>
        <p:nvSpPr>
          <p:cNvPr id="149" name="Google Shape;149;p18">
            <a:extLst>
              <a:ext uri="{FF2B5EF4-FFF2-40B4-BE49-F238E27FC236}">
                <a16:creationId xmlns:a16="http://schemas.microsoft.com/office/drawing/2014/main" id="{E3895876-4E19-32EE-1567-FE6B2132430E}"/>
              </a:ext>
            </a:extLst>
          </p:cNvPr>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a:extLst>
              <a:ext uri="{FF2B5EF4-FFF2-40B4-BE49-F238E27FC236}">
                <a16:creationId xmlns:a16="http://schemas.microsoft.com/office/drawing/2014/main" id="{0B0FE945-07ED-DF98-1B60-5F00458B54C6}"/>
              </a:ext>
            </a:extLst>
          </p:cNvPr>
          <p:cNvGrpSpPr/>
          <p:nvPr/>
        </p:nvGrpSpPr>
        <p:grpSpPr>
          <a:xfrm>
            <a:off x="6727250" y="3083957"/>
            <a:ext cx="2048259" cy="1668487"/>
            <a:chOff x="6727251" y="3083957"/>
            <a:chExt cx="1928700" cy="1668487"/>
          </a:xfrm>
        </p:grpSpPr>
        <p:sp>
          <p:nvSpPr>
            <p:cNvPr id="161" name="Google Shape;161;p18">
              <a:extLst>
                <a:ext uri="{FF2B5EF4-FFF2-40B4-BE49-F238E27FC236}">
                  <a16:creationId xmlns:a16="http://schemas.microsoft.com/office/drawing/2014/main" id="{D9DDB5D2-7CC1-0C99-D897-AFDEC956459E}"/>
                </a:ext>
              </a:extLst>
            </p:cNvPr>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Transformations</a:t>
              </a:r>
            </a:p>
          </p:txBody>
        </p:sp>
        <p:sp>
          <p:nvSpPr>
            <p:cNvPr id="162" name="Google Shape;162;p18">
              <a:extLst>
                <a:ext uri="{FF2B5EF4-FFF2-40B4-BE49-F238E27FC236}">
                  <a16:creationId xmlns:a16="http://schemas.microsoft.com/office/drawing/2014/main" id="{D8B2A4D7-55BB-A337-5A00-EB56E852F7AC}"/>
                </a:ext>
              </a:extLst>
            </p:cNvPr>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Isolated quantum system evolves with reversible unitary operators</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Open systems affected by decoherence</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No cloning theorem</a:t>
              </a:r>
            </a:p>
          </p:txBody>
        </p:sp>
      </p:grpSp>
      <p:sp>
        <p:nvSpPr>
          <p:cNvPr id="151" name="Google Shape;151;p18">
            <a:extLst>
              <a:ext uri="{FF2B5EF4-FFF2-40B4-BE49-F238E27FC236}">
                <a16:creationId xmlns:a16="http://schemas.microsoft.com/office/drawing/2014/main" id="{A2255E96-F53B-7B9E-221A-F2F866441C94}"/>
              </a:ext>
            </a:extLst>
          </p:cNvPr>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a:extLst>
              <a:ext uri="{FF2B5EF4-FFF2-40B4-BE49-F238E27FC236}">
                <a16:creationId xmlns:a16="http://schemas.microsoft.com/office/drawing/2014/main" id="{B892168E-8625-164F-0A45-DC0F1C2992F0}"/>
              </a:ext>
            </a:extLst>
          </p:cNvPr>
          <p:cNvGrpSpPr/>
          <p:nvPr/>
        </p:nvGrpSpPr>
        <p:grpSpPr>
          <a:xfrm>
            <a:off x="2567552" y="3083957"/>
            <a:ext cx="1928700" cy="1668487"/>
            <a:chOff x="2567552" y="3083957"/>
            <a:chExt cx="1928700" cy="1668487"/>
          </a:xfrm>
        </p:grpSpPr>
        <p:sp>
          <p:nvSpPr>
            <p:cNvPr id="164" name="Google Shape;164;p18">
              <a:extLst>
                <a:ext uri="{FF2B5EF4-FFF2-40B4-BE49-F238E27FC236}">
                  <a16:creationId xmlns:a16="http://schemas.microsoft.com/office/drawing/2014/main" id="{40657908-B043-8AC9-EAB9-C572E89699CE}"/>
                </a:ext>
              </a:extLst>
            </p:cNvPr>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Measurement</a:t>
              </a:r>
            </a:p>
          </p:txBody>
        </p:sp>
        <p:sp>
          <p:nvSpPr>
            <p:cNvPr id="165" name="Google Shape;165;p18">
              <a:extLst>
                <a:ext uri="{FF2B5EF4-FFF2-40B4-BE49-F238E27FC236}">
                  <a16:creationId xmlns:a16="http://schemas.microsoft.com/office/drawing/2014/main" id="{D804535B-EBB9-402E-B043-86BDDEE8AAD6}"/>
                </a:ext>
              </a:extLst>
            </p:cNvPr>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Basis dependent</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Probabilistic</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Transform system state in one of the preferred state</a:t>
              </a:r>
            </a:p>
          </p:txBody>
        </p:sp>
      </p:grpSp>
      <p:sp>
        <p:nvSpPr>
          <p:cNvPr id="147" name="Google Shape;147;p18">
            <a:extLst>
              <a:ext uri="{FF2B5EF4-FFF2-40B4-BE49-F238E27FC236}">
                <a16:creationId xmlns:a16="http://schemas.microsoft.com/office/drawing/2014/main" id="{3033EEC0-8795-24ED-3343-62B926545B88}"/>
              </a:ext>
            </a:extLst>
          </p:cNvPr>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a:extLst>
              <a:ext uri="{FF2B5EF4-FFF2-40B4-BE49-F238E27FC236}">
                <a16:creationId xmlns:a16="http://schemas.microsoft.com/office/drawing/2014/main" id="{6F8AA754-FA95-BC2C-84A1-C840672055EE}"/>
              </a:ext>
            </a:extLst>
          </p:cNvPr>
          <p:cNvGrpSpPr/>
          <p:nvPr/>
        </p:nvGrpSpPr>
        <p:grpSpPr>
          <a:xfrm>
            <a:off x="5489428" y="2660019"/>
            <a:ext cx="244648" cy="239229"/>
            <a:chOff x="-22863675" y="3131775"/>
            <a:chExt cx="299300" cy="293425"/>
          </a:xfrm>
        </p:grpSpPr>
        <p:sp>
          <p:nvSpPr>
            <p:cNvPr id="167" name="Google Shape;167;p18">
              <a:extLst>
                <a:ext uri="{FF2B5EF4-FFF2-40B4-BE49-F238E27FC236}">
                  <a16:creationId xmlns:a16="http://schemas.microsoft.com/office/drawing/2014/main" id="{E9B4125E-302F-2D6D-7167-1FA878914F57}"/>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a:extLst>
                <a:ext uri="{FF2B5EF4-FFF2-40B4-BE49-F238E27FC236}">
                  <a16:creationId xmlns:a16="http://schemas.microsoft.com/office/drawing/2014/main" id="{848011F9-E9F3-5C76-2CA2-9F90CDF8EE1F}"/>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a:extLst>
                <a:ext uri="{FF2B5EF4-FFF2-40B4-BE49-F238E27FC236}">
                  <a16:creationId xmlns:a16="http://schemas.microsoft.com/office/drawing/2014/main" id="{2B6A6743-8422-FEB4-5CC9-DC3610E8497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a:extLst>
              <a:ext uri="{FF2B5EF4-FFF2-40B4-BE49-F238E27FC236}">
                <a16:creationId xmlns:a16="http://schemas.microsoft.com/office/drawing/2014/main" id="{FEEE9056-813B-1D1B-EDD6-6782C9271CE8}"/>
              </a:ext>
            </a:extLst>
          </p:cNvPr>
          <p:cNvGrpSpPr/>
          <p:nvPr/>
        </p:nvGrpSpPr>
        <p:grpSpPr>
          <a:xfrm>
            <a:off x="3413430" y="2658898"/>
            <a:ext cx="236944" cy="241471"/>
            <a:chOff x="-24353875" y="3147725"/>
            <a:chExt cx="289875" cy="296175"/>
          </a:xfrm>
        </p:grpSpPr>
        <p:sp>
          <p:nvSpPr>
            <p:cNvPr id="171" name="Google Shape;171;p18">
              <a:extLst>
                <a:ext uri="{FF2B5EF4-FFF2-40B4-BE49-F238E27FC236}">
                  <a16:creationId xmlns:a16="http://schemas.microsoft.com/office/drawing/2014/main" id="{3AFAD183-8274-8155-7EFC-857F99404AE5}"/>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a:extLst>
                <a:ext uri="{FF2B5EF4-FFF2-40B4-BE49-F238E27FC236}">
                  <a16:creationId xmlns:a16="http://schemas.microsoft.com/office/drawing/2014/main" id="{4625891C-035E-C35C-B0F3-1905144FC4E8}"/>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a:extLst>
              <a:ext uri="{FF2B5EF4-FFF2-40B4-BE49-F238E27FC236}">
                <a16:creationId xmlns:a16="http://schemas.microsoft.com/office/drawing/2014/main" id="{9C50A457-F923-B180-E145-F4BC7E838985}"/>
              </a:ext>
            </a:extLst>
          </p:cNvPr>
          <p:cNvGrpSpPr/>
          <p:nvPr/>
        </p:nvGrpSpPr>
        <p:grpSpPr>
          <a:xfrm>
            <a:off x="7570031" y="2658701"/>
            <a:ext cx="243142" cy="241865"/>
            <a:chOff x="-46779100" y="3938500"/>
            <a:chExt cx="299325" cy="298525"/>
          </a:xfrm>
        </p:grpSpPr>
        <p:sp>
          <p:nvSpPr>
            <p:cNvPr id="174" name="Google Shape;174;p18">
              <a:extLst>
                <a:ext uri="{FF2B5EF4-FFF2-40B4-BE49-F238E27FC236}">
                  <a16:creationId xmlns:a16="http://schemas.microsoft.com/office/drawing/2014/main" id="{42B805CE-A21D-4924-09B4-D73E525092DB}"/>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a:extLst>
                <a:ext uri="{FF2B5EF4-FFF2-40B4-BE49-F238E27FC236}">
                  <a16:creationId xmlns:a16="http://schemas.microsoft.com/office/drawing/2014/main" id="{537E3A4E-2888-FD21-7386-53984BC4C47F}"/>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a:extLst>
              <a:ext uri="{FF2B5EF4-FFF2-40B4-BE49-F238E27FC236}">
                <a16:creationId xmlns:a16="http://schemas.microsoft.com/office/drawing/2014/main" id="{7178DECB-A5BA-FCF5-D3CF-4B25F702D906}"/>
              </a:ext>
            </a:extLst>
          </p:cNvPr>
          <p:cNvGrpSpPr/>
          <p:nvPr/>
        </p:nvGrpSpPr>
        <p:grpSpPr>
          <a:xfrm>
            <a:off x="1330482" y="2657263"/>
            <a:ext cx="243142" cy="244741"/>
            <a:chOff x="-45673275" y="3199325"/>
            <a:chExt cx="299325" cy="302075"/>
          </a:xfrm>
        </p:grpSpPr>
        <p:sp>
          <p:nvSpPr>
            <p:cNvPr id="177" name="Google Shape;177;p18">
              <a:extLst>
                <a:ext uri="{FF2B5EF4-FFF2-40B4-BE49-F238E27FC236}">
                  <a16:creationId xmlns:a16="http://schemas.microsoft.com/office/drawing/2014/main" id="{4415A3D4-02D8-827D-C667-B21DA9425BCC}"/>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a:extLst>
                <a:ext uri="{FF2B5EF4-FFF2-40B4-BE49-F238E27FC236}">
                  <a16:creationId xmlns:a16="http://schemas.microsoft.com/office/drawing/2014/main" id="{4569AAB1-F637-8BD8-E8FD-C26048D37352}"/>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a:extLst>
                <a:ext uri="{FF2B5EF4-FFF2-40B4-BE49-F238E27FC236}">
                  <a16:creationId xmlns:a16="http://schemas.microsoft.com/office/drawing/2014/main" id="{79E1D2B7-BCFA-1611-F12B-4FFE3F99F738}"/>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a:extLst>
              <a:ext uri="{FF2B5EF4-FFF2-40B4-BE49-F238E27FC236}">
                <a16:creationId xmlns:a16="http://schemas.microsoft.com/office/drawing/2014/main" id="{2F67EDC0-419E-1865-25A3-26A1890E360C}"/>
              </a:ext>
            </a:extLst>
          </p:cNvPr>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
        <p:nvSpPr>
          <p:cNvPr id="2" name="TextBox 1">
            <a:extLst>
              <a:ext uri="{FF2B5EF4-FFF2-40B4-BE49-F238E27FC236}">
                <a16:creationId xmlns:a16="http://schemas.microsoft.com/office/drawing/2014/main" id="{7C035E1E-40C8-B6E9-302C-36E55AB69C9C}"/>
              </a:ext>
            </a:extLst>
          </p:cNvPr>
          <p:cNvSpPr txBox="1"/>
          <p:nvPr/>
        </p:nvSpPr>
        <p:spPr>
          <a:xfrm>
            <a:off x="1060364" y="990102"/>
            <a:ext cx="7174075" cy="523220"/>
          </a:xfrm>
          <a:prstGeom prst="rect">
            <a:avLst/>
          </a:prstGeom>
          <a:noFill/>
        </p:spPr>
        <p:txBody>
          <a:bodyPr wrap="square" rtlCol="0">
            <a:spAutoFit/>
          </a:bodyPr>
          <a:lstStyle/>
          <a:p>
            <a:pPr algn="just"/>
            <a:r>
              <a:rPr lang="en-US" noProof="0" dirty="0"/>
              <a:t>A quantum system can be made using different technologies, but regardless of this they are governed by many universal postulates	</a:t>
            </a:r>
          </a:p>
        </p:txBody>
      </p:sp>
    </p:spTree>
    <p:extLst>
      <p:ext uri="{BB962C8B-B14F-4D97-AF65-F5344CB8AC3E}">
        <p14:creationId xmlns:p14="http://schemas.microsoft.com/office/powerpoint/2010/main" val="288636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1126100510"/>
              </p:ext>
            </p:extLst>
          </p:nvPr>
        </p:nvGraphicFramePr>
        <p:xfrm>
          <a:off x="56393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Optical</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photons as qubit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Polarization,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Coaxial or fiber technology</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Low Decoherence, Slow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03928197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Most Common technologies</a:t>
            </a:r>
            <a:endParaRPr lang="en-US" noProof="0" dirty="0"/>
          </a:p>
        </p:txBody>
      </p:sp>
      <p:sp>
        <p:nvSpPr>
          <p:cNvPr id="1065" name="Google Shape;1065;p37"/>
          <p:cNvSpPr/>
          <p:nvPr/>
        </p:nvSpPr>
        <p:spPr>
          <a:xfrm>
            <a:off x="4278025" y="158764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6" name="Google Shape;1066;p37"/>
          <p:cNvSpPr/>
          <p:nvPr/>
        </p:nvSpPr>
        <p:spPr>
          <a:xfrm>
            <a:off x="4278025" y="2376215"/>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7" name="Google Shape;1067;p37"/>
          <p:cNvSpPr/>
          <p:nvPr/>
        </p:nvSpPr>
        <p:spPr>
          <a:xfrm>
            <a:off x="4278025" y="3164790"/>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graphicFrame>
        <p:nvGraphicFramePr>
          <p:cNvPr id="1068" name="Google Shape;1068;p37"/>
          <p:cNvGraphicFramePr/>
          <p:nvPr>
            <p:extLst>
              <p:ext uri="{D42A27DB-BD31-4B8C-83A1-F6EECF244321}">
                <p14:modId xmlns:p14="http://schemas.microsoft.com/office/powerpoint/2010/main" val="684392735"/>
              </p:ext>
            </p:extLst>
          </p:nvPr>
        </p:nvGraphicFramePr>
        <p:xfrm>
          <a:off x="507678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Superconductive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superconductive circuits manipulated by microwaves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System phase, Charge,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Need system at cryogenics temperature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High Decoherence, Fast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804518780"/>
                  </a:ext>
                </a:extLst>
              </a:tr>
            </a:tbl>
          </a:graphicData>
        </a:graphic>
      </p:graphicFrame>
      <p:sp>
        <p:nvSpPr>
          <p:cNvPr id="2" name="Google Shape;1067;p37">
            <a:extLst>
              <a:ext uri="{FF2B5EF4-FFF2-40B4-BE49-F238E27FC236}">
                <a16:creationId xmlns:a16="http://schemas.microsoft.com/office/drawing/2014/main" id="{9368BEA0-C548-E051-D483-686687AFED35}"/>
              </a:ext>
            </a:extLst>
          </p:cNvPr>
          <p:cNvSpPr/>
          <p:nvPr/>
        </p:nvSpPr>
        <p:spPr>
          <a:xfrm>
            <a:off x="4278025" y="3953365"/>
            <a:ext cx="5877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08621684-2C7A-1ABB-2F72-4EFCDD48998D}"/>
            </a:ext>
          </a:extLst>
        </p:cNvPr>
        <p:cNvGrpSpPr/>
        <p:nvPr/>
      </p:nvGrpSpPr>
      <p:grpSpPr>
        <a:xfrm>
          <a:off x="0" y="0"/>
          <a:ext cx="0" cy="0"/>
          <a:chOff x="0" y="0"/>
          <a:chExt cx="0" cy="0"/>
        </a:xfrm>
      </p:grpSpPr>
      <p:grpSp>
        <p:nvGrpSpPr>
          <p:cNvPr id="185" name="Google Shape;185;p19">
            <a:extLst>
              <a:ext uri="{FF2B5EF4-FFF2-40B4-BE49-F238E27FC236}">
                <a16:creationId xmlns:a16="http://schemas.microsoft.com/office/drawing/2014/main" id="{3D451BFA-9964-51BA-F54F-020A0A725384}"/>
              </a:ext>
            </a:extLst>
          </p:cNvPr>
          <p:cNvGrpSpPr/>
          <p:nvPr/>
        </p:nvGrpSpPr>
        <p:grpSpPr>
          <a:xfrm>
            <a:off x="696810" y="1835475"/>
            <a:ext cx="2731500" cy="2728500"/>
            <a:chOff x="696810" y="1835475"/>
            <a:chExt cx="2731500" cy="2728500"/>
          </a:xfrm>
        </p:grpSpPr>
        <p:sp>
          <p:nvSpPr>
            <p:cNvPr id="186" name="Google Shape;186;p19">
              <a:extLst>
                <a:ext uri="{FF2B5EF4-FFF2-40B4-BE49-F238E27FC236}">
                  <a16:creationId xmlns:a16="http://schemas.microsoft.com/office/drawing/2014/main" id="{3BF363B4-A5B6-7B05-AE88-799945ED2120}"/>
                </a:ext>
              </a:extLst>
            </p:cNvPr>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a:extLst>
                <a:ext uri="{FF2B5EF4-FFF2-40B4-BE49-F238E27FC236}">
                  <a16:creationId xmlns:a16="http://schemas.microsoft.com/office/drawing/2014/main" id="{A1456A4D-7404-4D0C-C614-7F5A43FF97E6}"/>
                </a:ext>
              </a:extLst>
            </p:cNvPr>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a:extLst>
                <a:ext uri="{FF2B5EF4-FFF2-40B4-BE49-F238E27FC236}">
                  <a16:creationId xmlns:a16="http://schemas.microsoft.com/office/drawing/2014/main" id="{5B40FBB5-BC17-9AA8-57CB-22F3C652EC91}"/>
                </a:ext>
              </a:extLst>
            </p:cNvPr>
            <p:cNvSpPr/>
            <p:nvPr/>
          </p:nvSpPr>
          <p:spPr>
            <a:xfrm flipH="1">
              <a:off x="2804735" y="2027390"/>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a:extLst>
                <a:ext uri="{FF2B5EF4-FFF2-40B4-BE49-F238E27FC236}">
                  <a16:creationId xmlns:a16="http://schemas.microsoft.com/office/drawing/2014/main" id="{0E5EA001-4E9A-2905-765D-737F1E9D3858}"/>
                </a:ext>
              </a:extLst>
            </p:cNvPr>
            <p:cNvSpPr/>
            <p:nvPr/>
          </p:nvSpPr>
          <p:spPr>
            <a:xfrm flipH="1">
              <a:off x="2427745" y="253052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a:extLst>
              <a:ext uri="{FF2B5EF4-FFF2-40B4-BE49-F238E27FC236}">
                <a16:creationId xmlns:a16="http://schemas.microsoft.com/office/drawing/2014/main" id="{2F8934C5-C741-B135-3ADC-6243ECF9D72B}"/>
              </a:ext>
            </a:extLst>
          </p:cNvPr>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6" name="Google Shape;196;p19">
            <a:extLst>
              <a:ext uri="{FF2B5EF4-FFF2-40B4-BE49-F238E27FC236}">
                <a16:creationId xmlns:a16="http://schemas.microsoft.com/office/drawing/2014/main" id="{AE521C3B-D0D4-E85E-A09B-0A3C887F8ED4}"/>
              </a:ext>
            </a:extLst>
          </p:cNvPr>
          <p:cNvGrpSpPr/>
          <p:nvPr/>
        </p:nvGrpSpPr>
        <p:grpSpPr>
          <a:xfrm>
            <a:off x="3912120" y="1830272"/>
            <a:ext cx="4591132" cy="867206"/>
            <a:chOff x="3669755" y="1357009"/>
            <a:chExt cx="4591132" cy="867206"/>
          </a:xfrm>
        </p:grpSpPr>
        <p:sp>
          <p:nvSpPr>
            <p:cNvPr id="197" name="Google Shape;197;p19">
              <a:extLst>
                <a:ext uri="{FF2B5EF4-FFF2-40B4-BE49-F238E27FC236}">
                  <a16:creationId xmlns:a16="http://schemas.microsoft.com/office/drawing/2014/main" id="{DA9285AC-DBAE-326B-09D8-24BCE57124F3}"/>
                </a:ext>
              </a:extLst>
            </p:cNvPr>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8" name="Google Shape;198;p19">
              <a:extLst>
                <a:ext uri="{FF2B5EF4-FFF2-40B4-BE49-F238E27FC236}">
                  <a16:creationId xmlns:a16="http://schemas.microsoft.com/office/drawing/2014/main" id="{148E994C-7D47-10D1-549E-38232B05E758}"/>
                </a:ext>
              </a:extLst>
            </p:cNvPr>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Pure states</a:t>
              </a:r>
            </a:p>
          </p:txBody>
        </p:sp>
        <p:sp>
          <p:nvSpPr>
            <p:cNvPr id="199" name="Google Shape;199;p19">
              <a:extLst>
                <a:ext uri="{FF2B5EF4-FFF2-40B4-BE49-F238E27FC236}">
                  <a16:creationId xmlns:a16="http://schemas.microsoft.com/office/drawing/2014/main" id="{0B61BB40-137F-6EAA-71AF-4DADD6ACE8C2}"/>
                </a:ext>
              </a:extLst>
            </p:cNvPr>
            <p:cNvSpPr txBox="1"/>
            <p:nvPr/>
          </p:nvSpPr>
          <p:spPr>
            <a:xfrm>
              <a:off x="4314425" y="1651515"/>
              <a:ext cx="394646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Represented by unitary vector that always lives on Bloch Sphere’s surface</a:t>
              </a:r>
            </a:p>
          </p:txBody>
        </p:sp>
      </p:grpSp>
      <p:grpSp>
        <p:nvGrpSpPr>
          <p:cNvPr id="200" name="Google Shape;200;p19">
            <a:extLst>
              <a:ext uri="{FF2B5EF4-FFF2-40B4-BE49-F238E27FC236}">
                <a16:creationId xmlns:a16="http://schemas.microsoft.com/office/drawing/2014/main" id="{ABAEE22E-DEF2-E1B9-3F93-DA711A980A48}"/>
              </a:ext>
            </a:extLst>
          </p:cNvPr>
          <p:cNvGrpSpPr/>
          <p:nvPr/>
        </p:nvGrpSpPr>
        <p:grpSpPr>
          <a:xfrm>
            <a:off x="3912120" y="3207215"/>
            <a:ext cx="4591132" cy="1271342"/>
            <a:chOff x="3669755" y="3589623"/>
            <a:chExt cx="4591132" cy="1271342"/>
          </a:xfrm>
        </p:grpSpPr>
        <p:sp>
          <p:nvSpPr>
            <p:cNvPr id="201" name="Google Shape;201;p19">
              <a:extLst>
                <a:ext uri="{FF2B5EF4-FFF2-40B4-BE49-F238E27FC236}">
                  <a16:creationId xmlns:a16="http://schemas.microsoft.com/office/drawing/2014/main" id="{4052FA63-F80B-9B1E-0DDC-4E577586982B}"/>
                </a:ext>
              </a:extLst>
            </p:cNvPr>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02" name="Google Shape;202;p19">
              <a:extLst>
                <a:ext uri="{FF2B5EF4-FFF2-40B4-BE49-F238E27FC236}">
                  <a16:creationId xmlns:a16="http://schemas.microsoft.com/office/drawing/2014/main" id="{C7900301-0906-B5E9-845D-65345B15F150}"/>
                </a:ext>
              </a:extLst>
            </p:cNvPr>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03" name="Google Shape;203;p19">
              <a:extLst>
                <a:ext uri="{FF2B5EF4-FFF2-40B4-BE49-F238E27FC236}">
                  <a16:creationId xmlns:a16="http://schemas.microsoft.com/office/drawing/2014/main" id="{3B8D646C-0E5B-9C57-AF6C-B12107F3BD1D}"/>
                </a:ext>
              </a:extLst>
            </p:cNvPr>
            <p:cNvSpPr txBox="1"/>
            <p:nvPr/>
          </p:nvSpPr>
          <p:spPr>
            <a:xfrm>
              <a:off x="4314424" y="3886624"/>
              <a:ext cx="3946463" cy="9743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latin typeface="Roboto" panose="02000000000000000000" pitchFamily="2" charset="0"/>
                  <a:ea typeface="Roboto" panose="02000000000000000000" pitchFamily="2" charset="0"/>
                  <a:cs typeface="Roboto" panose="02000000000000000000" pitchFamily="2" charset="0"/>
                </a:rPr>
                <a:t>Represent a probabilistic ensemble of pure state due to uncertainty about system’s state, where graphically it’s a non unitary vector contained inside the Bloch Sphere.</a:t>
              </a:r>
            </a:p>
            <a:p>
              <a:pPr marL="0" lvl="0" indent="0" algn="l" rtl="0">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Usually caused by decoherence, that ‘mixes’ pure states or uncertainty about system initialization</a:t>
              </a:r>
              <a:endParaRPr lang="en-US" sz="12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04" name="Google Shape;204;p19">
            <a:extLst>
              <a:ext uri="{FF2B5EF4-FFF2-40B4-BE49-F238E27FC236}">
                <a16:creationId xmlns:a16="http://schemas.microsoft.com/office/drawing/2014/main" id="{D0CC5171-8F1A-3EC0-63D1-13F93C5D6383}"/>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Bloch Sphere</a:t>
            </a:r>
          </a:p>
        </p:txBody>
      </p:sp>
      <p:sp>
        <p:nvSpPr>
          <p:cNvPr id="205" name="Google Shape;205;p19">
            <a:extLst>
              <a:ext uri="{FF2B5EF4-FFF2-40B4-BE49-F238E27FC236}">
                <a16:creationId xmlns:a16="http://schemas.microsoft.com/office/drawing/2014/main" id="{6F3E947F-EFAC-7811-E21A-1A6B2480C37D}"/>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geometric definition</a:t>
            </a:r>
          </a:p>
        </p:txBody>
      </p:sp>
      <p:cxnSp>
        <p:nvCxnSpPr>
          <p:cNvPr id="206" name="Google Shape;206;p19">
            <a:extLst>
              <a:ext uri="{FF2B5EF4-FFF2-40B4-BE49-F238E27FC236}">
                <a16:creationId xmlns:a16="http://schemas.microsoft.com/office/drawing/2014/main" id="{621D073E-4661-4047-966A-6B7557CBB645}"/>
              </a:ext>
            </a:extLst>
          </p:cNvPr>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a:extLst>
              <a:ext uri="{FF2B5EF4-FFF2-40B4-BE49-F238E27FC236}">
                <a16:creationId xmlns:a16="http://schemas.microsoft.com/office/drawing/2014/main" id="{3FFA8C15-156F-1A40-6B98-050073B714E8}"/>
              </a:ext>
            </a:extLst>
          </p:cNvPr>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
        <p:nvSpPr>
          <p:cNvPr id="2" name="Google Shape;188;p19">
            <a:extLst>
              <a:ext uri="{FF2B5EF4-FFF2-40B4-BE49-F238E27FC236}">
                <a16:creationId xmlns:a16="http://schemas.microsoft.com/office/drawing/2014/main" id="{BE756A99-2C43-146E-59B4-91C895EDDE01}"/>
              </a:ext>
            </a:extLst>
          </p:cNvPr>
          <p:cNvSpPr/>
          <p:nvPr/>
        </p:nvSpPr>
        <p:spPr>
          <a:xfrm flipH="1">
            <a:off x="1949328" y="171717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3" name="Google Shape;189;p19">
            <a:extLst>
              <a:ext uri="{FF2B5EF4-FFF2-40B4-BE49-F238E27FC236}">
                <a16:creationId xmlns:a16="http://schemas.microsoft.com/office/drawing/2014/main" id="{2146B5FB-0D1C-C050-D3D3-7A530AAD8908}"/>
              </a:ext>
            </a:extLst>
          </p:cNvPr>
          <p:cNvSpPr/>
          <p:nvPr/>
        </p:nvSpPr>
        <p:spPr>
          <a:xfrm flipH="1">
            <a:off x="2653945" y="29143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14417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0">
          <a:extLst>
            <a:ext uri="{FF2B5EF4-FFF2-40B4-BE49-F238E27FC236}">
              <a16:creationId xmlns:a16="http://schemas.microsoft.com/office/drawing/2014/main" id="{18578C8D-A1A2-D1F1-3717-C0C80A7460E8}"/>
            </a:ext>
          </a:extLst>
        </p:cNvPr>
        <p:cNvGrpSpPr/>
        <p:nvPr/>
      </p:nvGrpSpPr>
      <p:grpSpPr>
        <a:xfrm>
          <a:off x="0" y="0"/>
          <a:ext cx="0" cy="0"/>
          <a:chOff x="0" y="0"/>
          <a:chExt cx="0" cy="0"/>
        </a:xfrm>
      </p:grpSpPr>
      <p:grpSp>
        <p:nvGrpSpPr>
          <p:cNvPr id="1133" name="Google Shape;1133;p39">
            <a:extLst>
              <a:ext uri="{FF2B5EF4-FFF2-40B4-BE49-F238E27FC236}">
                <a16:creationId xmlns:a16="http://schemas.microsoft.com/office/drawing/2014/main" id="{92D81C2E-7B2B-2752-9F89-EF0BC6EB20B8}"/>
              </a:ext>
            </a:extLst>
          </p:cNvPr>
          <p:cNvGrpSpPr/>
          <p:nvPr/>
        </p:nvGrpSpPr>
        <p:grpSpPr>
          <a:xfrm>
            <a:off x="456476" y="1354706"/>
            <a:ext cx="2059800" cy="2583217"/>
            <a:chOff x="459049" y="1721804"/>
            <a:chExt cx="2059800" cy="2583217"/>
          </a:xfrm>
        </p:grpSpPr>
        <p:sp>
          <p:nvSpPr>
            <p:cNvPr id="1134" name="Google Shape;1134;p39">
              <a:extLst>
                <a:ext uri="{FF2B5EF4-FFF2-40B4-BE49-F238E27FC236}">
                  <a16:creationId xmlns:a16="http://schemas.microsoft.com/office/drawing/2014/main" id="{16611E65-5CDE-0816-1130-08D9BF351E84}"/>
                </a:ext>
              </a:extLst>
            </p:cNvPr>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Ket</a:t>
              </a:r>
            </a:p>
          </p:txBody>
        </p:sp>
        <p:sp>
          <p:nvSpPr>
            <p:cNvPr id="1135" name="Google Shape;1135;p39">
              <a:extLst>
                <a:ext uri="{FF2B5EF4-FFF2-40B4-BE49-F238E27FC236}">
                  <a16:creationId xmlns:a16="http://schemas.microsoft.com/office/drawing/2014/main" id="{335FB548-5BE5-E36B-47D7-673CE7E8F3AA}"/>
                </a:ext>
              </a:extLst>
            </p:cNvPr>
            <p:cNvSpPr txBox="1"/>
            <p:nvPr/>
          </p:nvSpPr>
          <p:spPr>
            <a:xfrm flipH="1">
              <a:off x="459049" y="2542856"/>
              <a:ext cx="2059800" cy="176216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Denotes column vector</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Coefficients are the amplitude factor</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Only pure states</a:t>
              </a:r>
            </a:p>
          </p:txBody>
        </p:sp>
        <p:sp>
          <p:nvSpPr>
            <p:cNvPr id="1136" name="Google Shape;1136;p39">
              <a:extLst>
                <a:ext uri="{FF2B5EF4-FFF2-40B4-BE49-F238E27FC236}">
                  <a16:creationId xmlns:a16="http://schemas.microsoft.com/office/drawing/2014/main" id="{D586668C-9670-ACDB-E041-B82293774F2C}"/>
                </a:ext>
              </a:extLst>
            </p:cNvPr>
            <p:cNvSpPr/>
            <p:nvPr/>
          </p:nvSpPr>
          <p:spPr>
            <a:xfrm>
              <a:off x="559033" y="1721804"/>
              <a:ext cx="1893064"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Pure states</a:t>
              </a:r>
            </a:p>
          </p:txBody>
        </p:sp>
      </p:grpSp>
      <p:grpSp>
        <p:nvGrpSpPr>
          <p:cNvPr id="1137" name="Google Shape;1137;p39">
            <a:extLst>
              <a:ext uri="{FF2B5EF4-FFF2-40B4-BE49-F238E27FC236}">
                <a16:creationId xmlns:a16="http://schemas.microsoft.com/office/drawing/2014/main" id="{69EF91E3-D90F-3354-4F95-D15A13A7E0A5}"/>
              </a:ext>
            </a:extLst>
          </p:cNvPr>
          <p:cNvGrpSpPr/>
          <p:nvPr/>
        </p:nvGrpSpPr>
        <p:grpSpPr>
          <a:xfrm>
            <a:off x="3027578" y="1354706"/>
            <a:ext cx="2059800" cy="3001514"/>
            <a:chOff x="3030151" y="1721804"/>
            <a:chExt cx="2059800" cy="3001514"/>
          </a:xfrm>
        </p:grpSpPr>
        <p:sp>
          <p:nvSpPr>
            <p:cNvPr id="1138" name="Google Shape;1138;p39">
              <a:extLst>
                <a:ext uri="{FF2B5EF4-FFF2-40B4-BE49-F238E27FC236}">
                  <a16:creationId xmlns:a16="http://schemas.microsoft.com/office/drawing/2014/main" id="{161CFF81-5E21-4FBC-AA26-A3154D327AB3}"/>
                </a:ext>
              </a:extLst>
            </p:cNvPr>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Density Matrix</a:t>
              </a:r>
            </a:p>
          </p:txBody>
        </p:sp>
        <p:sp>
          <p:nvSpPr>
            <p:cNvPr id="1139" name="Google Shape;1139;p39">
              <a:extLst>
                <a:ext uri="{FF2B5EF4-FFF2-40B4-BE49-F238E27FC236}">
                  <a16:creationId xmlns:a16="http://schemas.microsoft.com/office/drawing/2014/main" id="{6C7D962A-FCD3-06BD-97D5-BFA454D6EE81}"/>
                </a:ext>
              </a:extLst>
            </p:cNvPr>
            <p:cNvSpPr txBox="1"/>
            <p:nvPr/>
          </p:nvSpPr>
          <p:spPr>
            <a:xfrm flipH="1">
              <a:off x="3030151" y="2542852"/>
              <a:ext cx="2059800" cy="2180466"/>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Matrix representation</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main diagonal there are classic probabilities of pure states</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 secondary diagonal there are coherence elements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Universal representation (isolated closed system)</a:t>
              </a:r>
              <a:endParaRPr lang="en-US" sz="1200" noProof="0" dirty="0">
                <a:solidFill>
                  <a:schemeClr val="dk1"/>
                </a:solidFill>
                <a:latin typeface="Roboto"/>
                <a:ea typeface="Roboto"/>
                <a:cs typeface="Roboto"/>
                <a:sym typeface="Roboto"/>
              </a:endParaRPr>
            </a:p>
          </p:txBody>
        </p:sp>
        <p:sp>
          <p:nvSpPr>
            <p:cNvPr id="1140" name="Google Shape;1140;p39">
              <a:extLst>
                <a:ext uri="{FF2B5EF4-FFF2-40B4-BE49-F238E27FC236}">
                  <a16:creationId xmlns:a16="http://schemas.microsoft.com/office/drawing/2014/main" id="{0ACE3252-43DB-DE52-10CC-C994292BAB49}"/>
                </a:ext>
              </a:extLst>
            </p:cNvPr>
            <p:cNvSpPr/>
            <p:nvPr/>
          </p:nvSpPr>
          <p:spPr>
            <a:xfrm flipH="1">
              <a:off x="3130183" y="1721804"/>
              <a:ext cx="1838182"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General</a:t>
              </a:r>
            </a:p>
          </p:txBody>
        </p:sp>
      </p:grpSp>
      <p:sp>
        <p:nvSpPr>
          <p:cNvPr id="1141" name="Google Shape;1141;p39">
            <a:extLst>
              <a:ext uri="{FF2B5EF4-FFF2-40B4-BE49-F238E27FC236}">
                <a16:creationId xmlns:a16="http://schemas.microsoft.com/office/drawing/2014/main" id="{34E43952-C287-4C8B-B65F-D0EA265E7970}"/>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Common quantum representation</a:t>
            </a:r>
          </a:p>
        </p:txBody>
      </p:sp>
      <p:pic>
        <p:nvPicPr>
          <p:cNvPr id="8" name="Picture 7">
            <a:extLst>
              <a:ext uri="{FF2B5EF4-FFF2-40B4-BE49-F238E27FC236}">
                <a16:creationId xmlns:a16="http://schemas.microsoft.com/office/drawing/2014/main" id="{CB978DB1-81E6-C8E3-D0DF-49DE6BB6E809}"/>
              </a:ext>
            </a:extLst>
          </p:cNvPr>
          <p:cNvPicPr>
            <a:picLocks noChangeAspect="1"/>
          </p:cNvPicPr>
          <p:nvPr/>
        </p:nvPicPr>
        <p:blipFill>
          <a:blip r:embed="rId3"/>
          <a:stretch>
            <a:fillRect/>
          </a:stretch>
        </p:blipFill>
        <p:spPr>
          <a:xfrm>
            <a:off x="576506" y="3594412"/>
            <a:ext cx="1463102" cy="687022"/>
          </a:xfrm>
          <a:prstGeom prst="rect">
            <a:avLst/>
          </a:prstGeom>
        </p:spPr>
      </p:pic>
      <p:pic>
        <p:nvPicPr>
          <p:cNvPr id="10" name="Picture 9">
            <a:extLst>
              <a:ext uri="{FF2B5EF4-FFF2-40B4-BE49-F238E27FC236}">
                <a16:creationId xmlns:a16="http://schemas.microsoft.com/office/drawing/2014/main" id="{45C0D51C-7D80-BADB-7CBB-80282626763D}"/>
              </a:ext>
            </a:extLst>
          </p:cNvPr>
          <p:cNvPicPr>
            <a:picLocks noChangeAspect="1"/>
          </p:cNvPicPr>
          <p:nvPr/>
        </p:nvPicPr>
        <p:blipFill>
          <a:blip r:embed="rId4"/>
          <a:stretch>
            <a:fillRect/>
          </a:stretch>
        </p:blipFill>
        <p:spPr>
          <a:xfrm rot="5400000">
            <a:off x="3539365" y="3834924"/>
            <a:ext cx="397179" cy="1220690"/>
          </a:xfrm>
          <a:prstGeom prst="rect">
            <a:avLst/>
          </a:prstGeom>
        </p:spPr>
      </p:pic>
      <p:pic>
        <p:nvPicPr>
          <p:cNvPr id="12" name="Picture 11">
            <a:extLst>
              <a:ext uri="{FF2B5EF4-FFF2-40B4-BE49-F238E27FC236}">
                <a16:creationId xmlns:a16="http://schemas.microsoft.com/office/drawing/2014/main" id="{ACADCBE7-0662-E08A-6760-905B5CE40E92}"/>
              </a:ext>
            </a:extLst>
          </p:cNvPr>
          <p:cNvPicPr>
            <a:picLocks noChangeAspect="1"/>
          </p:cNvPicPr>
          <p:nvPr/>
        </p:nvPicPr>
        <p:blipFill>
          <a:blip r:embed="rId5"/>
          <a:srcRect/>
          <a:stretch/>
        </p:blipFill>
        <p:spPr>
          <a:xfrm>
            <a:off x="804652" y="4380415"/>
            <a:ext cx="718179" cy="313571"/>
          </a:xfrm>
          <a:prstGeom prst="rect">
            <a:avLst/>
          </a:prstGeom>
        </p:spPr>
      </p:pic>
      <p:grpSp>
        <p:nvGrpSpPr>
          <p:cNvPr id="2" name="Google Shape;1473;p45">
            <a:extLst>
              <a:ext uri="{FF2B5EF4-FFF2-40B4-BE49-F238E27FC236}">
                <a16:creationId xmlns:a16="http://schemas.microsoft.com/office/drawing/2014/main" id="{C2D6A532-99CF-4168-B817-49D82DCCC963}"/>
              </a:ext>
            </a:extLst>
          </p:cNvPr>
          <p:cNvGrpSpPr/>
          <p:nvPr/>
        </p:nvGrpSpPr>
        <p:grpSpPr>
          <a:xfrm>
            <a:off x="5694728" y="1354706"/>
            <a:ext cx="2955606" cy="2955675"/>
            <a:chOff x="3094219" y="1721400"/>
            <a:chExt cx="2955606" cy="2955675"/>
          </a:xfrm>
        </p:grpSpPr>
        <p:sp>
          <p:nvSpPr>
            <p:cNvPr id="4" name="Google Shape;1474;p45">
              <a:extLst>
                <a:ext uri="{FF2B5EF4-FFF2-40B4-BE49-F238E27FC236}">
                  <a16:creationId xmlns:a16="http://schemas.microsoft.com/office/drawing/2014/main" id="{C9438567-A70F-4727-623C-A8CF8797272B}"/>
                </a:ext>
              </a:extLst>
            </p:cNvPr>
            <p:cNvSpPr/>
            <p:nvPr/>
          </p:nvSpPr>
          <p:spPr>
            <a:xfrm>
              <a:off x="3094219" y="1721475"/>
              <a:ext cx="2955600" cy="2955600"/>
            </a:xfrm>
            <a:prstGeom prst="ellipse">
              <a:avLst/>
            </a:prstGeom>
            <a:solidFill>
              <a:schemeClr val="accent6"/>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7" name="Google Shape;1475;p45">
              <a:extLst>
                <a:ext uri="{FF2B5EF4-FFF2-40B4-BE49-F238E27FC236}">
                  <a16:creationId xmlns:a16="http://schemas.microsoft.com/office/drawing/2014/main" id="{A0CD8B5E-B3A3-0622-4802-AA11C3BA8E13}"/>
                </a:ext>
              </a:extLst>
            </p:cNvPr>
            <p:cNvCxnSpPr>
              <a:stCxn id="17" idx="0"/>
              <a:endCxn id="17" idx="4"/>
            </p:cNvCxnSpPr>
            <p:nvPr/>
          </p:nvCxnSpPr>
          <p:spPr>
            <a:xfrm>
              <a:off x="4572019" y="1721400"/>
              <a:ext cx="0" cy="2955600"/>
            </a:xfrm>
            <a:prstGeom prst="straightConnector1">
              <a:avLst/>
            </a:prstGeom>
            <a:noFill/>
            <a:ln w="19050" cap="rnd" cmpd="sng">
              <a:solidFill>
                <a:schemeClr val="accent1"/>
              </a:solidFill>
              <a:prstDash val="solid"/>
              <a:round/>
              <a:headEnd type="none" w="med" len="med"/>
              <a:tailEnd type="none" w="med" len="med"/>
            </a:ln>
          </p:spPr>
        </p:cxnSp>
        <p:cxnSp>
          <p:nvCxnSpPr>
            <p:cNvPr id="9" name="Google Shape;1477;p45">
              <a:extLst>
                <a:ext uri="{FF2B5EF4-FFF2-40B4-BE49-F238E27FC236}">
                  <a16:creationId xmlns:a16="http://schemas.microsoft.com/office/drawing/2014/main" id="{9F8ABA62-37FD-ECCA-4D86-AD03BDA68910}"/>
                </a:ext>
              </a:extLst>
            </p:cNvPr>
            <p:cNvCxnSpPr>
              <a:stCxn id="13" idx="7"/>
              <a:endCxn id="13" idx="3"/>
            </p:cNvCxnSpPr>
            <p:nvPr/>
          </p:nvCxnSpPr>
          <p:spPr>
            <a:xfrm flipH="1">
              <a:off x="3527187" y="3075390"/>
              <a:ext cx="2089800" cy="247800"/>
            </a:xfrm>
            <a:prstGeom prst="straightConnector1">
              <a:avLst/>
            </a:prstGeom>
            <a:noFill/>
            <a:ln w="19050" cap="rnd" cmpd="sng">
              <a:solidFill>
                <a:schemeClr val="accent1"/>
              </a:solidFill>
              <a:prstDash val="solid"/>
              <a:round/>
              <a:headEnd type="none" w="med" len="med"/>
              <a:tailEnd type="none" w="med" len="med"/>
            </a:ln>
          </p:spPr>
        </p:cxnSp>
        <p:cxnSp>
          <p:nvCxnSpPr>
            <p:cNvPr id="11" name="Google Shape;1479;p45">
              <a:extLst>
                <a:ext uri="{FF2B5EF4-FFF2-40B4-BE49-F238E27FC236}">
                  <a16:creationId xmlns:a16="http://schemas.microsoft.com/office/drawing/2014/main" id="{FCA7E1D2-38B1-BE6A-EDBC-CE43D36FAE3B}"/>
                </a:ext>
              </a:extLst>
            </p:cNvPr>
            <p:cNvCxnSpPr>
              <a:stCxn id="13" idx="5"/>
              <a:endCxn id="13" idx="1"/>
            </p:cNvCxnSpPr>
            <p:nvPr/>
          </p:nvCxnSpPr>
          <p:spPr>
            <a:xfrm rot="10800000">
              <a:off x="3527187" y="3075360"/>
              <a:ext cx="2089800" cy="247800"/>
            </a:xfrm>
            <a:prstGeom prst="straightConnector1">
              <a:avLst/>
            </a:prstGeom>
            <a:noFill/>
            <a:ln w="19050" cap="rnd" cmpd="sng">
              <a:solidFill>
                <a:schemeClr val="accent1"/>
              </a:solidFill>
              <a:prstDash val="solid"/>
              <a:round/>
              <a:headEnd type="none" w="med" len="med"/>
              <a:tailEnd type="none" w="med" len="med"/>
            </a:ln>
          </p:spPr>
        </p:cxnSp>
        <p:sp>
          <p:nvSpPr>
            <p:cNvPr id="13" name="Google Shape;1478;p45">
              <a:extLst>
                <a:ext uri="{FF2B5EF4-FFF2-40B4-BE49-F238E27FC236}">
                  <a16:creationId xmlns:a16="http://schemas.microsoft.com/office/drawing/2014/main" id="{7883D123-9EA7-DDC2-AA15-396A71A83568}"/>
                </a:ext>
              </a:extLst>
            </p:cNvPr>
            <p:cNvSpPr/>
            <p:nvPr/>
          </p:nvSpPr>
          <p:spPr>
            <a:xfrm>
              <a:off x="3094225" y="3024075"/>
              <a:ext cx="2955600" cy="3504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 name="Google Shape;1480;p45">
              <a:extLst>
                <a:ext uri="{FF2B5EF4-FFF2-40B4-BE49-F238E27FC236}">
                  <a16:creationId xmlns:a16="http://schemas.microsoft.com/office/drawing/2014/main" id="{DB7A3B61-DAA9-B745-9C79-42743ED8B80E}"/>
                </a:ext>
              </a:extLst>
            </p:cNvPr>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 name="Google Shape;1481;p45">
              <a:extLst>
                <a:ext uri="{FF2B5EF4-FFF2-40B4-BE49-F238E27FC236}">
                  <a16:creationId xmlns:a16="http://schemas.microsoft.com/office/drawing/2014/main" id="{7C96FD5C-3F4A-1E17-D9EF-EA4A00459FFA}"/>
                </a:ext>
              </a:extLst>
            </p:cNvPr>
            <p:cNvSpPr/>
            <p:nvPr/>
          </p:nvSpPr>
          <p:spPr>
            <a:xfrm>
              <a:off x="3388806" y="3920875"/>
              <a:ext cx="2366400" cy="2805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 name="Google Shape;1476;p45">
              <a:extLst>
                <a:ext uri="{FF2B5EF4-FFF2-40B4-BE49-F238E27FC236}">
                  <a16:creationId xmlns:a16="http://schemas.microsoft.com/office/drawing/2014/main" id="{CBF9DACF-1FC8-C6AF-6E15-91DC610B54AD}"/>
                </a:ext>
              </a:extLst>
            </p:cNvPr>
            <p:cNvSpPr/>
            <p:nvPr/>
          </p:nvSpPr>
          <p:spPr>
            <a:xfrm>
              <a:off x="3855619" y="1721400"/>
              <a:ext cx="1432800" cy="29556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3" name="Rectangle 22">
            <a:extLst>
              <a:ext uri="{FF2B5EF4-FFF2-40B4-BE49-F238E27FC236}">
                <a16:creationId xmlns:a16="http://schemas.microsoft.com/office/drawing/2014/main" id="{BA1914CB-6018-14CA-168D-014EDDCF74D6}"/>
              </a:ext>
            </a:extLst>
          </p:cNvPr>
          <p:cNvSpPr/>
          <p:nvPr/>
        </p:nvSpPr>
        <p:spPr>
          <a:xfrm>
            <a:off x="6754546" y="3007781"/>
            <a:ext cx="927749"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2ECA1-E828-9BAB-E9A3-3DFCAECCFEB5}"/>
              </a:ext>
            </a:extLst>
          </p:cNvPr>
          <p:cNvSpPr/>
          <p:nvPr/>
        </p:nvSpPr>
        <p:spPr>
          <a:xfrm>
            <a:off x="6825786" y="2111031"/>
            <a:ext cx="720000"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4225A38-04E7-77C1-62CE-E78CCD9CC5B7}"/>
              </a:ext>
            </a:extLst>
          </p:cNvPr>
          <p:cNvPicPr>
            <a:picLocks noChangeAspect="1"/>
          </p:cNvPicPr>
          <p:nvPr/>
        </p:nvPicPr>
        <p:blipFill>
          <a:blip r:embed="rId6"/>
          <a:stretch>
            <a:fillRect/>
          </a:stretch>
        </p:blipFill>
        <p:spPr>
          <a:xfrm>
            <a:off x="4581317" y="4163081"/>
            <a:ext cx="647808" cy="572700"/>
          </a:xfrm>
          <a:prstGeom prst="rect">
            <a:avLst/>
          </a:prstGeom>
        </p:spPr>
      </p:pic>
    </p:spTree>
    <p:extLst>
      <p:ext uri="{BB962C8B-B14F-4D97-AF65-F5344CB8AC3E}">
        <p14:creationId xmlns:p14="http://schemas.microsoft.com/office/powerpoint/2010/main" val="162343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B1343CFF-C864-4E98-4AD5-CD1D88058041}"/>
            </a:ext>
          </a:extLst>
        </p:cNvPr>
        <p:cNvGrpSpPr/>
        <p:nvPr/>
      </p:nvGrpSpPr>
      <p:grpSpPr>
        <a:xfrm>
          <a:off x="0" y="0"/>
          <a:ext cx="0" cy="0"/>
          <a:chOff x="0" y="0"/>
          <a:chExt cx="0" cy="0"/>
        </a:xfrm>
      </p:grpSpPr>
      <p:grpSp>
        <p:nvGrpSpPr>
          <p:cNvPr id="23" name="Google Shape;581;p27">
            <a:extLst>
              <a:ext uri="{FF2B5EF4-FFF2-40B4-BE49-F238E27FC236}">
                <a16:creationId xmlns:a16="http://schemas.microsoft.com/office/drawing/2014/main" id="{E8724D1D-3A96-4ECB-E934-D3B82E061BDB}"/>
              </a:ext>
            </a:extLst>
          </p:cNvPr>
          <p:cNvGrpSpPr/>
          <p:nvPr/>
        </p:nvGrpSpPr>
        <p:grpSpPr>
          <a:xfrm>
            <a:off x="3245937" y="1721724"/>
            <a:ext cx="1274994" cy="1302681"/>
            <a:chOff x="4638653" y="1721473"/>
            <a:chExt cx="1274994" cy="1302680"/>
          </a:xfrm>
        </p:grpSpPr>
        <p:grpSp>
          <p:nvGrpSpPr>
            <p:cNvPr id="24" name="Google Shape;582;p27">
              <a:extLst>
                <a:ext uri="{FF2B5EF4-FFF2-40B4-BE49-F238E27FC236}">
                  <a16:creationId xmlns:a16="http://schemas.microsoft.com/office/drawing/2014/main" id="{0052C620-B779-199D-4AC1-837AC7A0A251}"/>
                </a:ext>
              </a:extLst>
            </p:cNvPr>
            <p:cNvGrpSpPr/>
            <p:nvPr/>
          </p:nvGrpSpPr>
          <p:grpSpPr>
            <a:xfrm flipH="1">
              <a:off x="4638653" y="1721473"/>
              <a:ext cx="897893" cy="1302680"/>
              <a:chOff x="789291" y="1721473"/>
              <a:chExt cx="897893" cy="1302680"/>
            </a:xfrm>
          </p:grpSpPr>
          <p:grpSp>
            <p:nvGrpSpPr>
              <p:cNvPr id="32" name="Google Shape;583;p27">
                <a:extLst>
                  <a:ext uri="{FF2B5EF4-FFF2-40B4-BE49-F238E27FC236}">
                    <a16:creationId xmlns:a16="http://schemas.microsoft.com/office/drawing/2014/main" id="{4A018C81-3888-C758-D1C8-D360FD5CC9DC}"/>
                  </a:ext>
                </a:extLst>
              </p:cNvPr>
              <p:cNvGrpSpPr/>
              <p:nvPr/>
            </p:nvGrpSpPr>
            <p:grpSpPr>
              <a:xfrm rot="7199807" flipH="1">
                <a:off x="1287564" y="2399352"/>
                <a:ext cx="298868" cy="405235"/>
                <a:chOff x="3803175" y="2102600"/>
                <a:chExt cx="370400" cy="502225"/>
              </a:xfrm>
            </p:grpSpPr>
            <p:sp>
              <p:nvSpPr>
                <p:cNvPr id="42" name="Google Shape;584;p27">
                  <a:extLst>
                    <a:ext uri="{FF2B5EF4-FFF2-40B4-BE49-F238E27FC236}">
                      <a16:creationId xmlns:a16="http://schemas.microsoft.com/office/drawing/2014/main" id="{E981B42E-AACD-867D-6D25-FC34EB184679}"/>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 name="Google Shape;585;p27">
                  <a:extLst>
                    <a:ext uri="{FF2B5EF4-FFF2-40B4-BE49-F238E27FC236}">
                      <a16:creationId xmlns:a16="http://schemas.microsoft.com/office/drawing/2014/main" id="{B2027E1A-24E7-1644-BC07-42084C9D7B2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3" name="Google Shape;586;p27">
                <a:extLst>
                  <a:ext uri="{FF2B5EF4-FFF2-40B4-BE49-F238E27FC236}">
                    <a16:creationId xmlns:a16="http://schemas.microsoft.com/office/drawing/2014/main" id="{14FEE8E3-FB3A-5349-F113-ECCC57F5812D}"/>
                  </a:ext>
                </a:extLst>
              </p:cNvPr>
              <p:cNvGrpSpPr/>
              <p:nvPr/>
            </p:nvGrpSpPr>
            <p:grpSpPr>
              <a:xfrm>
                <a:off x="789291" y="1721473"/>
                <a:ext cx="520087" cy="1302680"/>
                <a:chOff x="3666100" y="2102600"/>
                <a:chExt cx="644550" cy="1614425"/>
              </a:xfrm>
            </p:grpSpPr>
            <p:sp>
              <p:nvSpPr>
                <p:cNvPr id="37" name="Google Shape;587;p27">
                  <a:extLst>
                    <a:ext uri="{FF2B5EF4-FFF2-40B4-BE49-F238E27FC236}">
                      <a16:creationId xmlns:a16="http://schemas.microsoft.com/office/drawing/2014/main" id="{A147263F-78BE-F3AD-463E-67F4B7925F84}"/>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8" name="Google Shape;588;p27">
                  <a:extLst>
                    <a:ext uri="{FF2B5EF4-FFF2-40B4-BE49-F238E27FC236}">
                      <a16:creationId xmlns:a16="http://schemas.microsoft.com/office/drawing/2014/main" id="{8DE3EA38-0637-97E2-C508-AB5E1576E00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9" name="Google Shape;589;p27">
                  <a:extLst>
                    <a:ext uri="{FF2B5EF4-FFF2-40B4-BE49-F238E27FC236}">
                      <a16:creationId xmlns:a16="http://schemas.microsoft.com/office/drawing/2014/main" id="{936E9286-EF46-0A14-F0C8-76003B161FE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0" name="Google Shape;590;p27">
                  <a:extLst>
                    <a:ext uri="{FF2B5EF4-FFF2-40B4-BE49-F238E27FC236}">
                      <a16:creationId xmlns:a16="http://schemas.microsoft.com/office/drawing/2014/main" id="{534AC155-C2F9-0660-12B2-7228BDB53882}"/>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1" name="Google Shape;591;p27">
                  <a:extLst>
                    <a:ext uri="{FF2B5EF4-FFF2-40B4-BE49-F238E27FC236}">
                      <a16:creationId xmlns:a16="http://schemas.microsoft.com/office/drawing/2014/main" id="{AF1044E4-BF17-1E5B-10F1-995041010906}"/>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4" name="Google Shape;592;p27">
                <a:extLst>
                  <a:ext uri="{FF2B5EF4-FFF2-40B4-BE49-F238E27FC236}">
                    <a16:creationId xmlns:a16="http://schemas.microsoft.com/office/drawing/2014/main" id="{9B65ADFF-8FE3-AA84-5A04-98A75A570B7D}"/>
                  </a:ext>
                </a:extLst>
              </p:cNvPr>
              <p:cNvGrpSpPr/>
              <p:nvPr/>
            </p:nvGrpSpPr>
            <p:grpSpPr>
              <a:xfrm rot="3600193">
                <a:off x="1287564" y="1941027"/>
                <a:ext cx="298868" cy="405235"/>
                <a:chOff x="3803175" y="2102600"/>
                <a:chExt cx="370400" cy="502225"/>
              </a:xfrm>
            </p:grpSpPr>
            <p:sp>
              <p:nvSpPr>
                <p:cNvPr id="35" name="Google Shape;593;p27">
                  <a:extLst>
                    <a:ext uri="{FF2B5EF4-FFF2-40B4-BE49-F238E27FC236}">
                      <a16:creationId xmlns:a16="http://schemas.microsoft.com/office/drawing/2014/main" id="{FC82B5BF-F7E9-E5C9-FD31-9CEB500B67D0}"/>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 name="Google Shape;594;p27">
                  <a:extLst>
                    <a:ext uri="{FF2B5EF4-FFF2-40B4-BE49-F238E27FC236}">
                      <a16:creationId xmlns:a16="http://schemas.microsoft.com/office/drawing/2014/main" id="{1D998CDB-B417-B229-F3BA-D28CE1B0AB3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25" name="Google Shape;595;p27">
              <a:extLst>
                <a:ext uri="{FF2B5EF4-FFF2-40B4-BE49-F238E27FC236}">
                  <a16:creationId xmlns:a16="http://schemas.microsoft.com/office/drawing/2014/main" id="{EBA0423F-9A5B-8442-620D-C9B04F353156}"/>
                </a:ext>
              </a:extLst>
            </p:cNvPr>
            <p:cNvGrpSpPr/>
            <p:nvPr/>
          </p:nvGrpSpPr>
          <p:grpSpPr>
            <a:xfrm rot="10800000" flipH="1">
              <a:off x="5413273" y="1912940"/>
              <a:ext cx="500374" cy="919758"/>
              <a:chOff x="1186811" y="1912928"/>
              <a:chExt cx="500374" cy="919758"/>
            </a:xfrm>
          </p:grpSpPr>
          <p:grpSp>
            <p:nvGrpSpPr>
              <p:cNvPr id="26" name="Google Shape;596;p27">
                <a:extLst>
                  <a:ext uri="{FF2B5EF4-FFF2-40B4-BE49-F238E27FC236}">
                    <a16:creationId xmlns:a16="http://schemas.microsoft.com/office/drawing/2014/main" id="{58EFD55E-F375-FD1A-DB8F-67C26CACCD67}"/>
                  </a:ext>
                </a:extLst>
              </p:cNvPr>
              <p:cNvGrpSpPr/>
              <p:nvPr/>
            </p:nvGrpSpPr>
            <p:grpSpPr>
              <a:xfrm rot="7199807" flipH="1">
                <a:off x="1287564" y="2399352"/>
                <a:ext cx="298868" cy="405235"/>
                <a:chOff x="3803175" y="2102600"/>
                <a:chExt cx="370400" cy="502225"/>
              </a:xfrm>
            </p:grpSpPr>
            <p:sp>
              <p:nvSpPr>
                <p:cNvPr id="30" name="Google Shape;597;p27">
                  <a:extLst>
                    <a:ext uri="{FF2B5EF4-FFF2-40B4-BE49-F238E27FC236}">
                      <a16:creationId xmlns:a16="http://schemas.microsoft.com/office/drawing/2014/main" id="{5E309640-DB54-5AB9-F38E-F0BAA476FA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 name="Google Shape;598;p27">
                  <a:extLst>
                    <a:ext uri="{FF2B5EF4-FFF2-40B4-BE49-F238E27FC236}">
                      <a16:creationId xmlns:a16="http://schemas.microsoft.com/office/drawing/2014/main" id="{92234C68-9ECC-7F55-58BF-89701BA201C5}"/>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27" name="Google Shape;599;p27">
                <a:extLst>
                  <a:ext uri="{FF2B5EF4-FFF2-40B4-BE49-F238E27FC236}">
                    <a16:creationId xmlns:a16="http://schemas.microsoft.com/office/drawing/2014/main" id="{7FB8211A-1B4F-4711-A9E4-2C6F7B5C2ECA}"/>
                  </a:ext>
                </a:extLst>
              </p:cNvPr>
              <p:cNvGrpSpPr/>
              <p:nvPr/>
            </p:nvGrpSpPr>
            <p:grpSpPr>
              <a:xfrm rot="3600193">
                <a:off x="1287564" y="1941027"/>
                <a:ext cx="298868" cy="405235"/>
                <a:chOff x="3803175" y="2102600"/>
                <a:chExt cx="370400" cy="502225"/>
              </a:xfrm>
            </p:grpSpPr>
            <p:sp>
              <p:nvSpPr>
                <p:cNvPr id="28" name="Google Shape;600;p27">
                  <a:extLst>
                    <a:ext uri="{FF2B5EF4-FFF2-40B4-BE49-F238E27FC236}">
                      <a16:creationId xmlns:a16="http://schemas.microsoft.com/office/drawing/2014/main" id="{D6730206-1B7F-71FB-3970-0B518F91B1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 name="Google Shape;601;p27">
                  <a:extLst>
                    <a:ext uri="{FF2B5EF4-FFF2-40B4-BE49-F238E27FC236}">
                      <a16:creationId xmlns:a16="http://schemas.microsoft.com/office/drawing/2014/main" id="{7F451549-5933-AF56-A92D-5D170D19A97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521" name="Google Shape;521;p27">
            <a:extLst>
              <a:ext uri="{FF2B5EF4-FFF2-40B4-BE49-F238E27FC236}">
                <a16:creationId xmlns:a16="http://schemas.microsoft.com/office/drawing/2014/main" id="{21849027-39A8-463D-5456-8FF2BEF8099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Density matrix exponential growth</a:t>
            </a:r>
          </a:p>
        </p:txBody>
      </p:sp>
      <p:grpSp>
        <p:nvGrpSpPr>
          <p:cNvPr id="523" name="Google Shape;523;p27">
            <a:extLst>
              <a:ext uri="{FF2B5EF4-FFF2-40B4-BE49-F238E27FC236}">
                <a16:creationId xmlns:a16="http://schemas.microsoft.com/office/drawing/2014/main" id="{CE43121D-C876-6B23-FDB0-94E3BF6490FE}"/>
              </a:ext>
            </a:extLst>
          </p:cNvPr>
          <p:cNvGrpSpPr/>
          <p:nvPr/>
        </p:nvGrpSpPr>
        <p:grpSpPr>
          <a:xfrm>
            <a:off x="487725" y="3203902"/>
            <a:ext cx="1275608" cy="1464564"/>
            <a:chOff x="487725" y="3203902"/>
            <a:chExt cx="1275608" cy="1464564"/>
          </a:xfrm>
        </p:grpSpPr>
        <p:sp>
          <p:nvSpPr>
            <p:cNvPr id="524" name="Google Shape;524;p27">
              <a:extLst>
                <a:ext uri="{FF2B5EF4-FFF2-40B4-BE49-F238E27FC236}">
                  <a16:creationId xmlns:a16="http://schemas.microsoft.com/office/drawing/2014/main" id="{B4E7B482-3288-283C-C609-06695C865BE1}"/>
                </a:ext>
              </a:extLst>
            </p:cNvPr>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2x2</a:t>
              </a:r>
            </a:p>
          </p:txBody>
        </p:sp>
        <p:sp>
          <p:nvSpPr>
            <p:cNvPr id="525" name="Google Shape;525;p27">
              <a:extLst>
                <a:ext uri="{FF2B5EF4-FFF2-40B4-BE49-F238E27FC236}">
                  <a16:creationId xmlns:a16="http://schemas.microsoft.com/office/drawing/2014/main" id="{E5F7D0EA-A388-1B65-1B23-09E569B30859}"/>
                </a:ext>
              </a:extLst>
            </p:cNvPr>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 elements</a:t>
              </a:r>
            </a:p>
          </p:txBody>
        </p:sp>
        <p:sp>
          <p:nvSpPr>
            <p:cNvPr id="526" name="Google Shape;526;p27">
              <a:extLst>
                <a:ext uri="{FF2B5EF4-FFF2-40B4-BE49-F238E27FC236}">
                  <a16:creationId xmlns:a16="http://schemas.microsoft.com/office/drawing/2014/main" id="{20343D28-2D43-C53C-604B-C0A993EC198B}"/>
                </a:ext>
              </a:extLst>
            </p:cNvPr>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a:extLst>
              <a:ext uri="{FF2B5EF4-FFF2-40B4-BE49-F238E27FC236}">
                <a16:creationId xmlns:a16="http://schemas.microsoft.com/office/drawing/2014/main" id="{BEFA1310-64D4-661E-2499-E288AABFF501}"/>
              </a:ext>
            </a:extLst>
          </p:cNvPr>
          <p:cNvGrpSpPr/>
          <p:nvPr/>
        </p:nvGrpSpPr>
        <p:grpSpPr>
          <a:xfrm>
            <a:off x="865517" y="2112356"/>
            <a:ext cx="520087" cy="911797"/>
            <a:chOff x="3666100" y="2587025"/>
            <a:chExt cx="644550" cy="1130000"/>
          </a:xfrm>
        </p:grpSpPr>
        <p:sp>
          <p:nvSpPr>
            <p:cNvPr id="528" name="Google Shape;528;p27">
              <a:extLst>
                <a:ext uri="{FF2B5EF4-FFF2-40B4-BE49-F238E27FC236}">
                  <a16:creationId xmlns:a16="http://schemas.microsoft.com/office/drawing/2014/main" id="{61CB3A3D-BB5B-7B6C-86C4-5A2676594A7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a:extLst>
                <a:ext uri="{FF2B5EF4-FFF2-40B4-BE49-F238E27FC236}">
                  <a16:creationId xmlns:a16="http://schemas.microsoft.com/office/drawing/2014/main" id="{92C4EB04-4E32-7714-A61A-A9327F3783E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a:extLst>
                <a:ext uri="{FF2B5EF4-FFF2-40B4-BE49-F238E27FC236}">
                  <a16:creationId xmlns:a16="http://schemas.microsoft.com/office/drawing/2014/main" id="{31F4FDCB-B3AF-0D8D-9754-1E026DEF2E49}"/>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a:extLst>
              <a:ext uri="{FF2B5EF4-FFF2-40B4-BE49-F238E27FC236}">
                <a16:creationId xmlns:a16="http://schemas.microsoft.com/office/drawing/2014/main" id="{579908CF-9EA2-B29F-628E-E58FC4E4A3E1}"/>
              </a:ext>
            </a:extLst>
          </p:cNvPr>
          <p:cNvGrpSpPr/>
          <p:nvPr/>
        </p:nvGrpSpPr>
        <p:grpSpPr>
          <a:xfrm>
            <a:off x="1866309" y="3203902"/>
            <a:ext cx="1275600" cy="1464564"/>
            <a:chOff x="1866309" y="3203902"/>
            <a:chExt cx="1275600" cy="1464564"/>
          </a:xfrm>
        </p:grpSpPr>
        <p:sp>
          <p:nvSpPr>
            <p:cNvPr id="532" name="Google Shape;532;p27">
              <a:extLst>
                <a:ext uri="{FF2B5EF4-FFF2-40B4-BE49-F238E27FC236}">
                  <a16:creationId xmlns:a16="http://schemas.microsoft.com/office/drawing/2014/main" id="{5569D2AD-C10F-A2E4-F7FD-8977AD4C4F04}"/>
                </a:ext>
              </a:extLst>
            </p:cNvPr>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4x4</a:t>
              </a:r>
            </a:p>
          </p:txBody>
        </p:sp>
        <p:sp>
          <p:nvSpPr>
            <p:cNvPr id="533" name="Google Shape;533;p27">
              <a:extLst>
                <a:ext uri="{FF2B5EF4-FFF2-40B4-BE49-F238E27FC236}">
                  <a16:creationId xmlns:a16="http://schemas.microsoft.com/office/drawing/2014/main" id="{B83156C8-3393-CAC4-0266-83222856ADB7}"/>
                </a:ext>
              </a:extLst>
            </p:cNvPr>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16 elements</a:t>
              </a:r>
            </a:p>
          </p:txBody>
        </p:sp>
        <p:sp>
          <p:nvSpPr>
            <p:cNvPr id="534" name="Google Shape;534;p27">
              <a:extLst>
                <a:ext uri="{FF2B5EF4-FFF2-40B4-BE49-F238E27FC236}">
                  <a16:creationId xmlns:a16="http://schemas.microsoft.com/office/drawing/2014/main" id="{3136D768-1FF5-2552-1E3D-A89E3C76017B}"/>
                </a:ext>
              </a:extLst>
            </p:cNvPr>
            <p:cNvSpPr/>
            <p:nvPr/>
          </p:nvSpPr>
          <p:spPr>
            <a:xfrm>
              <a:off x="1923755"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a:extLst>
              <a:ext uri="{FF2B5EF4-FFF2-40B4-BE49-F238E27FC236}">
                <a16:creationId xmlns:a16="http://schemas.microsoft.com/office/drawing/2014/main" id="{617E8D55-679F-EC6D-3EC4-BE0D28FCDAF3}"/>
              </a:ext>
            </a:extLst>
          </p:cNvPr>
          <p:cNvGrpSpPr/>
          <p:nvPr/>
        </p:nvGrpSpPr>
        <p:grpSpPr>
          <a:xfrm flipH="1">
            <a:off x="2244441" y="1721473"/>
            <a:ext cx="520087" cy="1302680"/>
            <a:chOff x="3666100" y="2102600"/>
            <a:chExt cx="644550" cy="1614425"/>
          </a:xfrm>
        </p:grpSpPr>
        <p:sp>
          <p:nvSpPr>
            <p:cNvPr id="536" name="Google Shape;536;p27">
              <a:extLst>
                <a:ext uri="{FF2B5EF4-FFF2-40B4-BE49-F238E27FC236}">
                  <a16:creationId xmlns:a16="http://schemas.microsoft.com/office/drawing/2014/main" id="{1D303B2C-3031-C87F-4329-421CDE2B00A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a:extLst>
                <a:ext uri="{FF2B5EF4-FFF2-40B4-BE49-F238E27FC236}">
                  <a16:creationId xmlns:a16="http://schemas.microsoft.com/office/drawing/2014/main" id="{F48A090A-68B9-9090-A246-96290A6B204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a:extLst>
                <a:ext uri="{FF2B5EF4-FFF2-40B4-BE49-F238E27FC236}">
                  <a16:creationId xmlns:a16="http://schemas.microsoft.com/office/drawing/2014/main" id="{7986384B-928E-BB90-6812-1437A82E631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a:extLst>
                <a:ext uri="{FF2B5EF4-FFF2-40B4-BE49-F238E27FC236}">
                  <a16:creationId xmlns:a16="http://schemas.microsoft.com/office/drawing/2014/main" id="{A21BB57F-45CC-ED68-5CFF-13E23AD64BBE}"/>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a:extLst>
                <a:ext uri="{FF2B5EF4-FFF2-40B4-BE49-F238E27FC236}">
                  <a16:creationId xmlns:a16="http://schemas.microsoft.com/office/drawing/2014/main" id="{4E90E400-17B0-91A3-D1F9-FB781DC51E6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a:extLst>
              <a:ext uri="{FF2B5EF4-FFF2-40B4-BE49-F238E27FC236}">
                <a16:creationId xmlns:a16="http://schemas.microsoft.com/office/drawing/2014/main" id="{75F8FC85-7DBE-AC10-4E17-CBA4AA3497BA}"/>
              </a:ext>
            </a:extLst>
          </p:cNvPr>
          <p:cNvGrpSpPr/>
          <p:nvPr/>
        </p:nvGrpSpPr>
        <p:grpSpPr>
          <a:xfrm>
            <a:off x="3244884" y="3203902"/>
            <a:ext cx="1275600" cy="1464564"/>
            <a:chOff x="3244884" y="3203902"/>
            <a:chExt cx="1275600" cy="1464564"/>
          </a:xfrm>
        </p:grpSpPr>
        <p:sp>
          <p:nvSpPr>
            <p:cNvPr id="542" name="Google Shape;542;p27">
              <a:extLst>
                <a:ext uri="{FF2B5EF4-FFF2-40B4-BE49-F238E27FC236}">
                  <a16:creationId xmlns:a16="http://schemas.microsoft.com/office/drawing/2014/main" id="{852A9790-40F1-9C52-183F-7B326B38268E}"/>
                </a:ext>
              </a:extLst>
            </p:cNvPr>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7x7</a:t>
              </a:r>
            </a:p>
          </p:txBody>
        </p:sp>
        <p:sp>
          <p:nvSpPr>
            <p:cNvPr id="543" name="Google Shape;543;p27">
              <a:extLst>
                <a:ext uri="{FF2B5EF4-FFF2-40B4-BE49-F238E27FC236}">
                  <a16:creationId xmlns:a16="http://schemas.microsoft.com/office/drawing/2014/main" id="{43161805-8171-22A9-6A05-B08911290572}"/>
                </a:ext>
              </a:extLst>
            </p:cNvPr>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49 elements</a:t>
              </a:r>
            </a:p>
          </p:txBody>
        </p:sp>
        <p:sp>
          <p:nvSpPr>
            <p:cNvPr id="544" name="Google Shape;544;p27">
              <a:extLst>
                <a:ext uri="{FF2B5EF4-FFF2-40B4-BE49-F238E27FC236}">
                  <a16:creationId xmlns:a16="http://schemas.microsoft.com/office/drawing/2014/main" id="{14946D2B-F6FB-3159-4BEE-8FC3A528ADC1}"/>
                </a:ext>
              </a:extLst>
            </p:cNvPr>
            <p:cNvSpPr/>
            <p:nvPr/>
          </p:nvSpPr>
          <p:spPr>
            <a:xfrm>
              <a:off x="3302331"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 name="TextBox 43">
            <a:extLst>
              <a:ext uri="{FF2B5EF4-FFF2-40B4-BE49-F238E27FC236}">
                <a16:creationId xmlns:a16="http://schemas.microsoft.com/office/drawing/2014/main" id="{3614DFC5-0423-AD5D-3F33-409A00190E6E}"/>
              </a:ext>
            </a:extLst>
          </p:cNvPr>
          <p:cNvSpPr txBox="1"/>
          <p:nvPr/>
        </p:nvSpPr>
        <p:spPr>
          <a:xfrm>
            <a:off x="5210056" y="2080962"/>
            <a:ext cx="3838236" cy="224676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As seen previously, quantum system combines by tensor product and the density matrix representation uses matrix of dimension 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x2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noProof="0" dirty="0">
                <a:latin typeface="Roboto" panose="02000000000000000000" pitchFamily="2" charset="0"/>
                <a:ea typeface="Roboto" panose="02000000000000000000" pitchFamily="2" charset="0"/>
                <a:cs typeface="Roboto" panose="02000000000000000000" pitchFamily="2" charset="0"/>
              </a:rPr>
              <a:t>This imply</a:t>
            </a:r>
            <a:r>
              <a:rPr lang="en-US" dirty="0">
                <a:latin typeface="Roboto" panose="02000000000000000000" pitchFamily="2" charset="0"/>
                <a:ea typeface="Roboto" panose="02000000000000000000" pitchFamily="2" charset="0"/>
                <a:cs typeface="Roboto" panose="02000000000000000000" pitchFamily="2" charset="0"/>
              </a:rPr>
              <a:t> an enormous computational cost for every kind of process that we would simulate, especially on classical computers, that would allow to only simulate systems with just a few qubits.</a:t>
            </a:r>
            <a:endParaRPr lang="en-US" noProof="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9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264593" y="1582453"/>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Stabilizer formalism</a:t>
            </a:r>
          </a:p>
        </p:txBody>
      </p:sp>
      <p:grpSp>
        <p:nvGrpSpPr>
          <p:cNvPr id="319" name="Google Shape;319;p23"/>
          <p:cNvGrpSpPr/>
          <p:nvPr/>
        </p:nvGrpSpPr>
        <p:grpSpPr>
          <a:xfrm>
            <a:off x="2891744" y="1160398"/>
            <a:ext cx="2887566" cy="1470998"/>
            <a:chOff x="3709501" y="2347300"/>
            <a:chExt cx="2701222" cy="1470998"/>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Stabilizer</a:t>
              </a:r>
            </a:p>
          </p:txBody>
        </p:sp>
        <p:sp>
          <p:nvSpPr>
            <p:cNvPr id="321" name="Google Shape;321;p23"/>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Allows to represent a quantum state (or space state) by its stabilizer.</a:t>
              </a:r>
              <a:br>
                <a:rPr lang="en-US" sz="120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A stabilizer (S) is an operator's subgroup of the Pauli group on n qubits, that applied on a quantum state (or a space state) doesn’t change it</a:t>
              </a:r>
              <a:endParaRPr lang="en-US" sz="1200" noProof="0" dirty="0">
                <a:solidFill>
                  <a:schemeClr val="dk1"/>
                </a:solidFill>
                <a:latin typeface="Roboto"/>
                <a:ea typeface="Roboto"/>
                <a:cs typeface="Roboto"/>
                <a:sym typeface="Roboto"/>
              </a:endParaRPr>
            </a:p>
          </p:txBody>
        </p:sp>
      </p:grpSp>
      <p:grpSp>
        <p:nvGrpSpPr>
          <p:cNvPr id="324" name="Google Shape;324;p23"/>
          <p:cNvGrpSpPr/>
          <p:nvPr/>
        </p:nvGrpSpPr>
        <p:grpSpPr>
          <a:xfrm>
            <a:off x="2904585" y="3041691"/>
            <a:ext cx="3022329" cy="1779778"/>
            <a:chOff x="3709496" y="3989273"/>
            <a:chExt cx="2908359" cy="1779778"/>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Why</a:t>
              </a:r>
            </a:p>
          </p:txBody>
        </p:sp>
        <p:sp>
          <p:nvSpPr>
            <p:cNvPr id="326" name="Google Shape;326;p23"/>
            <p:cNvSpPr txBox="1"/>
            <p:nvPr/>
          </p:nvSpPr>
          <p:spPr>
            <a:xfrm flipH="1">
              <a:off x="3709505" y="4272475"/>
              <a:ext cx="290835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Now we can uniquely represent a stabilizer state by its stabilizer’s generator (log</a:t>
              </a:r>
              <a:r>
                <a:rPr lang="en-US" sz="1200" baseline="-25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(|n|)), instead of using an </a:t>
              </a:r>
              <a:r>
                <a:rPr lang="en-US" sz="1200" dirty="0">
                  <a:latin typeface="Roboto" panose="02000000000000000000" pitchFamily="2" charset="0"/>
                  <a:ea typeface="Roboto" panose="02000000000000000000" pitchFamily="2" charset="0"/>
                  <a:cs typeface="Roboto" panose="02000000000000000000" pitchFamily="2" charset="0"/>
                </a:rPr>
                <a:t>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dirty="0">
                  <a:latin typeface="Roboto" panose="02000000000000000000" pitchFamily="2" charset="0"/>
                  <a:ea typeface="Roboto" panose="02000000000000000000" pitchFamily="2" charset="0"/>
                  <a:cs typeface="Roboto" panose="02000000000000000000" pitchFamily="2" charset="0"/>
                </a:rPr>
                <a:t>x2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noProof="0" dirty="0">
                  <a:solidFill>
                    <a:schemeClr val="dk1"/>
                  </a:solidFill>
                  <a:latin typeface="Roboto"/>
                  <a:ea typeface="Roboto"/>
                  <a:cs typeface="Roboto"/>
                  <a:sym typeface="Roboto"/>
                </a:rPr>
                <a:t> matrix, also if only for pure state or uniform mixed states.</a:t>
              </a:r>
            </a:p>
            <a:p>
              <a:pPr marL="0" lvl="0" indent="0" algn="l" rtl="0">
                <a:spcBef>
                  <a:spcPts val="0"/>
                </a:spcBef>
                <a:spcAft>
                  <a:spcPts val="0"/>
                </a:spcAft>
                <a:buNone/>
              </a:pPr>
              <a:r>
                <a:rPr lang="en-US" sz="1200" dirty="0">
                  <a:solidFill>
                    <a:schemeClr val="dk1"/>
                  </a:solidFill>
                  <a:latin typeface="Roboto"/>
                  <a:ea typeface="Roboto"/>
                  <a:cs typeface="Roboto"/>
                  <a:sym typeface="Roboto"/>
                </a:rPr>
                <a:t>Furthermore, we can track the evolution of the system due to Clifford gates, directly in this representation</a:t>
              </a:r>
              <a:endParaRPr lang="en-US" sz="1200" noProof="0" dirty="0">
                <a:solidFill>
                  <a:schemeClr val="dk1"/>
                </a:solidFill>
                <a:latin typeface="Roboto"/>
                <a:ea typeface="Roboto"/>
                <a:cs typeface="Roboto"/>
                <a:sym typeface="Roboto"/>
              </a:endParaRPr>
            </a:p>
          </p:txBody>
        </p:sp>
      </p:grpSp>
      <p:grpSp>
        <p:nvGrpSpPr>
          <p:cNvPr id="329" name="Google Shape;329;p23"/>
          <p:cNvGrpSpPr/>
          <p:nvPr/>
        </p:nvGrpSpPr>
        <p:grpSpPr>
          <a:xfrm>
            <a:off x="5926914" y="1157102"/>
            <a:ext cx="2952493" cy="1281719"/>
            <a:chOff x="6165496" y="2347300"/>
            <a:chExt cx="2852376" cy="1281719"/>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State</a:t>
              </a:r>
            </a:p>
          </p:txBody>
        </p:sp>
        <p:sp>
          <p:nvSpPr>
            <p:cNvPr id="331" name="Google Shape;331;p23"/>
            <p:cNvSpPr txBox="1"/>
            <p:nvPr/>
          </p:nvSpPr>
          <p:spPr>
            <a:xfrm>
              <a:off x="6165496" y="2630502"/>
              <a:ext cx="2852376" cy="9985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Equivalently, a state is called</a:t>
              </a:r>
              <a:r>
                <a:rPr lang="en-US" sz="1200" dirty="0">
                  <a:solidFill>
                    <a:schemeClr val="dk1"/>
                  </a:solidFill>
                  <a:latin typeface="Roboto"/>
                  <a:ea typeface="Roboto"/>
                  <a:cs typeface="Roboto"/>
                  <a:sym typeface="Roboto"/>
                </a:rPr>
                <a:t> a stabilizer state of S, if is stabilized by it.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We can also view it a</a:t>
              </a:r>
              <a:r>
                <a:rPr lang="en-US" sz="1200" dirty="0">
                  <a:solidFill>
                    <a:schemeClr val="dk1"/>
                  </a:solidFill>
                  <a:latin typeface="Roboto"/>
                  <a:ea typeface="Roboto"/>
                  <a:cs typeface="Roboto"/>
                  <a:sym typeface="Roboto"/>
                </a:rPr>
                <a:t>s a state that can be generated by a stabilizer (Clifford) circuit (only CNOT, H, S)</a:t>
              </a:r>
              <a:endParaRPr lang="en-US" sz="1200" noProof="0" dirty="0">
                <a:solidFill>
                  <a:schemeClr val="dk1"/>
                </a:solidFill>
                <a:latin typeface="Roboto"/>
                <a:ea typeface="Roboto"/>
                <a:cs typeface="Roboto"/>
                <a:sym typeface="Roboto"/>
              </a:endParaRPr>
            </a:p>
          </p:txBody>
        </p:sp>
      </p:grpSp>
      <p:grpSp>
        <p:nvGrpSpPr>
          <p:cNvPr id="334" name="Google Shape;334;p23"/>
          <p:cNvGrpSpPr/>
          <p:nvPr/>
        </p:nvGrpSpPr>
        <p:grpSpPr>
          <a:xfrm>
            <a:off x="5978692" y="3062523"/>
            <a:ext cx="2820898" cy="1779777"/>
            <a:chOff x="6278781" y="3989273"/>
            <a:chExt cx="2054101" cy="1779777"/>
          </a:xfrm>
        </p:grpSpPr>
        <p:sp>
          <p:nvSpPr>
            <p:cNvPr id="335" name="Google Shape;335;p23"/>
            <p:cNvSpPr txBox="1"/>
            <p:nvPr/>
          </p:nvSpPr>
          <p:spPr>
            <a:xfrm>
              <a:off x="6278782"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Gain</a:t>
              </a:r>
            </a:p>
          </p:txBody>
        </p:sp>
        <p:sp>
          <p:nvSpPr>
            <p:cNvPr id="336" name="Google Shape;336;p23"/>
            <p:cNvSpPr txBox="1"/>
            <p:nvPr/>
          </p:nvSpPr>
          <p:spPr>
            <a:xfrm>
              <a:off x="6278781" y="4272474"/>
              <a:ext cx="205410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As we can directly see, we obtain a big gain in terms of required memory.</a:t>
              </a:r>
              <a:br>
                <a:rPr lang="en-US" sz="1200" noProof="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B</a:t>
              </a:r>
              <a:r>
                <a:rPr lang="en-US" sz="1200" noProof="0" dirty="0" err="1">
                  <a:solidFill>
                    <a:schemeClr val="dk1"/>
                  </a:solidFill>
                  <a:latin typeface="Roboto"/>
                  <a:ea typeface="Roboto"/>
                  <a:cs typeface="Roboto"/>
                  <a:sym typeface="Roboto"/>
                </a:rPr>
                <a:t>ut</a:t>
              </a:r>
              <a:r>
                <a:rPr lang="en-US" sz="1200" noProof="0" dirty="0">
                  <a:solidFill>
                    <a:schemeClr val="dk1"/>
                  </a:solidFill>
                  <a:latin typeface="Roboto"/>
                  <a:ea typeface="Roboto"/>
                  <a:cs typeface="Roboto"/>
                  <a:sym typeface="Roboto"/>
                </a:rPr>
                <a:t> now, thanks to many researches we’ve also reached a big improvement in terms of simulation on classical computers (for Clifford circuits) passing from exponential to polynomial time</a:t>
              </a:r>
            </a:p>
          </p:txBody>
        </p:sp>
      </p:grpSp>
      <p:sp>
        <p:nvSpPr>
          <p:cNvPr id="339" name="Google Shape;339;p23"/>
          <p:cNvSpPr/>
          <p:nvPr/>
        </p:nvSpPr>
        <p:spPr>
          <a:xfrm>
            <a:off x="1600337" y="2477570"/>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1976634" y="1571338"/>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110923" y="2755656"/>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1600337" y="4145850"/>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4" name="Picture 3">
            <a:extLst>
              <a:ext uri="{FF2B5EF4-FFF2-40B4-BE49-F238E27FC236}">
                <a16:creationId xmlns:a16="http://schemas.microsoft.com/office/drawing/2014/main" id="{50853FB8-9E0D-7225-DECF-AB4C185CD7FA}"/>
              </a:ext>
            </a:extLst>
          </p:cNvPr>
          <p:cNvPicPr>
            <a:picLocks noChangeAspect="1"/>
          </p:cNvPicPr>
          <p:nvPr/>
        </p:nvPicPr>
        <p:blipFill>
          <a:blip r:embed="rId3"/>
          <a:stretch>
            <a:fillRect/>
          </a:stretch>
        </p:blipFill>
        <p:spPr>
          <a:xfrm>
            <a:off x="2986526" y="2667687"/>
            <a:ext cx="2415295" cy="158038"/>
          </a:xfrm>
          <a:prstGeom prst="rect">
            <a:avLst/>
          </a:prstGeom>
        </p:spPr>
      </p:pic>
      <p:pic>
        <p:nvPicPr>
          <p:cNvPr id="6" name="Picture 5">
            <a:extLst>
              <a:ext uri="{FF2B5EF4-FFF2-40B4-BE49-F238E27FC236}">
                <a16:creationId xmlns:a16="http://schemas.microsoft.com/office/drawing/2014/main" id="{770B862E-7B23-A8A9-2374-172457B49035}"/>
              </a:ext>
            </a:extLst>
          </p:cNvPr>
          <p:cNvPicPr>
            <a:picLocks noChangeAspect="1"/>
          </p:cNvPicPr>
          <p:nvPr/>
        </p:nvPicPr>
        <p:blipFill>
          <a:blip r:embed="rId4"/>
          <a:stretch>
            <a:fillRect/>
          </a:stretch>
        </p:blipFill>
        <p:spPr>
          <a:xfrm>
            <a:off x="6336910" y="2515515"/>
            <a:ext cx="975165" cy="175849"/>
          </a:xfrm>
          <a:prstGeom prst="rect">
            <a:avLst/>
          </a:prstGeom>
        </p:spPr>
      </p:pic>
      <p:pic>
        <p:nvPicPr>
          <p:cNvPr id="8" name="Picture 7">
            <a:extLst>
              <a:ext uri="{FF2B5EF4-FFF2-40B4-BE49-F238E27FC236}">
                <a16:creationId xmlns:a16="http://schemas.microsoft.com/office/drawing/2014/main" id="{C6FC3014-8652-970A-E10A-EE4C7D37A801}"/>
              </a:ext>
            </a:extLst>
          </p:cNvPr>
          <p:cNvPicPr>
            <a:picLocks noChangeAspect="1"/>
          </p:cNvPicPr>
          <p:nvPr/>
        </p:nvPicPr>
        <p:blipFill>
          <a:blip r:embed="rId5"/>
          <a:stretch>
            <a:fillRect/>
          </a:stretch>
        </p:blipFill>
        <p:spPr>
          <a:xfrm>
            <a:off x="7797092" y="2285957"/>
            <a:ext cx="950061" cy="634966"/>
          </a:xfrm>
          <a:prstGeom prst="rect">
            <a:avLst/>
          </a:prstGeom>
        </p:spPr>
      </p:pic>
      <p:sp>
        <p:nvSpPr>
          <p:cNvPr id="2" name="TextBox 1">
            <a:extLst>
              <a:ext uri="{FF2B5EF4-FFF2-40B4-BE49-F238E27FC236}">
                <a16:creationId xmlns:a16="http://schemas.microsoft.com/office/drawing/2014/main" id="{F6DD7A2C-C6B1-962E-47AD-20EF85823057}"/>
              </a:ext>
            </a:extLst>
          </p:cNvPr>
          <p:cNvSpPr txBox="1"/>
          <p:nvPr/>
        </p:nvSpPr>
        <p:spPr>
          <a:xfrm>
            <a:off x="1281696" y="4767249"/>
            <a:ext cx="944726" cy="369332"/>
          </a:xfrm>
          <a:prstGeom prst="rect">
            <a:avLst/>
          </a:prstGeom>
          <a:noFill/>
        </p:spPr>
        <p:txBody>
          <a:bodyPr wrap="square" rtlCol="0">
            <a:spAutoFit/>
          </a:bodyPr>
          <a:lstStyle/>
          <a:p>
            <a:pPr algn="ctr"/>
            <a:r>
              <a:rPr lang="en-US" sz="900" dirty="0"/>
              <a:t>U</a:t>
            </a:r>
            <a:br>
              <a:rPr lang="en-US" sz="900" dirty="0"/>
            </a:br>
            <a:r>
              <a:rPr lang="en-US" sz="900" dirty="0"/>
              <a:t>Clifford gate</a:t>
            </a:r>
          </a:p>
        </p:txBody>
      </p:sp>
      <p:pic>
        <p:nvPicPr>
          <p:cNvPr id="5" name="Picture 4">
            <a:extLst>
              <a:ext uri="{FF2B5EF4-FFF2-40B4-BE49-F238E27FC236}">
                <a16:creationId xmlns:a16="http://schemas.microsoft.com/office/drawing/2014/main" id="{868A1E3D-C104-070E-1DBF-60294FB95370}"/>
              </a:ext>
            </a:extLst>
          </p:cNvPr>
          <p:cNvPicPr>
            <a:picLocks noChangeAspect="1"/>
          </p:cNvPicPr>
          <p:nvPr/>
        </p:nvPicPr>
        <p:blipFill>
          <a:blip r:embed="rId6"/>
          <a:stretch>
            <a:fillRect/>
          </a:stretch>
        </p:blipFill>
        <p:spPr>
          <a:xfrm>
            <a:off x="6223925" y="2751181"/>
            <a:ext cx="1276157" cy="293171"/>
          </a:xfrm>
          <a:prstGeom prst="rect">
            <a:avLst/>
          </a:prstGeom>
        </p:spPr>
      </p:pic>
      <p:pic>
        <p:nvPicPr>
          <p:cNvPr id="7" name="Picture 6">
            <a:extLst>
              <a:ext uri="{FF2B5EF4-FFF2-40B4-BE49-F238E27FC236}">
                <a16:creationId xmlns:a16="http://schemas.microsoft.com/office/drawing/2014/main" id="{3AFCF82D-3C88-4758-24E2-845898DDDDEE}"/>
              </a:ext>
            </a:extLst>
          </p:cNvPr>
          <p:cNvPicPr>
            <a:picLocks noChangeAspect="1"/>
          </p:cNvPicPr>
          <p:nvPr/>
        </p:nvPicPr>
        <p:blipFill>
          <a:blip r:embed="rId7"/>
          <a:stretch>
            <a:fillRect/>
          </a:stretch>
        </p:blipFill>
        <p:spPr>
          <a:xfrm>
            <a:off x="2155389" y="4877517"/>
            <a:ext cx="1194246" cy="20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a:extLst>
            <a:ext uri="{FF2B5EF4-FFF2-40B4-BE49-F238E27FC236}">
              <a16:creationId xmlns:a16="http://schemas.microsoft.com/office/drawing/2014/main" id="{8313CB5A-8C79-3D4C-582B-C0F4E079344B}"/>
            </a:ext>
          </a:extLst>
        </p:cNvPr>
        <p:cNvGrpSpPr/>
        <p:nvPr/>
      </p:nvGrpSpPr>
      <p:grpSpPr>
        <a:xfrm>
          <a:off x="0" y="0"/>
          <a:ext cx="0" cy="0"/>
          <a:chOff x="0" y="0"/>
          <a:chExt cx="0" cy="0"/>
        </a:xfrm>
      </p:grpSpPr>
      <p:sp>
        <p:nvSpPr>
          <p:cNvPr id="719" name="Google Shape;719;p30">
            <a:extLst>
              <a:ext uri="{FF2B5EF4-FFF2-40B4-BE49-F238E27FC236}">
                <a16:creationId xmlns:a16="http://schemas.microsoft.com/office/drawing/2014/main" id="{B892C1DA-0968-86E1-26C0-69BAF91FB5BB}"/>
              </a:ext>
            </a:extLst>
          </p:cNvPr>
          <p:cNvSpPr/>
          <p:nvPr/>
        </p:nvSpPr>
        <p:spPr>
          <a:xfrm>
            <a:off x="6086474" y="2095978"/>
            <a:ext cx="1744077" cy="135061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a:extLst>
              <a:ext uri="{FF2B5EF4-FFF2-40B4-BE49-F238E27FC236}">
                <a16:creationId xmlns:a16="http://schemas.microsoft.com/office/drawing/2014/main" id="{7DEBD816-F5B8-A0AE-5976-8CE554172984}"/>
              </a:ext>
            </a:extLst>
          </p:cNvPr>
          <p:cNvSpPr/>
          <p:nvPr/>
        </p:nvSpPr>
        <p:spPr>
          <a:xfrm>
            <a:off x="6746365" y="2190100"/>
            <a:ext cx="424293" cy="445806"/>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22" name="Google Shape;722;p30">
            <a:extLst>
              <a:ext uri="{FF2B5EF4-FFF2-40B4-BE49-F238E27FC236}">
                <a16:creationId xmlns:a16="http://schemas.microsoft.com/office/drawing/2014/main" id="{1AEA1EEC-B048-92FD-59F0-101C7B3DFAA7}"/>
              </a:ext>
            </a:extLst>
          </p:cNvPr>
          <p:cNvSpPr txBox="1"/>
          <p:nvPr/>
        </p:nvSpPr>
        <p:spPr>
          <a:xfrm flipH="1">
            <a:off x="6187204" y="2902102"/>
            <a:ext cx="1594726" cy="258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noProof="0" dirty="0">
                <a:solidFill>
                  <a:schemeClr val="dk1"/>
                </a:solidFill>
                <a:latin typeface="Fira Sans Extra Condensed SemiBold"/>
                <a:ea typeface="Fira Sans Extra Condensed SemiBold"/>
                <a:cs typeface="Fira Sans Extra Condensed SemiBold"/>
                <a:sym typeface="Fira Sans Extra Condensed SemiBold"/>
              </a:rPr>
              <a:t>Efficient classical simulation</a:t>
            </a:r>
          </a:p>
        </p:txBody>
      </p:sp>
      <p:grpSp>
        <p:nvGrpSpPr>
          <p:cNvPr id="725" name="Google Shape;725;p30">
            <a:extLst>
              <a:ext uri="{FF2B5EF4-FFF2-40B4-BE49-F238E27FC236}">
                <a16:creationId xmlns:a16="http://schemas.microsoft.com/office/drawing/2014/main" id="{72AD5629-B81C-B184-FB76-5A76E54ED342}"/>
              </a:ext>
            </a:extLst>
          </p:cNvPr>
          <p:cNvGrpSpPr/>
          <p:nvPr/>
        </p:nvGrpSpPr>
        <p:grpSpPr>
          <a:xfrm>
            <a:off x="5026331" y="2256971"/>
            <a:ext cx="1060143" cy="1039554"/>
            <a:chOff x="5066643" y="2727815"/>
            <a:chExt cx="1060144" cy="1039556"/>
          </a:xfrm>
        </p:grpSpPr>
        <p:cxnSp>
          <p:nvCxnSpPr>
            <p:cNvPr id="728" name="Google Shape;728;p30">
              <a:extLst>
                <a:ext uri="{FF2B5EF4-FFF2-40B4-BE49-F238E27FC236}">
                  <a16:creationId xmlns:a16="http://schemas.microsoft.com/office/drawing/2014/main" id="{7533CF18-34B9-8905-4624-C683B8D53722}"/>
                </a:ext>
              </a:extLst>
            </p:cNvPr>
            <p:cNvCxnSpPr>
              <a:cxnSpLocks/>
              <a:stCxn id="729" idx="2"/>
              <a:endCxn id="719" idx="1"/>
            </p:cNvCxnSpPr>
            <p:nvPr/>
          </p:nvCxnSpPr>
          <p:spPr>
            <a:xfrm>
              <a:off x="5066643" y="2727815"/>
              <a:ext cx="1060144" cy="51431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0" name="Google Shape;730;p30">
              <a:extLst>
                <a:ext uri="{FF2B5EF4-FFF2-40B4-BE49-F238E27FC236}">
                  <a16:creationId xmlns:a16="http://schemas.microsoft.com/office/drawing/2014/main" id="{CC466F51-4139-34EC-F97D-568CCB8A51DC}"/>
                </a:ext>
              </a:extLst>
            </p:cNvPr>
            <p:cNvCxnSpPr>
              <a:cxnSpLocks/>
              <a:stCxn id="733" idx="2"/>
              <a:endCxn id="719" idx="1"/>
            </p:cNvCxnSpPr>
            <p:nvPr/>
          </p:nvCxnSpPr>
          <p:spPr>
            <a:xfrm flipV="1">
              <a:off x="5066643" y="3242130"/>
              <a:ext cx="1060144" cy="52524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2" name="Google Shape;732;p30">
              <a:extLst>
                <a:ext uri="{FF2B5EF4-FFF2-40B4-BE49-F238E27FC236}">
                  <a16:creationId xmlns:a16="http://schemas.microsoft.com/office/drawing/2014/main" id="{A71B133C-851A-8D03-398D-D60901C09039}"/>
                </a:ext>
              </a:extLst>
            </p:cNvPr>
            <p:cNvCxnSpPr>
              <a:cxnSpLocks/>
              <a:stCxn id="731" idx="2"/>
              <a:endCxn id="719" idx="1"/>
            </p:cNvCxnSpPr>
            <p:nvPr/>
          </p:nvCxnSpPr>
          <p:spPr>
            <a:xfrm>
              <a:off x="5066643" y="3241893"/>
              <a:ext cx="1060144" cy="237"/>
            </a:xfrm>
            <a:prstGeom prst="bentConnector3">
              <a:avLst>
                <a:gd name="adj1" fmla="val 50000"/>
              </a:avLst>
            </a:prstGeom>
            <a:noFill/>
            <a:ln w="19050" cap="flat" cmpd="sng">
              <a:solidFill>
                <a:schemeClr val="dk1"/>
              </a:solidFill>
              <a:prstDash val="solid"/>
              <a:round/>
              <a:headEnd type="none" w="med" len="med"/>
              <a:tailEnd type="none" w="med" len="med"/>
            </a:ln>
          </p:spPr>
        </p:cxnSp>
      </p:grpSp>
      <p:sp>
        <p:nvSpPr>
          <p:cNvPr id="735" name="Google Shape;735;p30">
            <a:extLst>
              <a:ext uri="{FF2B5EF4-FFF2-40B4-BE49-F238E27FC236}">
                <a16:creationId xmlns:a16="http://schemas.microsoft.com/office/drawing/2014/main" id="{41FA60D7-BB83-D4AD-5292-9A5305CBAA15}"/>
              </a:ext>
            </a:extLst>
          </p:cNvPr>
          <p:cNvSpPr txBox="1"/>
          <p:nvPr/>
        </p:nvSpPr>
        <p:spPr>
          <a:xfrm>
            <a:off x="647769" y="1256770"/>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A quantum circuit using only the following elements can be simulated efficiently on a classical computer by a polynomial-time algorithm:</a:t>
            </a:r>
          </a:p>
        </p:txBody>
      </p:sp>
      <p:sp>
        <p:nvSpPr>
          <p:cNvPr id="738" name="Google Shape;738;p30">
            <a:extLst>
              <a:ext uri="{FF2B5EF4-FFF2-40B4-BE49-F238E27FC236}">
                <a16:creationId xmlns:a16="http://schemas.microsoft.com/office/drawing/2014/main" id="{4426D395-9CD4-158A-37C6-E1B4199BB581}"/>
              </a:ext>
            </a:extLst>
          </p:cNvPr>
          <p:cNvSpPr txBox="1"/>
          <p:nvPr/>
        </p:nvSpPr>
        <p:spPr>
          <a:xfrm>
            <a:off x="3385346" y="2539910"/>
            <a:ext cx="1144632"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1"/>
                </a:solidFill>
                <a:latin typeface="Roboto"/>
                <a:ea typeface="Roboto"/>
                <a:cs typeface="Roboto"/>
                <a:sym typeface="Roboto"/>
              </a:rPr>
              <a:t>Clifford Gates</a:t>
            </a:r>
          </a:p>
        </p:txBody>
      </p:sp>
      <p:sp>
        <p:nvSpPr>
          <p:cNvPr id="731" name="Google Shape;731;p30">
            <a:extLst>
              <a:ext uri="{FF2B5EF4-FFF2-40B4-BE49-F238E27FC236}">
                <a16:creationId xmlns:a16="http://schemas.microsoft.com/office/drawing/2014/main" id="{0C138978-508D-E1A2-AD3C-F8BC0FF66395}"/>
              </a:ext>
            </a:extLst>
          </p:cNvPr>
          <p:cNvSpPr/>
          <p:nvPr/>
        </p:nvSpPr>
        <p:spPr>
          <a:xfrm flipH="1">
            <a:off x="4620373" y="2568069"/>
            <a:ext cx="405958" cy="405958"/>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1" name="Google Shape;741;p30">
            <a:extLst>
              <a:ext uri="{FF2B5EF4-FFF2-40B4-BE49-F238E27FC236}">
                <a16:creationId xmlns:a16="http://schemas.microsoft.com/office/drawing/2014/main" id="{C0FB11D2-F833-3CC7-E829-FBD6966B181B}"/>
              </a:ext>
            </a:extLst>
          </p:cNvPr>
          <p:cNvSpPr txBox="1"/>
          <p:nvPr/>
        </p:nvSpPr>
        <p:spPr>
          <a:xfrm>
            <a:off x="1447948" y="307085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2"/>
                </a:solidFill>
                <a:latin typeface="Roboto"/>
                <a:ea typeface="Roboto"/>
                <a:cs typeface="Roboto"/>
                <a:sym typeface="Roboto"/>
              </a:rPr>
              <a:t>Measurements in the computational basis</a:t>
            </a:r>
          </a:p>
        </p:txBody>
      </p:sp>
      <p:sp>
        <p:nvSpPr>
          <p:cNvPr id="733" name="Google Shape;733;p30">
            <a:extLst>
              <a:ext uri="{FF2B5EF4-FFF2-40B4-BE49-F238E27FC236}">
                <a16:creationId xmlns:a16="http://schemas.microsoft.com/office/drawing/2014/main" id="{35382FD0-7E82-EED1-403F-690521A61542}"/>
              </a:ext>
            </a:extLst>
          </p:cNvPr>
          <p:cNvSpPr/>
          <p:nvPr/>
        </p:nvSpPr>
        <p:spPr>
          <a:xfrm flipH="1">
            <a:off x="4620373" y="3093546"/>
            <a:ext cx="405958" cy="405958"/>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4" name="Google Shape;744;p30">
            <a:extLst>
              <a:ext uri="{FF2B5EF4-FFF2-40B4-BE49-F238E27FC236}">
                <a16:creationId xmlns:a16="http://schemas.microsoft.com/office/drawing/2014/main" id="{B5CA7CBA-0A04-2DE8-DC7D-C2B207C29B2A}"/>
              </a:ext>
            </a:extLst>
          </p:cNvPr>
          <p:cNvSpPr txBox="1"/>
          <p:nvPr/>
        </p:nvSpPr>
        <p:spPr>
          <a:xfrm>
            <a:off x="835717" y="2008969"/>
            <a:ext cx="3694261"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tx2"/>
                </a:solidFill>
                <a:latin typeface="Roboto"/>
                <a:ea typeface="Roboto"/>
                <a:cs typeface="Roboto"/>
                <a:sym typeface="Roboto"/>
              </a:rPr>
              <a:t>Preparation of qubits in computational-basis states</a:t>
            </a:r>
          </a:p>
        </p:txBody>
      </p:sp>
      <p:sp>
        <p:nvSpPr>
          <p:cNvPr id="729" name="Google Shape;729;p30">
            <a:extLst>
              <a:ext uri="{FF2B5EF4-FFF2-40B4-BE49-F238E27FC236}">
                <a16:creationId xmlns:a16="http://schemas.microsoft.com/office/drawing/2014/main" id="{EFA7DAB8-6D3A-DFD7-F90F-58CE9A20B9DC}"/>
              </a:ext>
            </a:extLst>
          </p:cNvPr>
          <p:cNvSpPr/>
          <p:nvPr/>
        </p:nvSpPr>
        <p:spPr>
          <a:xfrm flipH="1">
            <a:off x="4620373" y="2053992"/>
            <a:ext cx="405958" cy="405958"/>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a:extLst>
              <a:ext uri="{FF2B5EF4-FFF2-40B4-BE49-F238E27FC236}">
                <a16:creationId xmlns:a16="http://schemas.microsoft.com/office/drawing/2014/main" id="{E41DE000-2F8C-6BE9-F696-873860C0CE3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theorem</a:t>
            </a:r>
          </a:p>
        </p:txBody>
      </p:sp>
      <p:grpSp>
        <p:nvGrpSpPr>
          <p:cNvPr id="748" name="Google Shape;748;p30">
            <a:extLst>
              <a:ext uri="{FF2B5EF4-FFF2-40B4-BE49-F238E27FC236}">
                <a16:creationId xmlns:a16="http://schemas.microsoft.com/office/drawing/2014/main" id="{5A11DDA9-6D51-62CA-0E70-550433412A32}"/>
              </a:ext>
            </a:extLst>
          </p:cNvPr>
          <p:cNvGrpSpPr/>
          <p:nvPr/>
        </p:nvGrpSpPr>
        <p:grpSpPr>
          <a:xfrm>
            <a:off x="4703924" y="2652858"/>
            <a:ext cx="246333" cy="228304"/>
            <a:chOff x="7776795" y="1766009"/>
            <a:chExt cx="371742" cy="349120"/>
          </a:xfrm>
        </p:grpSpPr>
        <p:sp>
          <p:nvSpPr>
            <p:cNvPr id="749" name="Google Shape;749;p30">
              <a:extLst>
                <a:ext uri="{FF2B5EF4-FFF2-40B4-BE49-F238E27FC236}">
                  <a16:creationId xmlns:a16="http://schemas.microsoft.com/office/drawing/2014/main" id="{E6D0B772-9E5F-BA36-0DF2-C17282A7779A}"/>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a:extLst>
                <a:ext uri="{FF2B5EF4-FFF2-40B4-BE49-F238E27FC236}">
                  <a16:creationId xmlns:a16="http://schemas.microsoft.com/office/drawing/2014/main" id="{AC45FD27-D7D1-6255-369E-E990DD3FD08A}"/>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a:extLst>
              <a:ext uri="{FF2B5EF4-FFF2-40B4-BE49-F238E27FC236}">
                <a16:creationId xmlns:a16="http://schemas.microsoft.com/office/drawing/2014/main" id="{EA91E784-CA96-8F8D-F8D4-A1D2DE48A492}"/>
              </a:ext>
            </a:extLst>
          </p:cNvPr>
          <p:cNvGrpSpPr/>
          <p:nvPr/>
        </p:nvGrpSpPr>
        <p:grpSpPr>
          <a:xfrm>
            <a:off x="4680162" y="2144383"/>
            <a:ext cx="246321" cy="208020"/>
            <a:chOff x="3961416" y="4000463"/>
            <a:chExt cx="408098" cy="349968"/>
          </a:xfrm>
        </p:grpSpPr>
        <p:sp>
          <p:nvSpPr>
            <p:cNvPr id="752" name="Google Shape;752;p30">
              <a:extLst>
                <a:ext uri="{FF2B5EF4-FFF2-40B4-BE49-F238E27FC236}">
                  <a16:creationId xmlns:a16="http://schemas.microsoft.com/office/drawing/2014/main" id="{300D4B46-19CF-7BEF-3D13-4F2E7795695F}"/>
                </a:ext>
              </a:extLst>
            </p:cNvPr>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a:extLst>
                <a:ext uri="{FF2B5EF4-FFF2-40B4-BE49-F238E27FC236}">
                  <a16:creationId xmlns:a16="http://schemas.microsoft.com/office/drawing/2014/main" id="{D109BB0D-6A7B-6CDB-98CF-E571EA43E90F}"/>
                </a:ext>
              </a:extLst>
            </p:cNvPr>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a:extLst>
                <a:ext uri="{FF2B5EF4-FFF2-40B4-BE49-F238E27FC236}">
                  <a16:creationId xmlns:a16="http://schemas.microsoft.com/office/drawing/2014/main" id="{AD92B6C0-EBF3-C6EC-5780-E564EDAA4032}"/>
                </a:ext>
              </a:extLst>
            </p:cNvPr>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a:extLst>
              <a:ext uri="{FF2B5EF4-FFF2-40B4-BE49-F238E27FC236}">
                <a16:creationId xmlns:a16="http://schemas.microsoft.com/office/drawing/2014/main" id="{CEB04E64-40B7-7403-04A5-4E09E1959B4D}"/>
              </a:ext>
            </a:extLst>
          </p:cNvPr>
          <p:cNvGrpSpPr/>
          <p:nvPr/>
        </p:nvGrpSpPr>
        <p:grpSpPr>
          <a:xfrm>
            <a:off x="4714668" y="3173353"/>
            <a:ext cx="207435" cy="246343"/>
            <a:chOff x="6318333" y="2883807"/>
            <a:chExt cx="289419" cy="349088"/>
          </a:xfrm>
        </p:grpSpPr>
        <p:sp>
          <p:nvSpPr>
            <p:cNvPr id="765" name="Google Shape;765;p30">
              <a:extLst>
                <a:ext uri="{FF2B5EF4-FFF2-40B4-BE49-F238E27FC236}">
                  <a16:creationId xmlns:a16="http://schemas.microsoft.com/office/drawing/2014/main" id="{28AC1CB3-E489-B335-8C7D-74211FD206B0}"/>
                </a:ext>
              </a:extLst>
            </p:cNvPr>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a:extLst>
                <a:ext uri="{FF2B5EF4-FFF2-40B4-BE49-F238E27FC236}">
                  <a16:creationId xmlns:a16="http://schemas.microsoft.com/office/drawing/2014/main" id="{7E8D377D-ED47-0C48-DA97-4BACB76261B2}"/>
                </a:ext>
              </a:extLst>
            </p:cNvPr>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a:extLst>
                <a:ext uri="{FF2B5EF4-FFF2-40B4-BE49-F238E27FC236}">
                  <a16:creationId xmlns:a16="http://schemas.microsoft.com/office/drawing/2014/main" id="{E5E4E0D8-E2CD-0AF5-720C-DAB341746AD7}"/>
                </a:ext>
              </a:extLst>
            </p:cNvPr>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a:extLst>
                <a:ext uri="{FF2B5EF4-FFF2-40B4-BE49-F238E27FC236}">
                  <a16:creationId xmlns:a16="http://schemas.microsoft.com/office/drawing/2014/main" id="{8E315576-16C2-2A8A-1251-3D3B62E6317B}"/>
                </a:ext>
              </a:extLst>
            </p:cNvPr>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a:extLst>
                <a:ext uri="{FF2B5EF4-FFF2-40B4-BE49-F238E27FC236}">
                  <a16:creationId xmlns:a16="http://schemas.microsoft.com/office/drawing/2014/main" id="{0A8CA232-B9D7-B54D-9707-F5E6720BF496}"/>
                </a:ext>
              </a:extLst>
            </p:cNvPr>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a:extLst>
                <a:ext uri="{FF2B5EF4-FFF2-40B4-BE49-F238E27FC236}">
                  <a16:creationId xmlns:a16="http://schemas.microsoft.com/office/drawing/2014/main" id="{66DF98E1-0E42-B7B1-9AB6-58C24EB8F714}"/>
                </a:ext>
              </a:extLst>
            </p:cNvPr>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a:extLst>
                <a:ext uri="{FF2B5EF4-FFF2-40B4-BE49-F238E27FC236}">
                  <a16:creationId xmlns:a16="http://schemas.microsoft.com/office/drawing/2014/main" id="{76608DA2-6334-792B-4539-BB1471BE2F2B}"/>
                </a:ext>
              </a:extLst>
            </p:cNvPr>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a:extLst>
                <a:ext uri="{FF2B5EF4-FFF2-40B4-BE49-F238E27FC236}">
                  <a16:creationId xmlns:a16="http://schemas.microsoft.com/office/drawing/2014/main" id="{5EF5810E-9001-3272-90A9-BCFDC438A189}"/>
                </a:ext>
              </a:extLst>
            </p:cNvPr>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a:extLst>
                <a:ext uri="{FF2B5EF4-FFF2-40B4-BE49-F238E27FC236}">
                  <a16:creationId xmlns:a16="http://schemas.microsoft.com/office/drawing/2014/main" id="{EB91779D-E45D-30A4-756E-B3F72375D1B8}"/>
                </a:ext>
              </a:extLst>
            </p:cNvPr>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a:extLst>
                <a:ext uri="{FF2B5EF4-FFF2-40B4-BE49-F238E27FC236}">
                  <a16:creationId xmlns:a16="http://schemas.microsoft.com/office/drawing/2014/main" id="{0BD78F66-027E-D7C5-C345-1BDD197BC3AB}"/>
                </a:ext>
              </a:extLst>
            </p:cNvPr>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a:extLst>
                <a:ext uri="{FF2B5EF4-FFF2-40B4-BE49-F238E27FC236}">
                  <a16:creationId xmlns:a16="http://schemas.microsoft.com/office/drawing/2014/main" id="{95877427-BBD3-AE28-F1E1-4FB54450D912}"/>
                </a:ext>
              </a:extLst>
            </p:cNvPr>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a:extLst>
                <a:ext uri="{FF2B5EF4-FFF2-40B4-BE49-F238E27FC236}">
                  <a16:creationId xmlns:a16="http://schemas.microsoft.com/office/drawing/2014/main" id="{9269A156-2335-B390-4E5F-B42EE9B2DE4C}"/>
                </a:ext>
              </a:extLst>
            </p:cNvPr>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a:extLst>
                <a:ext uri="{FF2B5EF4-FFF2-40B4-BE49-F238E27FC236}">
                  <a16:creationId xmlns:a16="http://schemas.microsoft.com/office/drawing/2014/main" id="{0F4E8134-A9FD-D3EE-D972-C88CA2F97797}"/>
                </a:ext>
              </a:extLst>
            </p:cNvPr>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789" name="Google Shape;735;p30">
            <a:extLst>
              <a:ext uri="{FF2B5EF4-FFF2-40B4-BE49-F238E27FC236}">
                <a16:creationId xmlns:a16="http://schemas.microsoft.com/office/drawing/2014/main" id="{D9A5B334-8717-4AAE-331D-9949385D1098}"/>
              </a:ext>
            </a:extLst>
          </p:cNvPr>
          <p:cNvSpPr txBox="1"/>
          <p:nvPr/>
        </p:nvSpPr>
        <p:spPr>
          <a:xfrm>
            <a:off x="647769" y="4027524"/>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In this case, classical simulation will just track, at each point in time, of a list of generators for the current state’s stabilizer group, updating it whenever a Clifford gate is applied.</a:t>
            </a:r>
          </a:p>
        </p:txBody>
      </p:sp>
    </p:spTree>
    <p:extLst>
      <p:ext uri="{BB962C8B-B14F-4D97-AF65-F5344CB8AC3E}">
        <p14:creationId xmlns:p14="http://schemas.microsoft.com/office/powerpoint/2010/main" val="39639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a:extLst>
            <a:ext uri="{FF2B5EF4-FFF2-40B4-BE49-F238E27FC236}">
              <a16:creationId xmlns:a16="http://schemas.microsoft.com/office/drawing/2014/main" id="{D4CCDE76-EA02-1850-EAB8-0712A7CD0031}"/>
            </a:ext>
          </a:extLst>
        </p:cNvPr>
        <p:cNvGrpSpPr/>
        <p:nvPr/>
      </p:nvGrpSpPr>
      <p:grpSpPr>
        <a:xfrm>
          <a:off x="0" y="0"/>
          <a:ext cx="0" cy="0"/>
          <a:chOff x="0" y="0"/>
          <a:chExt cx="0" cy="0"/>
        </a:xfrm>
      </p:grpSpPr>
      <p:grpSp>
        <p:nvGrpSpPr>
          <p:cNvPr id="610" name="Google Shape;610;p28">
            <a:extLst>
              <a:ext uri="{FF2B5EF4-FFF2-40B4-BE49-F238E27FC236}">
                <a16:creationId xmlns:a16="http://schemas.microsoft.com/office/drawing/2014/main" id="{CC31C891-E1BA-7291-9EE2-E30C520D4B95}"/>
              </a:ext>
            </a:extLst>
          </p:cNvPr>
          <p:cNvGrpSpPr/>
          <p:nvPr/>
        </p:nvGrpSpPr>
        <p:grpSpPr>
          <a:xfrm>
            <a:off x="3395379" y="2785142"/>
            <a:ext cx="2412256" cy="1902350"/>
            <a:chOff x="4659785" y="3679326"/>
            <a:chExt cx="1778400" cy="1175267"/>
          </a:xfrm>
        </p:grpSpPr>
        <p:sp>
          <p:nvSpPr>
            <p:cNvPr id="611" name="Google Shape;611;p28">
              <a:extLst>
                <a:ext uri="{FF2B5EF4-FFF2-40B4-BE49-F238E27FC236}">
                  <a16:creationId xmlns:a16="http://schemas.microsoft.com/office/drawing/2014/main" id="{3509DB01-8CEE-9BAE-004D-0EC5C6F2E90E}"/>
                </a:ext>
              </a:extLst>
            </p:cNvPr>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Time</a:t>
              </a:r>
            </a:p>
          </p:txBody>
        </p:sp>
        <p:sp>
          <p:nvSpPr>
            <p:cNvPr id="612" name="Google Shape;612;p28">
              <a:extLst>
                <a:ext uri="{FF2B5EF4-FFF2-40B4-BE49-F238E27FC236}">
                  <a16:creationId xmlns:a16="http://schemas.microsoft.com/office/drawing/2014/main" id="{9CBFDAF6-C659-5930-EF24-5014F0D5616B}"/>
                </a:ext>
              </a:extLst>
            </p:cNvPr>
            <p:cNvSpPr txBox="1"/>
            <p:nvPr/>
          </p:nvSpPr>
          <p:spPr>
            <a:xfrm>
              <a:off x="4659785" y="4019828"/>
              <a:ext cx="1778400" cy="834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noProof="0" dirty="0">
                  <a:solidFill>
                    <a:schemeClr val="dk1"/>
                  </a:solidFill>
                  <a:latin typeface="Roboto"/>
                  <a:ea typeface="Roboto"/>
                  <a:cs typeface="Roboto"/>
                  <a:sym typeface="Roboto"/>
                </a:rPr>
                <a:t>Updates corresponding </a:t>
              </a:r>
              <a:r>
                <a:rPr lang="en-US" sz="1100" b="1" noProof="0" dirty="0">
                  <a:solidFill>
                    <a:schemeClr val="dk1"/>
                  </a:solidFill>
                  <a:latin typeface="Roboto"/>
                  <a:ea typeface="Roboto"/>
                  <a:cs typeface="Roboto"/>
                  <a:sym typeface="Roboto"/>
                </a:rPr>
                <a:t>unitary gates</a:t>
              </a:r>
              <a:r>
                <a:rPr lang="en-US" sz="1100" noProof="0" dirty="0">
                  <a:solidFill>
                    <a:schemeClr val="dk1"/>
                  </a:solidFill>
                  <a:latin typeface="Roboto"/>
                  <a:ea typeface="Roboto"/>
                  <a:cs typeface="Roboto"/>
                  <a:sym typeface="Roboto"/>
                </a:rPr>
                <a:t> require </a:t>
              </a:r>
              <a:r>
                <a:rPr lang="it-IT" sz="1100" b="1" dirty="0">
                  <a:solidFill>
                    <a:schemeClr val="dk1"/>
                  </a:solidFill>
                  <a:latin typeface="Roboto"/>
                  <a:ea typeface="Roboto"/>
                  <a:cs typeface="Roboto"/>
                  <a:sym typeface="Roboto"/>
                </a:rPr>
                <a:t>O(n)</a:t>
              </a:r>
              <a:r>
                <a:rPr lang="it-IT" sz="1100" dirty="0">
                  <a:solidFill>
                    <a:schemeClr val="dk1"/>
                  </a:solidFill>
                  <a:latin typeface="Roboto"/>
                  <a:ea typeface="Roboto"/>
                  <a:cs typeface="Roboto"/>
                  <a:sym typeface="Roboto"/>
                </a:rPr>
                <a:t> for gate.</a:t>
              </a:r>
              <a:br>
                <a:rPr lang="it-IT" sz="1100" dirty="0">
                  <a:solidFill>
                    <a:schemeClr val="dk1"/>
                  </a:solidFill>
                  <a:latin typeface="Roboto"/>
                  <a:ea typeface="Roboto"/>
                  <a:cs typeface="Roboto"/>
                  <a:sym typeface="Roboto"/>
                </a:rPr>
              </a:br>
              <a:endParaRPr lang="it-IT" sz="1100" dirty="0">
                <a:solidFill>
                  <a:schemeClr val="dk1"/>
                </a:solidFill>
                <a:latin typeface="Roboto"/>
                <a:ea typeface="Roboto"/>
                <a:cs typeface="Roboto"/>
                <a:sym typeface="Roboto"/>
              </a:endParaRPr>
            </a:p>
            <a:p>
              <a:pPr marL="0" lvl="0" indent="0" algn="just" rtl="0">
                <a:spcBef>
                  <a:spcPts val="0"/>
                </a:spcBef>
                <a:spcAft>
                  <a:spcPts val="0"/>
                </a:spcAft>
                <a:buNone/>
              </a:pPr>
              <a:r>
                <a:rPr lang="it-IT" sz="1100" noProof="0" dirty="0">
                  <a:solidFill>
                    <a:schemeClr val="dk1"/>
                  </a:solidFill>
                  <a:latin typeface="Roboto"/>
                  <a:ea typeface="Roboto"/>
                  <a:cs typeface="Roboto"/>
                  <a:sym typeface="Roboto"/>
                </a:rPr>
                <a:t>But for </a:t>
              </a:r>
              <a:r>
                <a:rPr lang="it-IT" sz="1100" b="1" noProof="0" dirty="0" err="1">
                  <a:solidFill>
                    <a:schemeClr val="dk1"/>
                  </a:solidFill>
                  <a:latin typeface="Roboto"/>
                  <a:ea typeface="Roboto"/>
                  <a:cs typeface="Roboto"/>
                  <a:sym typeface="Roboto"/>
                </a:rPr>
                <a:t>measurement</a:t>
              </a:r>
              <a:r>
                <a:rPr lang="it-IT" sz="1100" b="1" noProof="0" dirty="0">
                  <a:solidFill>
                    <a:schemeClr val="dk1"/>
                  </a:solidFill>
                  <a:latin typeface="Roboto"/>
                  <a:ea typeface="Roboto"/>
                  <a:cs typeface="Roboto"/>
                  <a:sym typeface="Roboto"/>
                </a:rPr>
                <a:t> gates</a:t>
              </a:r>
              <a:r>
                <a:rPr lang="it-IT" sz="1100" noProof="0" dirty="0">
                  <a:solidFill>
                    <a:schemeClr val="dk1"/>
                  </a:solidFill>
                  <a:latin typeface="Roboto"/>
                  <a:ea typeface="Roboto"/>
                  <a:cs typeface="Roboto"/>
                  <a:sym typeface="Roboto"/>
                </a:rPr>
                <a:t>, a random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2</a:t>
              </a:r>
              <a:r>
                <a:rPr lang="it-IT" sz="1100" b="1"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while</a:t>
              </a:r>
              <a:r>
                <a:rPr lang="it-IT" sz="1100" noProof="0" dirty="0">
                  <a:solidFill>
                    <a:schemeClr val="dk1"/>
                  </a:solidFill>
                  <a:latin typeface="Roboto"/>
                  <a:ea typeface="Roboto"/>
                  <a:cs typeface="Roboto"/>
                  <a:sym typeface="Roboto"/>
                </a:rPr>
                <a:t> a </a:t>
              </a:r>
              <a:r>
                <a:rPr lang="it-IT" sz="1100" noProof="0" dirty="0" err="1">
                  <a:solidFill>
                    <a:schemeClr val="dk1"/>
                  </a:solidFill>
                  <a:latin typeface="Roboto"/>
                  <a:ea typeface="Roboto"/>
                  <a:cs typeface="Roboto"/>
                  <a:sym typeface="Roboto"/>
                </a:rPr>
                <a:t>deterministic</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3</a:t>
              </a:r>
              <a:r>
                <a:rPr lang="it-IT" sz="1100" b="1" noProof="0" dirty="0">
                  <a:solidFill>
                    <a:schemeClr val="dk1"/>
                  </a:solidFill>
                  <a:latin typeface="Roboto"/>
                  <a:ea typeface="Roboto"/>
                  <a:cs typeface="Roboto"/>
                  <a:sym typeface="Roboto"/>
                </a:rPr>
                <a:t>)</a:t>
              </a:r>
              <a:endParaRPr lang="en-US" sz="1100" b="1" noProof="0" dirty="0">
                <a:solidFill>
                  <a:schemeClr val="dk1"/>
                </a:solidFill>
                <a:latin typeface="Roboto"/>
                <a:ea typeface="Roboto"/>
                <a:cs typeface="Roboto"/>
                <a:sym typeface="Roboto"/>
              </a:endParaRPr>
            </a:p>
          </p:txBody>
        </p:sp>
      </p:grpSp>
      <p:sp>
        <p:nvSpPr>
          <p:cNvPr id="613" name="Google Shape;613;p28">
            <a:extLst>
              <a:ext uri="{FF2B5EF4-FFF2-40B4-BE49-F238E27FC236}">
                <a16:creationId xmlns:a16="http://schemas.microsoft.com/office/drawing/2014/main" id="{5D8145F0-2E97-24CF-E2A4-714DF9DEE35C}"/>
              </a:ext>
            </a:extLst>
          </p:cNvPr>
          <p:cNvSpPr/>
          <p:nvPr/>
        </p:nvSpPr>
        <p:spPr>
          <a:xfrm>
            <a:off x="4286585" y="2291008"/>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a:extLst>
              <a:ext uri="{FF2B5EF4-FFF2-40B4-BE49-F238E27FC236}">
                <a16:creationId xmlns:a16="http://schemas.microsoft.com/office/drawing/2014/main" id="{B48B427F-3377-2B85-C86C-756A9A82B1C2}"/>
              </a:ext>
            </a:extLst>
          </p:cNvPr>
          <p:cNvGrpSpPr/>
          <p:nvPr/>
        </p:nvGrpSpPr>
        <p:grpSpPr>
          <a:xfrm>
            <a:off x="6149295" y="2922529"/>
            <a:ext cx="3063113" cy="1722567"/>
            <a:chOff x="5714930" y="3648454"/>
            <a:chExt cx="3429069" cy="1722567"/>
          </a:xfrm>
        </p:grpSpPr>
        <p:sp>
          <p:nvSpPr>
            <p:cNvPr id="615" name="Google Shape;615;p28">
              <a:extLst>
                <a:ext uri="{FF2B5EF4-FFF2-40B4-BE49-F238E27FC236}">
                  <a16:creationId xmlns:a16="http://schemas.microsoft.com/office/drawing/2014/main" id="{A0B3DC39-6A0E-93A8-BD0C-42A096B12093}"/>
                </a:ext>
              </a:extLst>
            </p:cNvPr>
            <p:cNvSpPr txBox="1"/>
            <p:nvPr/>
          </p:nvSpPr>
          <p:spPr>
            <a:xfrm>
              <a:off x="6530979" y="3648454"/>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Memory</a:t>
              </a:r>
            </a:p>
          </p:txBody>
        </p:sp>
        <p:sp>
          <p:nvSpPr>
            <p:cNvPr id="616" name="Google Shape;616;p28">
              <a:extLst>
                <a:ext uri="{FF2B5EF4-FFF2-40B4-BE49-F238E27FC236}">
                  <a16:creationId xmlns:a16="http://schemas.microsoft.com/office/drawing/2014/main" id="{F4D1EC81-ABBE-AA6E-E3C9-615AB2339D4C}"/>
                </a:ext>
              </a:extLst>
            </p:cNvPr>
            <p:cNvSpPr txBox="1"/>
            <p:nvPr/>
          </p:nvSpPr>
          <p:spPr>
            <a:xfrm>
              <a:off x="5714930" y="4019828"/>
              <a:ext cx="3429069" cy="13511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noProof="0" dirty="0">
                  <a:solidFill>
                    <a:schemeClr val="dk1"/>
                  </a:solidFill>
                  <a:latin typeface="Roboto"/>
                  <a:ea typeface="Roboto"/>
                  <a:cs typeface="Roboto"/>
                  <a:sym typeface="Roboto"/>
                </a:rPr>
                <a:t>n generators, each one takes </a:t>
              </a:r>
              <a:r>
                <a:rPr lang="en-US" sz="1100" b="1" noProof="0" dirty="0">
                  <a:solidFill>
                    <a:schemeClr val="dk1"/>
                  </a:solidFill>
                  <a:latin typeface="Roboto"/>
                  <a:ea typeface="Roboto"/>
                  <a:cs typeface="Roboto"/>
                  <a:sym typeface="Roboto"/>
                </a:rPr>
                <a:t>2n +1 bits</a:t>
              </a:r>
              <a:r>
                <a:rPr lang="en-US" sz="1100" noProof="0" dirty="0">
                  <a:solidFill>
                    <a:schemeClr val="dk1"/>
                  </a:solidFill>
                  <a:latin typeface="Roboto"/>
                  <a:ea typeface="Roboto"/>
                  <a:cs typeface="Roboto"/>
                  <a:sym typeface="Roboto"/>
                </a:rPr>
                <a:t>: </a:t>
              </a: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2 bits for each of the n Pauli matrices, plus 1 additional bit for the ± sign. </a:t>
              </a:r>
              <a:br>
                <a:rPr lang="en-US" sz="1100" noProof="0" dirty="0">
                  <a:solidFill>
                    <a:schemeClr val="dk1"/>
                  </a:solidFill>
                  <a:latin typeface="Roboto"/>
                  <a:ea typeface="Roboto"/>
                  <a:cs typeface="Roboto"/>
                  <a:sym typeface="Roboto"/>
                </a:rPr>
              </a:b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So, </a:t>
              </a:r>
              <a:r>
                <a:rPr lang="en-US" sz="1100" b="1" noProof="0" dirty="0">
                  <a:solidFill>
                    <a:schemeClr val="dk1"/>
                  </a:solidFill>
                  <a:latin typeface="Roboto"/>
                  <a:ea typeface="Roboto"/>
                  <a:cs typeface="Roboto"/>
                  <a:sym typeface="Roboto"/>
                </a:rPr>
                <a:t>total number of bits</a:t>
              </a:r>
              <a:r>
                <a:rPr lang="en-US" sz="1100" noProof="0" dirty="0">
                  <a:solidFill>
                    <a:schemeClr val="dk1"/>
                  </a:solidFill>
                  <a:latin typeface="Roboto"/>
                  <a:ea typeface="Roboto"/>
                  <a:cs typeface="Roboto"/>
                  <a:sym typeface="Roboto"/>
                </a:rPr>
                <a:t> is n(2n+1) = </a:t>
              </a:r>
              <a:r>
                <a:rPr lang="en-US" sz="1100" b="1" noProof="0" dirty="0">
                  <a:solidFill>
                    <a:schemeClr val="dk1"/>
                  </a:solidFill>
                  <a:latin typeface="Roboto"/>
                  <a:ea typeface="Roboto"/>
                  <a:cs typeface="Roboto"/>
                  <a:sym typeface="Roboto"/>
                </a:rPr>
                <a:t>O(n</a:t>
              </a:r>
              <a:r>
                <a:rPr lang="en-US" sz="1100" b="1" baseline="30000" noProof="0" dirty="0">
                  <a:solidFill>
                    <a:schemeClr val="dk1"/>
                  </a:solidFill>
                  <a:latin typeface="Roboto"/>
                  <a:ea typeface="Roboto"/>
                  <a:cs typeface="Roboto"/>
                  <a:sym typeface="Roboto"/>
                </a:rPr>
                <a:t>2</a:t>
              </a:r>
              <a:r>
                <a:rPr lang="en-US" sz="1100" b="1" noProof="0" dirty="0">
                  <a:solidFill>
                    <a:schemeClr val="dk1"/>
                  </a:solidFill>
                  <a:latin typeface="Roboto"/>
                  <a:ea typeface="Roboto"/>
                  <a:cs typeface="Roboto"/>
                  <a:sym typeface="Roboto"/>
                </a:rPr>
                <a:t>)</a:t>
              </a:r>
              <a:r>
                <a:rPr lang="en-US" sz="1100" noProof="0" dirty="0">
                  <a:solidFill>
                    <a:schemeClr val="dk1"/>
                  </a:solidFill>
                  <a:latin typeface="Roboto"/>
                  <a:ea typeface="Roboto"/>
                  <a:cs typeface="Roboto"/>
                  <a:sym typeface="Roboto"/>
                </a:rPr>
                <a:t>, while writing out the entire amplitude vector, would have taken ~2</a:t>
              </a:r>
              <a:r>
                <a:rPr lang="en-US" sz="1100" baseline="30000" noProof="0" dirty="0">
                  <a:solidFill>
                    <a:schemeClr val="dk1"/>
                  </a:solidFill>
                  <a:latin typeface="Roboto"/>
                  <a:ea typeface="Roboto"/>
                  <a:cs typeface="Roboto"/>
                  <a:sym typeface="Roboto"/>
                </a:rPr>
                <a:t>n</a:t>
              </a:r>
              <a:r>
                <a:rPr lang="en-US" sz="1100" noProof="0" dirty="0">
                  <a:solidFill>
                    <a:schemeClr val="dk1"/>
                  </a:solidFill>
                  <a:latin typeface="Roboto"/>
                  <a:ea typeface="Roboto"/>
                  <a:cs typeface="Roboto"/>
                  <a:sym typeface="Roboto"/>
                </a:rPr>
                <a:t> bits,</a:t>
              </a:r>
            </a:p>
          </p:txBody>
        </p:sp>
      </p:grpSp>
      <p:sp>
        <p:nvSpPr>
          <p:cNvPr id="617" name="Google Shape;617;p28">
            <a:extLst>
              <a:ext uri="{FF2B5EF4-FFF2-40B4-BE49-F238E27FC236}">
                <a16:creationId xmlns:a16="http://schemas.microsoft.com/office/drawing/2014/main" id="{8F71361A-93C6-E31B-C4DE-F38A4658772C}"/>
              </a:ext>
            </a:extLst>
          </p:cNvPr>
          <p:cNvSpPr/>
          <p:nvPr/>
        </p:nvSpPr>
        <p:spPr>
          <a:xfrm>
            <a:off x="7390669" y="2291008"/>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a:extLst>
              <a:ext uri="{FF2B5EF4-FFF2-40B4-BE49-F238E27FC236}">
                <a16:creationId xmlns:a16="http://schemas.microsoft.com/office/drawing/2014/main" id="{08837096-C0C5-F528-58EC-667C3AEEBF19}"/>
              </a:ext>
            </a:extLst>
          </p:cNvPr>
          <p:cNvSpPr/>
          <p:nvPr/>
        </p:nvSpPr>
        <p:spPr>
          <a:xfrm>
            <a:off x="1127980" y="33072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22" name="Google Shape;622;p28">
            <a:extLst>
              <a:ext uri="{FF2B5EF4-FFF2-40B4-BE49-F238E27FC236}">
                <a16:creationId xmlns:a16="http://schemas.microsoft.com/office/drawing/2014/main" id="{08B3B806-95DD-48B8-CF5B-B4BFDCB6F727}"/>
              </a:ext>
            </a:extLst>
          </p:cNvPr>
          <p:cNvSpPr/>
          <p:nvPr/>
        </p:nvSpPr>
        <p:spPr>
          <a:xfrm>
            <a:off x="1291177" y="640590"/>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a:extLst>
              <a:ext uri="{FF2B5EF4-FFF2-40B4-BE49-F238E27FC236}">
                <a16:creationId xmlns:a16="http://schemas.microsoft.com/office/drawing/2014/main" id="{8FD97699-C92C-6DE9-39B6-37FAC5255DFB}"/>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grpSp>
        <p:nvGrpSpPr>
          <p:cNvPr id="625" name="Google Shape;625;p28">
            <a:extLst>
              <a:ext uri="{FF2B5EF4-FFF2-40B4-BE49-F238E27FC236}">
                <a16:creationId xmlns:a16="http://schemas.microsoft.com/office/drawing/2014/main" id="{44096E0C-27BC-B10D-D2A7-433E0DC0DA56}"/>
              </a:ext>
            </a:extLst>
          </p:cNvPr>
          <p:cNvGrpSpPr/>
          <p:nvPr/>
        </p:nvGrpSpPr>
        <p:grpSpPr>
          <a:xfrm>
            <a:off x="3504087" y="1255383"/>
            <a:ext cx="5172701" cy="924954"/>
            <a:chOff x="3083597" y="1721475"/>
            <a:chExt cx="5513503" cy="1058100"/>
          </a:xfrm>
        </p:grpSpPr>
        <p:sp>
          <p:nvSpPr>
            <p:cNvPr id="627" name="Google Shape;627;p28">
              <a:extLst>
                <a:ext uri="{FF2B5EF4-FFF2-40B4-BE49-F238E27FC236}">
                  <a16:creationId xmlns:a16="http://schemas.microsoft.com/office/drawing/2014/main" id="{77CB594C-F38F-0443-3529-26E74CCE3A75}"/>
                </a:ext>
              </a:extLst>
            </p:cNvPr>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a:extLst>
                <a:ext uri="{FF2B5EF4-FFF2-40B4-BE49-F238E27FC236}">
                  <a16:creationId xmlns:a16="http://schemas.microsoft.com/office/drawing/2014/main" id="{18D56663-87EC-BA6C-4813-FF7A5BBEC7FF}"/>
                </a:ext>
              </a:extLst>
            </p:cNvPr>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a:extLst>
                <a:ext uri="{FF2B5EF4-FFF2-40B4-BE49-F238E27FC236}">
                  <a16:creationId xmlns:a16="http://schemas.microsoft.com/office/drawing/2014/main" id="{8D593E92-47B3-79CC-7838-DCCE3B5C8BCE}"/>
                </a:ext>
              </a:extLst>
            </p:cNvPr>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a:extLst>
                <a:ext uri="{FF2B5EF4-FFF2-40B4-BE49-F238E27FC236}">
                  <a16:creationId xmlns:a16="http://schemas.microsoft.com/office/drawing/2014/main" id="{950225A9-E6D8-A200-CAE2-EC14B256147D}"/>
                </a:ext>
              </a:extLst>
            </p:cNvPr>
            <p:cNvCxnSpPr>
              <a:cxnSpLocks/>
            </p:cNvCxnSpPr>
            <p:nvPr/>
          </p:nvCxnSpPr>
          <p:spPr>
            <a:xfrm>
              <a:off x="3083597" y="2277223"/>
              <a:ext cx="336479" cy="0"/>
            </a:xfrm>
            <a:prstGeom prst="straightConnector1">
              <a:avLst/>
            </a:prstGeom>
            <a:noFill/>
            <a:ln w="19050" cap="flat" cmpd="sng">
              <a:solidFill>
                <a:schemeClr val="dk1"/>
              </a:solidFill>
              <a:prstDash val="solid"/>
              <a:round/>
              <a:headEnd type="none" w="med" len="med"/>
              <a:tailEnd type="triangle" w="med" len="med"/>
            </a:ln>
          </p:spPr>
        </p:cxnSp>
        <p:grpSp>
          <p:nvGrpSpPr>
            <p:cNvPr id="638" name="Google Shape;638;p28">
              <a:extLst>
                <a:ext uri="{FF2B5EF4-FFF2-40B4-BE49-F238E27FC236}">
                  <a16:creationId xmlns:a16="http://schemas.microsoft.com/office/drawing/2014/main" id="{34EE2BD4-727E-7146-6919-80F655C3300E}"/>
                </a:ext>
              </a:extLst>
            </p:cNvPr>
            <p:cNvGrpSpPr/>
            <p:nvPr/>
          </p:nvGrpSpPr>
          <p:grpSpPr>
            <a:xfrm>
              <a:off x="3761561" y="2137425"/>
              <a:ext cx="1621465" cy="226200"/>
              <a:chOff x="3761561" y="2175984"/>
              <a:chExt cx="1621465" cy="226200"/>
            </a:xfrm>
          </p:grpSpPr>
          <p:sp>
            <p:nvSpPr>
              <p:cNvPr id="639" name="Google Shape;639;p28">
                <a:extLst>
                  <a:ext uri="{FF2B5EF4-FFF2-40B4-BE49-F238E27FC236}">
                    <a16:creationId xmlns:a16="http://schemas.microsoft.com/office/drawing/2014/main" id="{AB42D62A-2B10-EE3D-10D4-488F36C757F3}"/>
                  </a:ext>
                </a:extLst>
              </p:cNvPr>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a:extLst>
                  <a:ext uri="{FF2B5EF4-FFF2-40B4-BE49-F238E27FC236}">
                    <a16:creationId xmlns:a16="http://schemas.microsoft.com/office/drawing/2014/main" id="{74ED3E5A-DFD5-A62E-F3F6-1E2719A6D4FC}"/>
                  </a:ext>
                </a:extLst>
              </p:cNvPr>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a:extLst>
                  <a:ext uri="{FF2B5EF4-FFF2-40B4-BE49-F238E27FC236}">
                    <a16:creationId xmlns:a16="http://schemas.microsoft.com/office/drawing/2014/main" id="{AB0534FE-981D-1A8D-5AB0-5027456EAB69}"/>
                  </a:ext>
                </a:extLst>
              </p:cNvPr>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a:extLst>
                  <a:ext uri="{FF2B5EF4-FFF2-40B4-BE49-F238E27FC236}">
                    <a16:creationId xmlns:a16="http://schemas.microsoft.com/office/drawing/2014/main" id="{679317DF-7599-6A13-EA5B-18806BFBDE97}"/>
                  </a:ext>
                </a:extLst>
              </p:cNvPr>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a:extLst>
                  <a:ext uri="{FF2B5EF4-FFF2-40B4-BE49-F238E27FC236}">
                    <a16:creationId xmlns:a16="http://schemas.microsoft.com/office/drawing/2014/main" id="{CB285AA2-7D2C-FE80-5C35-A76F3C3F9DE5}"/>
                  </a:ext>
                </a:extLst>
              </p:cNvPr>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a:extLst>
                  <a:ext uri="{FF2B5EF4-FFF2-40B4-BE49-F238E27FC236}">
                    <a16:creationId xmlns:a16="http://schemas.microsoft.com/office/drawing/2014/main" id="{64C979DA-A85D-3D8B-4B88-749C74569B6D}"/>
                  </a:ext>
                </a:extLst>
              </p:cNvPr>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a:extLst>
                <a:ext uri="{FF2B5EF4-FFF2-40B4-BE49-F238E27FC236}">
                  <a16:creationId xmlns:a16="http://schemas.microsoft.com/office/drawing/2014/main" id="{D8238473-D4CA-3299-43E5-4100B662A21D}"/>
                </a:ext>
              </a:extLst>
            </p:cNvPr>
            <p:cNvGrpSpPr/>
            <p:nvPr/>
          </p:nvGrpSpPr>
          <p:grpSpPr>
            <a:xfrm>
              <a:off x="5714931" y="2137425"/>
              <a:ext cx="1621465" cy="226200"/>
              <a:chOff x="5714931" y="2175984"/>
              <a:chExt cx="1621465" cy="226200"/>
            </a:xfrm>
          </p:grpSpPr>
          <p:sp>
            <p:nvSpPr>
              <p:cNvPr id="646" name="Google Shape;646;p28">
                <a:extLst>
                  <a:ext uri="{FF2B5EF4-FFF2-40B4-BE49-F238E27FC236}">
                    <a16:creationId xmlns:a16="http://schemas.microsoft.com/office/drawing/2014/main" id="{7A56EC4B-50F5-7705-D43A-8C55F3C6991C}"/>
                  </a:ext>
                </a:extLst>
              </p:cNvPr>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a:extLst>
                  <a:ext uri="{FF2B5EF4-FFF2-40B4-BE49-F238E27FC236}">
                    <a16:creationId xmlns:a16="http://schemas.microsoft.com/office/drawing/2014/main" id="{4324B00D-0F8A-004B-6918-01509F69AC79}"/>
                  </a:ext>
                </a:extLst>
              </p:cNvPr>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a:extLst>
                  <a:ext uri="{FF2B5EF4-FFF2-40B4-BE49-F238E27FC236}">
                    <a16:creationId xmlns:a16="http://schemas.microsoft.com/office/drawing/2014/main" id="{2126672D-B313-8195-3DF1-573B9CFBA1BD}"/>
                  </a:ext>
                </a:extLst>
              </p:cNvPr>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a:extLst>
                  <a:ext uri="{FF2B5EF4-FFF2-40B4-BE49-F238E27FC236}">
                    <a16:creationId xmlns:a16="http://schemas.microsoft.com/office/drawing/2014/main" id="{3D4B4D17-84C8-B314-A0D8-5F968713D187}"/>
                  </a:ext>
                </a:extLst>
              </p:cNvPr>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a:extLst>
                  <a:ext uri="{FF2B5EF4-FFF2-40B4-BE49-F238E27FC236}">
                    <a16:creationId xmlns:a16="http://schemas.microsoft.com/office/drawing/2014/main" id="{3C38664B-73B8-968B-835D-05C6C6129307}"/>
                  </a:ext>
                </a:extLst>
              </p:cNvPr>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a:extLst>
                  <a:ext uri="{FF2B5EF4-FFF2-40B4-BE49-F238E27FC236}">
                    <a16:creationId xmlns:a16="http://schemas.microsoft.com/office/drawing/2014/main" id="{677F24DA-914D-F182-1E50-A918AE878476}"/>
                  </a:ext>
                </a:extLst>
              </p:cNvPr>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a:extLst>
                <a:ext uri="{FF2B5EF4-FFF2-40B4-BE49-F238E27FC236}">
                  <a16:creationId xmlns:a16="http://schemas.microsoft.com/office/drawing/2014/main" id="{23BC4D4E-53BE-D930-5EC9-535DD7C76032}"/>
                </a:ext>
              </a:extLst>
            </p:cNvPr>
            <p:cNvGrpSpPr/>
            <p:nvPr/>
          </p:nvGrpSpPr>
          <p:grpSpPr>
            <a:xfrm>
              <a:off x="7539456" y="1721475"/>
              <a:ext cx="1057494" cy="1058100"/>
              <a:chOff x="7520395" y="1797675"/>
              <a:chExt cx="1057494" cy="1058100"/>
            </a:xfrm>
          </p:grpSpPr>
          <p:sp>
            <p:nvSpPr>
              <p:cNvPr id="653" name="Google Shape;653;p28">
                <a:extLst>
                  <a:ext uri="{FF2B5EF4-FFF2-40B4-BE49-F238E27FC236}">
                    <a16:creationId xmlns:a16="http://schemas.microsoft.com/office/drawing/2014/main" id="{47A956E0-1CE7-6853-6C8D-D6237CA83A29}"/>
                  </a:ext>
                </a:extLst>
              </p:cNvPr>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a:extLst>
                  <a:ext uri="{FF2B5EF4-FFF2-40B4-BE49-F238E27FC236}">
                    <a16:creationId xmlns:a16="http://schemas.microsoft.com/office/drawing/2014/main" id="{C5028ECF-77B2-6471-5FE0-AB666077C1BA}"/>
                  </a:ext>
                </a:extLst>
              </p:cNvPr>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a:extLst>
                <a:ext uri="{FF2B5EF4-FFF2-40B4-BE49-F238E27FC236}">
                  <a16:creationId xmlns:a16="http://schemas.microsoft.com/office/drawing/2014/main" id="{A1AE294F-C469-46CD-E4E6-00AA543F8994}"/>
                </a:ext>
              </a:extLst>
            </p:cNvPr>
            <p:cNvCxnSpPr>
              <a:cxnSpLocks/>
            </p:cNvCxnSpPr>
            <p:nvPr/>
          </p:nvCxnSpPr>
          <p:spPr>
            <a:xfrm>
              <a:off x="3515193" y="2779575"/>
              <a:ext cx="5081907"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a:extLst>
              <a:ext uri="{FF2B5EF4-FFF2-40B4-BE49-F238E27FC236}">
                <a16:creationId xmlns:a16="http://schemas.microsoft.com/office/drawing/2014/main" id="{808A157A-7ED5-14A8-0F11-25A0F8901701}"/>
              </a:ext>
            </a:extLst>
          </p:cNvPr>
          <p:cNvGrpSpPr/>
          <p:nvPr/>
        </p:nvGrpSpPr>
        <p:grpSpPr>
          <a:xfrm>
            <a:off x="1406711" y="756131"/>
            <a:ext cx="356632" cy="356617"/>
            <a:chOff x="2085450" y="842250"/>
            <a:chExt cx="483700" cy="481850"/>
          </a:xfrm>
        </p:grpSpPr>
        <p:sp>
          <p:nvSpPr>
            <p:cNvPr id="657" name="Google Shape;657;p28">
              <a:extLst>
                <a:ext uri="{FF2B5EF4-FFF2-40B4-BE49-F238E27FC236}">
                  <a16:creationId xmlns:a16="http://schemas.microsoft.com/office/drawing/2014/main" id="{EB80A2DE-8A4A-13CF-F257-0648360346DE}"/>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a:extLst>
                <a:ext uri="{FF2B5EF4-FFF2-40B4-BE49-F238E27FC236}">
                  <a16:creationId xmlns:a16="http://schemas.microsoft.com/office/drawing/2014/main" id="{9C04C1BF-E371-09E7-ABD1-6E9B2988A74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a:extLst>
                <a:ext uri="{FF2B5EF4-FFF2-40B4-BE49-F238E27FC236}">
                  <a16:creationId xmlns:a16="http://schemas.microsoft.com/office/drawing/2014/main" id="{8846EFD8-470E-6237-E53D-68301CF9F2A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a:extLst>
              <a:ext uri="{FF2B5EF4-FFF2-40B4-BE49-F238E27FC236}">
                <a16:creationId xmlns:a16="http://schemas.microsoft.com/office/drawing/2014/main" id="{EC2CCBC9-40B1-0645-A000-25A726846D56}"/>
              </a:ext>
            </a:extLst>
          </p:cNvPr>
          <p:cNvGrpSpPr/>
          <p:nvPr/>
        </p:nvGrpSpPr>
        <p:grpSpPr>
          <a:xfrm>
            <a:off x="4402132" y="2406559"/>
            <a:ext cx="356606" cy="356599"/>
            <a:chOff x="2685825" y="840375"/>
            <a:chExt cx="481900" cy="481825"/>
          </a:xfrm>
        </p:grpSpPr>
        <p:sp>
          <p:nvSpPr>
            <p:cNvPr id="661" name="Google Shape;661;p28">
              <a:extLst>
                <a:ext uri="{FF2B5EF4-FFF2-40B4-BE49-F238E27FC236}">
                  <a16:creationId xmlns:a16="http://schemas.microsoft.com/office/drawing/2014/main" id="{B86C337C-CB33-9CD1-3E86-6AD89CB0FC7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a:extLst>
                <a:ext uri="{FF2B5EF4-FFF2-40B4-BE49-F238E27FC236}">
                  <a16:creationId xmlns:a16="http://schemas.microsoft.com/office/drawing/2014/main" id="{4EB50B91-5AE7-6624-D0F5-63C768A18359}"/>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a:extLst>
              <a:ext uri="{FF2B5EF4-FFF2-40B4-BE49-F238E27FC236}">
                <a16:creationId xmlns:a16="http://schemas.microsoft.com/office/drawing/2014/main" id="{0BB5F44A-51EB-7554-5649-6466B0607235}"/>
              </a:ext>
            </a:extLst>
          </p:cNvPr>
          <p:cNvGrpSpPr/>
          <p:nvPr/>
        </p:nvGrpSpPr>
        <p:grpSpPr>
          <a:xfrm>
            <a:off x="7506219" y="2406559"/>
            <a:ext cx="356599" cy="356599"/>
            <a:chOff x="4456875" y="1435075"/>
            <a:chExt cx="481825" cy="481825"/>
          </a:xfrm>
        </p:grpSpPr>
        <p:sp>
          <p:nvSpPr>
            <p:cNvPr id="664" name="Google Shape;664;p28">
              <a:extLst>
                <a:ext uri="{FF2B5EF4-FFF2-40B4-BE49-F238E27FC236}">
                  <a16:creationId xmlns:a16="http://schemas.microsoft.com/office/drawing/2014/main" id="{D9C05A92-1621-B0E8-6A53-2D2AFDC7321E}"/>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a:extLst>
                <a:ext uri="{FF2B5EF4-FFF2-40B4-BE49-F238E27FC236}">
                  <a16:creationId xmlns:a16="http://schemas.microsoft.com/office/drawing/2014/main" id="{597F3740-ED88-136E-ED2B-186C82F7F88D}"/>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a:extLst>
                <a:ext uri="{FF2B5EF4-FFF2-40B4-BE49-F238E27FC236}">
                  <a16:creationId xmlns:a16="http://schemas.microsoft.com/office/drawing/2014/main" id="{1E5A9EC1-76C7-752E-CEE5-6B692C6C01FA}"/>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a:extLst>
                <a:ext uri="{FF2B5EF4-FFF2-40B4-BE49-F238E27FC236}">
                  <a16:creationId xmlns:a16="http://schemas.microsoft.com/office/drawing/2014/main" id="{37BBE578-8338-93AF-D169-417C0FC15F72}"/>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a:extLst>
                <a:ext uri="{FF2B5EF4-FFF2-40B4-BE49-F238E27FC236}">
                  <a16:creationId xmlns:a16="http://schemas.microsoft.com/office/drawing/2014/main" id="{FEFC4006-1C38-D3E1-5F1A-CEEB44F3556D}"/>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a:extLst>
                <a:ext uri="{FF2B5EF4-FFF2-40B4-BE49-F238E27FC236}">
                  <a16:creationId xmlns:a16="http://schemas.microsoft.com/office/drawing/2014/main" id="{6365D94D-CB04-291B-06B3-5F197B45FF21}"/>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a:extLst>
                <a:ext uri="{FF2B5EF4-FFF2-40B4-BE49-F238E27FC236}">
                  <a16:creationId xmlns:a16="http://schemas.microsoft.com/office/drawing/2014/main" id="{66A55FDD-3635-04CD-421A-F04242068A10}"/>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a:extLst>
                <a:ext uri="{FF2B5EF4-FFF2-40B4-BE49-F238E27FC236}">
                  <a16:creationId xmlns:a16="http://schemas.microsoft.com/office/drawing/2014/main" id="{07DFF6CC-1DD6-1917-D899-145AF85C9F3B}"/>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a:extLst>
                <a:ext uri="{FF2B5EF4-FFF2-40B4-BE49-F238E27FC236}">
                  <a16:creationId xmlns:a16="http://schemas.microsoft.com/office/drawing/2014/main" id="{80547BB7-7F34-C6FA-E077-1FBB2ED28549}"/>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a:extLst>
                <a:ext uri="{FF2B5EF4-FFF2-40B4-BE49-F238E27FC236}">
                  <a16:creationId xmlns:a16="http://schemas.microsoft.com/office/drawing/2014/main" id="{3C9720D6-7447-AEC1-B1CF-2FA258EFCB0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a:extLst>
                <a:ext uri="{FF2B5EF4-FFF2-40B4-BE49-F238E27FC236}">
                  <a16:creationId xmlns:a16="http://schemas.microsoft.com/office/drawing/2014/main" id="{A78E50BB-4A7D-89C0-7BFC-525E43134F4C}"/>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a:extLst>
                <a:ext uri="{FF2B5EF4-FFF2-40B4-BE49-F238E27FC236}">
                  <a16:creationId xmlns:a16="http://schemas.microsoft.com/office/drawing/2014/main" id="{0DD911B0-73F9-DFAF-653E-624C84E65A3C}"/>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a:extLst>
                <a:ext uri="{FF2B5EF4-FFF2-40B4-BE49-F238E27FC236}">
                  <a16:creationId xmlns:a16="http://schemas.microsoft.com/office/drawing/2014/main" id="{03A8D651-BA3E-6B06-9DBE-B3E505A0F954}"/>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a:extLst>
                <a:ext uri="{FF2B5EF4-FFF2-40B4-BE49-F238E27FC236}">
                  <a16:creationId xmlns:a16="http://schemas.microsoft.com/office/drawing/2014/main" id="{E0DF547A-5E9D-6D4E-2049-AFE04C61E7EB}"/>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a:extLst>
                <a:ext uri="{FF2B5EF4-FFF2-40B4-BE49-F238E27FC236}">
                  <a16:creationId xmlns:a16="http://schemas.microsoft.com/office/drawing/2014/main" id="{FC4B7860-1DDE-08A2-FCB7-0BC0CF38D795}"/>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a:extLst>
                <a:ext uri="{FF2B5EF4-FFF2-40B4-BE49-F238E27FC236}">
                  <a16:creationId xmlns:a16="http://schemas.microsoft.com/office/drawing/2014/main" id="{5967B759-D6A1-6402-0993-36C5F118D257}"/>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a:extLst>
                <a:ext uri="{FF2B5EF4-FFF2-40B4-BE49-F238E27FC236}">
                  <a16:creationId xmlns:a16="http://schemas.microsoft.com/office/drawing/2014/main" id="{E255DC62-063D-BD3E-A0ED-9A0A945BE56E}"/>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a:extLst>
                <a:ext uri="{FF2B5EF4-FFF2-40B4-BE49-F238E27FC236}">
                  <a16:creationId xmlns:a16="http://schemas.microsoft.com/office/drawing/2014/main" id="{E72BA71E-1275-20EE-10FF-3C242D9A6C16}"/>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a:extLst>
                <a:ext uri="{FF2B5EF4-FFF2-40B4-BE49-F238E27FC236}">
                  <a16:creationId xmlns:a16="http://schemas.microsoft.com/office/drawing/2014/main" id="{01F1EE10-0525-DAF3-5213-A2500454C069}"/>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12" name="Group 11">
            <a:extLst>
              <a:ext uri="{FF2B5EF4-FFF2-40B4-BE49-F238E27FC236}">
                <a16:creationId xmlns:a16="http://schemas.microsoft.com/office/drawing/2014/main" id="{EAF36A76-2C25-89ED-A00C-D8762E7D8E96}"/>
              </a:ext>
            </a:extLst>
          </p:cNvPr>
          <p:cNvGrpSpPr/>
          <p:nvPr/>
        </p:nvGrpSpPr>
        <p:grpSpPr>
          <a:xfrm>
            <a:off x="-37676" y="960179"/>
            <a:ext cx="3191390" cy="3784353"/>
            <a:chOff x="-56156" y="1161389"/>
            <a:chExt cx="3191390" cy="3784353"/>
          </a:xfrm>
        </p:grpSpPr>
        <p:grpSp>
          <p:nvGrpSpPr>
            <p:cNvPr id="619" name="Google Shape;619;p28">
              <a:extLst>
                <a:ext uri="{FF2B5EF4-FFF2-40B4-BE49-F238E27FC236}">
                  <a16:creationId xmlns:a16="http://schemas.microsoft.com/office/drawing/2014/main" id="{1AC4CA7E-0FBC-A6B1-A5B7-DAC6757736F8}"/>
                </a:ext>
              </a:extLst>
            </p:cNvPr>
            <p:cNvGrpSpPr/>
            <p:nvPr/>
          </p:nvGrpSpPr>
          <p:grpSpPr>
            <a:xfrm>
              <a:off x="-56156" y="1161389"/>
              <a:ext cx="3191390" cy="3784353"/>
              <a:chOff x="2656046" y="3569153"/>
              <a:chExt cx="1852876" cy="1487498"/>
            </a:xfrm>
          </p:grpSpPr>
          <p:sp>
            <p:nvSpPr>
              <p:cNvPr id="620" name="Google Shape;620;p28">
                <a:extLst>
                  <a:ext uri="{FF2B5EF4-FFF2-40B4-BE49-F238E27FC236}">
                    <a16:creationId xmlns:a16="http://schemas.microsoft.com/office/drawing/2014/main" id="{C769245C-45CA-D72F-6E7D-C55111F1C694}"/>
                  </a:ext>
                </a:extLst>
              </p:cNvPr>
              <p:cNvSpPr txBox="1"/>
              <p:nvPr/>
            </p:nvSpPr>
            <p:spPr>
              <a:xfrm>
                <a:off x="2656046" y="3569153"/>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How it works</a:t>
                </a:r>
              </a:p>
            </p:txBody>
          </p:sp>
          <p:sp>
            <p:nvSpPr>
              <p:cNvPr id="621" name="Google Shape;621;p28">
                <a:extLst>
                  <a:ext uri="{FF2B5EF4-FFF2-40B4-BE49-F238E27FC236}">
                    <a16:creationId xmlns:a16="http://schemas.microsoft.com/office/drawing/2014/main" id="{01C4A23D-4013-B4CF-519B-7CCA68E63DE9}"/>
                  </a:ext>
                </a:extLst>
              </p:cNvPr>
              <p:cNvSpPr txBox="1"/>
              <p:nvPr/>
            </p:nvSpPr>
            <p:spPr>
              <a:xfrm>
                <a:off x="2730522" y="3880586"/>
                <a:ext cx="1778400" cy="11760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First of all, starting with a stabilizer state we need to get its stabilizer representation (the generators list). </a:t>
                </a:r>
              </a:p>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Now we write them with the </a:t>
                </a:r>
                <a:r>
                  <a:rPr lang="en-US" sz="1200" b="1" noProof="0" dirty="0">
                    <a:solidFill>
                      <a:schemeClr val="dk1"/>
                    </a:solidFill>
                    <a:latin typeface="Roboto"/>
                    <a:ea typeface="Roboto"/>
                    <a:cs typeface="Roboto"/>
                    <a:sym typeface="Roboto"/>
                  </a:rPr>
                  <a:t>Tableau Representation</a:t>
                </a:r>
                <a:r>
                  <a:rPr lang="en-US" sz="1200" noProof="0" dirty="0">
                    <a:solidFill>
                      <a:schemeClr val="dk1"/>
                    </a:solidFill>
                    <a:latin typeface="Roboto"/>
                    <a:ea typeface="Roboto"/>
                    <a:cs typeface="Roboto"/>
                    <a:sym typeface="Roboto"/>
                  </a:rPr>
                  <a:t>, that use 2 </a:t>
                </a:r>
                <a:r>
                  <a:rPr lang="en-US" sz="1200" noProof="0" dirty="0" err="1">
                    <a:solidFill>
                      <a:schemeClr val="dk1"/>
                    </a:solidFill>
                    <a:latin typeface="Roboto"/>
                    <a:ea typeface="Roboto"/>
                    <a:cs typeface="Roboto"/>
                    <a:sym typeface="Roboto"/>
                  </a:rPr>
                  <a:t>n</a:t>
                </a:r>
                <a:r>
                  <a:rPr lang="en-US" sz="800" noProof="0" dirty="0" err="1">
                    <a:solidFill>
                      <a:schemeClr val="dk1"/>
                    </a:solidFill>
                    <a:latin typeface="Roboto"/>
                    <a:ea typeface="Roboto"/>
                    <a:cs typeface="Roboto"/>
                    <a:sym typeface="Roboto"/>
                  </a:rPr>
                  <a:t>x</a:t>
                </a:r>
                <a:r>
                  <a:rPr lang="en-US" sz="1200" noProof="0" dirty="0" err="1">
                    <a:solidFill>
                      <a:schemeClr val="dk1"/>
                    </a:solidFill>
                    <a:latin typeface="Roboto"/>
                    <a:ea typeface="Roboto"/>
                    <a:cs typeface="Roboto"/>
                    <a:sym typeface="Roboto"/>
                  </a:rPr>
                  <a:t>n</a:t>
                </a:r>
                <a:r>
                  <a:rPr lang="en-US" sz="1200" noProof="0" dirty="0">
                    <a:solidFill>
                      <a:schemeClr val="dk1"/>
                    </a:solidFill>
                    <a:latin typeface="Roboto"/>
                    <a:ea typeface="Roboto"/>
                    <a:cs typeface="Roboto"/>
                    <a:sym typeface="Roboto"/>
                  </a:rPr>
                  <a:t> matrix of 0s and 1s, where each row represent a generator.</a:t>
                </a:r>
              </a:p>
              <a:p>
                <a:pPr marL="0" lvl="0" indent="0" algn="just" rtl="0">
                  <a:spcBef>
                    <a:spcPts val="0"/>
                  </a:spcBef>
                  <a:spcAft>
                    <a:spcPts val="0"/>
                  </a:spcAft>
                  <a:buNone/>
                </a:pP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endParaRPr lang="en-US" sz="1200" b="1" dirty="0">
                  <a:solidFill>
                    <a:schemeClr val="dk1"/>
                  </a:solidFill>
                  <a:latin typeface="Roboto"/>
                  <a:ea typeface="Roboto"/>
                  <a:cs typeface="Roboto"/>
                  <a:sym typeface="Roboto"/>
                </a:endParaRPr>
              </a:p>
              <a:p>
                <a:pPr marL="0" lvl="0" indent="0" algn="just" rtl="0">
                  <a:spcBef>
                    <a:spcPts val="0"/>
                  </a:spcBef>
                  <a:spcAft>
                    <a:spcPts val="0"/>
                  </a:spcAft>
                  <a:buNone/>
                </a:pPr>
                <a:r>
                  <a:rPr lang="en-US" sz="1200" dirty="0">
                    <a:solidFill>
                      <a:schemeClr val="dk1"/>
                    </a:solidFill>
                    <a:latin typeface="Roboto"/>
                    <a:ea typeface="Roboto"/>
                    <a:cs typeface="Roboto"/>
                    <a:sym typeface="Roboto"/>
                  </a:rPr>
                  <a:t>After that, we just need to </a:t>
                </a:r>
                <a:r>
                  <a:rPr lang="en-US" sz="1200" b="1" dirty="0">
                    <a:solidFill>
                      <a:schemeClr val="dk1"/>
                    </a:solidFill>
                    <a:latin typeface="Roboto"/>
                    <a:ea typeface="Roboto"/>
                    <a:cs typeface="Roboto"/>
                    <a:sym typeface="Roboto"/>
                  </a:rPr>
                  <a:t>apply the rules </a:t>
                </a:r>
                <a:r>
                  <a:rPr lang="en-US" sz="1200" dirty="0">
                    <a:solidFill>
                      <a:schemeClr val="dk1"/>
                    </a:solidFill>
                    <a:latin typeface="Roboto"/>
                    <a:ea typeface="Roboto"/>
                    <a:cs typeface="Roboto"/>
                    <a:sym typeface="Roboto"/>
                  </a:rPr>
                  <a:t>to update the state when a gate its applied</a:t>
                </a:r>
              </a:p>
            </p:txBody>
          </p:sp>
        </p:grpSp>
        <p:pic>
          <p:nvPicPr>
            <p:cNvPr id="7" name="Picture 6">
              <a:extLst>
                <a:ext uri="{FF2B5EF4-FFF2-40B4-BE49-F238E27FC236}">
                  <a16:creationId xmlns:a16="http://schemas.microsoft.com/office/drawing/2014/main" id="{AF1803EC-D5DC-5B38-70BB-67E476C3BB22}"/>
                </a:ext>
              </a:extLst>
            </p:cNvPr>
            <p:cNvPicPr>
              <a:picLocks noChangeAspect="1"/>
            </p:cNvPicPr>
            <p:nvPr/>
          </p:nvPicPr>
          <p:blipFill>
            <a:blip r:embed="rId3"/>
            <a:stretch>
              <a:fillRect/>
            </a:stretch>
          </p:blipFill>
          <p:spPr>
            <a:xfrm>
              <a:off x="271584" y="3433140"/>
              <a:ext cx="1321786" cy="975815"/>
            </a:xfrm>
            <a:prstGeom prst="rect">
              <a:avLst/>
            </a:prstGeom>
          </p:spPr>
        </p:pic>
        <p:sp>
          <p:nvSpPr>
            <p:cNvPr id="8" name="TextBox 7">
              <a:extLst>
                <a:ext uri="{FF2B5EF4-FFF2-40B4-BE49-F238E27FC236}">
                  <a16:creationId xmlns:a16="http://schemas.microsoft.com/office/drawing/2014/main" id="{E3C0AF50-D627-B236-43D5-0D2A8943B9CA}"/>
                </a:ext>
              </a:extLst>
            </p:cNvPr>
            <p:cNvSpPr txBox="1"/>
            <p:nvPr/>
          </p:nvSpPr>
          <p:spPr>
            <a:xfrm>
              <a:off x="1376327" y="3517509"/>
              <a:ext cx="333746" cy="584775"/>
            </a:xfrm>
            <a:prstGeom prst="rect">
              <a:avLst/>
            </a:prstGeom>
            <a:noFill/>
          </p:spPr>
          <p:txBody>
            <a:bodyPr wrap="none" rtlCol="0">
              <a:spAutoFit/>
            </a:bodyPr>
            <a:lstStyle/>
            <a:p>
              <a:r>
                <a:rPr lang="en-US" sz="800" dirty="0"/>
                <a:t>ZIII</a:t>
              </a:r>
            </a:p>
            <a:p>
              <a:r>
                <a:rPr lang="en-US" sz="800" dirty="0"/>
                <a:t>IZII</a:t>
              </a:r>
            </a:p>
            <a:p>
              <a:r>
                <a:rPr lang="en-US" sz="800" dirty="0"/>
                <a:t>IIZI</a:t>
              </a:r>
            </a:p>
            <a:p>
              <a:r>
                <a:rPr lang="en-US" sz="800" dirty="0"/>
                <a:t>IIIZ</a:t>
              </a:r>
            </a:p>
          </p:txBody>
        </p:sp>
        <p:sp>
          <p:nvSpPr>
            <p:cNvPr id="9" name="TextBox 8">
              <a:extLst>
                <a:ext uri="{FF2B5EF4-FFF2-40B4-BE49-F238E27FC236}">
                  <a16:creationId xmlns:a16="http://schemas.microsoft.com/office/drawing/2014/main" id="{FA4788CC-0CE0-841D-80BC-187DC3E6531B}"/>
                </a:ext>
              </a:extLst>
            </p:cNvPr>
            <p:cNvSpPr txBox="1"/>
            <p:nvPr/>
          </p:nvSpPr>
          <p:spPr>
            <a:xfrm>
              <a:off x="1819743" y="3805631"/>
              <a:ext cx="1120820" cy="230832"/>
            </a:xfrm>
            <a:prstGeom prst="rect">
              <a:avLst/>
            </a:prstGeom>
            <a:noFill/>
          </p:spPr>
          <p:txBody>
            <a:bodyPr wrap="none" rtlCol="0">
              <a:spAutoFit/>
            </a:bodyPr>
            <a:lstStyle/>
            <a:p>
              <a:r>
                <a:rPr lang="en-US" sz="900" dirty="0"/>
                <a:t>{ZIII, IZII, IIZI, IIIZ}</a:t>
              </a:r>
            </a:p>
          </p:txBody>
        </p:sp>
        <p:sp>
          <p:nvSpPr>
            <p:cNvPr id="11" name="TextBox 10">
              <a:extLst>
                <a:ext uri="{FF2B5EF4-FFF2-40B4-BE49-F238E27FC236}">
                  <a16:creationId xmlns:a16="http://schemas.microsoft.com/office/drawing/2014/main" id="{907DCB00-B63B-B677-4B52-FFC21C81D1EA}"/>
                </a:ext>
              </a:extLst>
            </p:cNvPr>
            <p:cNvSpPr txBox="1"/>
            <p:nvPr/>
          </p:nvSpPr>
          <p:spPr>
            <a:xfrm>
              <a:off x="2117033" y="3612418"/>
              <a:ext cx="624062" cy="230832"/>
            </a:xfrm>
            <a:prstGeom prst="rect">
              <a:avLst/>
            </a:prstGeom>
            <a:noFill/>
          </p:spPr>
          <p:txBody>
            <a:bodyPr wrap="square">
              <a:spAutoFit/>
            </a:bodyPr>
            <a:lstStyle/>
            <a:p>
              <a:r>
                <a:rPr lang="en-US" sz="900" dirty="0"/>
                <a:t>|0000&gt;</a:t>
              </a:r>
            </a:p>
          </p:txBody>
        </p:sp>
      </p:grpSp>
    </p:spTree>
    <p:extLst>
      <p:ext uri="{BB962C8B-B14F-4D97-AF65-F5344CB8AC3E}">
        <p14:creationId xmlns:p14="http://schemas.microsoft.com/office/powerpoint/2010/main" val="3580130852"/>
      </p:ext>
    </p:extLst>
  </p:cSld>
  <p:clrMapOvr>
    <a:masterClrMapping/>
  </p:clrMapOvr>
</p:sld>
</file>

<file path=ppt/theme/theme1.xml><?xml version="1.0" encoding="utf-8"?>
<a:theme xmlns:a="http://schemas.openxmlformats.org/drawingml/2006/main" name="Quantum Physics Infographics by Slidesgo">
  <a:themeElements>
    <a:clrScheme name="Simple Light">
      <a:dk1>
        <a:srgbClr val="000000"/>
      </a:dk1>
      <a:lt1>
        <a:srgbClr val="FFFFFF"/>
      </a:lt1>
      <a:dk2>
        <a:srgbClr val="B366FF"/>
      </a:dk2>
      <a:lt2>
        <a:srgbClr val="6262F5"/>
      </a:lt2>
      <a:accent1>
        <a:srgbClr val="1EC9C9"/>
      </a:accent1>
      <a:accent2>
        <a:srgbClr val="66F261"/>
      </a:accent2>
      <a:accent3>
        <a:srgbClr val="FFD119"/>
      </a:accent3>
      <a:accent4>
        <a:srgbClr val="FF6C36"/>
      </a:accent4>
      <a:accent5>
        <a:srgbClr val="FF3B3B"/>
      </a:accent5>
      <a:accent6>
        <a:srgbClr val="D7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1721</TotalTime>
  <Words>1739</Words>
  <Application>Microsoft Office PowerPoint</Application>
  <PresentationFormat>On-screen Show (16:9)</PresentationFormat>
  <Paragraphs>195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Fira Sans Extra Condensed SemiBold</vt:lpstr>
      <vt:lpstr>Arial</vt:lpstr>
      <vt:lpstr>Fira Sans SemiBold</vt:lpstr>
      <vt:lpstr>Quantum Physics Infographics by Slidesgo</vt:lpstr>
      <vt:lpstr>Quantum computation</vt:lpstr>
      <vt:lpstr>Quantum systems</vt:lpstr>
      <vt:lpstr>Most Common technologies</vt:lpstr>
      <vt:lpstr>Bloch Sphere</vt:lpstr>
      <vt:lpstr>Common quantum representation</vt:lpstr>
      <vt:lpstr>Density matrix exponential growth</vt:lpstr>
      <vt:lpstr>Stabilizer formalism</vt:lpstr>
      <vt:lpstr>Gottesman–Knill theorem</vt:lpstr>
      <vt:lpstr>Gottesman–Knill algorithm</vt:lpstr>
      <vt:lpstr>Gottesman–Knill algorithm</vt:lpstr>
      <vt:lpstr>Further improvements</vt:lpstr>
      <vt:lpstr>Graph Representation</vt:lpstr>
      <vt:lpstr>Implementation</vt:lpstr>
      <vt:lpstr>Use cases</vt:lpstr>
      <vt:lpstr>Notebook Epilogue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MARCELLO ESPOSITO</cp:lastModifiedBy>
  <cp:revision>100</cp:revision>
  <dcterms:modified xsi:type="dcterms:W3CDTF">2025-03-08T11:30:31Z</dcterms:modified>
</cp:coreProperties>
</file>