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91" r:id="rId3"/>
    <p:sldId id="294" r:id="rId4"/>
    <p:sldId id="292" r:id="rId5"/>
    <p:sldId id="317" r:id="rId6"/>
    <p:sldId id="301" r:id="rId7"/>
    <p:sldId id="303" r:id="rId8"/>
    <p:sldId id="320" r:id="rId9"/>
    <p:sldId id="321" r:id="rId10"/>
    <p:sldId id="325" r:id="rId11"/>
    <p:sldId id="322" r:id="rId12"/>
    <p:sldId id="323" r:id="rId13"/>
    <p:sldId id="306" r:id="rId14"/>
    <p:sldId id="309" r:id="rId15"/>
    <p:sldId id="305" r:id="rId16"/>
    <p:sldId id="326" r:id="rId17"/>
    <p:sldId id="329"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Fira Sans SemiBold" panose="020B06030500000200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Elaborato" id="{CC7D129E-37A2-4098-B375-B105A6BEAE10}">
          <p14:sldIdLst>
            <p14:sldId id="256"/>
            <p14:sldId id="291"/>
            <p14:sldId id="294"/>
            <p14:sldId id="292"/>
            <p14:sldId id="317"/>
            <p14:sldId id="301"/>
            <p14:sldId id="303"/>
            <p14:sldId id="320"/>
            <p14:sldId id="321"/>
            <p14:sldId id="325"/>
            <p14:sldId id="322"/>
            <p14:sldId id="323"/>
            <p14:sldId id="306"/>
            <p14:sldId id="309"/>
            <p14:sldId id="305"/>
            <p14:sldId id="326"/>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7C7938-7141-4715-BFD2-04B93FEA17C6}">
  <a:tblStyle styleId="{6D7C7938-7141-4715-BFD2-04B93FEA17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43" d="100"/>
          <a:sy n="143"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a:extLst>
            <a:ext uri="{FF2B5EF4-FFF2-40B4-BE49-F238E27FC236}">
              <a16:creationId xmlns:a16="http://schemas.microsoft.com/office/drawing/2014/main" id="{834C971F-7A1C-3758-D3BC-E0595A1FFB67}"/>
            </a:ext>
          </a:extLst>
        </p:cNvPr>
        <p:cNvGrpSpPr/>
        <p:nvPr/>
      </p:nvGrpSpPr>
      <p:grpSpPr>
        <a:xfrm>
          <a:off x="0" y="0"/>
          <a:ext cx="0" cy="0"/>
          <a:chOff x="0" y="0"/>
          <a:chExt cx="0" cy="0"/>
        </a:xfrm>
      </p:grpSpPr>
      <p:sp>
        <p:nvSpPr>
          <p:cNvPr id="415" name="Google Shape;415;g105cfd85191_0_123:notes">
            <a:extLst>
              <a:ext uri="{FF2B5EF4-FFF2-40B4-BE49-F238E27FC236}">
                <a16:creationId xmlns:a16="http://schemas.microsoft.com/office/drawing/2014/main" id="{41587E56-ED90-26BC-AB18-D7C8429E90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a:extLst>
              <a:ext uri="{FF2B5EF4-FFF2-40B4-BE49-F238E27FC236}">
                <a16:creationId xmlns:a16="http://schemas.microsoft.com/office/drawing/2014/main" id="{2CE78642-F65C-5AF6-DA57-F266EFFF86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04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a:extLst>
            <a:ext uri="{FF2B5EF4-FFF2-40B4-BE49-F238E27FC236}">
              <a16:creationId xmlns:a16="http://schemas.microsoft.com/office/drawing/2014/main" id="{7AEECBDE-E564-FCBD-8070-9A75CCECA176}"/>
            </a:ext>
          </a:extLst>
        </p:cNvPr>
        <p:cNvGrpSpPr/>
        <p:nvPr/>
      </p:nvGrpSpPr>
      <p:grpSpPr>
        <a:xfrm>
          <a:off x="0" y="0"/>
          <a:ext cx="0" cy="0"/>
          <a:chOff x="0" y="0"/>
          <a:chExt cx="0" cy="0"/>
        </a:xfrm>
      </p:grpSpPr>
      <p:sp>
        <p:nvSpPr>
          <p:cNvPr id="687" name="Google Shape;687;ge9112e3108_3_1757:notes">
            <a:extLst>
              <a:ext uri="{FF2B5EF4-FFF2-40B4-BE49-F238E27FC236}">
                <a16:creationId xmlns:a16="http://schemas.microsoft.com/office/drawing/2014/main" id="{62529288-7BB6-8A47-094F-15EA92185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9112e3108_3_1757:notes">
            <a:extLst>
              <a:ext uri="{FF2B5EF4-FFF2-40B4-BE49-F238E27FC236}">
                <a16:creationId xmlns:a16="http://schemas.microsoft.com/office/drawing/2014/main" id="{32A10D08-0A1B-B8E1-CC61-774E62A8CA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01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a:extLst>
            <a:ext uri="{FF2B5EF4-FFF2-40B4-BE49-F238E27FC236}">
              <a16:creationId xmlns:a16="http://schemas.microsoft.com/office/drawing/2014/main" id="{BCAE6CC6-931B-395B-8E63-1695E7306894}"/>
            </a:ext>
          </a:extLst>
        </p:cNvPr>
        <p:cNvGrpSpPr/>
        <p:nvPr/>
      </p:nvGrpSpPr>
      <p:grpSpPr>
        <a:xfrm>
          <a:off x="0" y="0"/>
          <a:ext cx="0" cy="0"/>
          <a:chOff x="0" y="0"/>
          <a:chExt cx="0" cy="0"/>
        </a:xfrm>
      </p:grpSpPr>
      <p:sp>
        <p:nvSpPr>
          <p:cNvPr id="298" name="Google Shape;298;g102f4221f62_0_9408:notes">
            <a:extLst>
              <a:ext uri="{FF2B5EF4-FFF2-40B4-BE49-F238E27FC236}">
                <a16:creationId xmlns:a16="http://schemas.microsoft.com/office/drawing/2014/main" id="{2ED6D3C3-1A3A-8C93-E9B6-E26043F8FA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a:extLst>
              <a:ext uri="{FF2B5EF4-FFF2-40B4-BE49-F238E27FC236}">
                <a16:creationId xmlns:a16="http://schemas.microsoft.com/office/drawing/2014/main" id="{8614C623-926C-49D6-BE69-BF9E7EB73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010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5cfd8519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a:extLst>
            <a:ext uri="{FF2B5EF4-FFF2-40B4-BE49-F238E27FC236}">
              <a16:creationId xmlns:a16="http://schemas.microsoft.com/office/drawing/2014/main" id="{E8744C38-2D53-6A3E-3488-057DE8E85E8D}"/>
            </a:ext>
          </a:extLst>
        </p:cNvPr>
        <p:cNvGrpSpPr/>
        <p:nvPr/>
      </p:nvGrpSpPr>
      <p:grpSpPr>
        <a:xfrm>
          <a:off x="0" y="0"/>
          <a:ext cx="0" cy="0"/>
          <a:chOff x="0" y="0"/>
          <a:chExt cx="0" cy="0"/>
        </a:xfrm>
      </p:grpSpPr>
      <p:sp>
        <p:nvSpPr>
          <p:cNvPr id="1390" name="Google Shape;1390;g105d30a22c8_0_501:notes">
            <a:extLst>
              <a:ext uri="{FF2B5EF4-FFF2-40B4-BE49-F238E27FC236}">
                <a16:creationId xmlns:a16="http://schemas.microsoft.com/office/drawing/2014/main" id="{AA0EC49D-EC67-395C-48F4-41FFBC377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05d30a22c8_0_501:notes">
            <a:extLst>
              <a:ext uri="{FF2B5EF4-FFF2-40B4-BE49-F238E27FC236}">
                <a16:creationId xmlns:a16="http://schemas.microsoft.com/office/drawing/2014/main" id="{EF1A56B7-972D-C68F-7539-F3549077DC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9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431CBB1-66FB-C34F-DC36-BEB8537DF0F1}"/>
            </a:ext>
          </a:extLst>
        </p:cNvPr>
        <p:cNvGrpSpPr/>
        <p:nvPr/>
      </p:nvGrpSpPr>
      <p:grpSpPr>
        <a:xfrm>
          <a:off x="0" y="0"/>
          <a:ext cx="0" cy="0"/>
          <a:chOff x="0" y="0"/>
          <a:chExt cx="0" cy="0"/>
        </a:xfrm>
      </p:grpSpPr>
      <p:sp>
        <p:nvSpPr>
          <p:cNvPr id="266" name="Google Shape;266;ge9112e3108_3_3682:notes">
            <a:extLst>
              <a:ext uri="{FF2B5EF4-FFF2-40B4-BE49-F238E27FC236}">
                <a16:creationId xmlns:a16="http://schemas.microsoft.com/office/drawing/2014/main" id="{803ABB21-D61A-A4D7-221B-76F61A33F4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9112e3108_3_3682:notes">
            <a:extLst>
              <a:ext uri="{FF2B5EF4-FFF2-40B4-BE49-F238E27FC236}">
                <a16:creationId xmlns:a16="http://schemas.microsoft.com/office/drawing/2014/main" id="{90B9C11E-C04F-D401-2BA3-A60046ECE3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161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a:extLst>
            <a:ext uri="{FF2B5EF4-FFF2-40B4-BE49-F238E27FC236}">
              <a16:creationId xmlns:a16="http://schemas.microsoft.com/office/drawing/2014/main" id="{4C238D83-6E11-DA70-2D43-70EFAF41DFE2}"/>
            </a:ext>
          </a:extLst>
        </p:cNvPr>
        <p:cNvGrpSpPr/>
        <p:nvPr/>
      </p:nvGrpSpPr>
      <p:grpSpPr>
        <a:xfrm>
          <a:off x="0" y="0"/>
          <a:ext cx="0" cy="0"/>
          <a:chOff x="0" y="0"/>
          <a:chExt cx="0" cy="0"/>
        </a:xfrm>
      </p:grpSpPr>
      <p:sp>
        <p:nvSpPr>
          <p:cNvPr id="1070" name="Google Shape;1070;g102f4221f62_0_6832:notes">
            <a:extLst>
              <a:ext uri="{FF2B5EF4-FFF2-40B4-BE49-F238E27FC236}">
                <a16:creationId xmlns:a16="http://schemas.microsoft.com/office/drawing/2014/main" id="{55FF6DF5-A31A-2D64-BA14-DF3065A806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02f4221f62_0_6832:notes">
            <a:extLst>
              <a:ext uri="{FF2B5EF4-FFF2-40B4-BE49-F238E27FC236}">
                <a16:creationId xmlns:a16="http://schemas.microsoft.com/office/drawing/2014/main" id="{CD8EE53A-1FC1-ED27-CDA1-3ED5E61127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54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0B476FBA-4A02-F66A-E34C-C387E1C84C89}"/>
            </a:ext>
          </a:extLst>
        </p:cNvPr>
        <p:cNvGrpSpPr/>
        <p:nvPr/>
      </p:nvGrpSpPr>
      <p:grpSpPr>
        <a:xfrm>
          <a:off x="0" y="0"/>
          <a:ext cx="0" cy="0"/>
          <a:chOff x="0" y="0"/>
          <a:chExt cx="0" cy="0"/>
        </a:xfrm>
      </p:grpSpPr>
      <p:sp>
        <p:nvSpPr>
          <p:cNvPr id="139" name="Google Shape;139;g105d30a22c8_0_1095:notes">
            <a:extLst>
              <a:ext uri="{FF2B5EF4-FFF2-40B4-BE49-F238E27FC236}">
                <a16:creationId xmlns:a16="http://schemas.microsoft.com/office/drawing/2014/main" id="{C441468E-CF92-7191-DA91-81384DEE37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d30a22c8_0_1095:notes">
            <a:extLst>
              <a:ext uri="{FF2B5EF4-FFF2-40B4-BE49-F238E27FC236}">
                <a16:creationId xmlns:a16="http://schemas.microsoft.com/office/drawing/2014/main" id="{8A82CCA2-8326-9E97-71EF-9982DC9535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1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05d30a22c8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05d30a22c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C7E94C4C-2C31-BFBF-F32B-E3D30E280954}"/>
            </a:ext>
          </a:extLst>
        </p:cNvPr>
        <p:cNvGrpSpPr/>
        <p:nvPr/>
      </p:nvGrpSpPr>
      <p:grpSpPr>
        <a:xfrm>
          <a:off x="0" y="0"/>
          <a:ext cx="0" cy="0"/>
          <a:chOff x="0" y="0"/>
          <a:chExt cx="0" cy="0"/>
        </a:xfrm>
      </p:grpSpPr>
      <p:sp>
        <p:nvSpPr>
          <p:cNvPr id="182" name="Google Shape;182;ge9112e3108_3_1829:notes">
            <a:extLst>
              <a:ext uri="{FF2B5EF4-FFF2-40B4-BE49-F238E27FC236}">
                <a16:creationId xmlns:a16="http://schemas.microsoft.com/office/drawing/2014/main" id="{D313E876-BECD-5D7F-694A-34548A963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112e3108_3_1829:notes">
            <a:extLst>
              <a:ext uri="{FF2B5EF4-FFF2-40B4-BE49-F238E27FC236}">
                <a16:creationId xmlns:a16="http://schemas.microsoft.com/office/drawing/2014/main" id="{BCCFDB41-18B9-338A-593C-879446E46C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38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a:extLst>
            <a:ext uri="{FF2B5EF4-FFF2-40B4-BE49-F238E27FC236}">
              <a16:creationId xmlns:a16="http://schemas.microsoft.com/office/drawing/2014/main" id="{535DE7E3-88DD-4D54-E3F3-1E3B70FEE9A6}"/>
            </a:ext>
          </a:extLst>
        </p:cNvPr>
        <p:cNvGrpSpPr/>
        <p:nvPr/>
      </p:nvGrpSpPr>
      <p:grpSpPr>
        <a:xfrm>
          <a:off x="0" y="0"/>
          <a:ext cx="0" cy="0"/>
          <a:chOff x="0" y="0"/>
          <a:chExt cx="0" cy="0"/>
        </a:xfrm>
      </p:grpSpPr>
      <p:sp>
        <p:nvSpPr>
          <p:cNvPr id="1118" name="Google Shape;1118;g102f4221f62_0_5888:notes">
            <a:extLst>
              <a:ext uri="{FF2B5EF4-FFF2-40B4-BE49-F238E27FC236}">
                <a16:creationId xmlns:a16="http://schemas.microsoft.com/office/drawing/2014/main" id="{24B4436F-02B9-C1E3-E46B-92F5F2E7D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102f4221f62_0_5888:notes">
            <a:extLst>
              <a:ext uri="{FF2B5EF4-FFF2-40B4-BE49-F238E27FC236}">
                <a16:creationId xmlns:a16="http://schemas.microsoft.com/office/drawing/2014/main" id="{21078B53-6749-C314-A4DE-2BBF1AC55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6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a:extLst>
            <a:ext uri="{FF2B5EF4-FFF2-40B4-BE49-F238E27FC236}">
              <a16:creationId xmlns:a16="http://schemas.microsoft.com/office/drawing/2014/main" id="{C918A3A2-F7FA-BC1A-B19F-5FC6041FED62}"/>
            </a:ext>
          </a:extLst>
        </p:cNvPr>
        <p:cNvGrpSpPr/>
        <p:nvPr/>
      </p:nvGrpSpPr>
      <p:grpSpPr>
        <a:xfrm>
          <a:off x="0" y="0"/>
          <a:ext cx="0" cy="0"/>
          <a:chOff x="0" y="0"/>
          <a:chExt cx="0" cy="0"/>
        </a:xfrm>
      </p:grpSpPr>
      <p:sp>
        <p:nvSpPr>
          <p:cNvPr id="500" name="Google Shape;500;g105d30a22c8_0_865:notes">
            <a:extLst>
              <a:ext uri="{FF2B5EF4-FFF2-40B4-BE49-F238E27FC236}">
                <a16:creationId xmlns:a16="http://schemas.microsoft.com/office/drawing/2014/main" id="{95C57784-3314-891F-F6B1-69F115F248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05d30a22c8_0_865:notes">
            <a:extLst>
              <a:ext uri="{FF2B5EF4-FFF2-40B4-BE49-F238E27FC236}">
                <a16:creationId xmlns:a16="http://schemas.microsoft.com/office/drawing/2014/main" id="{0988B4A9-B8B8-2CC5-CC40-A71B8EADC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1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2f4221f62_0_9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a:extLst>
            <a:ext uri="{FF2B5EF4-FFF2-40B4-BE49-F238E27FC236}">
              <a16:creationId xmlns:a16="http://schemas.microsoft.com/office/drawing/2014/main" id="{C5368962-C294-6AD8-ABAF-58CD1C50FA9B}"/>
            </a:ext>
          </a:extLst>
        </p:cNvPr>
        <p:cNvGrpSpPr/>
        <p:nvPr/>
      </p:nvGrpSpPr>
      <p:grpSpPr>
        <a:xfrm>
          <a:off x="0" y="0"/>
          <a:ext cx="0" cy="0"/>
          <a:chOff x="0" y="0"/>
          <a:chExt cx="0" cy="0"/>
        </a:xfrm>
      </p:grpSpPr>
      <p:sp>
        <p:nvSpPr>
          <p:cNvPr id="716" name="Google Shape;716;g102f4221f62_0_1612:notes">
            <a:extLst>
              <a:ext uri="{FF2B5EF4-FFF2-40B4-BE49-F238E27FC236}">
                <a16:creationId xmlns:a16="http://schemas.microsoft.com/office/drawing/2014/main" id="{F3CC6A98-A0AB-F4FC-EE25-E532A9633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02f4221f62_0_1612:notes">
            <a:extLst>
              <a:ext uri="{FF2B5EF4-FFF2-40B4-BE49-F238E27FC236}">
                <a16:creationId xmlns:a16="http://schemas.microsoft.com/office/drawing/2014/main" id="{39D56AC3-521E-CF15-A207-70BE09AC98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4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a:extLst>
            <a:ext uri="{FF2B5EF4-FFF2-40B4-BE49-F238E27FC236}">
              <a16:creationId xmlns:a16="http://schemas.microsoft.com/office/drawing/2014/main" id="{34711BF2-15A3-D3D6-FDA7-875703F68043}"/>
            </a:ext>
          </a:extLst>
        </p:cNvPr>
        <p:cNvGrpSpPr/>
        <p:nvPr/>
      </p:nvGrpSpPr>
      <p:grpSpPr>
        <a:xfrm>
          <a:off x="0" y="0"/>
          <a:ext cx="0" cy="0"/>
          <a:chOff x="0" y="0"/>
          <a:chExt cx="0" cy="0"/>
        </a:xfrm>
      </p:grpSpPr>
      <p:sp>
        <p:nvSpPr>
          <p:cNvPr id="603" name="Google Shape;603;g104cdf1846b_0_1204:notes">
            <a:extLst>
              <a:ext uri="{FF2B5EF4-FFF2-40B4-BE49-F238E27FC236}">
                <a16:creationId xmlns:a16="http://schemas.microsoft.com/office/drawing/2014/main" id="{559632DC-6085-C1D7-7175-CD5BDDC83B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4cdf1846b_0_1204:notes">
            <a:extLst>
              <a:ext uri="{FF2B5EF4-FFF2-40B4-BE49-F238E27FC236}">
                <a16:creationId xmlns:a16="http://schemas.microsoft.com/office/drawing/2014/main" id="{5F63C1E8-07E5-BE6C-A173-63CE57185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83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lvl1pPr lvl="0" algn="l">
              <a:spcBef>
                <a:spcPts val="0"/>
              </a:spcBef>
              <a:spcAft>
                <a:spcPts val="0"/>
              </a:spcAft>
              <a:buSzPts val="4000"/>
              <a:buNone/>
              <a:defRPr sz="50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2pPr>
            <a:lvl3pPr lvl="2"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3pPr>
            <a:lvl4pPr lvl="3"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4pPr>
            <a:lvl5pPr lvl="4"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5pPr>
            <a:lvl6pPr lvl="5"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6pPr>
            <a:lvl7pPr lvl="6"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7pPr>
            <a:lvl8pPr lvl="7"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8pPr>
            <a:lvl9pPr lvl="8"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9pPr>
          </a:lstStyle>
          <a:p>
            <a:endParaRPr/>
          </a:p>
        </p:txBody>
      </p:sp>
      <p:sp>
        <p:nvSpPr>
          <p:cNvPr id="10" name="Google Shape;10;p2"/>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11475" y="301200"/>
            <a:ext cx="8320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5"/>
          <p:cNvSpPr txBox="1">
            <a:spLocks noGrp="1"/>
          </p:cNvSpPr>
          <p:nvPr>
            <p:ph type="body" idx="1"/>
          </p:nvPr>
        </p:nvSpPr>
        <p:spPr>
          <a:xfrm>
            <a:off x="457200" y="1152475"/>
            <a:ext cx="3854400" cy="3613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854400" cy="3613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Font typeface="Fira Sans Extra Condensed SemiBold"/>
              <a:buNone/>
              <a:defRPr>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457200" y="377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457200" y="1398750"/>
            <a:ext cx="2808000" cy="3367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57200" y="377400"/>
            <a:ext cx="6400800" cy="4388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457200" y="10230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473700" y="2803075"/>
            <a:ext cx="3837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457200" y="4161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457200" y="1106125"/>
            <a:ext cx="82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457200" y="3152225"/>
            <a:ext cx="8229600" cy="13008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475" y="301200"/>
            <a:ext cx="8320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600"/>
              <a:buFont typeface="Fira Sans Extra Condensed SemiBold"/>
              <a:buNone/>
              <a:defRPr sz="2600">
                <a:solidFill>
                  <a:schemeClr val="dk1"/>
                </a:solidFill>
                <a:latin typeface="Fira Sans Extra Condensed SemiBold"/>
                <a:ea typeface="Fira Sans Extra Condensed SemiBold"/>
                <a:cs typeface="Fira Sans Extra Condensed SemiBold"/>
                <a:sym typeface="Fira Sans Extra Condensed SemiBold"/>
              </a:defRPr>
            </a:lvl1pPr>
            <a:lvl2pPr lvl="1"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11475" y="1397625"/>
            <a:ext cx="8320800" cy="3368400"/>
          </a:xfrm>
          <a:prstGeom prst="rect">
            <a:avLst/>
          </a:prstGeom>
          <a:noFill/>
          <a:ln>
            <a:noFill/>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quantumcomputing.stackexchange.com/a/39651"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quant-ph/0504117" TargetMode="External"/><Relationship Id="rId3" Type="http://schemas.openxmlformats.org/officeDocument/2006/relationships/hyperlink" Target="https://docs.google.com/spreadsheets/d/102zYWwhaCc3BJqrxsTYaD42NEUtwFH-c4VNfcSSS96g/copy#gid=547543737" TargetMode="External"/><Relationship Id="rId7" Type="http://schemas.openxmlformats.org/officeDocument/2006/relationships/hyperlink" Target="https://www.scottaaronson.com/qclec/28.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arxiv.org/abs/quant-ph/0406196" TargetMode="External"/><Relationship Id="rId5" Type="http://schemas.openxmlformats.org/officeDocument/2006/relationships/hyperlink" Target="http://bit.ly/2PfT4lq" TargetMode="Externa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Quantum computation</a:t>
            </a:r>
          </a:p>
        </p:txBody>
      </p:sp>
      <p:sp>
        <p:nvSpPr>
          <p:cNvPr id="47" name="Google Shape;47;p15"/>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Density Matrix vs Stabilizer Formalism</a:t>
            </a:r>
          </a:p>
        </p:txBody>
      </p:sp>
      <p:grpSp>
        <p:nvGrpSpPr>
          <p:cNvPr id="48" name="Google Shape;48;p15"/>
          <p:cNvGrpSpPr/>
          <p:nvPr/>
        </p:nvGrpSpPr>
        <p:grpSpPr>
          <a:xfrm>
            <a:off x="4571995" y="21"/>
            <a:ext cx="6727538" cy="5143458"/>
            <a:chOff x="411475" y="1719775"/>
            <a:chExt cx="3889200" cy="2956690"/>
          </a:xfrm>
        </p:grpSpPr>
        <p:sp>
          <p:nvSpPr>
            <p:cNvPr id="49" name="Google Shape;49;p15"/>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0" name="Google Shape;50;p15"/>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1" name="Google Shape;51;p15"/>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 name="Google Shape;52;p15"/>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 name="Google Shape;53;p15"/>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a:extLst>
            <a:ext uri="{FF2B5EF4-FFF2-40B4-BE49-F238E27FC236}">
              <a16:creationId xmlns:a16="http://schemas.microsoft.com/office/drawing/2014/main" id="{CBB1D8B2-CF00-9658-7950-49550BF0F579}"/>
            </a:ext>
          </a:extLst>
        </p:cNvPr>
        <p:cNvGrpSpPr/>
        <p:nvPr/>
      </p:nvGrpSpPr>
      <p:grpSpPr>
        <a:xfrm>
          <a:off x="0" y="0"/>
          <a:ext cx="0" cy="0"/>
          <a:chOff x="0" y="0"/>
          <a:chExt cx="0" cy="0"/>
        </a:xfrm>
      </p:grpSpPr>
      <p:grpSp>
        <p:nvGrpSpPr>
          <p:cNvPr id="420" name="Google Shape;420;p25">
            <a:extLst>
              <a:ext uri="{FF2B5EF4-FFF2-40B4-BE49-F238E27FC236}">
                <a16:creationId xmlns:a16="http://schemas.microsoft.com/office/drawing/2014/main" id="{F75EF248-E9B5-4B78-D0F8-DCE749003522}"/>
              </a:ext>
            </a:extLst>
          </p:cNvPr>
          <p:cNvGrpSpPr/>
          <p:nvPr/>
        </p:nvGrpSpPr>
        <p:grpSpPr>
          <a:xfrm>
            <a:off x="19970" y="2332935"/>
            <a:ext cx="1588806" cy="1871969"/>
            <a:chOff x="407142" y="3682499"/>
            <a:chExt cx="2101312" cy="1534365"/>
          </a:xfrm>
        </p:grpSpPr>
        <p:sp>
          <p:nvSpPr>
            <p:cNvPr id="421" name="Google Shape;421;p25">
              <a:extLst>
                <a:ext uri="{FF2B5EF4-FFF2-40B4-BE49-F238E27FC236}">
                  <a16:creationId xmlns:a16="http://schemas.microsoft.com/office/drawing/2014/main" id="{35EA0987-06DF-0098-E539-D6F63047CB48}"/>
                </a:ext>
              </a:extLst>
            </p:cNvPr>
            <p:cNvSpPr txBox="1"/>
            <p:nvPr/>
          </p:nvSpPr>
          <p:spPr>
            <a:xfrm>
              <a:off x="410566"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H</a:t>
              </a:r>
            </a:p>
          </p:txBody>
        </p:sp>
        <p:sp>
          <p:nvSpPr>
            <p:cNvPr id="422" name="Google Shape;422;p25">
              <a:extLst>
                <a:ext uri="{FF2B5EF4-FFF2-40B4-BE49-F238E27FC236}">
                  <a16:creationId xmlns:a16="http://schemas.microsoft.com/office/drawing/2014/main" id="{761C8A7A-F87E-74B5-AE41-33BA39C41C0C}"/>
                </a:ext>
              </a:extLst>
            </p:cNvPr>
            <p:cNvSpPr txBox="1"/>
            <p:nvPr/>
          </p:nvSpPr>
          <p:spPr>
            <a:xfrm>
              <a:off x="407142" y="4023004"/>
              <a:ext cx="2101312" cy="119386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To apply H on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swap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X matrix with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Z matrix</a:t>
              </a:r>
            </a:p>
          </p:txBody>
        </p:sp>
      </p:grpSp>
      <p:grpSp>
        <p:nvGrpSpPr>
          <p:cNvPr id="424" name="Google Shape;424;p25">
            <a:extLst>
              <a:ext uri="{FF2B5EF4-FFF2-40B4-BE49-F238E27FC236}">
                <a16:creationId xmlns:a16="http://schemas.microsoft.com/office/drawing/2014/main" id="{430DCD43-5921-BB06-CACF-DDEAD26FECC0}"/>
              </a:ext>
            </a:extLst>
          </p:cNvPr>
          <p:cNvGrpSpPr/>
          <p:nvPr/>
        </p:nvGrpSpPr>
        <p:grpSpPr>
          <a:xfrm>
            <a:off x="1837083" y="2329979"/>
            <a:ext cx="1712098" cy="1631068"/>
            <a:chOff x="3243783" y="3682499"/>
            <a:chExt cx="2583013" cy="1037406"/>
          </a:xfrm>
        </p:grpSpPr>
        <p:sp>
          <p:nvSpPr>
            <p:cNvPr id="425" name="Google Shape;425;p25">
              <a:extLst>
                <a:ext uri="{FF2B5EF4-FFF2-40B4-BE49-F238E27FC236}">
                  <a16:creationId xmlns:a16="http://schemas.microsoft.com/office/drawing/2014/main" id="{CE0BFF39-9913-8D12-2120-984FCFE64278}"/>
                </a:ext>
              </a:extLst>
            </p:cNvPr>
            <p:cNvSpPr txBox="1"/>
            <p:nvPr/>
          </p:nvSpPr>
          <p:spPr>
            <a:xfrm flipH="1">
              <a:off x="3260929" y="3682499"/>
              <a:ext cx="1937399"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S</a:t>
              </a:r>
            </a:p>
          </p:txBody>
        </p:sp>
        <p:sp>
          <p:nvSpPr>
            <p:cNvPr id="426" name="Google Shape;426;p25">
              <a:extLst>
                <a:ext uri="{FF2B5EF4-FFF2-40B4-BE49-F238E27FC236}">
                  <a16:creationId xmlns:a16="http://schemas.microsoft.com/office/drawing/2014/main" id="{753FC2FD-67BB-A2FD-3529-AC0801558EFE}"/>
                </a:ext>
              </a:extLst>
            </p:cNvPr>
            <p:cNvSpPr txBox="1"/>
            <p:nvPr/>
          </p:nvSpPr>
          <p:spPr>
            <a:xfrm flipH="1">
              <a:off x="3243783" y="4023005"/>
              <a:ext cx="2583013"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into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Z matrix</a:t>
              </a:r>
            </a:p>
          </p:txBody>
        </p:sp>
      </p:grpSp>
      <p:sp>
        <p:nvSpPr>
          <p:cNvPr id="428" name="Google Shape;428;p25">
            <a:extLst>
              <a:ext uri="{FF2B5EF4-FFF2-40B4-BE49-F238E27FC236}">
                <a16:creationId xmlns:a16="http://schemas.microsoft.com/office/drawing/2014/main" id="{659961D7-401A-F648-5327-9A525DDFB3B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sp>
        <p:nvSpPr>
          <p:cNvPr id="429" name="Google Shape;429;p25">
            <a:extLst>
              <a:ext uri="{FF2B5EF4-FFF2-40B4-BE49-F238E27FC236}">
                <a16:creationId xmlns:a16="http://schemas.microsoft.com/office/drawing/2014/main" id="{663BD9EE-F5B0-BB1D-6577-5CFF8404B0C4}"/>
              </a:ext>
            </a:extLst>
          </p:cNvPr>
          <p:cNvSpPr txBox="1"/>
          <p:nvPr/>
        </p:nvSpPr>
        <p:spPr>
          <a:xfrm>
            <a:off x="2007500" y="822655"/>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Update rules</a:t>
            </a:r>
          </a:p>
        </p:txBody>
      </p:sp>
      <p:grpSp>
        <p:nvGrpSpPr>
          <p:cNvPr id="432" name="Google Shape;432;p25">
            <a:extLst>
              <a:ext uri="{FF2B5EF4-FFF2-40B4-BE49-F238E27FC236}">
                <a16:creationId xmlns:a16="http://schemas.microsoft.com/office/drawing/2014/main" id="{29C9855B-9F8E-2B27-A490-58AFE5094D62}"/>
              </a:ext>
            </a:extLst>
          </p:cNvPr>
          <p:cNvGrpSpPr/>
          <p:nvPr/>
        </p:nvGrpSpPr>
        <p:grpSpPr>
          <a:xfrm>
            <a:off x="3549181" y="2293068"/>
            <a:ext cx="1802103" cy="1759650"/>
            <a:chOff x="6127147" y="3682499"/>
            <a:chExt cx="2743200" cy="1037406"/>
          </a:xfrm>
        </p:grpSpPr>
        <p:sp>
          <p:nvSpPr>
            <p:cNvPr id="433" name="Google Shape;433;p25">
              <a:extLst>
                <a:ext uri="{FF2B5EF4-FFF2-40B4-BE49-F238E27FC236}">
                  <a16:creationId xmlns:a16="http://schemas.microsoft.com/office/drawing/2014/main" id="{B23259C6-B107-4FC1-3F19-63A0CF9FE44D}"/>
                </a:ext>
              </a:extLst>
            </p:cNvPr>
            <p:cNvSpPr txBox="1"/>
            <p:nvPr/>
          </p:nvSpPr>
          <p:spPr>
            <a:xfrm>
              <a:off x="6566525"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CNOT</a:t>
              </a:r>
            </a:p>
          </p:txBody>
        </p:sp>
        <p:sp>
          <p:nvSpPr>
            <p:cNvPr id="434" name="Google Shape;434;p25">
              <a:extLst>
                <a:ext uri="{FF2B5EF4-FFF2-40B4-BE49-F238E27FC236}">
                  <a16:creationId xmlns:a16="http://schemas.microsoft.com/office/drawing/2014/main" id="{E77F85BB-741A-E4CC-8DB4-8ED41A73C78E}"/>
                </a:ext>
              </a:extLst>
            </p:cNvPr>
            <p:cNvSpPr txBox="1"/>
            <p:nvPr/>
          </p:nvSpPr>
          <p:spPr>
            <a:xfrm>
              <a:off x="6127147" y="4023005"/>
              <a:ext cx="2743200"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[Z] matrix into the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]column of the X [Z] matrix</a:t>
              </a:r>
            </a:p>
          </p:txBody>
        </p:sp>
      </p:grpSp>
      <p:grpSp>
        <p:nvGrpSpPr>
          <p:cNvPr id="437" name="Google Shape;437;p25">
            <a:extLst>
              <a:ext uri="{FF2B5EF4-FFF2-40B4-BE49-F238E27FC236}">
                <a16:creationId xmlns:a16="http://schemas.microsoft.com/office/drawing/2014/main" id="{874BFE34-C2D3-74DC-FEA6-2F44C39B9F88}"/>
              </a:ext>
            </a:extLst>
          </p:cNvPr>
          <p:cNvGrpSpPr/>
          <p:nvPr/>
        </p:nvGrpSpPr>
        <p:grpSpPr>
          <a:xfrm>
            <a:off x="2079885" y="1432315"/>
            <a:ext cx="821292" cy="742551"/>
            <a:chOff x="3163900" y="238125"/>
            <a:chExt cx="1529675" cy="1377975"/>
          </a:xfrm>
        </p:grpSpPr>
        <p:sp>
          <p:nvSpPr>
            <p:cNvPr id="438" name="Google Shape;438;p25">
              <a:extLst>
                <a:ext uri="{FF2B5EF4-FFF2-40B4-BE49-F238E27FC236}">
                  <a16:creationId xmlns:a16="http://schemas.microsoft.com/office/drawing/2014/main" id="{FDAD7F89-BD56-012F-BD02-F38B687E817D}"/>
                </a:ext>
              </a:extLst>
            </p:cNvPr>
            <p:cNvSpPr/>
            <p:nvPr/>
          </p:nvSpPr>
          <p:spPr>
            <a:xfrm>
              <a:off x="3607525" y="773800"/>
              <a:ext cx="643475" cy="643500"/>
            </a:xfrm>
            <a:custGeom>
              <a:avLst/>
              <a:gdLst/>
              <a:ahLst/>
              <a:cxnLst/>
              <a:rect l="l" t="t" r="r" b="b"/>
              <a:pathLst>
                <a:path w="25739" h="25740" extrusionOk="0">
                  <a:moveTo>
                    <a:pt x="12849" y="1"/>
                  </a:moveTo>
                  <a:cubicBezTo>
                    <a:pt x="5734" y="1"/>
                    <a:pt x="0" y="5735"/>
                    <a:pt x="0" y="12849"/>
                  </a:cubicBezTo>
                  <a:cubicBezTo>
                    <a:pt x="0" y="19964"/>
                    <a:pt x="5734" y="25740"/>
                    <a:pt x="12849" y="25740"/>
                  </a:cubicBezTo>
                  <a:cubicBezTo>
                    <a:pt x="19963" y="25740"/>
                    <a:pt x="25739" y="19964"/>
                    <a:pt x="25739" y="12849"/>
                  </a:cubicBezTo>
                  <a:cubicBezTo>
                    <a:pt x="25739" y="5735"/>
                    <a:pt x="19963" y="1"/>
                    <a:pt x="12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9" name="Google Shape;439;p25">
              <a:extLst>
                <a:ext uri="{FF2B5EF4-FFF2-40B4-BE49-F238E27FC236}">
                  <a16:creationId xmlns:a16="http://schemas.microsoft.com/office/drawing/2014/main" id="{CF2BD0B6-5393-6EC5-A00F-DB3E519958FC}"/>
                </a:ext>
              </a:extLst>
            </p:cNvPr>
            <p:cNvSpPr/>
            <p:nvPr/>
          </p:nvSpPr>
          <p:spPr>
            <a:xfrm>
              <a:off x="3730975" y="238125"/>
              <a:ext cx="396575" cy="396550"/>
            </a:xfrm>
            <a:custGeom>
              <a:avLst/>
              <a:gdLst/>
              <a:ahLst/>
              <a:cxnLst/>
              <a:rect l="l" t="t" r="r" b="b"/>
              <a:pathLst>
                <a:path w="15863" h="15862" extrusionOk="0">
                  <a:moveTo>
                    <a:pt x="15862" y="7952"/>
                  </a:moveTo>
                  <a:cubicBezTo>
                    <a:pt x="15862" y="12304"/>
                    <a:pt x="12305" y="15862"/>
                    <a:pt x="7911" y="15862"/>
                  </a:cubicBezTo>
                  <a:cubicBezTo>
                    <a:pt x="3558" y="15862"/>
                    <a:pt x="1" y="12304"/>
                    <a:pt x="1" y="7952"/>
                  </a:cubicBezTo>
                  <a:cubicBezTo>
                    <a:pt x="1" y="3557"/>
                    <a:pt x="3558" y="0"/>
                    <a:pt x="7911" y="0"/>
                  </a:cubicBezTo>
                  <a:cubicBezTo>
                    <a:pt x="12305" y="0"/>
                    <a:pt x="15862" y="3557"/>
                    <a:pt x="15862" y="7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0" name="Google Shape;440;p25">
              <a:extLst>
                <a:ext uri="{FF2B5EF4-FFF2-40B4-BE49-F238E27FC236}">
                  <a16:creationId xmlns:a16="http://schemas.microsoft.com/office/drawing/2014/main" id="{FEFEAC52-092D-1FCA-247E-B8E0456A5A57}"/>
                </a:ext>
              </a:extLst>
            </p:cNvPr>
            <p:cNvSpPr/>
            <p:nvPr/>
          </p:nvSpPr>
          <p:spPr>
            <a:xfrm>
              <a:off x="3163900" y="1218475"/>
              <a:ext cx="397600" cy="397625"/>
            </a:xfrm>
            <a:custGeom>
              <a:avLst/>
              <a:gdLst/>
              <a:ahLst/>
              <a:cxnLst/>
              <a:rect l="l" t="t" r="r" b="b"/>
              <a:pathLst>
                <a:path w="15904" h="15905" extrusionOk="0">
                  <a:moveTo>
                    <a:pt x="15904" y="7953"/>
                  </a:moveTo>
                  <a:cubicBezTo>
                    <a:pt x="15904" y="12347"/>
                    <a:pt x="12346" y="15904"/>
                    <a:pt x="7952" y="15904"/>
                  </a:cubicBezTo>
                  <a:cubicBezTo>
                    <a:pt x="3558" y="15904"/>
                    <a:pt x="0" y="12347"/>
                    <a:pt x="0" y="7953"/>
                  </a:cubicBezTo>
                  <a:cubicBezTo>
                    <a:pt x="0" y="3558"/>
                    <a:pt x="3558" y="1"/>
                    <a:pt x="7952" y="1"/>
                  </a:cubicBezTo>
                  <a:cubicBezTo>
                    <a:pt x="12346" y="1"/>
                    <a:pt x="15904" y="3558"/>
                    <a:pt x="15904" y="7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1" name="Google Shape;441;p25">
              <a:extLst>
                <a:ext uri="{FF2B5EF4-FFF2-40B4-BE49-F238E27FC236}">
                  <a16:creationId xmlns:a16="http://schemas.microsoft.com/office/drawing/2014/main" id="{A5E7A31B-ED69-6223-289F-6412C255E085}"/>
                </a:ext>
              </a:extLst>
            </p:cNvPr>
            <p:cNvSpPr/>
            <p:nvPr/>
          </p:nvSpPr>
          <p:spPr>
            <a:xfrm>
              <a:off x="4297025" y="1218475"/>
              <a:ext cx="396550" cy="397625"/>
            </a:xfrm>
            <a:custGeom>
              <a:avLst/>
              <a:gdLst/>
              <a:ahLst/>
              <a:cxnLst/>
              <a:rect l="l" t="t" r="r" b="b"/>
              <a:pathLst>
                <a:path w="15862" h="15905" extrusionOk="0">
                  <a:moveTo>
                    <a:pt x="15862" y="7953"/>
                  </a:moveTo>
                  <a:cubicBezTo>
                    <a:pt x="15862" y="12347"/>
                    <a:pt x="12305" y="15904"/>
                    <a:pt x="7952" y="15904"/>
                  </a:cubicBezTo>
                  <a:cubicBezTo>
                    <a:pt x="3558" y="15904"/>
                    <a:pt x="0" y="12347"/>
                    <a:pt x="0" y="7953"/>
                  </a:cubicBezTo>
                  <a:cubicBezTo>
                    <a:pt x="0" y="3558"/>
                    <a:pt x="3558" y="1"/>
                    <a:pt x="7952" y="1"/>
                  </a:cubicBezTo>
                  <a:cubicBezTo>
                    <a:pt x="12305" y="1"/>
                    <a:pt x="15862" y="3558"/>
                    <a:pt x="15862" y="7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2" name="Google Shape;442;p25">
              <a:extLst>
                <a:ext uri="{FF2B5EF4-FFF2-40B4-BE49-F238E27FC236}">
                  <a16:creationId xmlns:a16="http://schemas.microsoft.com/office/drawing/2014/main" id="{12E85028-0E9E-EDDD-D479-702B80042AC9}"/>
                </a:ext>
              </a:extLst>
            </p:cNvPr>
            <p:cNvSpPr/>
            <p:nvPr/>
          </p:nvSpPr>
          <p:spPr>
            <a:xfrm>
              <a:off x="3877450" y="589675"/>
              <a:ext cx="102575" cy="205075"/>
            </a:xfrm>
            <a:custGeom>
              <a:avLst/>
              <a:gdLst/>
              <a:ahLst/>
              <a:cxnLst/>
              <a:rect l="l" t="t" r="r" b="b"/>
              <a:pathLst>
                <a:path w="4103" h="8203" extrusionOk="0">
                  <a:moveTo>
                    <a:pt x="2052" y="0"/>
                  </a:moveTo>
                  <a:cubicBezTo>
                    <a:pt x="922" y="0"/>
                    <a:pt x="1" y="293"/>
                    <a:pt x="1" y="628"/>
                  </a:cubicBezTo>
                  <a:lnTo>
                    <a:pt x="1256" y="4143"/>
                  </a:lnTo>
                  <a:lnTo>
                    <a:pt x="43" y="7450"/>
                  </a:lnTo>
                  <a:cubicBezTo>
                    <a:pt x="1" y="7450"/>
                    <a:pt x="1" y="7533"/>
                    <a:pt x="1" y="7575"/>
                  </a:cubicBezTo>
                  <a:lnTo>
                    <a:pt x="1" y="7617"/>
                  </a:lnTo>
                  <a:cubicBezTo>
                    <a:pt x="126" y="7910"/>
                    <a:pt x="1005" y="8203"/>
                    <a:pt x="2052" y="8203"/>
                  </a:cubicBezTo>
                  <a:cubicBezTo>
                    <a:pt x="3098" y="8203"/>
                    <a:pt x="3977" y="7952"/>
                    <a:pt x="4102" y="7617"/>
                  </a:cubicBezTo>
                  <a:lnTo>
                    <a:pt x="4102" y="7575"/>
                  </a:lnTo>
                  <a:cubicBezTo>
                    <a:pt x="4102" y="7533"/>
                    <a:pt x="4060" y="7491"/>
                    <a:pt x="4060" y="7450"/>
                  </a:cubicBezTo>
                  <a:lnTo>
                    <a:pt x="2931" y="4143"/>
                  </a:lnTo>
                  <a:lnTo>
                    <a:pt x="4102" y="628"/>
                  </a:lnTo>
                  <a:cubicBezTo>
                    <a:pt x="4102" y="293"/>
                    <a:pt x="3182" y="0"/>
                    <a:pt x="2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3" name="Google Shape;443;p25">
              <a:extLst>
                <a:ext uri="{FF2B5EF4-FFF2-40B4-BE49-F238E27FC236}">
                  <a16:creationId xmlns:a16="http://schemas.microsoft.com/office/drawing/2014/main" id="{3BAE7F6F-7454-9890-75D4-52FC74F64D61}"/>
                </a:ext>
              </a:extLst>
            </p:cNvPr>
            <p:cNvSpPr/>
            <p:nvPr/>
          </p:nvSpPr>
          <p:spPr>
            <a:xfrm>
              <a:off x="3479875" y="1188125"/>
              <a:ext cx="213475" cy="185450"/>
            </a:xfrm>
            <a:custGeom>
              <a:avLst/>
              <a:gdLst/>
              <a:ahLst/>
              <a:cxnLst/>
              <a:rect l="l" t="t" r="r" b="b"/>
              <a:pathLst>
                <a:path w="8539" h="7418" extrusionOk="0">
                  <a:moveTo>
                    <a:pt x="6048" y="1"/>
                  </a:moveTo>
                  <a:cubicBezTo>
                    <a:pt x="5991" y="1"/>
                    <a:pt x="5942" y="14"/>
                    <a:pt x="5901" y="43"/>
                  </a:cubicBezTo>
                  <a:lnTo>
                    <a:pt x="3725" y="3056"/>
                  </a:lnTo>
                  <a:lnTo>
                    <a:pt x="335" y="3935"/>
                  </a:lnTo>
                  <a:cubicBezTo>
                    <a:pt x="293" y="3935"/>
                    <a:pt x="252" y="3935"/>
                    <a:pt x="210" y="3977"/>
                  </a:cubicBezTo>
                  <a:lnTo>
                    <a:pt x="168" y="3977"/>
                  </a:lnTo>
                  <a:cubicBezTo>
                    <a:pt x="0" y="4354"/>
                    <a:pt x="252" y="5191"/>
                    <a:pt x="879" y="6070"/>
                  </a:cubicBezTo>
                  <a:cubicBezTo>
                    <a:pt x="1426" y="6889"/>
                    <a:pt x="2081" y="7417"/>
                    <a:pt x="2438" y="7417"/>
                  </a:cubicBezTo>
                  <a:cubicBezTo>
                    <a:pt x="2464" y="7417"/>
                    <a:pt x="2489" y="7414"/>
                    <a:pt x="2512" y="7409"/>
                  </a:cubicBezTo>
                  <a:lnTo>
                    <a:pt x="2553" y="7367"/>
                  </a:lnTo>
                  <a:cubicBezTo>
                    <a:pt x="2553" y="7367"/>
                    <a:pt x="2595" y="7325"/>
                    <a:pt x="2595" y="7283"/>
                  </a:cubicBezTo>
                  <a:lnTo>
                    <a:pt x="4688" y="4479"/>
                  </a:lnTo>
                  <a:lnTo>
                    <a:pt x="8245" y="3433"/>
                  </a:lnTo>
                  <a:cubicBezTo>
                    <a:pt x="8538" y="3224"/>
                    <a:pt x="8245" y="2303"/>
                    <a:pt x="7617" y="1340"/>
                  </a:cubicBezTo>
                  <a:cubicBezTo>
                    <a:pt x="7076" y="546"/>
                    <a:pt x="6409" y="1"/>
                    <a:pt x="6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4" name="Google Shape;444;p25">
              <a:extLst>
                <a:ext uri="{FF2B5EF4-FFF2-40B4-BE49-F238E27FC236}">
                  <a16:creationId xmlns:a16="http://schemas.microsoft.com/office/drawing/2014/main" id="{A4EE6A91-7568-599C-66CD-A57C712491AB}"/>
                </a:ext>
              </a:extLst>
            </p:cNvPr>
            <p:cNvSpPr/>
            <p:nvPr/>
          </p:nvSpPr>
          <p:spPr>
            <a:xfrm>
              <a:off x="4173550" y="1194025"/>
              <a:ext cx="214525" cy="173725"/>
            </a:xfrm>
            <a:custGeom>
              <a:avLst/>
              <a:gdLst/>
              <a:ahLst/>
              <a:cxnLst/>
              <a:rect l="l" t="t" r="r" b="b"/>
              <a:pathLst>
                <a:path w="8581" h="6949" extrusionOk="0">
                  <a:moveTo>
                    <a:pt x="2136" y="0"/>
                  </a:moveTo>
                  <a:cubicBezTo>
                    <a:pt x="1812" y="0"/>
                    <a:pt x="1210" y="597"/>
                    <a:pt x="712" y="1439"/>
                  </a:cubicBezTo>
                  <a:cubicBezTo>
                    <a:pt x="210" y="2360"/>
                    <a:pt x="1" y="3239"/>
                    <a:pt x="210" y="3490"/>
                  </a:cubicBezTo>
                  <a:lnTo>
                    <a:pt x="377" y="3490"/>
                  </a:lnTo>
                  <a:lnTo>
                    <a:pt x="3809" y="4159"/>
                  </a:lnTo>
                  <a:lnTo>
                    <a:pt x="6237" y="6922"/>
                  </a:lnTo>
                  <a:cubicBezTo>
                    <a:pt x="6273" y="6940"/>
                    <a:pt x="6314" y="6949"/>
                    <a:pt x="6358" y="6949"/>
                  </a:cubicBezTo>
                  <a:cubicBezTo>
                    <a:pt x="6724" y="6949"/>
                    <a:pt x="7342" y="6357"/>
                    <a:pt x="7827" y="5499"/>
                  </a:cubicBezTo>
                  <a:cubicBezTo>
                    <a:pt x="8329" y="4494"/>
                    <a:pt x="8580" y="3574"/>
                    <a:pt x="8287" y="3406"/>
                  </a:cubicBezTo>
                  <a:lnTo>
                    <a:pt x="4604" y="2737"/>
                  </a:lnTo>
                  <a:lnTo>
                    <a:pt x="2386" y="100"/>
                  </a:lnTo>
                  <a:cubicBezTo>
                    <a:pt x="2386" y="58"/>
                    <a:pt x="2344" y="16"/>
                    <a:pt x="2303" y="16"/>
                  </a:cubicBezTo>
                  <a:lnTo>
                    <a:pt x="2219" y="16"/>
                  </a:lnTo>
                  <a:cubicBezTo>
                    <a:pt x="2194" y="5"/>
                    <a:pt x="2166" y="0"/>
                    <a:pt x="2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45" name="Google Shape;445;p25">
            <a:extLst>
              <a:ext uri="{FF2B5EF4-FFF2-40B4-BE49-F238E27FC236}">
                <a16:creationId xmlns:a16="http://schemas.microsoft.com/office/drawing/2014/main" id="{8C28B6B2-DBCA-F4A3-8152-6D6D3CB1ED15}"/>
              </a:ext>
            </a:extLst>
          </p:cNvPr>
          <p:cNvGrpSpPr/>
          <p:nvPr/>
        </p:nvGrpSpPr>
        <p:grpSpPr>
          <a:xfrm>
            <a:off x="4104462" y="1498570"/>
            <a:ext cx="611056" cy="677714"/>
            <a:chOff x="5394575" y="420175"/>
            <a:chExt cx="1008625" cy="1115350"/>
          </a:xfrm>
        </p:grpSpPr>
        <p:sp>
          <p:nvSpPr>
            <p:cNvPr id="446" name="Google Shape;446;p25">
              <a:extLst>
                <a:ext uri="{FF2B5EF4-FFF2-40B4-BE49-F238E27FC236}">
                  <a16:creationId xmlns:a16="http://schemas.microsoft.com/office/drawing/2014/main" id="{93B6E80F-EA16-1899-0060-C527EB0F947A}"/>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a:extLst>
                <a:ext uri="{FF2B5EF4-FFF2-40B4-BE49-F238E27FC236}">
                  <a16:creationId xmlns:a16="http://schemas.microsoft.com/office/drawing/2014/main" id="{65DE0CA3-4D16-68B7-BD08-C8E9CDADCA01}"/>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a:extLst>
                <a:ext uri="{FF2B5EF4-FFF2-40B4-BE49-F238E27FC236}">
                  <a16:creationId xmlns:a16="http://schemas.microsoft.com/office/drawing/2014/main" id="{FB85A7C6-44B1-8D4C-3742-9DD6EE93913A}"/>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a:extLst>
                <a:ext uri="{FF2B5EF4-FFF2-40B4-BE49-F238E27FC236}">
                  <a16:creationId xmlns:a16="http://schemas.microsoft.com/office/drawing/2014/main" id="{AFA03059-61E5-2B15-7E43-06341334C86A}"/>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a:extLst>
                <a:ext uri="{FF2B5EF4-FFF2-40B4-BE49-F238E27FC236}">
                  <a16:creationId xmlns:a16="http://schemas.microsoft.com/office/drawing/2014/main" id="{131577D6-A035-BE28-C7AC-96C2B36DED94}"/>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a:extLst>
              <a:ext uri="{FF2B5EF4-FFF2-40B4-BE49-F238E27FC236}">
                <a16:creationId xmlns:a16="http://schemas.microsoft.com/office/drawing/2014/main" id="{C87EEEB3-186D-FDE6-FFF4-632323B50026}"/>
              </a:ext>
            </a:extLst>
          </p:cNvPr>
          <p:cNvGrpSpPr/>
          <p:nvPr/>
        </p:nvGrpSpPr>
        <p:grpSpPr>
          <a:xfrm>
            <a:off x="401334" y="1461768"/>
            <a:ext cx="899416" cy="716576"/>
            <a:chOff x="1350700" y="4313400"/>
            <a:chExt cx="1125825" cy="896675"/>
          </a:xfrm>
        </p:grpSpPr>
        <p:sp>
          <p:nvSpPr>
            <p:cNvPr id="452" name="Google Shape;452;p25">
              <a:extLst>
                <a:ext uri="{FF2B5EF4-FFF2-40B4-BE49-F238E27FC236}">
                  <a16:creationId xmlns:a16="http://schemas.microsoft.com/office/drawing/2014/main" id="{688EEDD4-2C78-C3BE-C7FA-BF24AA0F00DC}"/>
                </a:ext>
              </a:extLst>
            </p:cNvPr>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a:extLst>
                <a:ext uri="{FF2B5EF4-FFF2-40B4-BE49-F238E27FC236}">
                  <a16:creationId xmlns:a16="http://schemas.microsoft.com/office/drawing/2014/main" id="{425D84E7-04F7-08C8-3E3E-738682D44CAE}"/>
                </a:ext>
              </a:extLst>
            </p:cNvPr>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a:extLst>
                <a:ext uri="{FF2B5EF4-FFF2-40B4-BE49-F238E27FC236}">
                  <a16:creationId xmlns:a16="http://schemas.microsoft.com/office/drawing/2014/main" id="{BA6D0695-8B59-4C24-7E19-8B7177CC4B7E}"/>
                </a:ext>
              </a:extLst>
            </p:cNvPr>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a:extLst>
                <a:ext uri="{FF2B5EF4-FFF2-40B4-BE49-F238E27FC236}">
                  <a16:creationId xmlns:a16="http://schemas.microsoft.com/office/drawing/2014/main" id="{6211933D-DD58-1C60-41FD-03BBAB08495A}"/>
                </a:ext>
              </a:extLst>
            </p:cNvPr>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a:extLst>
                <a:ext uri="{FF2B5EF4-FFF2-40B4-BE49-F238E27FC236}">
                  <a16:creationId xmlns:a16="http://schemas.microsoft.com/office/drawing/2014/main" id="{06E929B9-EAD9-7410-8A5D-14EFA76DC1E7}"/>
                </a:ext>
              </a:extLst>
            </p:cNvPr>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 name="Google Shape;432;p25">
            <a:extLst>
              <a:ext uri="{FF2B5EF4-FFF2-40B4-BE49-F238E27FC236}">
                <a16:creationId xmlns:a16="http://schemas.microsoft.com/office/drawing/2014/main" id="{99A6B9C6-7A52-5B3D-D0C3-1BD6F029F685}"/>
              </a:ext>
            </a:extLst>
          </p:cNvPr>
          <p:cNvGrpSpPr/>
          <p:nvPr/>
        </p:nvGrpSpPr>
        <p:grpSpPr>
          <a:xfrm>
            <a:off x="5536410" y="1878747"/>
            <a:ext cx="3411499" cy="2963553"/>
            <a:chOff x="6127147" y="3682499"/>
            <a:chExt cx="2743200" cy="1037406"/>
          </a:xfrm>
        </p:grpSpPr>
        <p:sp>
          <p:nvSpPr>
            <p:cNvPr id="15" name="Google Shape;433;p25">
              <a:extLst>
                <a:ext uri="{FF2B5EF4-FFF2-40B4-BE49-F238E27FC236}">
                  <a16:creationId xmlns:a16="http://schemas.microsoft.com/office/drawing/2014/main" id="{FAC88C9F-9697-01A8-943A-B42184A67E22}"/>
                </a:ext>
              </a:extLst>
            </p:cNvPr>
            <p:cNvSpPr txBox="1"/>
            <p:nvPr/>
          </p:nvSpPr>
          <p:spPr>
            <a:xfrm>
              <a:off x="6566525" y="3682499"/>
              <a:ext cx="1937400" cy="17671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MEASUREMENTS</a:t>
              </a:r>
            </a:p>
          </p:txBody>
        </p:sp>
        <p:sp>
          <p:nvSpPr>
            <p:cNvPr id="16" name="Google Shape;434;p25">
              <a:extLst>
                <a:ext uri="{FF2B5EF4-FFF2-40B4-BE49-F238E27FC236}">
                  <a16:creationId xmlns:a16="http://schemas.microsoft.com/office/drawing/2014/main" id="{14C73E79-46AC-E063-75EC-E737DD042F5C}"/>
                </a:ext>
              </a:extLst>
            </p:cNvPr>
            <p:cNvSpPr txBox="1"/>
            <p:nvPr/>
          </p:nvSpPr>
          <p:spPr>
            <a:xfrm>
              <a:off x="6127147" y="3932345"/>
              <a:ext cx="2743200" cy="78756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To measure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qubit, first check if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is all zeros: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 yes, the result is deterministic based on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row of the Z matrix</a:t>
              </a:r>
            </a:p>
            <a:p>
              <a:pPr marL="0" lvl="0" indent="0" rtl="0">
                <a:spcBef>
                  <a:spcPts val="0"/>
                </a:spcBef>
                <a:spcAft>
                  <a:spcPts val="0"/>
                </a:spcAft>
                <a:buNone/>
              </a:pPr>
              <a:r>
                <a:rPr lang="en-US" sz="1200" dirty="0">
                  <a:solidFill>
                    <a:schemeClr val="dk1"/>
                  </a:solidFill>
                  <a:latin typeface="Roboto"/>
                  <a:ea typeface="Roboto"/>
                  <a:cs typeface="Roboto"/>
                  <a:sym typeface="Roboto"/>
                </a:rPr>
                <a:t>- no</a:t>
              </a:r>
              <a:r>
                <a:rPr lang="en-US" sz="1200" noProof="0" dirty="0">
                  <a:solidFill>
                    <a:schemeClr val="dk1"/>
                  </a:solidFill>
                  <a:latin typeface="Roboto"/>
                  <a:ea typeface="Roboto"/>
                  <a:cs typeface="Roboto"/>
                  <a:sym typeface="Roboto"/>
                </a:rPr>
                <a:t>, the result is random, then pick a row where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entry of the X matrix is 1 and reduce other rows using bitwise XOR (</a:t>
              </a:r>
              <a:r>
                <a:rPr lang="en-US" sz="1200" b="1" noProof="0" dirty="0">
                  <a:solidFill>
                    <a:schemeClr val="dk1"/>
                  </a:solidFill>
                  <a:latin typeface="Roboto"/>
                  <a:ea typeface="Roboto"/>
                  <a:cs typeface="Roboto"/>
                  <a:sym typeface="Roboto"/>
                </a:rPr>
                <a:t>Gaussian elimination</a:t>
              </a:r>
              <a:r>
                <a:rPr lang="en-US" sz="1200" noProof="0" dirty="0">
                  <a:solidFill>
                    <a:schemeClr val="dk1"/>
                  </a:solidFill>
                  <a:latin typeface="Roboto"/>
                  <a:ea typeface="Roboto"/>
                  <a:cs typeface="Roboto"/>
                  <a:sym typeface="Roboto"/>
                </a:rPr>
                <a:t>), and update the Z matrix accordingly.</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Finally, if the measurement result is +1, add it to the stabilizer; if -1, flip the sign of the corresponding stabilizer generator</a:t>
              </a:r>
            </a:p>
          </p:txBody>
        </p:sp>
      </p:grpSp>
      <p:grpSp>
        <p:nvGrpSpPr>
          <p:cNvPr id="17" name="Google Shape;445;p25">
            <a:extLst>
              <a:ext uri="{FF2B5EF4-FFF2-40B4-BE49-F238E27FC236}">
                <a16:creationId xmlns:a16="http://schemas.microsoft.com/office/drawing/2014/main" id="{ADD59035-9C06-65D3-FDEB-61DDF7CD40B0}"/>
              </a:ext>
            </a:extLst>
          </p:cNvPr>
          <p:cNvGrpSpPr/>
          <p:nvPr/>
        </p:nvGrpSpPr>
        <p:grpSpPr>
          <a:xfrm rot="10800000">
            <a:off x="6934772" y="1080863"/>
            <a:ext cx="611056" cy="677714"/>
            <a:chOff x="5394575" y="420175"/>
            <a:chExt cx="1008625" cy="1115350"/>
          </a:xfrm>
        </p:grpSpPr>
        <p:sp>
          <p:nvSpPr>
            <p:cNvPr id="18" name="Google Shape;446;p25">
              <a:extLst>
                <a:ext uri="{FF2B5EF4-FFF2-40B4-BE49-F238E27FC236}">
                  <a16:creationId xmlns:a16="http://schemas.microsoft.com/office/drawing/2014/main" id="{674640DF-E206-61C4-360A-329165BAAB80}"/>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9" name="Google Shape;447;p25">
              <a:extLst>
                <a:ext uri="{FF2B5EF4-FFF2-40B4-BE49-F238E27FC236}">
                  <a16:creationId xmlns:a16="http://schemas.microsoft.com/office/drawing/2014/main" id="{CF8DD905-15C0-74B3-DF18-0409CF51E308}"/>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0" name="Google Shape;448;p25">
              <a:extLst>
                <a:ext uri="{FF2B5EF4-FFF2-40B4-BE49-F238E27FC236}">
                  <a16:creationId xmlns:a16="http://schemas.microsoft.com/office/drawing/2014/main" id="{A4A9F71D-84F3-8A47-DA8B-FE33A3384DCB}"/>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1" name="Google Shape;449;p25">
              <a:extLst>
                <a:ext uri="{FF2B5EF4-FFF2-40B4-BE49-F238E27FC236}">
                  <a16:creationId xmlns:a16="http://schemas.microsoft.com/office/drawing/2014/main" id="{855D645E-184D-7E38-1674-F9963919AB2C}"/>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2" name="Google Shape;450;p25">
              <a:extLst>
                <a:ext uri="{FF2B5EF4-FFF2-40B4-BE49-F238E27FC236}">
                  <a16:creationId xmlns:a16="http://schemas.microsoft.com/office/drawing/2014/main" id="{1B473229-C06E-CB34-4FE9-B69003647AD7}"/>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extLst>
      <p:ext uri="{BB962C8B-B14F-4D97-AF65-F5344CB8AC3E}">
        <p14:creationId xmlns:p14="http://schemas.microsoft.com/office/powerpoint/2010/main" val="258368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9">
          <a:extLst>
            <a:ext uri="{FF2B5EF4-FFF2-40B4-BE49-F238E27FC236}">
              <a16:creationId xmlns:a16="http://schemas.microsoft.com/office/drawing/2014/main" id="{ABD2ECFD-BB1A-1AF2-047F-83A17F82B107}"/>
            </a:ext>
          </a:extLst>
        </p:cNvPr>
        <p:cNvGrpSpPr/>
        <p:nvPr/>
      </p:nvGrpSpPr>
      <p:grpSpPr>
        <a:xfrm>
          <a:off x="0" y="0"/>
          <a:ext cx="0" cy="0"/>
          <a:chOff x="0" y="0"/>
          <a:chExt cx="0" cy="0"/>
        </a:xfrm>
      </p:grpSpPr>
      <p:sp>
        <p:nvSpPr>
          <p:cNvPr id="690" name="Google Shape;690;p29">
            <a:extLst>
              <a:ext uri="{FF2B5EF4-FFF2-40B4-BE49-F238E27FC236}">
                <a16:creationId xmlns:a16="http://schemas.microsoft.com/office/drawing/2014/main" id="{8562E3AA-43D3-48A3-F084-38546037393A}"/>
              </a:ext>
            </a:extLst>
          </p:cNvPr>
          <p:cNvSpPr/>
          <p:nvPr/>
        </p:nvSpPr>
        <p:spPr>
          <a:xfrm>
            <a:off x="3515193" y="44695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91" name="Google Shape;691;p29">
            <a:extLst>
              <a:ext uri="{FF2B5EF4-FFF2-40B4-BE49-F238E27FC236}">
                <a16:creationId xmlns:a16="http://schemas.microsoft.com/office/drawing/2014/main" id="{0EFF6976-EA48-ABB0-3EFC-4D7AB82BF13D}"/>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Further improvements</a:t>
            </a:r>
          </a:p>
        </p:txBody>
      </p:sp>
      <p:grpSp>
        <p:nvGrpSpPr>
          <p:cNvPr id="693" name="Google Shape;693;p29">
            <a:extLst>
              <a:ext uri="{FF2B5EF4-FFF2-40B4-BE49-F238E27FC236}">
                <a16:creationId xmlns:a16="http://schemas.microsoft.com/office/drawing/2014/main" id="{44160E65-F114-6744-786E-C5017FE39916}"/>
              </a:ext>
            </a:extLst>
          </p:cNvPr>
          <p:cNvGrpSpPr/>
          <p:nvPr/>
        </p:nvGrpSpPr>
        <p:grpSpPr>
          <a:xfrm>
            <a:off x="727500" y="1267616"/>
            <a:ext cx="7689000" cy="1058100"/>
            <a:chOff x="727500" y="1797675"/>
            <a:chExt cx="7689000" cy="1058100"/>
          </a:xfrm>
        </p:grpSpPr>
        <p:grpSp>
          <p:nvGrpSpPr>
            <p:cNvPr id="694" name="Google Shape;694;p29">
              <a:extLst>
                <a:ext uri="{FF2B5EF4-FFF2-40B4-BE49-F238E27FC236}">
                  <a16:creationId xmlns:a16="http://schemas.microsoft.com/office/drawing/2014/main" id="{EACDE973-B4DC-D6CB-1E5A-B8DD5FF34950}"/>
                </a:ext>
              </a:extLst>
            </p:cNvPr>
            <p:cNvGrpSpPr/>
            <p:nvPr/>
          </p:nvGrpSpPr>
          <p:grpSpPr>
            <a:xfrm>
              <a:off x="1241054" y="1797675"/>
              <a:ext cx="7163324" cy="1058100"/>
              <a:chOff x="1241054" y="1797675"/>
              <a:chExt cx="7163324" cy="1058100"/>
            </a:xfrm>
          </p:grpSpPr>
          <p:sp>
            <p:nvSpPr>
              <p:cNvPr id="695" name="Google Shape;695;p29">
                <a:extLst>
                  <a:ext uri="{FF2B5EF4-FFF2-40B4-BE49-F238E27FC236}">
                    <a16:creationId xmlns:a16="http://schemas.microsoft.com/office/drawing/2014/main" id="{B0F8F470-C072-1984-2CF1-852502071A6D}"/>
                  </a:ext>
                </a:extLst>
              </p:cNvPr>
              <p:cNvSpPr/>
              <p:nvPr/>
            </p:nvSpPr>
            <p:spPr>
              <a:xfrm>
                <a:off x="6062878" y="1797675"/>
                <a:ext cx="2341500" cy="10581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696" name="Google Shape;696;p29">
                <a:extLst>
                  <a:ext uri="{FF2B5EF4-FFF2-40B4-BE49-F238E27FC236}">
                    <a16:creationId xmlns:a16="http://schemas.microsoft.com/office/drawing/2014/main" id="{F0AC964B-4E72-31A7-98A9-795A478A1BC3}"/>
                  </a:ext>
                </a:extLst>
              </p:cNvPr>
              <p:cNvCxnSpPr/>
              <p:nvPr/>
            </p:nvCxnSpPr>
            <p:spPr>
              <a:xfrm>
                <a:off x="1241054"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7" name="Google Shape;697;p29">
                <a:extLst>
                  <a:ext uri="{FF2B5EF4-FFF2-40B4-BE49-F238E27FC236}">
                    <a16:creationId xmlns:a16="http://schemas.microsoft.com/office/drawing/2014/main" id="{770E2F51-439E-6D5A-FF11-1DC4BCA6550E}"/>
                  </a:ext>
                </a:extLst>
              </p:cNvPr>
              <p:cNvCxnSpPr/>
              <p:nvPr/>
            </p:nvCxnSpPr>
            <p:spPr>
              <a:xfrm>
                <a:off x="3902879"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8" name="Google Shape;698;p29">
                <a:extLst>
                  <a:ext uri="{FF2B5EF4-FFF2-40B4-BE49-F238E27FC236}">
                    <a16:creationId xmlns:a16="http://schemas.microsoft.com/office/drawing/2014/main" id="{8C29EE65-35E8-3306-76C4-F440CF05D3C5}"/>
                  </a:ext>
                </a:extLst>
              </p:cNvPr>
              <p:cNvCxnSpPr/>
              <p:nvPr/>
            </p:nvCxnSpPr>
            <p:spPr>
              <a:xfrm>
                <a:off x="6564704" y="2561925"/>
                <a:ext cx="295200" cy="0"/>
              </a:xfrm>
              <a:prstGeom prst="straightConnector1">
                <a:avLst/>
              </a:prstGeom>
              <a:noFill/>
              <a:ln w="19050" cap="flat" cmpd="sng">
                <a:solidFill>
                  <a:schemeClr val="dk1"/>
                </a:solidFill>
                <a:prstDash val="solid"/>
                <a:round/>
                <a:headEnd type="none" w="med" len="med"/>
                <a:tailEnd type="triangle" w="med" len="med"/>
              </a:ln>
            </p:spPr>
          </p:cxnSp>
        </p:grpSp>
        <p:cxnSp>
          <p:nvCxnSpPr>
            <p:cNvPr id="699" name="Google Shape;699;p29">
              <a:extLst>
                <a:ext uri="{FF2B5EF4-FFF2-40B4-BE49-F238E27FC236}">
                  <a16:creationId xmlns:a16="http://schemas.microsoft.com/office/drawing/2014/main" id="{D9D90B36-FC53-8630-0050-2D218F15BF3B}"/>
                </a:ext>
              </a:extLst>
            </p:cNvPr>
            <p:cNvCxnSpPr/>
            <p:nvPr/>
          </p:nvCxnSpPr>
          <p:spPr>
            <a:xfrm>
              <a:off x="727500" y="2855775"/>
              <a:ext cx="7689000" cy="0"/>
            </a:xfrm>
            <a:prstGeom prst="straightConnector1">
              <a:avLst/>
            </a:prstGeom>
            <a:noFill/>
            <a:ln w="19050" cap="flat" cmpd="sng">
              <a:solidFill>
                <a:schemeClr val="dk1"/>
              </a:solidFill>
              <a:prstDash val="solid"/>
              <a:round/>
              <a:headEnd type="none" w="med" len="med"/>
              <a:tailEnd type="none" w="med" len="med"/>
            </a:ln>
          </p:spPr>
        </p:cxnSp>
      </p:grpSp>
      <p:grpSp>
        <p:nvGrpSpPr>
          <p:cNvPr id="700" name="Google Shape;700;p29">
            <a:extLst>
              <a:ext uri="{FF2B5EF4-FFF2-40B4-BE49-F238E27FC236}">
                <a16:creationId xmlns:a16="http://schemas.microsoft.com/office/drawing/2014/main" id="{07F8C0FC-EAEC-2429-F752-6B130629A12D}"/>
              </a:ext>
            </a:extLst>
          </p:cNvPr>
          <p:cNvGrpSpPr/>
          <p:nvPr/>
        </p:nvGrpSpPr>
        <p:grpSpPr>
          <a:xfrm>
            <a:off x="6062878" y="2585091"/>
            <a:ext cx="2687329" cy="1977073"/>
            <a:chOff x="6063075" y="3755531"/>
            <a:chExt cx="2687329" cy="1977073"/>
          </a:xfrm>
        </p:grpSpPr>
        <p:sp>
          <p:nvSpPr>
            <p:cNvPr id="702" name="Google Shape;702;p29">
              <a:extLst>
                <a:ext uri="{FF2B5EF4-FFF2-40B4-BE49-F238E27FC236}">
                  <a16:creationId xmlns:a16="http://schemas.microsoft.com/office/drawing/2014/main" id="{7ECBD2B9-6F0A-4D20-CEE9-AB4EDF5C9708}"/>
                </a:ext>
              </a:extLst>
            </p:cNvPr>
            <p:cNvSpPr txBox="1"/>
            <p:nvPr/>
          </p:nvSpPr>
          <p:spPr>
            <a:xfrm>
              <a:off x="6265125"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err="1">
                  <a:solidFill>
                    <a:schemeClr val="accent1"/>
                  </a:solidFill>
                  <a:latin typeface="Fira Sans Extra Condensed SemiBold"/>
                  <a:ea typeface="Fira Sans Extra Condensed SemiBold"/>
                  <a:cs typeface="Fira Sans Extra Condensed SemiBold"/>
                  <a:sym typeface="Fira Sans Extra Condensed SemiBold"/>
                </a:rPr>
                <a:t>GraphSim</a:t>
              </a:r>
              <a:endParaRPr lang="en-US" sz="2000"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703" name="Google Shape;703;p29">
              <a:extLst>
                <a:ext uri="{FF2B5EF4-FFF2-40B4-BE49-F238E27FC236}">
                  <a16:creationId xmlns:a16="http://schemas.microsoft.com/office/drawing/2014/main" id="{141D99B7-1B0A-D6E9-1352-24318123F1C4}"/>
                </a:ext>
              </a:extLst>
            </p:cNvPr>
            <p:cNvSpPr txBox="1"/>
            <p:nvPr/>
          </p:nvSpPr>
          <p:spPr>
            <a:xfrm>
              <a:off x="6063075" y="4355405"/>
              <a:ext cx="2687329" cy="137719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nlogn</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O(1) single qubit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logn</a:t>
              </a:r>
              <a:r>
                <a:rPr lang="en-US" sz="1200" noProof="0" dirty="0">
                  <a:solidFill>
                    <a:schemeClr val="dk1"/>
                  </a:solidFill>
                  <a:latin typeface="Roboto"/>
                  <a:ea typeface="Roboto"/>
                  <a:cs typeface="Roboto"/>
                  <a:sym typeface="Roboto"/>
                </a:rPr>
                <a:t>) Z base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O(logn</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 X, Y basis </a:t>
              </a:r>
              <a:r>
                <a:rPr lang="en-US" sz="1200" noProof="0" dirty="0">
                  <a:solidFill>
                    <a:schemeClr val="dk1"/>
                  </a:solidFill>
                  <a:latin typeface="Roboto"/>
                  <a:ea typeface="Roboto"/>
                  <a:cs typeface="Roboto"/>
                  <a:sym typeface="Roboto"/>
                </a:rPr>
                <a:t>measurements</a:t>
              </a:r>
              <a:br>
                <a:rPr lang="en-US" sz="1200" dirty="0">
                  <a:solidFill>
                    <a:schemeClr val="dk1"/>
                  </a:solidFill>
                  <a:latin typeface="Roboto"/>
                  <a:ea typeface="Roboto"/>
                  <a:cs typeface="Roboto"/>
                  <a:sym typeface="Roboto"/>
                </a:rPr>
              </a:br>
              <a:endParaRPr lang="en-US" sz="1200" dirty="0">
                <a:solidFill>
                  <a:schemeClr val="dk1"/>
                </a:solidFill>
                <a:latin typeface="Roboto"/>
                <a:ea typeface="Roboto"/>
                <a:cs typeface="Roboto"/>
                <a:sym typeface="Roboto"/>
              </a:endParaRPr>
            </a:p>
            <a:p>
              <a:pPr lvl="0" algn="ctr" rtl="0">
                <a:spcBef>
                  <a:spcPts val="0"/>
                </a:spcBef>
                <a:spcAft>
                  <a:spcPts val="0"/>
                </a:spcAft>
              </a:pPr>
              <a:r>
                <a:rPr lang="en-US" sz="1200" dirty="0">
                  <a:solidFill>
                    <a:schemeClr val="dk1"/>
                  </a:solidFill>
                  <a:latin typeface="Roboto"/>
                  <a:ea typeface="Roboto"/>
                  <a:cs typeface="Roboto"/>
                  <a:sym typeface="Roboto"/>
                </a:rPr>
                <a:t>Use graph representation</a:t>
              </a:r>
            </a:p>
            <a:p>
              <a:pPr lvl="0" algn="ctr" rtl="0">
                <a:spcBef>
                  <a:spcPts val="0"/>
                </a:spcBef>
                <a:spcAft>
                  <a:spcPts val="0"/>
                </a:spcAft>
              </a:pPr>
              <a:r>
                <a:rPr lang="en-US" sz="900" dirty="0">
                  <a:solidFill>
                    <a:schemeClr val="dk1"/>
                  </a:solidFill>
                  <a:latin typeface="Roboto"/>
                  <a:ea typeface="Roboto"/>
                  <a:cs typeface="Roboto"/>
                  <a:sym typeface="Roboto"/>
                </a:rPr>
                <a:t>(generic times)</a:t>
              </a:r>
              <a:endParaRPr lang="en-US" sz="1200" noProof="0" dirty="0">
                <a:solidFill>
                  <a:schemeClr val="dk1"/>
                </a:solidFill>
                <a:latin typeface="Roboto"/>
                <a:ea typeface="Roboto"/>
                <a:cs typeface="Roboto"/>
                <a:sym typeface="Roboto"/>
              </a:endParaRPr>
            </a:p>
          </p:txBody>
        </p:sp>
      </p:grpSp>
      <p:sp>
        <p:nvSpPr>
          <p:cNvPr id="704" name="Google Shape;704;p29">
            <a:extLst>
              <a:ext uri="{FF2B5EF4-FFF2-40B4-BE49-F238E27FC236}">
                <a16:creationId xmlns:a16="http://schemas.microsoft.com/office/drawing/2014/main" id="{B3D899A7-7A86-35C6-AFE3-BEB017DFD22E}"/>
              </a:ext>
            </a:extLst>
          </p:cNvPr>
          <p:cNvSpPr/>
          <p:nvPr/>
        </p:nvSpPr>
        <p:spPr>
          <a:xfrm>
            <a:off x="6939972" y="1738016"/>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05" name="Google Shape;705;p29">
            <a:extLst>
              <a:ext uri="{FF2B5EF4-FFF2-40B4-BE49-F238E27FC236}">
                <a16:creationId xmlns:a16="http://schemas.microsoft.com/office/drawing/2014/main" id="{76908B0A-0D26-EB61-6F9B-440D1E2C81B8}"/>
              </a:ext>
            </a:extLst>
          </p:cNvPr>
          <p:cNvGrpSpPr/>
          <p:nvPr/>
        </p:nvGrpSpPr>
        <p:grpSpPr>
          <a:xfrm>
            <a:off x="460538" y="2585091"/>
            <a:ext cx="2903387" cy="1697738"/>
            <a:chOff x="460538" y="3690120"/>
            <a:chExt cx="2903387" cy="1697738"/>
          </a:xfrm>
        </p:grpSpPr>
        <p:sp>
          <p:nvSpPr>
            <p:cNvPr id="707" name="Google Shape;707;p29">
              <a:extLst>
                <a:ext uri="{FF2B5EF4-FFF2-40B4-BE49-F238E27FC236}">
                  <a16:creationId xmlns:a16="http://schemas.microsoft.com/office/drawing/2014/main" id="{A1F4F42D-A8AC-A7BE-EC3C-BBCC8613482B}"/>
                </a:ext>
              </a:extLst>
            </p:cNvPr>
            <p:cNvSpPr txBox="1"/>
            <p:nvPr/>
          </p:nvSpPr>
          <p:spPr>
            <a:xfrm>
              <a:off x="460538" y="3690120"/>
              <a:ext cx="2903387"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2"/>
                  </a:solidFill>
                  <a:latin typeface="Fira Sans Extra Condensed SemiBold"/>
                  <a:ea typeface="Fira Sans Extra Condensed SemiBold"/>
                  <a:cs typeface="Fira Sans Extra Condensed SemiBold"/>
                  <a:sym typeface="Fira Sans Extra Condensed SemiBold"/>
                </a:rPr>
                <a:t>Gottesman-Knill algorithm</a:t>
              </a:r>
              <a:endParaRPr lang="en-US" sz="2000" noProof="0" dirty="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708" name="Google Shape;708;p29">
              <a:extLst>
                <a:ext uri="{FF2B5EF4-FFF2-40B4-BE49-F238E27FC236}">
                  <a16:creationId xmlns:a16="http://schemas.microsoft.com/office/drawing/2014/main" id="{CFF3FA72-8811-437E-A48C-D85FAD2240AB}"/>
                </a:ext>
              </a:extLst>
            </p:cNvPr>
            <p:cNvSpPr txBox="1"/>
            <p:nvPr/>
          </p:nvSpPr>
          <p:spPr>
            <a:xfrm>
              <a:off x="546293" y="4205228"/>
              <a:ext cx="2817632" cy="118263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random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a:t>
              </a:r>
              <a:r>
                <a:rPr lang="en-US" sz="1200" baseline="30000" dirty="0">
                  <a:solidFill>
                    <a:schemeClr val="dk1"/>
                  </a:solidFill>
                  <a:latin typeface="Roboto"/>
                  <a:ea typeface="Roboto"/>
                  <a:cs typeface="Roboto"/>
                  <a:sym typeface="Roboto"/>
                </a:rPr>
                <a:t>3</a:t>
              </a:r>
              <a:r>
                <a:rPr lang="en-US" sz="1200" dirty="0">
                  <a:solidFill>
                    <a:schemeClr val="dk1"/>
                  </a:solidFill>
                  <a:latin typeface="Roboto"/>
                  <a:ea typeface="Roboto"/>
                  <a:cs typeface="Roboto"/>
                  <a:sym typeface="Roboto"/>
                </a:rPr>
                <a:t>) deterministic measurements</a:t>
              </a:r>
              <a:endParaRPr lang="en-US" sz="1200" noProof="0" dirty="0">
                <a:solidFill>
                  <a:schemeClr val="dk1"/>
                </a:solidFill>
                <a:latin typeface="Roboto"/>
                <a:ea typeface="Roboto"/>
                <a:cs typeface="Roboto"/>
                <a:sym typeface="Roboto"/>
              </a:endParaRPr>
            </a:p>
          </p:txBody>
        </p:sp>
      </p:grpSp>
      <p:sp>
        <p:nvSpPr>
          <p:cNvPr id="709" name="Google Shape;709;p29">
            <a:extLst>
              <a:ext uri="{FF2B5EF4-FFF2-40B4-BE49-F238E27FC236}">
                <a16:creationId xmlns:a16="http://schemas.microsoft.com/office/drawing/2014/main" id="{47EFA9AA-B39C-3600-50B8-660F9E4CA7C3}"/>
              </a:ext>
            </a:extLst>
          </p:cNvPr>
          <p:cNvSpPr/>
          <p:nvPr/>
        </p:nvSpPr>
        <p:spPr>
          <a:xfrm>
            <a:off x="1616322" y="1738016"/>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10" name="Google Shape;710;p29">
            <a:extLst>
              <a:ext uri="{FF2B5EF4-FFF2-40B4-BE49-F238E27FC236}">
                <a16:creationId xmlns:a16="http://schemas.microsoft.com/office/drawing/2014/main" id="{4838AD6C-8F34-7340-F882-584F112A1EA3}"/>
              </a:ext>
            </a:extLst>
          </p:cNvPr>
          <p:cNvGrpSpPr/>
          <p:nvPr/>
        </p:nvGrpSpPr>
        <p:grpSpPr>
          <a:xfrm>
            <a:off x="3515193" y="2585091"/>
            <a:ext cx="2350420" cy="1782503"/>
            <a:chOff x="3515293" y="3755531"/>
            <a:chExt cx="2350420" cy="1782503"/>
          </a:xfrm>
        </p:grpSpPr>
        <p:sp>
          <p:nvSpPr>
            <p:cNvPr id="712" name="Google Shape;712;p29">
              <a:extLst>
                <a:ext uri="{FF2B5EF4-FFF2-40B4-BE49-F238E27FC236}">
                  <a16:creationId xmlns:a16="http://schemas.microsoft.com/office/drawing/2014/main" id="{61752930-E0A5-2A4B-9EF0-C161DBD9EFA5}"/>
                </a:ext>
              </a:extLst>
            </p:cNvPr>
            <p:cNvSpPr txBox="1"/>
            <p:nvPr/>
          </p:nvSpPr>
          <p:spPr>
            <a:xfrm>
              <a:off x="3603300"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CHP</a:t>
              </a:r>
            </a:p>
          </p:txBody>
        </p:sp>
        <p:sp>
          <p:nvSpPr>
            <p:cNvPr id="713" name="Google Shape;713;p29">
              <a:extLst>
                <a:ext uri="{FF2B5EF4-FFF2-40B4-BE49-F238E27FC236}">
                  <a16:creationId xmlns:a16="http://schemas.microsoft.com/office/drawing/2014/main" id="{CB458BE1-2DB9-E8DB-7CE1-0FC286D66079}"/>
                </a:ext>
              </a:extLst>
            </p:cNvPr>
            <p:cNvSpPr txBox="1"/>
            <p:nvPr/>
          </p:nvSpPr>
          <p:spPr>
            <a:xfrm>
              <a:off x="3515293" y="4355405"/>
              <a:ext cx="2350420" cy="118262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2 *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all measurements</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remove Gaussian elimination</a:t>
              </a:r>
            </a:p>
          </p:txBody>
        </p:sp>
      </p:grpSp>
      <p:sp>
        <p:nvSpPr>
          <p:cNvPr id="714" name="Google Shape;714;p29">
            <a:extLst>
              <a:ext uri="{FF2B5EF4-FFF2-40B4-BE49-F238E27FC236}">
                <a16:creationId xmlns:a16="http://schemas.microsoft.com/office/drawing/2014/main" id="{64365D4B-9103-91D2-B749-A32D4308DB19}"/>
              </a:ext>
            </a:extLst>
          </p:cNvPr>
          <p:cNvSpPr/>
          <p:nvPr/>
        </p:nvSpPr>
        <p:spPr>
          <a:xfrm>
            <a:off x="4278150" y="1738016"/>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232812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a:extLst>
            <a:ext uri="{FF2B5EF4-FFF2-40B4-BE49-F238E27FC236}">
              <a16:creationId xmlns:a16="http://schemas.microsoft.com/office/drawing/2014/main" id="{5F299EAB-FA4E-96D9-EE6B-E8F3A261638A}"/>
            </a:ext>
          </a:extLst>
        </p:cNvPr>
        <p:cNvGrpSpPr/>
        <p:nvPr/>
      </p:nvGrpSpPr>
      <p:grpSpPr>
        <a:xfrm>
          <a:off x="0" y="0"/>
          <a:ext cx="0" cy="0"/>
          <a:chOff x="0" y="0"/>
          <a:chExt cx="0" cy="0"/>
        </a:xfrm>
      </p:grpSpPr>
      <p:sp>
        <p:nvSpPr>
          <p:cNvPr id="317" name="Google Shape;317;p23">
            <a:extLst>
              <a:ext uri="{FF2B5EF4-FFF2-40B4-BE49-F238E27FC236}">
                <a16:creationId xmlns:a16="http://schemas.microsoft.com/office/drawing/2014/main" id="{3F49A349-06D3-5F16-D11D-58F9B26E1BAE}"/>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Graph Representation</a:t>
            </a:r>
          </a:p>
        </p:txBody>
      </p:sp>
      <p:grpSp>
        <p:nvGrpSpPr>
          <p:cNvPr id="319" name="Google Shape;319;p23">
            <a:extLst>
              <a:ext uri="{FF2B5EF4-FFF2-40B4-BE49-F238E27FC236}">
                <a16:creationId xmlns:a16="http://schemas.microsoft.com/office/drawing/2014/main" id="{4BEFFDAB-3A43-209A-631C-19938354E4E5}"/>
              </a:ext>
            </a:extLst>
          </p:cNvPr>
          <p:cNvGrpSpPr/>
          <p:nvPr/>
        </p:nvGrpSpPr>
        <p:grpSpPr>
          <a:xfrm>
            <a:off x="2787082" y="1010264"/>
            <a:ext cx="2887566" cy="1470998"/>
            <a:chOff x="3709501" y="2347300"/>
            <a:chExt cx="2701222" cy="1470998"/>
          </a:xfrm>
        </p:grpSpPr>
        <p:sp>
          <p:nvSpPr>
            <p:cNvPr id="320" name="Google Shape;320;p23">
              <a:extLst>
                <a:ext uri="{FF2B5EF4-FFF2-40B4-BE49-F238E27FC236}">
                  <a16:creationId xmlns:a16="http://schemas.microsoft.com/office/drawing/2014/main" id="{C31C3122-D885-BE70-EE62-3C1CB108B4BD}"/>
                </a:ext>
              </a:extLst>
            </p:cNvPr>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Graph</a:t>
              </a:r>
            </a:p>
          </p:txBody>
        </p:sp>
        <p:sp>
          <p:nvSpPr>
            <p:cNvPr id="321" name="Google Shape;321;p23">
              <a:extLst>
                <a:ext uri="{FF2B5EF4-FFF2-40B4-BE49-F238E27FC236}">
                  <a16:creationId xmlns:a16="http://schemas.microsoft.com/office/drawing/2014/main" id="{37C2F204-69C7-1AA6-66F7-F26DCE387482}"/>
                </a:ext>
              </a:extLst>
            </p:cNvPr>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 graph is a mathematical structure of vertices and edges.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In this case, the vertex are the qubits while edges </a:t>
              </a:r>
              <a:r>
                <a:rPr lang="en-US" sz="1200" dirty="0">
                  <a:solidFill>
                    <a:schemeClr val="dk1"/>
                  </a:solidFill>
                  <a:latin typeface="Roboto"/>
                  <a:ea typeface="Roboto"/>
                  <a:cs typeface="Roboto"/>
                  <a:sym typeface="Roboto"/>
                </a:rPr>
                <a:t>represents entanglements or interactions</a:t>
              </a:r>
              <a:endParaRPr lang="en-US" sz="1200" noProof="0" dirty="0">
                <a:solidFill>
                  <a:schemeClr val="dk1"/>
                </a:solidFill>
                <a:latin typeface="Roboto"/>
                <a:ea typeface="Roboto"/>
                <a:cs typeface="Roboto"/>
                <a:sym typeface="Roboto"/>
              </a:endParaRPr>
            </a:p>
          </p:txBody>
        </p:sp>
      </p:grpSp>
      <p:grpSp>
        <p:nvGrpSpPr>
          <p:cNvPr id="324" name="Google Shape;324;p23">
            <a:extLst>
              <a:ext uri="{FF2B5EF4-FFF2-40B4-BE49-F238E27FC236}">
                <a16:creationId xmlns:a16="http://schemas.microsoft.com/office/drawing/2014/main" id="{5F158832-9972-3263-58F8-F240CA2813C1}"/>
              </a:ext>
            </a:extLst>
          </p:cNvPr>
          <p:cNvGrpSpPr/>
          <p:nvPr/>
        </p:nvGrpSpPr>
        <p:grpSpPr>
          <a:xfrm>
            <a:off x="2062605" y="2723316"/>
            <a:ext cx="3601551" cy="2275848"/>
            <a:chOff x="3709496" y="3989273"/>
            <a:chExt cx="2908358" cy="2275848"/>
          </a:xfrm>
        </p:grpSpPr>
        <p:sp>
          <p:nvSpPr>
            <p:cNvPr id="325" name="Google Shape;325;p23">
              <a:extLst>
                <a:ext uri="{FF2B5EF4-FFF2-40B4-BE49-F238E27FC236}">
                  <a16:creationId xmlns:a16="http://schemas.microsoft.com/office/drawing/2014/main" id="{86692AD7-268B-3E3E-73DC-3CB27DE46511}"/>
                </a:ext>
              </a:extLst>
            </p:cNvPr>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Example</a:t>
              </a:r>
            </a:p>
          </p:txBody>
        </p:sp>
        <p:sp>
          <p:nvSpPr>
            <p:cNvPr id="326" name="Google Shape;326;p23">
              <a:extLst>
                <a:ext uri="{FF2B5EF4-FFF2-40B4-BE49-F238E27FC236}">
                  <a16:creationId xmlns:a16="http://schemas.microsoft.com/office/drawing/2014/main" id="{02D7EAED-D0A2-B2E6-3197-FE0576901D28}"/>
                </a:ext>
              </a:extLst>
            </p:cNvPr>
            <p:cNvSpPr txBox="1"/>
            <p:nvPr/>
          </p:nvSpPr>
          <p:spPr>
            <a:xfrm flipH="1">
              <a:off x="3709504" y="4272474"/>
              <a:ext cx="2908350" cy="19926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50" noProof="0" dirty="0">
                  <a:solidFill>
                    <a:schemeClr val="dk1"/>
                  </a:solidFill>
                  <a:latin typeface="Roboto"/>
                  <a:ea typeface="Roboto"/>
                  <a:cs typeface="Roboto"/>
                  <a:sym typeface="Roboto"/>
                </a:rPr>
                <a:t>On the left are shown three equivalent representation of the </a:t>
              </a:r>
              <a:r>
                <a:rPr lang="en-US" sz="1050" dirty="0">
                  <a:solidFill>
                    <a:schemeClr val="dk1"/>
                  </a:solidFill>
                  <a:latin typeface="Roboto"/>
                  <a:ea typeface="Roboto"/>
                  <a:cs typeface="Roboto"/>
                  <a:sym typeface="Roboto"/>
                </a:rPr>
                <a:t>state  1/√2 ( |0000&gt; + |1111&gt; ), respectively stabilizer representation, graph representation and adjacency list of the graph representation (mathematical form of a graph).</a:t>
              </a:r>
              <a:br>
                <a:rPr lang="en-US" sz="1050" dirty="0">
                  <a:solidFill>
                    <a:schemeClr val="dk1"/>
                  </a:solidFill>
                  <a:latin typeface="Roboto"/>
                  <a:ea typeface="Roboto"/>
                  <a:cs typeface="Roboto"/>
                  <a:sym typeface="Roboto"/>
                </a:rPr>
              </a:br>
              <a:endParaRPr lang="en-US" sz="1050" dirty="0">
                <a:solidFill>
                  <a:schemeClr val="dk1"/>
                </a:solidFill>
                <a:latin typeface="Roboto"/>
                <a:ea typeface="Roboto"/>
                <a:cs typeface="Roboto"/>
                <a:sym typeface="Roboto"/>
              </a:endParaRPr>
            </a:p>
            <a:p>
              <a:pPr marL="0" lvl="0" indent="0" algn="l" rtl="0">
                <a:spcBef>
                  <a:spcPts val="0"/>
                </a:spcBef>
                <a:spcAft>
                  <a:spcPts val="0"/>
                </a:spcAft>
                <a:buNone/>
              </a:pPr>
              <a:r>
                <a:rPr lang="en-US" sz="1050" dirty="0">
                  <a:solidFill>
                    <a:schemeClr val="dk1"/>
                  </a:solidFill>
                  <a:latin typeface="Roboto"/>
                  <a:ea typeface="Roboto"/>
                  <a:cs typeface="Roboto"/>
                  <a:sym typeface="Roboto"/>
                </a:rPr>
                <a:t>In graph representation, on every qubit appears the gates to apply over them and connections indicates the entanglement, while in the adjacency list the operations are labelled with VOP code (1 to 24) while connections are a list in every qubit</a:t>
              </a:r>
              <a:endParaRPr lang="en-US" sz="1050" noProof="0" dirty="0">
                <a:solidFill>
                  <a:schemeClr val="dk1"/>
                </a:solidFill>
                <a:latin typeface="Roboto"/>
                <a:ea typeface="Roboto"/>
                <a:cs typeface="Roboto"/>
                <a:sym typeface="Roboto"/>
              </a:endParaRPr>
            </a:p>
          </p:txBody>
        </p:sp>
      </p:grpSp>
      <p:grpSp>
        <p:nvGrpSpPr>
          <p:cNvPr id="329" name="Google Shape;329;p23">
            <a:extLst>
              <a:ext uri="{FF2B5EF4-FFF2-40B4-BE49-F238E27FC236}">
                <a16:creationId xmlns:a16="http://schemas.microsoft.com/office/drawing/2014/main" id="{C9901047-D835-8CFA-68C3-E171184A2DB4}"/>
              </a:ext>
            </a:extLst>
          </p:cNvPr>
          <p:cNvGrpSpPr/>
          <p:nvPr/>
        </p:nvGrpSpPr>
        <p:grpSpPr>
          <a:xfrm>
            <a:off x="5930936" y="1157102"/>
            <a:ext cx="3106163" cy="3542389"/>
            <a:chOff x="6169382" y="2347300"/>
            <a:chExt cx="3000835" cy="4427502"/>
          </a:xfrm>
        </p:grpSpPr>
        <p:sp>
          <p:nvSpPr>
            <p:cNvPr id="330" name="Google Shape;330;p23">
              <a:extLst>
                <a:ext uri="{FF2B5EF4-FFF2-40B4-BE49-F238E27FC236}">
                  <a16:creationId xmlns:a16="http://schemas.microsoft.com/office/drawing/2014/main" id="{66097A34-9E56-D825-5829-70F269351EB2}"/>
                </a:ext>
              </a:extLst>
            </p:cNvPr>
            <p:cNvSpPr txBox="1"/>
            <p:nvPr/>
          </p:nvSpPr>
          <p:spPr>
            <a:xfrm>
              <a:off x="6278781" y="2347300"/>
              <a:ext cx="196301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 Graph</a:t>
              </a:r>
            </a:p>
          </p:txBody>
        </p:sp>
        <p:sp>
          <p:nvSpPr>
            <p:cNvPr id="331" name="Google Shape;331;p23">
              <a:extLst>
                <a:ext uri="{FF2B5EF4-FFF2-40B4-BE49-F238E27FC236}">
                  <a16:creationId xmlns:a16="http://schemas.microsoft.com/office/drawing/2014/main" id="{55DCA470-A5CA-78EF-BFBB-EA536B378573}"/>
                </a:ext>
              </a:extLst>
            </p:cNvPr>
            <p:cNvSpPr txBox="1"/>
            <p:nvPr/>
          </p:nvSpPr>
          <p:spPr>
            <a:xfrm>
              <a:off x="6169382" y="2739655"/>
              <a:ext cx="3000835" cy="40351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E</a:t>
              </a:r>
              <a:r>
                <a:rPr lang="en-US" sz="1200" noProof="0" dirty="0">
                  <a:solidFill>
                    <a:schemeClr val="dk1"/>
                  </a:solidFill>
                  <a:latin typeface="Roboto"/>
                  <a:ea typeface="Roboto"/>
                  <a:cs typeface="Roboto"/>
                  <a:sym typeface="Roboto"/>
                </a:rPr>
                <a:t>very graph state is a stabilizer state, but also every stabilizer state is equivalent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to a graph state in the following sense: </a:t>
              </a:r>
              <a:br>
                <a:rPr lang="en-US" sz="1200" noProof="0" dirty="0">
                  <a:solidFill>
                    <a:schemeClr val="dk1"/>
                  </a:solidFill>
                  <a:latin typeface="Roboto"/>
                  <a:ea typeface="Roboto"/>
                  <a:cs typeface="Roboto"/>
                  <a:sym typeface="Roboto"/>
                </a:rPr>
              </a:br>
              <a:r>
                <a:rPr lang="en-US" sz="1200" b="1" noProof="0" dirty="0">
                  <a:solidFill>
                    <a:schemeClr val="dk1"/>
                  </a:solidFill>
                  <a:latin typeface="Roboto"/>
                  <a:ea typeface="Roboto"/>
                  <a:cs typeface="Roboto"/>
                  <a:sym typeface="Roboto"/>
                </a:rPr>
                <a:t>any stabilizer state can be transformed to a graph state </a:t>
              </a:r>
              <a:r>
                <a:rPr lang="en-US" sz="1200" noProof="0" dirty="0">
                  <a:solidFill>
                    <a:schemeClr val="dk1"/>
                  </a:solidFill>
                  <a:latin typeface="Roboto"/>
                  <a:ea typeface="Roboto"/>
                  <a:cs typeface="Roboto"/>
                  <a:sym typeface="Roboto"/>
                </a:rPr>
                <a:t>by applying a tensor product of local Clifford (LC) operations (vertex operations VOPs).</a:t>
              </a:r>
            </a:p>
            <a:p>
              <a:pPr marL="0" lvl="0" indent="0" algn="l" rtl="0">
                <a:spcBef>
                  <a:spcPts val="0"/>
                </a:spcBef>
                <a:spcAft>
                  <a:spcPts val="0"/>
                </a:spcAft>
                <a:buNone/>
              </a:pPr>
              <a:r>
                <a:rPr lang="en-US" sz="1200" dirty="0">
                  <a:solidFill>
                    <a:schemeClr val="dk1"/>
                  </a:solidFill>
                  <a:latin typeface="Roboto"/>
                  <a:ea typeface="Roboto"/>
                  <a:cs typeface="Roboto"/>
                  <a:sym typeface="Roboto"/>
                </a:rPr>
                <a:t>So, we can say that a stabilizer state is always </a:t>
              </a:r>
              <a:r>
                <a:rPr lang="en-US" sz="1200" b="1" dirty="0">
                  <a:solidFill>
                    <a:schemeClr val="dk1"/>
                  </a:solidFill>
                  <a:latin typeface="Roboto"/>
                  <a:ea typeface="Roboto"/>
                  <a:cs typeface="Roboto"/>
                  <a:sym typeface="Roboto"/>
                </a:rPr>
                <a:t>Local-Clifford equivalent</a:t>
              </a:r>
              <a:r>
                <a:rPr lang="en-US" sz="1200" dirty="0">
                  <a:solidFill>
                    <a:schemeClr val="dk1"/>
                  </a:solidFill>
                  <a:latin typeface="Roboto"/>
                  <a:ea typeface="Roboto"/>
                  <a:cs typeface="Roboto"/>
                  <a:sym typeface="Roboto"/>
                </a:rPr>
                <a:t>*</a:t>
              </a:r>
              <a:r>
                <a:rPr lang="en-US" sz="1200" b="1" dirty="0">
                  <a:solidFill>
                    <a:schemeClr val="dk1"/>
                  </a:solidFill>
                  <a:latin typeface="Roboto"/>
                  <a:ea typeface="Roboto"/>
                  <a:cs typeface="Roboto"/>
                  <a:sym typeface="Roboto"/>
                </a:rPr>
                <a:t> </a:t>
              </a:r>
              <a:r>
                <a:rPr lang="en-US" sz="1200" dirty="0">
                  <a:solidFill>
                    <a:schemeClr val="dk1"/>
                  </a:solidFill>
                  <a:latin typeface="Roboto"/>
                  <a:ea typeface="Roboto"/>
                  <a:cs typeface="Roboto"/>
                  <a:sym typeface="Roboto"/>
                </a:rPr>
                <a:t>(LC-equivalent) to its respective graph state representation.</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a:p>
              <a:pPr marL="0" lvl="0" indent="0" algn="l" rtl="0">
                <a:spcBef>
                  <a:spcPts val="0"/>
                </a:spcBef>
                <a:spcAft>
                  <a:spcPts val="0"/>
                </a:spcAft>
                <a:buNone/>
              </a:pPr>
              <a:r>
                <a:rPr lang="en-US" sz="1200" dirty="0">
                  <a:solidFill>
                    <a:schemeClr val="dk1"/>
                  </a:solidFill>
                  <a:latin typeface="Roboto"/>
                  <a:ea typeface="Roboto"/>
                  <a:cs typeface="Roboto"/>
                  <a:sym typeface="Roboto"/>
                </a:rPr>
                <a:t>We can always choose what representation use by the problem we’re facing, where this will be shown that allows to further improve stabilizers circuit simulations</a:t>
              </a:r>
              <a:endParaRPr lang="en-US" sz="1200" noProof="0" dirty="0">
                <a:solidFill>
                  <a:schemeClr val="dk1"/>
                </a:solidFill>
                <a:latin typeface="Roboto"/>
                <a:ea typeface="Roboto"/>
                <a:cs typeface="Roboto"/>
                <a:sym typeface="Roboto"/>
              </a:endParaRPr>
            </a:p>
          </p:txBody>
        </p:sp>
      </p:grpSp>
      <p:pic>
        <p:nvPicPr>
          <p:cNvPr id="7" name="Picture 6">
            <a:extLst>
              <a:ext uri="{FF2B5EF4-FFF2-40B4-BE49-F238E27FC236}">
                <a16:creationId xmlns:a16="http://schemas.microsoft.com/office/drawing/2014/main" id="{41CB5BA5-D31C-7DD9-2957-3B558FD6BF43}"/>
              </a:ext>
            </a:extLst>
          </p:cNvPr>
          <p:cNvPicPr>
            <a:picLocks noChangeAspect="1"/>
          </p:cNvPicPr>
          <p:nvPr/>
        </p:nvPicPr>
        <p:blipFill>
          <a:blip r:embed="rId3"/>
          <a:stretch>
            <a:fillRect/>
          </a:stretch>
        </p:blipFill>
        <p:spPr>
          <a:xfrm>
            <a:off x="524317" y="751188"/>
            <a:ext cx="1208415" cy="1356687"/>
          </a:xfrm>
          <a:prstGeom prst="rect">
            <a:avLst/>
          </a:prstGeom>
        </p:spPr>
      </p:pic>
      <p:pic>
        <p:nvPicPr>
          <p:cNvPr id="10" name="Picture 9">
            <a:extLst>
              <a:ext uri="{FF2B5EF4-FFF2-40B4-BE49-F238E27FC236}">
                <a16:creationId xmlns:a16="http://schemas.microsoft.com/office/drawing/2014/main" id="{771DADA4-EC2C-AB17-B1BE-31D6F2E3FED5}"/>
              </a:ext>
            </a:extLst>
          </p:cNvPr>
          <p:cNvPicPr>
            <a:picLocks noChangeAspect="1"/>
          </p:cNvPicPr>
          <p:nvPr/>
        </p:nvPicPr>
        <p:blipFill>
          <a:blip r:embed="rId4"/>
          <a:stretch>
            <a:fillRect/>
          </a:stretch>
        </p:blipFill>
        <p:spPr>
          <a:xfrm>
            <a:off x="162917" y="2174521"/>
            <a:ext cx="1200288" cy="1097590"/>
          </a:xfrm>
          <a:prstGeom prst="rect">
            <a:avLst/>
          </a:prstGeom>
        </p:spPr>
      </p:pic>
      <p:pic>
        <p:nvPicPr>
          <p:cNvPr id="13" name="Picture 12">
            <a:extLst>
              <a:ext uri="{FF2B5EF4-FFF2-40B4-BE49-F238E27FC236}">
                <a16:creationId xmlns:a16="http://schemas.microsoft.com/office/drawing/2014/main" id="{45B00C22-8BF3-F766-F8C7-AFB70827D76E}"/>
              </a:ext>
            </a:extLst>
          </p:cNvPr>
          <p:cNvPicPr>
            <a:picLocks noChangeAspect="1"/>
          </p:cNvPicPr>
          <p:nvPr/>
        </p:nvPicPr>
        <p:blipFill>
          <a:blip r:embed="rId5"/>
          <a:stretch>
            <a:fillRect/>
          </a:stretch>
        </p:blipFill>
        <p:spPr>
          <a:xfrm>
            <a:off x="162917" y="3401954"/>
            <a:ext cx="1632911" cy="990358"/>
          </a:xfrm>
          <a:prstGeom prst="rect">
            <a:avLst/>
          </a:prstGeom>
        </p:spPr>
      </p:pic>
      <p:sp>
        <p:nvSpPr>
          <p:cNvPr id="3" name="TextBox 2">
            <a:extLst>
              <a:ext uri="{FF2B5EF4-FFF2-40B4-BE49-F238E27FC236}">
                <a16:creationId xmlns:a16="http://schemas.microsoft.com/office/drawing/2014/main" id="{F4F9FFD1-9990-4104-C859-FF7803D0642F}"/>
              </a:ext>
            </a:extLst>
          </p:cNvPr>
          <p:cNvSpPr txBox="1"/>
          <p:nvPr/>
        </p:nvSpPr>
        <p:spPr>
          <a:xfrm>
            <a:off x="7262403" y="4768332"/>
            <a:ext cx="1704313" cy="230832"/>
          </a:xfrm>
          <a:prstGeom prst="rect">
            <a:avLst/>
          </a:prstGeom>
          <a:noFill/>
        </p:spPr>
        <p:txBody>
          <a:bodyPr wrap="none" rtlCol="0">
            <a:spAutoFit/>
          </a:bodyPr>
          <a:lstStyle/>
          <a:p>
            <a:r>
              <a:rPr lang="en-US" sz="900" dirty="0"/>
              <a:t>* equivalent ≠ is a graph state</a:t>
            </a:r>
          </a:p>
        </p:txBody>
      </p:sp>
      <p:sp>
        <p:nvSpPr>
          <p:cNvPr id="4" name="TextBox 3">
            <a:extLst>
              <a:ext uri="{FF2B5EF4-FFF2-40B4-BE49-F238E27FC236}">
                <a16:creationId xmlns:a16="http://schemas.microsoft.com/office/drawing/2014/main" id="{BFB562D2-37B3-E951-E1CC-207883D4B5D3}"/>
              </a:ext>
            </a:extLst>
          </p:cNvPr>
          <p:cNvSpPr txBox="1"/>
          <p:nvPr/>
        </p:nvSpPr>
        <p:spPr>
          <a:xfrm>
            <a:off x="162916" y="4691387"/>
            <a:ext cx="1632911" cy="307777"/>
          </a:xfrm>
          <a:prstGeom prst="rect">
            <a:avLst/>
          </a:prstGeom>
          <a:noFill/>
        </p:spPr>
        <p:txBody>
          <a:bodyPr wrap="square" rtlCol="0">
            <a:spAutoFit/>
          </a:bodyPr>
          <a:lstStyle/>
          <a:p>
            <a:r>
              <a:rPr lang="en-US" sz="700" dirty="0"/>
              <a:t>Really interesting fact about graph state topology of GHZ </a:t>
            </a:r>
            <a:r>
              <a:rPr lang="en-US" sz="700" dirty="0">
                <a:hlinkClick r:id="rId6"/>
              </a:rPr>
              <a:t>here</a:t>
            </a:r>
            <a:r>
              <a:rPr lang="en-US" sz="700" dirty="0"/>
              <a:t>.</a:t>
            </a:r>
          </a:p>
        </p:txBody>
      </p:sp>
    </p:spTree>
    <p:extLst>
      <p:ext uri="{BB962C8B-B14F-4D97-AF65-F5344CB8AC3E}">
        <p14:creationId xmlns:p14="http://schemas.microsoft.com/office/powerpoint/2010/main" val="295161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20" name="Google Shape;420;p25"/>
          <p:cNvGrpSpPr/>
          <p:nvPr/>
        </p:nvGrpSpPr>
        <p:grpSpPr>
          <a:xfrm>
            <a:off x="58664" y="1594225"/>
            <a:ext cx="4698814" cy="2317941"/>
            <a:chOff x="640075" y="3681023"/>
            <a:chExt cx="2479871" cy="1337962"/>
          </a:xfrm>
        </p:grpSpPr>
        <p:sp>
          <p:nvSpPr>
            <p:cNvPr id="421" name="Google Shape;421;p25"/>
            <p:cNvSpPr txBox="1"/>
            <p:nvPr/>
          </p:nvSpPr>
          <p:spPr>
            <a:xfrm>
              <a:off x="911310" y="3681023"/>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Time</a:t>
              </a:r>
            </a:p>
          </p:txBody>
        </p:sp>
        <p:sp>
          <p:nvSpPr>
            <p:cNvPr id="422" name="Google Shape;422;p25"/>
            <p:cNvSpPr txBox="1"/>
            <p:nvPr/>
          </p:nvSpPr>
          <p:spPr>
            <a:xfrm>
              <a:off x="640075" y="3907754"/>
              <a:ext cx="2479871" cy="11112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The transformation from stabilizer to graph can be done with a sort of Gaussian elimination O(n</a:t>
              </a:r>
              <a:r>
                <a:rPr lang="en-US" sz="1200" baseline="30000" noProof="0" dirty="0">
                  <a:solidFill>
                    <a:schemeClr val="dk1"/>
                  </a:solidFill>
                  <a:latin typeface="Roboto"/>
                  <a:ea typeface="Roboto"/>
                  <a:cs typeface="Roboto"/>
                  <a:sym typeface="Roboto"/>
                </a:rPr>
                <a:t>3</a:t>
              </a:r>
              <a:r>
                <a:rPr lang="en-US" sz="1200" noProof="0" dirty="0">
                  <a:solidFill>
                    <a:schemeClr val="dk1"/>
                  </a:solidFill>
                  <a:latin typeface="Roboto"/>
                  <a:ea typeface="Roboto"/>
                  <a:cs typeface="Roboto"/>
                  <a:sym typeface="Roboto"/>
                </a:rPr>
                <a:t>) from Tableau representation, so we want to avoid</a:t>
              </a:r>
              <a:r>
                <a:rPr lang="en-US" sz="1200" dirty="0">
                  <a:solidFill>
                    <a:schemeClr val="dk1"/>
                  </a:solidFill>
                  <a:latin typeface="Roboto"/>
                  <a:ea typeface="Roboto"/>
                  <a:cs typeface="Roboto"/>
                  <a:sym typeface="Roboto"/>
                </a:rPr>
                <a:t> it when possible.</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This approach allows us to reach:</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Single qubit gates requires just a lookup in a table O(1)</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Z measurement</a:t>
              </a:r>
              <a:r>
                <a:rPr lang="en-US" sz="1200" dirty="0">
                  <a:solidFill>
                    <a:schemeClr val="dk1"/>
                  </a:solidFill>
                  <a:latin typeface="Roboto"/>
                  <a:ea typeface="Roboto"/>
                  <a:cs typeface="Roboto"/>
                  <a:sym typeface="Roboto"/>
                </a:rPr>
                <a:t> requires to remove the deg a edges of the measured vertex a O(d)</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Y, X measurements require local complementation O(d</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Two qubit gates require 5 local complementation O(d</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a:t>
              </a:r>
              <a:endParaRPr lang="en-US" sz="1200" noProof="0" dirty="0">
                <a:solidFill>
                  <a:schemeClr val="dk1"/>
                </a:solidFill>
                <a:latin typeface="Roboto"/>
                <a:ea typeface="Roboto"/>
                <a:cs typeface="Roboto"/>
                <a:sym typeface="Roboto"/>
              </a:endParaRPr>
            </a:p>
          </p:txBody>
        </p:sp>
      </p:grpSp>
      <p:sp>
        <p:nvSpPr>
          <p:cNvPr id="428" name="Google Shape;428;p25"/>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Implementation</a:t>
            </a:r>
          </a:p>
        </p:txBody>
      </p:sp>
      <p:grpSp>
        <p:nvGrpSpPr>
          <p:cNvPr id="432" name="Google Shape;432;p25"/>
          <p:cNvGrpSpPr/>
          <p:nvPr/>
        </p:nvGrpSpPr>
        <p:grpSpPr>
          <a:xfrm>
            <a:off x="5918835" y="1453690"/>
            <a:ext cx="3370599" cy="2250617"/>
            <a:chOff x="6566524" y="3688821"/>
            <a:chExt cx="1937400" cy="981874"/>
          </a:xfrm>
        </p:grpSpPr>
        <p:sp>
          <p:nvSpPr>
            <p:cNvPr id="433" name="Google Shape;433;p25"/>
            <p:cNvSpPr txBox="1"/>
            <p:nvPr/>
          </p:nvSpPr>
          <p:spPr>
            <a:xfrm>
              <a:off x="6566524" y="36888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memory</a:t>
              </a:r>
            </a:p>
          </p:txBody>
        </p:sp>
        <p:sp>
          <p:nvSpPr>
            <p:cNvPr id="434" name="Google Shape;434;p25"/>
            <p:cNvSpPr txBox="1"/>
            <p:nvPr/>
          </p:nvSpPr>
          <p:spPr>
            <a:xfrm>
              <a:off x="6566524" y="3973795"/>
              <a:ext cx="1937400" cy="69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Tableau matrix requires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 while a graph representation that uses adjacent list took O(</a:t>
              </a:r>
              <a:r>
                <a:rPr lang="en-US" sz="1200" noProof="0" dirty="0" err="1">
                  <a:solidFill>
                    <a:schemeClr val="dk1"/>
                  </a:solidFill>
                  <a:latin typeface="Roboto"/>
                  <a:ea typeface="Roboto"/>
                  <a:cs typeface="Roboto"/>
                  <a:sym typeface="Roboto"/>
                </a:rPr>
                <a:t>nd</a:t>
              </a:r>
              <a:r>
                <a:rPr lang="en-US" sz="1200" noProof="0" dirty="0">
                  <a:solidFill>
                    <a:schemeClr val="dk1"/>
                  </a:solidFill>
                  <a:latin typeface="Roboto"/>
                  <a:ea typeface="Roboto"/>
                  <a:cs typeface="Roboto"/>
                  <a:sym typeface="Roboto"/>
                </a:rPr>
                <a:t>) where d is the average number of </a:t>
              </a:r>
              <a:r>
                <a:rPr lang="en-US" sz="1200" noProof="0" dirty="0" err="1">
                  <a:solidFill>
                    <a:schemeClr val="dk1"/>
                  </a:solidFill>
                  <a:latin typeface="Roboto"/>
                  <a:ea typeface="Roboto"/>
                  <a:cs typeface="Roboto"/>
                  <a:sym typeface="Roboto"/>
                </a:rPr>
                <a:t>neighbours</a:t>
              </a:r>
              <a:r>
                <a:rPr lang="en-US" sz="1200" noProof="0" dirty="0">
                  <a:solidFill>
                    <a:schemeClr val="dk1"/>
                  </a:solidFill>
                  <a:latin typeface="Roboto"/>
                  <a:ea typeface="Roboto"/>
                  <a:cs typeface="Roboto"/>
                  <a:sym typeface="Roboto"/>
                </a:rPr>
                <a:t> + a O(n) list of the VOP</a:t>
              </a:r>
              <a:r>
                <a:rPr lang="en-US" sz="1200" dirty="0">
                  <a:solidFill>
                    <a:schemeClr val="dk1"/>
                  </a:solidFill>
                  <a:latin typeface="Roboto"/>
                  <a:ea typeface="Roboto"/>
                  <a:cs typeface="Roboto"/>
                  <a:sym typeface="Roboto"/>
                </a:rPr>
                <a:t>s (numbered from 1 to 24) that take us to stabilizer state.</a:t>
              </a:r>
            </a:p>
            <a:p>
              <a:pPr marL="0" lvl="0" indent="0" algn="l" rtl="0">
                <a:spcBef>
                  <a:spcPts val="0"/>
                </a:spcBef>
                <a:spcAft>
                  <a:spcPts val="0"/>
                </a:spcAft>
                <a:buNone/>
              </a:pPr>
              <a:r>
                <a:rPr lang="en-US" sz="1200" dirty="0">
                  <a:solidFill>
                    <a:schemeClr val="dk1"/>
                  </a:solidFill>
                  <a:latin typeface="Roboto"/>
                  <a:ea typeface="Roboto"/>
                  <a:cs typeface="Roboto"/>
                  <a:sym typeface="Roboto"/>
                </a:rPr>
                <a:t>Usually the </a:t>
              </a:r>
              <a:r>
                <a:rPr lang="en-US" sz="1200" dirty="0" err="1">
                  <a:solidFill>
                    <a:schemeClr val="dk1"/>
                  </a:solidFill>
                  <a:latin typeface="Roboto"/>
                  <a:ea typeface="Roboto"/>
                  <a:cs typeface="Roboto"/>
                  <a:sym typeface="Roboto"/>
                </a:rPr>
                <a:t>neighbours</a:t>
              </a:r>
              <a:r>
                <a:rPr lang="en-US" sz="1200" dirty="0">
                  <a:solidFill>
                    <a:schemeClr val="dk1"/>
                  </a:solidFill>
                  <a:latin typeface="Roboto"/>
                  <a:ea typeface="Roboto"/>
                  <a:cs typeface="Roboto"/>
                  <a:sym typeface="Roboto"/>
                </a:rPr>
                <a:t> are O(</a:t>
              </a:r>
              <a:r>
                <a:rPr lang="en-US" sz="1200" dirty="0" err="1">
                  <a:solidFill>
                    <a:schemeClr val="dk1"/>
                  </a:solidFill>
                  <a:latin typeface="Roboto"/>
                  <a:ea typeface="Roboto"/>
                  <a:cs typeface="Roboto"/>
                  <a:sym typeface="Roboto"/>
                </a:rPr>
                <a:t>logn</a:t>
              </a:r>
              <a:r>
                <a:rPr lang="en-US" sz="1200" dirty="0">
                  <a:solidFill>
                    <a:schemeClr val="dk1"/>
                  </a:solidFill>
                  <a:latin typeface="Roboto"/>
                  <a:ea typeface="Roboto"/>
                  <a:cs typeface="Roboto"/>
                  <a:sym typeface="Roboto"/>
                </a:rPr>
                <a:t>), but in worst case are O(n) and in this case we have no improvements in confront of CHP</a:t>
              </a:r>
            </a:p>
          </p:txBody>
        </p:sp>
      </p:grpSp>
      <p:grpSp>
        <p:nvGrpSpPr>
          <p:cNvPr id="445" name="Google Shape;445;p25"/>
          <p:cNvGrpSpPr/>
          <p:nvPr/>
        </p:nvGrpSpPr>
        <p:grpSpPr>
          <a:xfrm>
            <a:off x="7914916" y="239886"/>
            <a:ext cx="825975" cy="916077"/>
            <a:chOff x="5394575" y="420175"/>
            <a:chExt cx="1008625" cy="1115350"/>
          </a:xfrm>
        </p:grpSpPr>
        <p:sp>
          <p:nvSpPr>
            <p:cNvPr id="446" name="Google Shape;446;p25"/>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p:cNvGrpSpPr/>
          <p:nvPr/>
        </p:nvGrpSpPr>
        <p:grpSpPr>
          <a:xfrm>
            <a:off x="349735" y="222070"/>
            <a:ext cx="993690" cy="791686"/>
            <a:chOff x="1350700" y="4313400"/>
            <a:chExt cx="1125825" cy="896675"/>
          </a:xfrm>
        </p:grpSpPr>
        <p:sp>
          <p:nvSpPr>
            <p:cNvPr id="452" name="Google Shape;452;p25"/>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pic>
        <p:nvPicPr>
          <p:cNvPr id="5" name="Picture 4">
            <a:extLst>
              <a:ext uri="{FF2B5EF4-FFF2-40B4-BE49-F238E27FC236}">
                <a16:creationId xmlns:a16="http://schemas.microsoft.com/office/drawing/2014/main" id="{2D022C38-907E-C251-7053-585F6278CBD1}"/>
              </a:ext>
            </a:extLst>
          </p:cNvPr>
          <p:cNvPicPr>
            <a:picLocks noChangeAspect="1"/>
          </p:cNvPicPr>
          <p:nvPr/>
        </p:nvPicPr>
        <p:blipFill>
          <a:blip r:embed="rId3"/>
          <a:stretch>
            <a:fillRect/>
          </a:stretch>
        </p:blipFill>
        <p:spPr>
          <a:xfrm>
            <a:off x="4015207" y="3704307"/>
            <a:ext cx="1971775" cy="1375910"/>
          </a:xfrm>
          <a:prstGeom prst="rect">
            <a:avLst/>
          </a:prstGeom>
        </p:spPr>
      </p:pic>
      <p:sp>
        <p:nvSpPr>
          <p:cNvPr id="6" name="TextBox 5">
            <a:extLst>
              <a:ext uri="{FF2B5EF4-FFF2-40B4-BE49-F238E27FC236}">
                <a16:creationId xmlns:a16="http://schemas.microsoft.com/office/drawing/2014/main" id="{8BC9CE77-35DB-D331-EA34-205831C6F54B}"/>
              </a:ext>
            </a:extLst>
          </p:cNvPr>
          <p:cNvSpPr txBox="1"/>
          <p:nvPr/>
        </p:nvSpPr>
        <p:spPr>
          <a:xfrm>
            <a:off x="6022515" y="4276846"/>
            <a:ext cx="2075755" cy="230832"/>
          </a:xfrm>
          <a:prstGeom prst="rect">
            <a:avLst/>
          </a:prstGeom>
          <a:noFill/>
        </p:spPr>
        <p:txBody>
          <a:bodyPr wrap="square" rtlCol="0">
            <a:spAutoFit/>
          </a:bodyPr>
          <a:lstStyle/>
          <a:p>
            <a:r>
              <a:rPr lang="en-US" sz="900" dirty="0"/>
              <a:t>Entanglement purification benchmark</a:t>
            </a:r>
          </a:p>
        </p:txBody>
      </p:sp>
      <p:sp>
        <p:nvSpPr>
          <p:cNvPr id="2" name="TextBox 1">
            <a:extLst>
              <a:ext uri="{FF2B5EF4-FFF2-40B4-BE49-F238E27FC236}">
                <a16:creationId xmlns:a16="http://schemas.microsoft.com/office/drawing/2014/main" id="{0D8807CC-69BF-EA93-416C-F8F37EB605C4}"/>
              </a:ext>
            </a:extLst>
          </p:cNvPr>
          <p:cNvSpPr txBox="1"/>
          <p:nvPr/>
        </p:nvSpPr>
        <p:spPr>
          <a:xfrm>
            <a:off x="2323733" y="1057463"/>
            <a:ext cx="4867486" cy="646331"/>
          </a:xfrm>
          <a:prstGeom prst="rect">
            <a:avLst/>
          </a:prstGeom>
          <a:noFill/>
        </p:spPr>
        <p:txBody>
          <a:bodyPr wrap="square" rtlCol="0">
            <a:spAutoFit/>
          </a:bodyPr>
          <a:lstStyle/>
          <a:p>
            <a:r>
              <a:rPr lang="en-US" sz="1200" noProof="0" dirty="0">
                <a:solidFill>
                  <a:schemeClr val="dk1"/>
                </a:solidFill>
                <a:latin typeface="Roboto"/>
                <a:ea typeface="Roboto"/>
                <a:cs typeface="Roboto"/>
                <a:sym typeface="Roboto"/>
              </a:rPr>
              <a:t>Similarly to what seen previously, also here the key to update system’s state is following specific rules (not mentioned here)</a:t>
            </a:r>
          </a:p>
          <a:p>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2">
          <a:extLst>
            <a:ext uri="{FF2B5EF4-FFF2-40B4-BE49-F238E27FC236}">
              <a16:creationId xmlns:a16="http://schemas.microsoft.com/office/drawing/2014/main" id="{98AB75F8-7EAF-FD2D-DD56-5D87A265F7A0}"/>
            </a:ext>
          </a:extLst>
        </p:cNvPr>
        <p:cNvGrpSpPr/>
        <p:nvPr/>
      </p:nvGrpSpPr>
      <p:grpSpPr>
        <a:xfrm>
          <a:off x="0" y="0"/>
          <a:ext cx="0" cy="0"/>
          <a:chOff x="0" y="0"/>
          <a:chExt cx="0" cy="0"/>
        </a:xfrm>
      </p:grpSpPr>
      <p:sp>
        <p:nvSpPr>
          <p:cNvPr id="1393" name="Google Shape;1393;p44">
            <a:extLst>
              <a:ext uri="{FF2B5EF4-FFF2-40B4-BE49-F238E27FC236}">
                <a16:creationId xmlns:a16="http://schemas.microsoft.com/office/drawing/2014/main" id="{6FA8962F-9A77-B447-9A0C-F7C2B9EC405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Use cases</a:t>
            </a:r>
          </a:p>
        </p:txBody>
      </p:sp>
      <p:sp>
        <p:nvSpPr>
          <p:cNvPr id="1394" name="Google Shape;1394;p44">
            <a:extLst>
              <a:ext uri="{FF2B5EF4-FFF2-40B4-BE49-F238E27FC236}">
                <a16:creationId xmlns:a16="http://schemas.microsoft.com/office/drawing/2014/main" id="{E3DFD857-CD35-F81D-5FB6-512A9A5D230A}"/>
              </a:ext>
            </a:extLst>
          </p:cNvPr>
          <p:cNvSpPr txBox="1"/>
          <p:nvPr/>
        </p:nvSpPr>
        <p:spPr>
          <a:xfrm>
            <a:off x="2007450" y="943408"/>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Density matrix vs Stabilizer</a:t>
            </a:r>
          </a:p>
        </p:txBody>
      </p:sp>
      <p:grpSp>
        <p:nvGrpSpPr>
          <p:cNvPr id="1395" name="Google Shape;1395;p44">
            <a:extLst>
              <a:ext uri="{FF2B5EF4-FFF2-40B4-BE49-F238E27FC236}">
                <a16:creationId xmlns:a16="http://schemas.microsoft.com/office/drawing/2014/main" id="{DE0ED605-45C7-6B40-EE4E-8B71EA47FDC4}"/>
              </a:ext>
            </a:extLst>
          </p:cNvPr>
          <p:cNvGrpSpPr/>
          <p:nvPr/>
        </p:nvGrpSpPr>
        <p:grpSpPr>
          <a:xfrm>
            <a:off x="3095250" y="1721469"/>
            <a:ext cx="2953500" cy="2955528"/>
            <a:chOff x="3095250" y="1721469"/>
            <a:chExt cx="2953500" cy="2955528"/>
          </a:xfrm>
        </p:grpSpPr>
        <p:grpSp>
          <p:nvGrpSpPr>
            <p:cNvPr id="1396" name="Google Shape;1396;p44">
              <a:extLst>
                <a:ext uri="{FF2B5EF4-FFF2-40B4-BE49-F238E27FC236}">
                  <a16:creationId xmlns:a16="http://schemas.microsoft.com/office/drawing/2014/main" id="{2D96A0E7-7465-47D8-5391-8DF9D5472627}"/>
                </a:ext>
              </a:extLst>
            </p:cNvPr>
            <p:cNvGrpSpPr/>
            <p:nvPr/>
          </p:nvGrpSpPr>
          <p:grpSpPr>
            <a:xfrm>
              <a:off x="3095250" y="1721469"/>
              <a:ext cx="2953500" cy="2955528"/>
              <a:chOff x="3095250" y="1721469"/>
              <a:chExt cx="2953500" cy="2955528"/>
            </a:xfrm>
          </p:grpSpPr>
          <p:grpSp>
            <p:nvGrpSpPr>
              <p:cNvPr id="1397" name="Google Shape;1397;p44">
                <a:extLst>
                  <a:ext uri="{FF2B5EF4-FFF2-40B4-BE49-F238E27FC236}">
                    <a16:creationId xmlns:a16="http://schemas.microsoft.com/office/drawing/2014/main" id="{4A57C07B-D91E-D909-CFEB-87C9183E4643}"/>
                  </a:ext>
                </a:extLst>
              </p:cNvPr>
              <p:cNvGrpSpPr/>
              <p:nvPr/>
            </p:nvGrpSpPr>
            <p:grpSpPr>
              <a:xfrm>
                <a:off x="3977473" y="1721469"/>
                <a:ext cx="1189053" cy="2955528"/>
                <a:chOff x="3990075" y="1846300"/>
                <a:chExt cx="1100975" cy="2736600"/>
              </a:xfrm>
            </p:grpSpPr>
            <p:sp>
              <p:nvSpPr>
                <p:cNvPr id="1398" name="Google Shape;1398;p44">
                  <a:extLst>
                    <a:ext uri="{FF2B5EF4-FFF2-40B4-BE49-F238E27FC236}">
                      <a16:creationId xmlns:a16="http://schemas.microsoft.com/office/drawing/2014/main" id="{183ECC4E-0004-7C5E-B357-AEF3B24C227C}"/>
                    </a:ext>
                  </a:extLst>
                </p:cNvPr>
                <p:cNvSpPr/>
                <p:nvPr/>
              </p:nvSpPr>
              <p:spPr>
                <a:xfrm>
                  <a:off x="3990075"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99" name="Google Shape;1399;p44">
                  <a:extLst>
                    <a:ext uri="{FF2B5EF4-FFF2-40B4-BE49-F238E27FC236}">
                      <a16:creationId xmlns:a16="http://schemas.microsoft.com/office/drawing/2014/main" id="{97B94E2B-045A-5AF0-4B8D-A2AE03CE656D}"/>
                    </a:ext>
                  </a:extLst>
                </p:cNvPr>
                <p:cNvSpPr/>
                <p:nvPr/>
              </p:nvSpPr>
              <p:spPr>
                <a:xfrm>
                  <a:off x="4486113"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0" name="Google Shape;1400;p44">
                  <a:extLst>
                    <a:ext uri="{FF2B5EF4-FFF2-40B4-BE49-F238E27FC236}">
                      <a16:creationId xmlns:a16="http://schemas.microsoft.com/office/drawing/2014/main" id="{F025A625-8BE6-5035-76F4-6E408D7B23EF}"/>
                    </a:ext>
                  </a:extLst>
                </p:cNvPr>
                <p:cNvSpPr/>
                <p:nvPr/>
              </p:nvSpPr>
              <p:spPr>
                <a:xfrm>
                  <a:off x="4238094"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1" name="Google Shape;1401;p44">
                  <a:extLst>
                    <a:ext uri="{FF2B5EF4-FFF2-40B4-BE49-F238E27FC236}">
                      <a16:creationId xmlns:a16="http://schemas.microsoft.com/office/drawing/2014/main" id="{C9F7AB5A-AC35-C350-F0AA-FC1089909814}"/>
                    </a:ext>
                  </a:extLst>
                </p:cNvPr>
                <p:cNvSpPr/>
                <p:nvPr/>
              </p:nvSpPr>
              <p:spPr>
                <a:xfrm>
                  <a:off x="4734131"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2" name="Google Shape;1402;p44">
                  <a:extLst>
                    <a:ext uri="{FF2B5EF4-FFF2-40B4-BE49-F238E27FC236}">
                      <a16:creationId xmlns:a16="http://schemas.microsoft.com/office/drawing/2014/main" id="{1C32755A-92D8-5493-63DA-FB084DB8241D}"/>
                    </a:ext>
                  </a:extLst>
                </p:cNvPr>
                <p:cNvSpPr/>
                <p:nvPr/>
              </p:nvSpPr>
              <p:spPr>
                <a:xfrm>
                  <a:off x="4982150"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03" name="Google Shape;1403;p44">
                <a:extLst>
                  <a:ext uri="{FF2B5EF4-FFF2-40B4-BE49-F238E27FC236}">
                    <a16:creationId xmlns:a16="http://schemas.microsoft.com/office/drawing/2014/main" id="{57156406-5D66-1AA3-485C-7A1035D0269A}"/>
                  </a:ext>
                </a:extLst>
              </p:cNvPr>
              <p:cNvGrpSpPr/>
              <p:nvPr/>
            </p:nvGrpSpPr>
            <p:grpSpPr>
              <a:xfrm>
                <a:off x="3095250" y="2604706"/>
                <a:ext cx="2953500" cy="1189053"/>
                <a:chOff x="5727509" y="2757106"/>
                <a:chExt cx="2953500" cy="1189053"/>
              </a:xfrm>
            </p:grpSpPr>
            <p:sp>
              <p:nvSpPr>
                <p:cNvPr id="1404" name="Google Shape;1404;p44">
                  <a:extLst>
                    <a:ext uri="{FF2B5EF4-FFF2-40B4-BE49-F238E27FC236}">
                      <a16:creationId xmlns:a16="http://schemas.microsoft.com/office/drawing/2014/main" id="{54B77DA5-F4F4-A04F-2559-9D97A018A520}"/>
                    </a:ext>
                  </a:extLst>
                </p:cNvPr>
                <p:cNvSpPr/>
                <p:nvPr/>
              </p:nvSpPr>
              <p:spPr>
                <a:xfrm>
                  <a:off x="5727509" y="3827359"/>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5" name="Google Shape;1405;p44">
                  <a:extLst>
                    <a:ext uri="{FF2B5EF4-FFF2-40B4-BE49-F238E27FC236}">
                      <a16:creationId xmlns:a16="http://schemas.microsoft.com/office/drawing/2014/main" id="{80DED16A-C379-DB90-F62C-8966B429852C}"/>
                    </a:ext>
                  </a:extLst>
                </p:cNvPr>
                <p:cNvSpPr/>
                <p:nvPr/>
              </p:nvSpPr>
              <p:spPr>
                <a:xfrm>
                  <a:off x="5727509" y="3024670"/>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6" name="Google Shape;1406;p44">
                  <a:extLst>
                    <a:ext uri="{FF2B5EF4-FFF2-40B4-BE49-F238E27FC236}">
                      <a16:creationId xmlns:a16="http://schemas.microsoft.com/office/drawing/2014/main" id="{998D880B-C906-88C3-CBD5-0A0523D10026}"/>
                    </a:ext>
                  </a:extLst>
                </p:cNvPr>
                <p:cNvSpPr/>
                <p:nvPr/>
              </p:nvSpPr>
              <p:spPr>
                <a:xfrm>
                  <a:off x="5727509" y="3292233"/>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7" name="Google Shape;1407;p44">
                  <a:extLst>
                    <a:ext uri="{FF2B5EF4-FFF2-40B4-BE49-F238E27FC236}">
                      <a16:creationId xmlns:a16="http://schemas.microsoft.com/office/drawing/2014/main" id="{476A388B-69CA-84F7-A9CA-3A587F25B750}"/>
                    </a:ext>
                  </a:extLst>
                </p:cNvPr>
                <p:cNvSpPr/>
                <p:nvPr/>
              </p:nvSpPr>
              <p:spPr>
                <a:xfrm>
                  <a:off x="5727509" y="355979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8" name="Google Shape;1408;p44">
                  <a:extLst>
                    <a:ext uri="{FF2B5EF4-FFF2-40B4-BE49-F238E27FC236}">
                      <a16:creationId xmlns:a16="http://schemas.microsoft.com/office/drawing/2014/main" id="{34C9B28C-463F-C536-8BC4-CBFE9AAE9B97}"/>
                    </a:ext>
                  </a:extLst>
                </p:cNvPr>
                <p:cNvSpPr/>
                <p:nvPr/>
              </p:nvSpPr>
              <p:spPr>
                <a:xfrm>
                  <a:off x="5727509" y="275710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sp>
          <p:nvSpPr>
            <p:cNvPr id="1409" name="Google Shape;1409;p44">
              <a:extLst>
                <a:ext uri="{FF2B5EF4-FFF2-40B4-BE49-F238E27FC236}">
                  <a16:creationId xmlns:a16="http://schemas.microsoft.com/office/drawing/2014/main" id="{4D14794B-EF9E-37D5-51A2-CFFDB79D0711}"/>
                </a:ext>
              </a:extLst>
            </p:cNvPr>
            <p:cNvSpPr/>
            <p:nvPr/>
          </p:nvSpPr>
          <p:spPr>
            <a:xfrm>
              <a:off x="3574200" y="2201433"/>
              <a:ext cx="1995600" cy="199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0" name="Google Shape;1410;p44">
              <a:extLst>
                <a:ext uri="{FF2B5EF4-FFF2-40B4-BE49-F238E27FC236}">
                  <a16:creationId xmlns:a16="http://schemas.microsoft.com/office/drawing/2014/main" id="{D196529A-2609-27E4-F931-3A5F9884CA9A}"/>
                </a:ext>
              </a:extLst>
            </p:cNvPr>
            <p:cNvSpPr/>
            <p:nvPr/>
          </p:nvSpPr>
          <p:spPr>
            <a:xfrm>
              <a:off x="3784800" y="2412033"/>
              <a:ext cx="1574400" cy="157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411" name="Google Shape;1411;p44">
              <a:extLst>
                <a:ext uri="{FF2B5EF4-FFF2-40B4-BE49-F238E27FC236}">
                  <a16:creationId xmlns:a16="http://schemas.microsoft.com/office/drawing/2014/main" id="{D80D3C9B-42F1-A711-D8E2-0DE2C4663F80}"/>
                </a:ext>
              </a:extLst>
            </p:cNvPr>
            <p:cNvGrpSpPr/>
            <p:nvPr/>
          </p:nvGrpSpPr>
          <p:grpSpPr>
            <a:xfrm>
              <a:off x="3998967" y="2590773"/>
              <a:ext cx="1146065" cy="1216920"/>
              <a:chOff x="6958799" y="2064829"/>
              <a:chExt cx="979125" cy="1039658"/>
            </a:xfrm>
          </p:grpSpPr>
          <p:grpSp>
            <p:nvGrpSpPr>
              <p:cNvPr id="1412" name="Google Shape;1412;p44">
                <a:extLst>
                  <a:ext uri="{FF2B5EF4-FFF2-40B4-BE49-F238E27FC236}">
                    <a16:creationId xmlns:a16="http://schemas.microsoft.com/office/drawing/2014/main" id="{76AD184A-9379-1FA8-E819-0093F40223C7}"/>
                  </a:ext>
                </a:extLst>
              </p:cNvPr>
              <p:cNvGrpSpPr/>
              <p:nvPr/>
            </p:nvGrpSpPr>
            <p:grpSpPr>
              <a:xfrm>
                <a:off x="6958799" y="2064829"/>
                <a:ext cx="979125" cy="1039658"/>
                <a:chOff x="3674428" y="615515"/>
                <a:chExt cx="1324036" cy="1413347"/>
              </a:xfrm>
            </p:grpSpPr>
            <p:sp>
              <p:nvSpPr>
                <p:cNvPr id="1413" name="Google Shape;1413;p44">
                  <a:extLst>
                    <a:ext uri="{FF2B5EF4-FFF2-40B4-BE49-F238E27FC236}">
                      <a16:creationId xmlns:a16="http://schemas.microsoft.com/office/drawing/2014/main" id="{199E73AA-747A-926D-BD4C-95AA96C8760D}"/>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4" name="Google Shape;1414;p44">
                  <a:extLst>
                    <a:ext uri="{FF2B5EF4-FFF2-40B4-BE49-F238E27FC236}">
                      <a16:creationId xmlns:a16="http://schemas.microsoft.com/office/drawing/2014/main" id="{EB4D48BE-036B-DE18-85F2-1DECC200D601}"/>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5" name="Google Shape;1415;p44">
                  <a:extLst>
                    <a:ext uri="{FF2B5EF4-FFF2-40B4-BE49-F238E27FC236}">
                      <a16:creationId xmlns:a16="http://schemas.microsoft.com/office/drawing/2014/main" id="{91BA6F1B-1300-A25E-A226-6170D4E2CD08}"/>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416" name="Google Shape;1416;p44">
                <a:extLst>
                  <a:ext uri="{FF2B5EF4-FFF2-40B4-BE49-F238E27FC236}">
                    <a16:creationId xmlns:a16="http://schemas.microsoft.com/office/drawing/2014/main" id="{C6E60136-D64A-FC04-F58C-623BBDCD2D1E}"/>
                  </a:ext>
                </a:extLst>
              </p:cNvPr>
              <p:cNvSpPr/>
              <p:nvPr/>
            </p:nvSpPr>
            <p:spPr>
              <a:xfrm>
                <a:off x="7334795" y="2471092"/>
                <a:ext cx="227133" cy="22713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417" name="Google Shape;1417;p44">
            <a:extLst>
              <a:ext uri="{FF2B5EF4-FFF2-40B4-BE49-F238E27FC236}">
                <a16:creationId xmlns:a16="http://schemas.microsoft.com/office/drawing/2014/main" id="{1663D4F8-60A2-367D-7A26-123BD76EEE99}"/>
              </a:ext>
            </a:extLst>
          </p:cNvPr>
          <p:cNvGrpSpPr/>
          <p:nvPr/>
        </p:nvGrpSpPr>
        <p:grpSpPr>
          <a:xfrm>
            <a:off x="440386" y="2625172"/>
            <a:ext cx="2059800" cy="1447225"/>
            <a:chOff x="410978" y="3986935"/>
            <a:chExt cx="2059800" cy="799494"/>
          </a:xfrm>
        </p:grpSpPr>
        <p:sp>
          <p:nvSpPr>
            <p:cNvPr id="1418" name="Google Shape;1418;p44">
              <a:extLst>
                <a:ext uri="{FF2B5EF4-FFF2-40B4-BE49-F238E27FC236}">
                  <a16:creationId xmlns:a16="http://schemas.microsoft.com/office/drawing/2014/main" id="{102E8076-626D-E5E2-CDDE-B124A40080EE}"/>
                </a:ext>
              </a:extLst>
            </p:cNvPr>
            <p:cNvSpPr txBox="1"/>
            <p:nvPr/>
          </p:nvSpPr>
          <p:spPr>
            <a:xfrm flipH="1">
              <a:off x="410978" y="3986935"/>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Open Quantum Systems</a:t>
              </a:r>
            </a:p>
          </p:txBody>
        </p:sp>
        <p:sp>
          <p:nvSpPr>
            <p:cNvPr id="1419" name="Google Shape;1419;p44">
              <a:extLst>
                <a:ext uri="{FF2B5EF4-FFF2-40B4-BE49-F238E27FC236}">
                  <a16:creationId xmlns:a16="http://schemas.microsoft.com/office/drawing/2014/main" id="{19BADF37-B322-E01D-54B9-E78F1633950D}"/>
                </a:ext>
              </a:extLst>
            </p:cNvPr>
            <p:cNvSpPr txBox="1"/>
            <p:nvPr/>
          </p:nvSpPr>
          <p:spPr>
            <a:xfrm flipH="1">
              <a:off x="410978" y="4336443"/>
              <a:ext cx="2059800" cy="4499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Decoherence apply non unitary transformation of a system taking it to a mixed state</a:t>
              </a:r>
            </a:p>
          </p:txBody>
        </p:sp>
      </p:grpSp>
      <p:grpSp>
        <p:nvGrpSpPr>
          <p:cNvPr id="1421" name="Google Shape;1421;p44">
            <a:extLst>
              <a:ext uri="{FF2B5EF4-FFF2-40B4-BE49-F238E27FC236}">
                <a16:creationId xmlns:a16="http://schemas.microsoft.com/office/drawing/2014/main" id="{38B7D74F-15AE-8C07-A206-57EB661D9B59}"/>
              </a:ext>
            </a:extLst>
          </p:cNvPr>
          <p:cNvGrpSpPr/>
          <p:nvPr/>
        </p:nvGrpSpPr>
        <p:grpSpPr>
          <a:xfrm>
            <a:off x="6121303" y="2571749"/>
            <a:ext cx="3022698" cy="2571750"/>
            <a:chOff x="6150711" y="3986940"/>
            <a:chExt cx="3022698" cy="1330963"/>
          </a:xfrm>
        </p:grpSpPr>
        <p:sp>
          <p:nvSpPr>
            <p:cNvPr id="1422" name="Google Shape;1422;p44">
              <a:extLst>
                <a:ext uri="{FF2B5EF4-FFF2-40B4-BE49-F238E27FC236}">
                  <a16:creationId xmlns:a16="http://schemas.microsoft.com/office/drawing/2014/main" id="{32A80336-3929-C6A7-D3C9-84C6CB048D1D}"/>
                </a:ext>
              </a:extLst>
            </p:cNvPr>
            <p:cNvSpPr txBox="1"/>
            <p:nvPr/>
          </p:nvSpPr>
          <p:spPr>
            <a:xfrm>
              <a:off x="6673222" y="3986940"/>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Quantum Error Correction</a:t>
              </a:r>
            </a:p>
          </p:txBody>
        </p:sp>
        <p:sp>
          <p:nvSpPr>
            <p:cNvPr id="1423" name="Google Shape;1423;p44">
              <a:extLst>
                <a:ext uri="{FF2B5EF4-FFF2-40B4-BE49-F238E27FC236}">
                  <a16:creationId xmlns:a16="http://schemas.microsoft.com/office/drawing/2014/main" id="{8649B33B-85AE-582B-9441-E1243D3663E0}"/>
                </a:ext>
              </a:extLst>
            </p:cNvPr>
            <p:cNvSpPr txBox="1"/>
            <p:nvPr/>
          </p:nvSpPr>
          <p:spPr>
            <a:xfrm>
              <a:off x="6150711" y="4336443"/>
              <a:ext cx="3022698" cy="981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It offers a structured approach to designing and analyzing quantum error-correcting codes that simplify calculations and reasoning.</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At cost of approximating quantum errors as Pauli Gates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(not too far from common cases)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and encoding / decoding must be done by Clifford circuits</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p:txBody>
        </p:sp>
      </p:grpSp>
      <p:grpSp>
        <p:nvGrpSpPr>
          <p:cNvPr id="1425" name="Google Shape;1425;p44">
            <a:extLst>
              <a:ext uri="{FF2B5EF4-FFF2-40B4-BE49-F238E27FC236}">
                <a16:creationId xmlns:a16="http://schemas.microsoft.com/office/drawing/2014/main" id="{3FFA9553-C0AE-685B-D107-A8DE7C6587A4}"/>
              </a:ext>
            </a:extLst>
          </p:cNvPr>
          <p:cNvGrpSpPr/>
          <p:nvPr/>
        </p:nvGrpSpPr>
        <p:grpSpPr>
          <a:xfrm>
            <a:off x="487178" y="1323087"/>
            <a:ext cx="2059800" cy="1035256"/>
            <a:chOff x="410978" y="2591222"/>
            <a:chExt cx="2059800" cy="1035256"/>
          </a:xfrm>
        </p:grpSpPr>
        <p:sp>
          <p:nvSpPr>
            <p:cNvPr id="1426" name="Google Shape;1426;p44">
              <a:extLst>
                <a:ext uri="{FF2B5EF4-FFF2-40B4-BE49-F238E27FC236}">
                  <a16:creationId xmlns:a16="http://schemas.microsoft.com/office/drawing/2014/main" id="{BC578FB2-7C35-A9B0-5831-2933ADEB4FA1}"/>
                </a:ext>
              </a:extLst>
            </p:cNvPr>
            <p:cNvSpPr txBox="1"/>
            <p:nvPr/>
          </p:nvSpPr>
          <p:spPr>
            <a:xfrm flipH="1">
              <a:off x="410978"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Mixed State</a:t>
              </a:r>
            </a:p>
          </p:txBody>
        </p:sp>
        <p:sp>
          <p:nvSpPr>
            <p:cNvPr id="1427" name="Google Shape;1427;p44">
              <a:extLst>
                <a:ext uri="{FF2B5EF4-FFF2-40B4-BE49-F238E27FC236}">
                  <a16:creationId xmlns:a16="http://schemas.microsoft.com/office/drawing/2014/main" id="{9044B946-DCC7-65D6-399E-AE4E7667C1DF}"/>
                </a:ext>
              </a:extLst>
            </p:cNvPr>
            <p:cNvSpPr txBox="1"/>
            <p:nvPr/>
          </p:nvSpPr>
          <p:spPr>
            <a:xfrm flipH="1">
              <a:off x="410978" y="2940718"/>
              <a:ext cx="2059800" cy="6857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Non-Pure states, partial trace of an entangled system… </a:t>
              </a:r>
            </a:p>
          </p:txBody>
        </p:sp>
      </p:grpSp>
      <p:grpSp>
        <p:nvGrpSpPr>
          <p:cNvPr id="1429" name="Google Shape;1429;p44">
            <a:extLst>
              <a:ext uri="{FF2B5EF4-FFF2-40B4-BE49-F238E27FC236}">
                <a16:creationId xmlns:a16="http://schemas.microsoft.com/office/drawing/2014/main" id="{BBAC0E41-25EB-A74B-4E10-7D5FB4A76615}"/>
              </a:ext>
            </a:extLst>
          </p:cNvPr>
          <p:cNvGrpSpPr/>
          <p:nvPr/>
        </p:nvGrpSpPr>
        <p:grpSpPr>
          <a:xfrm>
            <a:off x="6597022" y="1310454"/>
            <a:ext cx="2059800" cy="1047888"/>
            <a:chOff x="6673222" y="2591222"/>
            <a:chExt cx="2059800" cy="1047888"/>
          </a:xfrm>
        </p:grpSpPr>
        <p:sp>
          <p:nvSpPr>
            <p:cNvPr id="1430" name="Google Shape;1430;p44">
              <a:extLst>
                <a:ext uri="{FF2B5EF4-FFF2-40B4-BE49-F238E27FC236}">
                  <a16:creationId xmlns:a16="http://schemas.microsoft.com/office/drawing/2014/main" id="{EEA50C65-E6C7-417F-82DD-FC529968B796}"/>
                </a:ext>
              </a:extLst>
            </p:cNvPr>
            <p:cNvSpPr txBox="1"/>
            <p:nvPr/>
          </p:nvSpPr>
          <p:spPr>
            <a:xfrm>
              <a:off x="6673222"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Clifford Circuits</a:t>
              </a:r>
            </a:p>
          </p:txBody>
        </p:sp>
        <p:sp>
          <p:nvSpPr>
            <p:cNvPr id="1431" name="Google Shape;1431;p44">
              <a:extLst>
                <a:ext uri="{FF2B5EF4-FFF2-40B4-BE49-F238E27FC236}">
                  <a16:creationId xmlns:a16="http://schemas.microsoft.com/office/drawing/2014/main" id="{366FAAFC-CB59-DD46-97D9-89EE7FE04791}"/>
                </a:ext>
              </a:extLst>
            </p:cNvPr>
            <p:cNvSpPr txBox="1"/>
            <p:nvPr/>
          </p:nvSpPr>
          <p:spPr>
            <a:xfrm>
              <a:off x="6673222" y="2940717"/>
              <a:ext cx="2059800" cy="69839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Efficient simulation for stabilizer states and Clifford circuits</a:t>
              </a:r>
            </a:p>
          </p:txBody>
        </p:sp>
      </p:grpSp>
      <p:sp>
        <p:nvSpPr>
          <p:cNvPr id="7" name="TextBox 6">
            <a:extLst>
              <a:ext uri="{FF2B5EF4-FFF2-40B4-BE49-F238E27FC236}">
                <a16:creationId xmlns:a16="http://schemas.microsoft.com/office/drawing/2014/main" id="{631EB65A-AF70-79D1-C32C-9452BA9DF6A5}"/>
              </a:ext>
            </a:extLst>
          </p:cNvPr>
          <p:cNvSpPr txBox="1"/>
          <p:nvPr/>
        </p:nvSpPr>
        <p:spPr>
          <a:xfrm>
            <a:off x="5048914" y="4813756"/>
            <a:ext cx="1455031" cy="369332"/>
          </a:xfrm>
          <a:prstGeom prst="rect">
            <a:avLst/>
          </a:prstGeom>
          <a:noFill/>
        </p:spPr>
        <p:txBody>
          <a:bodyPr wrap="square" rtlCol="0">
            <a:spAutoFit/>
          </a:bodyPr>
          <a:lstStyle/>
          <a:p>
            <a:r>
              <a:rPr lang="en-US" sz="900" dirty="0"/>
              <a:t>Allows entanglement and state distillation, …</a:t>
            </a:r>
          </a:p>
        </p:txBody>
      </p:sp>
    </p:spTree>
    <p:extLst>
      <p:ext uri="{BB962C8B-B14F-4D97-AF65-F5344CB8AC3E}">
        <p14:creationId xmlns:p14="http://schemas.microsoft.com/office/powerpoint/2010/main" val="319178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a:extLst>
            <a:ext uri="{FF2B5EF4-FFF2-40B4-BE49-F238E27FC236}">
              <a16:creationId xmlns:a16="http://schemas.microsoft.com/office/drawing/2014/main" id="{D92E241D-CB12-BB64-9A04-F47461CB10A5}"/>
            </a:ext>
          </a:extLst>
        </p:cNvPr>
        <p:cNvGrpSpPr/>
        <p:nvPr/>
      </p:nvGrpSpPr>
      <p:grpSpPr>
        <a:xfrm>
          <a:off x="0" y="0"/>
          <a:ext cx="0" cy="0"/>
          <a:chOff x="0" y="0"/>
          <a:chExt cx="0" cy="0"/>
        </a:xfrm>
      </p:grpSpPr>
      <p:grpSp>
        <p:nvGrpSpPr>
          <p:cNvPr id="269" name="Google Shape;269;p22">
            <a:extLst>
              <a:ext uri="{FF2B5EF4-FFF2-40B4-BE49-F238E27FC236}">
                <a16:creationId xmlns:a16="http://schemas.microsoft.com/office/drawing/2014/main" id="{0A2359E1-3753-E07C-6300-5094550DB6F0}"/>
              </a:ext>
            </a:extLst>
          </p:cNvPr>
          <p:cNvGrpSpPr/>
          <p:nvPr/>
        </p:nvGrpSpPr>
        <p:grpSpPr>
          <a:xfrm>
            <a:off x="244921" y="652621"/>
            <a:ext cx="2970000" cy="573216"/>
            <a:chOff x="5469388" y="1636300"/>
            <a:chExt cx="2970000" cy="573216"/>
          </a:xfrm>
        </p:grpSpPr>
        <p:sp>
          <p:nvSpPr>
            <p:cNvPr id="270" name="Google Shape;270;p22">
              <a:extLst>
                <a:ext uri="{FF2B5EF4-FFF2-40B4-BE49-F238E27FC236}">
                  <a16:creationId xmlns:a16="http://schemas.microsoft.com/office/drawing/2014/main" id="{43D2DE0E-45C3-FCFA-0F37-4CFA572DF9EE}"/>
                </a:ext>
              </a:extLst>
            </p:cNvPr>
            <p:cNvSpPr txBox="1"/>
            <p:nvPr/>
          </p:nvSpPr>
          <p:spPr>
            <a:xfrm>
              <a:off x="5469388" y="1636300"/>
              <a:ext cx="2970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Representation</a:t>
              </a:r>
            </a:p>
          </p:txBody>
        </p:sp>
        <p:sp>
          <p:nvSpPr>
            <p:cNvPr id="271" name="Google Shape;271;p22">
              <a:extLst>
                <a:ext uri="{FF2B5EF4-FFF2-40B4-BE49-F238E27FC236}">
                  <a16:creationId xmlns:a16="http://schemas.microsoft.com/office/drawing/2014/main" id="{E2C88539-B5E0-96AC-C799-87076658E643}"/>
                </a:ext>
              </a:extLst>
            </p:cNvPr>
            <p:cNvSpPr txBox="1"/>
            <p:nvPr/>
          </p:nvSpPr>
          <p:spPr>
            <a:xfrm>
              <a:off x="5469388" y="1965616"/>
              <a:ext cx="29700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3 qubit GHZ state </a:t>
              </a:r>
            </a:p>
          </p:txBody>
        </p:sp>
      </p:grpSp>
      <p:grpSp>
        <p:nvGrpSpPr>
          <p:cNvPr id="273" name="Google Shape;273;p22">
            <a:extLst>
              <a:ext uri="{FF2B5EF4-FFF2-40B4-BE49-F238E27FC236}">
                <a16:creationId xmlns:a16="http://schemas.microsoft.com/office/drawing/2014/main" id="{1A55E47E-CDDD-D4ED-70FE-D10C1080A24D}"/>
              </a:ext>
            </a:extLst>
          </p:cNvPr>
          <p:cNvGrpSpPr/>
          <p:nvPr/>
        </p:nvGrpSpPr>
        <p:grpSpPr>
          <a:xfrm>
            <a:off x="6085706" y="860262"/>
            <a:ext cx="2453212" cy="573218"/>
            <a:chOff x="5469688" y="2269235"/>
            <a:chExt cx="2969700" cy="573218"/>
          </a:xfrm>
        </p:grpSpPr>
        <p:sp>
          <p:nvSpPr>
            <p:cNvPr id="274" name="Google Shape;274;p22">
              <a:extLst>
                <a:ext uri="{FF2B5EF4-FFF2-40B4-BE49-F238E27FC236}">
                  <a16:creationId xmlns:a16="http://schemas.microsoft.com/office/drawing/2014/main" id="{1C69CEAF-FD51-3805-9F40-B2B0F10F7910}"/>
                </a:ext>
              </a:extLst>
            </p:cNvPr>
            <p:cNvSpPr txBox="1"/>
            <p:nvPr/>
          </p:nvSpPr>
          <p:spPr>
            <a:xfrm>
              <a:off x="5469688" y="2269235"/>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Circuit simulation</a:t>
              </a:r>
            </a:p>
          </p:txBody>
        </p:sp>
        <p:sp>
          <p:nvSpPr>
            <p:cNvPr id="275" name="Google Shape;275;p22">
              <a:extLst>
                <a:ext uri="{FF2B5EF4-FFF2-40B4-BE49-F238E27FC236}">
                  <a16:creationId xmlns:a16="http://schemas.microsoft.com/office/drawing/2014/main" id="{9937BC32-C2F3-697C-61C9-988744D6F939}"/>
                </a:ext>
              </a:extLst>
            </p:cNvPr>
            <p:cNvSpPr txBox="1"/>
            <p:nvPr/>
          </p:nvSpPr>
          <p:spPr>
            <a:xfrm>
              <a:off x="5469688" y="2598553"/>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60 qubit benchmark</a:t>
              </a:r>
            </a:p>
          </p:txBody>
        </p:sp>
      </p:grpSp>
      <p:grpSp>
        <p:nvGrpSpPr>
          <p:cNvPr id="277" name="Google Shape;277;p22">
            <a:extLst>
              <a:ext uri="{FF2B5EF4-FFF2-40B4-BE49-F238E27FC236}">
                <a16:creationId xmlns:a16="http://schemas.microsoft.com/office/drawing/2014/main" id="{7E8AEA06-1B45-BDA4-6C82-675855781FBD}"/>
              </a:ext>
            </a:extLst>
          </p:cNvPr>
          <p:cNvGrpSpPr/>
          <p:nvPr/>
        </p:nvGrpSpPr>
        <p:grpSpPr>
          <a:xfrm>
            <a:off x="244921" y="2211714"/>
            <a:ext cx="2969700" cy="573220"/>
            <a:chOff x="5469688" y="2902172"/>
            <a:chExt cx="2969700" cy="573220"/>
          </a:xfrm>
        </p:grpSpPr>
        <p:sp>
          <p:nvSpPr>
            <p:cNvPr id="278" name="Google Shape;278;p22">
              <a:extLst>
                <a:ext uri="{FF2B5EF4-FFF2-40B4-BE49-F238E27FC236}">
                  <a16:creationId xmlns:a16="http://schemas.microsoft.com/office/drawing/2014/main" id="{083AF25E-109C-FA55-282D-511BF65F6712}"/>
                </a:ext>
              </a:extLst>
            </p:cNvPr>
            <p:cNvSpPr txBox="1"/>
            <p:nvPr/>
          </p:nvSpPr>
          <p:spPr>
            <a:xfrm>
              <a:off x="5469688" y="2902172"/>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79" name="Google Shape;279;p22">
              <a:extLst>
                <a:ext uri="{FF2B5EF4-FFF2-40B4-BE49-F238E27FC236}">
                  <a16:creationId xmlns:a16="http://schemas.microsoft.com/office/drawing/2014/main" id="{4EF37183-2054-C364-E167-BF5E6EAFD8B0}"/>
                </a:ext>
              </a:extLst>
            </p:cNvPr>
            <p:cNvSpPr txBox="1"/>
            <p:nvPr/>
          </p:nvSpPr>
          <p:spPr>
            <a:xfrm>
              <a:off x="5469688" y="3231492"/>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noProof="0" dirty="0">
                <a:solidFill>
                  <a:schemeClr val="dk1"/>
                </a:solidFill>
                <a:latin typeface="Roboto"/>
                <a:ea typeface="Roboto"/>
                <a:cs typeface="Roboto"/>
                <a:sym typeface="Roboto"/>
              </a:endParaRPr>
            </a:p>
          </p:txBody>
        </p:sp>
      </p:grpSp>
      <p:grpSp>
        <p:nvGrpSpPr>
          <p:cNvPr id="281" name="Google Shape;281;p22">
            <a:extLst>
              <a:ext uri="{FF2B5EF4-FFF2-40B4-BE49-F238E27FC236}">
                <a16:creationId xmlns:a16="http://schemas.microsoft.com/office/drawing/2014/main" id="{6F14F86C-651C-FB51-52AB-B8B1E14AFBF2}"/>
              </a:ext>
            </a:extLst>
          </p:cNvPr>
          <p:cNvGrpSpPr/>
          <p:nvPr/>
        </p:nvGrpSpPr>
        <p:grpSpPr>
          <a:xfrm>
            <a:off x="5713332" y="3057494"/>
            <a:ext cx="3083830" cy="773370"/>
            <a:chOff x="5355558" y="3535110"/>
            <a:chExt cx="3083830" cy="773370"/>
          </a:xfrm>
        </p:grpSpPr>
        <p:sp>
          <p:nvSpPr>
            <p:cNvPr id="282" name="Google Shape;282;p22">
              <a:extLst>
                <a:ext uri="{FF2B5EF4-FFF2-40B4-BE49-F238E27FC236}">
                  <a16:creationId xmlns:a16="http://schemas.microsoft.com/office/drawing/2014/main" id="{35A92756-0CF9-29CA-B934-8C3CE65CB5DC}"/>
                </a:ext>
              </a:extLst>
            </p:cNvPr>
            <p:cNvSpPr txBox="1"/>
            <p:nvPr/>
          </p:nvSpPr>
          <p:spPr>
            <a:xfrm>
              <a:off x="5469688" y="3535110"/>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Process tomography</a:t>
              </a:r>
            </a:p>
          </p:txBody>
        </p:sp>
        <p:sp>
          <p:nvSpPr>
            <p:cNvPr id="283" name="Google Shape;283;p22">
              <a:extLst>
                <a:ext uri="{FF2B5EF4-FFF2-40B4-BE49-F238E27FC236}">
                  <a16:creationId xmlns:a16="http://schemas.microsoft.com/office/drawing/2014/main" id="{A987543F-C9B9-D158-C1FB-6A3D69043EA4}"/>
                </a:ext>
              </a:extLst>
            </p:cNvPr>
            <p:cNvSpPr txBox="1"/>
            <p:nvPr/>
          </p:nvSpPr>
          <p:spPr>
            <a:xfrm>
              <a:off x="5355558" y="3864431"/>
              <a:ext cx="3083830" cy="4440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Simulators with method stabilizer currently not available for process tomography</a:t>
              </a:r>
            </a:p>
          </p:txBody>
        </p:sp>
      </p:grpSp>
      <p:sp>
        <p:nvSpPr>
          <p:cNvPr id="286" name="Google Shape;286;p22">
            <a:extLst>
              <a:ext uri="{FF2B5EF4-FFF2-40B4-BE49-F238E27FC236}">
                <a16:creationId xmlns:a16="http://schemas.microsoft.com/office/drawing/2014/main" id="{40593C3A-2E28-2B7C-8CA7-568C656CFBB6}"/>
              </a:ext>
            </a:extLst>
          </p:cNvPr>
          <p:cNvSpPr txBox="1"/>
          <p:nvPr/>
        </p:nvSpPr>
        <p:spPr>
          <a:xfrm>
            <a:off x="765101" y="3739609"/>
            <a:ext cx="358664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Non-Clifford Circuit simulation</a:t>
            </a:r>
          </a:p>
        </p:txBody>
      </p:sp>
      <p:sp>
        <p:nvSpPr>
          <p:cNvPr id="289" name="Google Shape;289;p22">
            <a:extLst>
              <a:ext uri="{FF2B5EF4-FFF2-40B4-BE49-F238E27FC236}">
                <a16:creationId xmlns:a16="http://schemas.microsoft.com/office/drawing/2014/main" id="{0311B9F8-88F3-B658-9F65-001181714F0A}"/>
              </a:ext>
            </a:extLst>
          </p:cNvPr>
          <p:cNvSpPr txBox="1">
            <a:spLocks noGrp="1"/>
          </p:cNvSpPr>
          <p:nvPr>
            <p:ph type="title"/>
          </p:nvPr>
        </p:nvSpPr>
        <p:spPr>
          <a:xfrm>
            <a:off x="2044851" y="300684"/>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Notebook Epilogue</a:t>
            </a:r>
          </a:p>
        </p:txBody>
      </p:sp>
      <p:grpSp>
        <p:nvGrpSpPr>
          <p:cNvPr id="34" name="Group 33">
            <a:extLst>
              <a:ext uri="{FF2B5EF4-FFF2-40B4-BE49-F238E27FC236}">
                <a16:creationId xmlns:a16="http://schemas.microsoft.com/office/drawing/2014/main" id="{D1CA083C-BA66-D6EE-58D0-6ED735714F3E}"/>
              </a:ext>
            </a:extLst>
          </p:cNvPr>
          <p:cNvGrpSpPr/>
          <p:nvPr/>
        </p:nvGrpSpPr>
        <p:grpSpPr>
          <a:xfrm>
            <a:off x="3611226" y="1370388"/>
            <a:ext cx="1478994" cy="1409293"/>
            <a:chOff x="3611226" y="1370388"/>
            <a:chExt cx="1478994" cy="1409293"/>
          </a:xfrm>
        </p:grpSpPr>
        <p:sp>
          <p:nvSpPr>
            <p:cNvPr id="33" name="Google Shape;292;p22">
              <a:extLst>
                <a:ext uri="{FF2B5EF4-FFF2-40B4-BE49-F238E27FC236}">
                  <a16:creationId xmlns:a16="http://schemas.microsoft.com/office/drawing/2014/main" id="{7E003371-97AC-7C07-7635-1ABA9B95A816}"/>
                </a:ext>
              </a:extLst>
            </p:cNvPr>
            <p:cNvSpPr/>
            <p:nvPr/>
          </p:nvSpPr>
          <p:spPr>
            <a:xfrm>
              <a:off x="3611226" y="2418183"/>
              <a:ext cx="1472320" cy="361498"/>
            </a:xfrm>
            <a:prstGeom prst="trapezoid">
              <a:avLst>
                <a:gd name="adj" fmla="val 25000"/>
              </a:avLst>
            </a:prstGeom>
            <a:solidFill>
              <a:schemeClr val="accent4">
                <a:alpha val="835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291" name="Google Shape;291;p22">
              <a:extLst>
                <a:ext uri="{FF2B5EF4-FFF2-40B4-BE49-F238E27FC236}">
                  <a16:creationId xmlns:a16="http://schemas.microsoft.com/office/drawing/2014/main" id="{5066496F-B20E-305A-6876-E9C3E5353F10}"/>
                </a:ext>
              </a:extLst>
            </p:cNvPr>
            <p:cNvGrpSpPr/>
            <p:nvPr/>
          </p:nvGrpSpPr>
          <p:grpSpPr>
            <a:xfrm>
              <a:off x="3617900" y="1370388"/>
              <a:ext cx="1472320" cy="1199592"/>
              <a:chOff x="411475" y="1719775"/>
              <a:chExt cx="3889200" cy="2956690"/>
            </a:xfrm>
          </p:grpSpPr>
          <p:sp>
            <p:nvSpPr>
              <p:cNvPr id="292" name="Google Shape;292;p22">
                <a:extLst>
                  <a:ext uri="{FF2B5EF4-FFF2-40B4-BE49-F238E27FC236}">
                    <a16:creationId xmlns:a16="http://schemas.microsoft.com/office/drawing/2014/main" id="{B4E541D0-3DFF-E684-34A8-BAD21A768CB4}"/>
                  </a:ext>
                </a:extLst>
              </p:cNvPr>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3" name="Google Shape;293;p22">
                <a:extLst>
                  <a:ext uri="{FF2B5EF4-FFF2-40B4-BE49-F238E27FC236}">
                    <a16:creationId xmlns:a16="http://schemas.microsoft.com/office/drawing/2014/main" id="{F3AE63FB-C6D1-C777-FDD1-7882A17152E4}"/>
                  </a:ext>
                </a:extLst>
              </p:cNvPr>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4" name="Google Shape;294;p22">
                <a:extLst>
                  <a:ext uri="{FF2B5EF4-FFF2-40B4-BE49-F238E27FC236}">
                    <a16:creationId xmlns:a16="http://schemas.microsoft.com/office/drawing/2014/main" id="{72B31BF8-9C68-E322-1D90-C292B6789D64}"/>
                  </a:ext>
                </a:extLst>
              </p:cNvPr>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5" name="Google Shape;295;p22">
                <a:extLst>
                  <a:ext uri="{FF2B5EF4-FFF2-40B4-BE49-F238E27FC236}">
                    <a16:creationId xmlns:a16="http://schemas.microsoft.com/office/drawing/2014/main" id="{DDB2B4A7-2D9D-AD2F-17E3-97DF5CF4431C}"/>
                  </a:ext>
                </a:extLst>
              </p:cNvPr>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6" name="Google Shape;296;p22">
                <a:extLst>
                  <a:ext uri="{FF2B5EF4-FFF2-40B4-BE49-F238E27FC236}">
                    <a16:creationId xmlns:a16="http://schemas.microsoft.com/office/drawing/2014/main" id="{9A51CE2A-EEC8-DC21-63F6-D4F234779ECA}"/>
                  </a:ext>
                </a:extLst>
              </p:cNvPr>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pic>
        <p:nvPicPr>
          <p:cNvPr id="3" name="Picture 2">
            <a:extLst>
              <a:ext uri="{FF2B5EF4-FFF2-40B4-BE49-F238E27FC236}">
                <a16:creationId xmlns:a16="http://schemas.microsoft.com/office/drawing/2014/main" id="{42627C1D-9101-0C47-9891-EFFA55109504}"/>
              </a:ext>
            </a:extLst>
          </p:cNvPr>
          <p:cNvPicPr>
            <a:picLocks noChangeAspect="1"/>
          </p:cNvPicPr>
          <p:nvPr/>
        </p:nvPicPr>
        <p:blipFill>
          <a:blip r:embed="rId3"/>
          <a:stretch>
            <a:fillRect/>
          </a:stretch>
        </p:blipFill>
        <p:spPr>
          <a:xfrm>
            <a:off x="1603320" y="924280"/>
            <a:ext cx="1047696" cy="340501"/>
          </a:xfrm>
          <a:prstGeom prst="rect">
            <a:avLst/>
          </a:prstGeom>
        </p:spPr>
      </p:pic>
      <p:pic>
        <p:nvPicPr>
          <p:cNvPr id="7" name="Picture 6">
            <a:extLst>
              <a:ext uri="{FF2B5EF4-FFF2-40B4-BE49-F238E27FC236}">
                <a16:creationId xmlns:a16="http://schemas.microsoft.com/office/drawing/2014/main" id="{244A4F23-E857-A613-FFB5-FB06D6BBB5E6}"/>
              </a:ext>
            </a:extLst>
          </p:cNvPr>
          <p:cNvPicPr>
            <a:picLocks noChangeAspect="1"/>
          </p:cNvPicPr>
          <p:nvPr/>
        </p:nvPicPr>
        <p:blipFill>
          <a:blip r:embed="rId4"/>
          <a:stretch>
            <a:fillRect/>
          </a:stretch>
        </p:blipFill>
        <p:spPr>
          <a:xfrm>
            <a:off x="477993" y="1248654"/>
            <a:ext cx="979555" cy="797514"/>
          </a:xfrm>
          <a:prstGeom prst="rect">
            <a:avLst/>
          </a:prstGeom>
        </p:spPr>
      </p:pic>
      <p:sp>
        <p:nvSpPr>
          <p:cNvPr id="11" name="TextBox 10">
            <a:extLst>
              <a:ext uri="{FF2B5EF4-FFF2-40B4-BE49-F238E27FC236}">
                <a16:creationId xmlns:a16="http://schemas.microsoft.com/office/drawing/2014/main" id="{6D2D8019-B42A-6BE3-EC5A-56E94607C461}"/>
              </a:ext>
            </a:extLst>
          </p:cNvPr>
          <p:cNvSpPr txBox="1"/>
          <p:nvPr/>
        </p:nvSpPr>
        <p:spPr>
          <a:xfrm>
            <a:off x="1339400" y="1500967"/>
            <a:ext cx="1681962" cy="261610"/>
          </a:xfrm>
          <a:prstGeom prst="rect">
            <a:avLst/>
          </a:prstGeom>
          <a:noFill/>
        </p:spPr>
        <p:txBody>
          <a:bodyPr wrap="square">
            <a:spAutoFit/>
          </a:bodyPr>
          <a:lstStyle/>
          <a:p>
            <a:r>
              <a:rPr lang="en-US" sz="1100" dirty="0">
                <a:latin typeface="Roboto" panose="02000000000000000000" pitchFamily="2" charset="0"/>
                <a:ea typeface="Roboto" panose="02000000000000000000" pitchFamily="2" charset="0"/>
                <a:cs typeface="Roboto" panose="02000000000000000000" pitchFamily="2" charset="0"/>
              </a:rPr>
              <a:t>vs [+XXX, +IZZ, +ZIZ]</a:t>
            </a:r>
          </a:p>
        </p:txBody>
      </p:sp>
      <p:pic>
        <p:nvPicPr>
          <p:cNvPr id="13" name="Picture 12">
            <a:extLst>
              <a:ext uri="{FF2B5EF4-FFF2-40B4-BE49-F238E27FC236}">
                <a16:creationId xmlns:a16="http://schemas.microsoft.com/office/drawing/2014/main" id="{D650C33E-D4C7-169C-E2E4-4B53AEBBFF4F}"/>
              </a:ext>
            </a:extLst>
          </p:cNvPr>
          <p:cNvPicPr>
            <a:picLocks noChangeAspect="1"/>
          </p:cNvPicPr>
          <p:nvPr/>
        </p:nvPicPr>
        <p:blipFill>
          <a:blip r:embed="rId5"/>
          <a:stretch>
            <a:fillRect/>
          </a:stretch>
        </p:blipFill>
        <p:spPr>
          <a:xfrm>
            <a:off x="1882164" y="2239107"/>
            <a:ext cx="540662" cy="452805"/>
          </a:xfrm>
          <a:prstGeom prst="rect">
            <a:avLst/>
          </a:prstGeom>
        </p:spPr>
      </p:pic>
      <p:pic>
        <p:nvPicPr>
          <p:cNvPr id="15" name="Picture 14">
            <a:extLst>
              <a:ext uri="{FF2B5EF4-FFF2-40B4-BE49-F238E27FC236}">
                <a16:creationId xmlns:a16="http://schemas.microsoft.com/office/drawing/2014/main" id="{91D4D99A-AFDE-AF8F-49F7-5D9173B9CCBC}"/>
              </a:ext>
            </a:extLst>
          </p:cNvPr>
          <p:cNvPicPr>
            <a:picLocks noChangeAspect="1"/>
          </p:cNvPicPr>
          <p:nvPr/>
        </p:nvPicPr>
        <p:blipFill>
          <a:blip r:embed="rId6"/>
          <a:stretch>
            <a:fillRect/>
          </a:stretch>
        </p:blipFill>
        <p:spPr>
          <a:xfrm>
            <a:off x="244921" y="2755318"/>
            <a:ext cx="2708615" cy="736587"/>
          </a:xfrm>
          <a:prstGeom prst="rect">
            <a:avLst/>
          </a:prstGeom>
        </p:spPr>
      </p:pic>
      <p:pic>
        <p:nvPicPr>
          <p:cNvPr id="17" name="Picture 16">
            <a:extLst>
              <a:ext uri="{FF2B5EF4-FFF2-40B4-BE49-F238E27FC236}">
                <a16:creationId xmlns:a16="http://schemas.microsoft.com/office/drawing/2014/main" id="{AD4D6B17-60FA-58F4-1E8D-E92F42D7AC8E}"/>
              </a:ext>
            </a:extLst>
          </p:cNvPr>
          <p:cNvPicPr>
            <a:picLocks noChangeAspect="1"/>
          </p:cNvPicPr>
          <p:nvPr/>
        </p:nvPicPr>
        <p:blipFill>
          <a:blip r:embed="rId7"/>
          <a:stretch>
            <a:fillRect/>
          </a:stretch>
        </p:blipFill>
        <p:spPr>
          <a:xfrm>
            <a:off x="3911231" y="3739609"/>
            <a:ext cx="1082040" cy="487914"/>
          </a:xfrm>
          <a:prstGeom prst="rect">
            <a:avLst/>
          </a:prstGeom>
        </p:spPr>
      </p:pic>
      <p:pic>
        <p:nvPicPr>
          <p:cNvPr id="19" name="Picture 18">
            <a:extLst>
              <a:ext uri="{FF2B5EF4-FFF2-40B4-BE49-F238E27FC236}">
                <a16:creationId xmlns:a16="http://schemas.microsoft.com/office/drawing/2014/main" id="{6A86E3D3-6E9E-3B93-A3FD-F033BDB113EE}"/>
              </a:ext>
            </a:extLst>
          </p:cNvPr>
          <p:cNvPicPr>
            <a:picLocks noChangeAspect="1"/>
          </p:cNvPicPr>
          <p:nvPr/>
        </p:nvPicPr>
        <p:blipFill>
          <a:blip r:embed="rId8"/>
          <a:stretch>
            <a:fillRect/>
          </a:stretch>
        </p:blipFill>
        <p:spPr>
          <a:xfrm>
            <a:off x="795036" y="4153176"/>
            <a:ext cx="1364995" cy="632680"/>
          </a:xfrm>
          <a:prstGeom prst="rect">
            <a:avLst/>
          </a:prstGeom>
        </p:spPr>
      </p:pic>
      <p:pic>
        <p:nvPicPr>
          <p:cNvPr id="21" name="Picture 20">
            <a:extLst>
              <a:ext uri="{FF2B5EF4-FFF2-40B4-BE49-F238E27FC236}">
                <a16:creationId xmlns:a16="http://schemas.microsoft.com/office/drawing/2014/main" id="{5E8C3BD4-5CF4-A4D3-EB35-169B82215921}"/>
              </a:ext>
            </a:extLst>
          </p:cNvPr>
          <p:cNvPicPr>
            <a:picLocks noChangeAspect="1"/>
          </p:cNvPicPr>
          <p:nvPr/>
        </p:nvPicPr>
        <p:blipFill>
          <a:blip r:embed="rId9"/>
          <a:stretch>
            <a:fillRect/>
          </a:stretch>
        </p:blipFill>
        <p:spPr>
          <a:xfrm>
            <a:off x="2309364" y="4323392"/>
            <a:ext cx="3203734" cy="715048"/>
          </a:xfrm>
          <a:prstGeom prst="rect">
            <a:avLst/>
          </a:prstGeom>
        </p:spPr>
      </p:pic>
      <p:pic>
        <p:nvPicPr>
          <p:cNvPr id="25" name="Picture 24">
            <a:extLst>
              <a:ext uri="{FF2B5EF4-FFF2-40B4-BE49-F238E27FC236}">
                <a16:creationId xmlns:a16="http://schemas.microsoft.com/office/drawing/2014/main" id="{78E5099F-51AC-D234-3C68-924B8A18E701}"/>
              </a:ext>
            </a:extLst>
          </p:cNvPr>
          <p:cNvPicPr>
            <a:picLocks noChangeAspect="1"/>
          </p:cNvPicPr>
          <p:nvPr/>
        </p:nvPicPr>
        <p:blipFill>
          <a:blip r:embed="rId10"/>
          <a:stretch>
            <a:fillRect/>
          </a:stretch>
        </p:blipFill>
        <p:spPr>
          <a:xfrm>
            <a:off x="5428668" y="1506025"/>
            <a:ext cx="2969700" cy="198845"/>
          </a:xfrm>
          <a:prstGeom prst="rect">
            <a:avLst/>
          </a:prstGeom>
        </p:spPr>
      </p:pic>
      <p:pic>
        <p:nvPicPr>
          <p:cNvPr id="27" name="Picture 26">
            <a:extLst>
              <a:ext uri="{FF2B5EF4-FFF2-40B4-BE49-F238E27FC236}">
                <a16:creationId xmlns:a16="http://schemas.microsoft.com/office/drawing/2014/main" id="{57184532-2404-847D-56E5-C5206641B8FB}"/>
              </a:ext>
            </a:extLst>
          </p:cNvPr>
          <p:cNvPicPr>
            <a:picLocks noChangeAspect="1"/>
          </p:cNvPicPr>
          <p:nvPr/>
        </p:nvPicPr>
        <p:blipFill>
          <a:blip r:embed="rId11"/>
          <a:stretch>
            <a:fillRect/>
          </a:stretch>
        </p:blipFill>
        <p:spPr>
          <a:xfrm>
            <a:off x="6495056" y="1784291"/>
            <a:ext cx="2170951" cy="382824"/>
          </a:xfrm>
          <a:prstGeom prst="rect">
            <a:avLst/>
          </a:prstGeom>
        </p:spPr>
      </p:pic>
      <p:sp>
        <p:nvSpPr>
          <p:cNvPr id="28" name="Google Shape;275;p22">
            <a:extLst>
              <a:ext uri="{FF2B5EF4-FFF2-40B4-BE49-F238E27FC236}">
                <a16:creationId xmlns:a16="http://schemas.microsoft.com/office/drawing/2014/main" id="{390C6665-D421-67DA-980B-522A2A457FD7}"/>
              </a:ext>
            </a:extLst>
          </p:cNvPr>
          <p:cNvSpPr txBox="1"/>
          <p:nvPr/>
        </p:nvSpPr>
        <p:spPr>
          <a:xfrm>
            <a:off x="5713332" y="2284074"/>
            <a:ext cx="3290504"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a:t>
            </a:r>
            <a:r>
              <a:rPr lang="en-US" sz="1200" noProof="0" dirty="0">
                <a:solidFill>
                  <a:schemeClr val="dk1"/>
                </a:solidFill>
                <a:latin typeface="Roboto"/>
                <a:ea typeface="Roboto"/>
                <a:cs typeface="Roboto"/>
                <a:sym typeface="Roboto"/>
              </a:rPr>
              <a:t>000 qubit, depth 800 benchmark (~2 min.)</a:t>
            </a:r>
          </a:p>
        </p:txBody>
      </p:sp>
      <p:pic>
        <p:nvPicPr>
          <p:cNvPr id="30" name="Picture 29">
            <a:extLst>
              <a:ext uri="{FF2B5EF4-FFF2-40B4-BE49-F238E27FC236}">
                <a16:creationId xmlns:a16="http://schemas.microsoft.com/office/drawing/2014/main" id="{3CB2CEEE-0F90-17F6-BC7C-4203F0C03434}"/>
              </a:ext>
            </a:extLst>
          </p:cNvPr>
          <p:cNvPicPr>
            <a:picLocks noChangeAspect="1"/>
          </p:cNvPicPr>
          <p:nvPr/>
        </p:nvPicPr>
        <p:blipFill>
          <a:blip r:embed="rId12"/>
          <a:stretch>
            <a:fillRect/>
          </a:stretch>
        </p:blipFill>
        <p:spPr>
          <a:xfrm>
            <a:off x="6199418" y="2529545"/>
            <a:ext cx="1949666" cy="302989"/>
          </a:xfrm>
          <a:prstGeom prst="rect">
            <a:avLst/>
          </a:prstGeom>
        </p:spPr>
      </p:pic>
      <p:sp>
        <p:nvSpPr>
          <p:cNvPr id="35" name="Google Shape;282;p22">
            <a:extLst>
              <a:ext uri="{FF2B5EF4-FFF2-40B4-BE49-F238E27FC236}">
                <a16:creationId xmlns:a16="http://schemas.microsoft.com/office/drawing/2014/main" id="{C2A8F477-0761-5F2A-BC58-71C7FC3F075E}"/>
              </a:ext>
            </a:extLst>
          </p:cNvPr>
          <p:cNvSpPr txBox="1"/>
          <p:nvPr/>
        </p:nvSpPr>
        <p:spPr>
          <a:xfrm>
            <a:off x="6253515" y="4269173"/>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Quantum error correction</a:t>
            </a:r>
          </a:p>
        </p:txBody>
      </p:sp>
      <p:pic>
        <p:nvPicPr>
          <p:cNvPr id="37" name="Graphic 36" descr="Arrow Slight curve">
            <a:extLst>
              <a:ext uri="{FF2B5EF4-FFF2-40B4-BE49-F238E27FC236}">
                <a16:creationId xmlns:a16="http://schemas.microsoft.com/office/drawing/2014/main" id="{5D5129E4-0A31-4D6F-7047-1EB132F762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28149" y="4504816"/>
            <a:ext cx="543166" cy="543166"/>
          </a:xfrm>
          <a:prstGeom prst="rect">
            <a:avLst/>
          </a:prstGeom>
        </p:spPr>
      </p:pic>
    </p:spTree>
    <p:extLst>
      <p:ext uri="{BB962C8B-B14F-4D97-AF65-F5344CB8AC3E}">
        <p14:creationId xmlns:p14="http://schemas.microsoft.com/office/powerpoint/2010/main" val="240306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B8BD2-9EC3-4261-0D90-238E796087AD}"/>
              </a:ext>
            </a:extLst>
          </p:cNvPr>
          <p:cNvPicPr>
            <a:picLocks noChangeAspect="1"/>
          </p:cNvPicPr>
          <p:nvPr/>
        </p:nvPicPr>
        <p:blipFill>
          <a:blip r:embed="rId2"/>
          <a:srcRect b="33690"/>
          <a:stretch/>
        </p:blipFill>
        <p:spPr>
          <a:xfrm>
            <a:off x="564346" y="141081"/>
            <a:ext cx="6254720" cy="4671199"/>
          </a:xfrm>
          <a:prstGeom prst="rect">
            <a:avLst/>
          </a:prstGeom>
        </p:spPr>
      </p:pic>
      <p:pic>
        <p:nvPicPr>
          <p:cNvPr id="10" name="Picture 9">
            <a:extLst>
              <a:ext uri="{FF2B5EF4-FFF2-40B4-BE49-F238E27FC236}">
                <a16:creationId xmlns:a16="http://schemas.microsoft.com/office/drawing/2014/main" id="{FB3AACDD-4BC6-1C08-5D56-2FE4BC6E424A}"/>
              </a:ext>
            </a:extLst>
          </p:cNvPr>
          <p:cNvPicPr>
            <a:picLocks noChangeAspect="1"/>
          </p:cNvPicPr>
          <p:nvPr/>
        </p:nvPicPr>
        <p:blipFill>
          <a:blip r:embed="rId3"/>
          <a:stretch>
            <a:fillRect/>
          </a:stretch>
        </p:blipFill>
        <p:spPr>
          <a:xfrm>
            <a:off x="7033587" y="2354951"/>
            <a:ext cx="1963575" cy="433597"/>
          </a:xfrm>
          <a:prstGeom prst="rect">
            <a:avLst/>
          </a:prstGeom>
        </p:spPr>
      </p:pic>
      <p:sp>
        <p:nvSpPr>
          <p:cNvPr id="12" name="Google Shape;275;p22">
            <a:extLst>
              <a:ext uri="{FF2B5EF4-FFF2-40B4-BE49-F238E27FC236}">
                <a16:creationId xmlns:a16="http://schemas.microsoft.com/office/drawing/2014/main" id="{1AA75144-4F5B-04A0-B6CF-8EC91A044226}"/>
              </a:ext>
            </a:extLst>
          </p:cNvPr>
          <p:cNvSpPr txBox="1"/>
          <p:nvPr/>
        </p:nvSpPr>
        <p:spPr>
          <a:xfrm>
            <a:off x="7164381" y="1556559"/>
            <a:ext cx="1701985"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5 qubit QECC example</a:t>
            </a:r>
            <a:endParaRPr lang="en-US" sz="1200" noProof="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4108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2">
          <a:extLst>
            <a:ext uri="{FF2B5EF4-FFF2-40B4-BE49-F238E27FC236}">
              <a16:creationId xmlns:a16="http://schemas.microsoft.com/office/drawing/2014/main" id="{EBF9EFF1-D1F8-21DB-E36C-4D3D9E678F19}"/>
            </a:ext>
          </a:extLst>
        </p:cNvPr>
        <p:cNvGrpSpPr/>
        <p:nvPr/>
      </p:nvGrpSpPr>
      <p:grpSpPr>
        <a:xfrm>
          <a:off x="0" y="0"/>
          <a:ext cx="0" cy="0"/>
          <a:chOff x="0" y="0"/>
          <a:chExt cx="0" cy="0"/>
        </a:xfrm>
      </p:grpSpPr>
      <p:pic>
        <p:nvPicPr>
          <p:cNvPr id="1073" name="Google Shape;1073;p38">
            <a:hlinkClick r:id="rId3"/>
            <a:extLst>
              <a:ext uri="{FF2B5EF4-FFF2-40B4-BE49-F238E27FC236}">
                <a16:creationId xmlns:a16="http://schemas.microsoft.com/office/drawing/2014/main" id="{4E33082F-8019-F5F3-35B1-6B704CEA3E20}"/>
              </a:ext>
            </a:extLst>
          </p:cNvPr>
          <p:cNvPicPr preferRelativeResize="0"/>
          <p:nvPr/>
        </p:nvPicPr>
        <p:blipFill>
          <a:blip r:embed="rId4"/>
          <a:srcRect/>
          <a:stretch/>
        </p:blipFill>
        <p:spPr>
          <a:xfrm>
            <a:off x="3240674" y="1350323"/>
            <a:ext cx="2662651" cy="2451225"/>
          </a:xfrm>
          <a:prstGeom prst="rect">
            <a:avLst/>
          </a:prstGeom>
          <a:noFill/>
          <a:ln>
            <a:noFill/>
          </a:ln>
        </p:spPr>
      </p:pic>
      <p:sp>
        <p:nvSpPr>
          <p:cNvPr id="1074" name="Google Shape;1074;p38">
            <a:extLst>
              <a:ext uri="{FF2B5EF4-FFF2-40B4-BE49-F238E27FC236}">
                <a16:creationId xmlns:a16="http://schemas.microsoft.com/office/drawing/2014/main" id="{37BF63EA-E685-1C63-B065-583F5E733FC6}"/>
              </a:ext>
            </a:extLst>
          </p:cNvPr>
          <p:cNvSpPr txBox="1"/>
          <p:nvPr/>
        </p:nvSpPr>
        <p:spPr>
          <a:xfrm>
            <a:off x="7535395" y="4890600"/>
            <a:ext cx="1795491"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noProof="0" dirty="0">
                <a:solidFill>
                  <a:schemeClr val="dk1"/>
                </a:solidFill>
                <a:latin typeface="Roboto"/>
                <a:ea typeface="Roboto"/>
                <a:cs typeface="Roboto"/>
                <a:sym typeface="Roboto"/>
              </a:rPr>
              <a:t>Template from </a:t>
            </a:r>
            <a:r>
              <a:rPr lang="en-US" sz="800" b="1" u="sng" noProof="0" dirty="0" err="1">
                <a:solidFill>
                  <a:srgbClr val="869FB2"/>
                </a:solidFill>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Slidesgo</a:t>
            </a:r>
            <a:r>
              <a:rPr lang="en-US" sz="8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p:txBody>
      </p:sp>
      <p:grpSp>
        <p:nvGrpSpPr>
          <p:cNvPr id="1079" name="Google Shape;1079;p38">
            <a:extLst>
              <a:ext uri="{FF2B5EF4-FFF2-40B4-BE49-F238E27FC236}">
                <a16:creationId xmlns:a16="http://schemas.microsoft.com/office/drawing/2014/main" id="{5A3D2CA5-C05A-1DB3-A917-CC0E993B74DF}"/>
              </a:ext>
            </a:extLst>
          </p:cNvPr>
          <p:cNvGrpSpPr/>
          <p:nvPr/>
        </p:nvGrpSpPr>
        <p:grpSpPr>
          <a:xfrm>
            <a:off x="500195" y="1488323"/>
            <a:ext cx="2569679" cy="793849"/>
            <a:chOff x="410626" y="2577737"/>
            <a:chExt cx="2569679" cy="793849"/>
          </a:xfrm>
        </p:grpSpPr>
        <p:sp>
          <p:nvSpPr>
            <p:cNvPr id="1080" name="Google Shape;1080;p38">
              <a:extLst>
                <a:ext uri="{FF2B5EF4-FFF2-40B4-BE49-F238E27FC236}">
                  <a16:creationId xmlns:a16="http://schemas.microsoft.com/office/drawing/2014/main" id="{A701506B-842B-18AC-9D8D-E4A7A00E92BA}"/>
                </a:ext>
              </a:extLst>
            </p:cNvPr>
            <p:cNvSpPr txBox="1"/>
            <p:nvPr/>
          </p:nvSpPr>
          <p:spPr>
            <a:xfrm>
              <a:off x="410626" y="2865587"/>
              <a:ext cx="1355100" cy="5059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noProof="0" dirty="0">
                  <a:solidFill>
                    <a:schemeClr val="dk1"/>
                  </a:solidFill>
                  <a:latin typeface="Roboto"/>
                  <a:ea typeface="Roboto"/>
                  <a:cs typeface="Roboto"/>
                  <a:sym typeface="Roboto"/>
                </a:rPr>
                <a:t>Wikipedia, </a:t>
              </a:r>
              <a:r>
                <a:rPr lang="en-US" sz="900" dirty="0">
                  <a:solidFill>
                    <a:schemeClr val="dk1"/>
                  </a:solidFill>
                  <a:latin typeface="Roboto"/>
                  <a:ea typeface="Roboto"/>
                  <a:cs typeface="Roboto"/>
                  <a:sym typeface="Roboto"/>
                </a:rPr>
                <a:t>S</a:t>
              </a:r>
              <a:r>
                <a:rPr lang="en-US" sz="900" noProof="0" dirty="0" err="1">
                  <a:solidFill>
                    <a:schemeClr val="dk1"/>
                  </a:solidFill>
                  <a:latin typeface="Roboto"/>
                  <a:ea typeface="Roboto"/>
                  <a:cs typeface="Roboto"/>
                  <a:sym typeface="Roboto"/>
                </a:rPr>
                <a:t>tackExchange</a:t>
              </a:r>
              <a:r>
                <a:rPr lang="en-US" sz="900" noProof="0" dirty="0">
                  <a:solidFill>
                    <a:schemeClr val="dk1"/>
                  </a:solidFill>
                  <a:latin typeface="Roboto"/>
                  <a:ea typeface="Roboto"/>
                  <a:cs typeface="Roboto"/>
                  <a:sym typeface="Roboto"/>
                </a:rPr>
                <a:t>,</a:t>
              </a:r>
            </a:p>
            <a:p>
              <a:pPr marL="0" lvl="0" indent="0" algn="l" rtl="0">
                <a:spcBef>
                  <a:spcPts val="0"/>
                </a:spcBef>
                <a:spcAft>
                  <a:spcPts val="0"/>
                </a:spcAft>
                <a:buNone/>
              </a:pPr>
              <a:r>
                <a:rPr lang="en-US" sz="900" noProof="0" dirty="0">
                  <a:solidFill>
                    <a:schemeClr val="dk1"/>
                  </a:solidFill>
                  <a:latin typeface="Roboto"/>
                  <a:ea typeface="Roboto"/>
                  <a:cs typeface="Roboto"/>
                  <a:sym typeface="Roboto"/>
                </a:rPr>
                <a:t> …</a:t>
              </a:r>
            </a:p>
          </p:txBody>
        </p:sp>
        <p:sp>
          <p:nvSpPr>
            <p:cNvPr id="1081" name="Google Shape;1081;p38">
              <a:extLst>
                <a:ext uri="{FF2B5EF4-FFF2-40B4-BE49-F238E27FC236}">
                  <a16:creationId xmlns:a16="http://schemas.microsoft.com/office/drawing/2014/main" id="{0B6D6CC6-584D-7429-0392-D69342000CF3}"/>
                </a:ext>
              </a:extLst>
            </p:cNvPr>
            <p:cNvSpPr txBox="1"/>
            <p:nvPr/>
          </p:nvSpPr>
          <p:spPr>
            <a:xfrm>
              <a:off x="410626" y="2577737"/>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Other</a:t>
              </a:r>
            </a:p>
          </p:txBody>
        </p:sp>
        <p:sp>
          <p:nvSpPr>
            <p:cNvPr id="1082" name="Google Shape;1082;p38">
              <a:extLst>
                <a:ext uri="{FF2B5EF4-FFF2-40B4-BE49-F238E27FC236}">
                  <a16:creationId xmlns:a16="http://schemas.microsoft.com/office/drawing/2014/main" id="{CA32CA30-D31D-589B-BBD3-13F6304D5BB1}"/>
                </a:ext>
              </a:extLst>
            </p:cNvPr>
            <p:cNvSpPr/>
            <p:nvPr/>
          </p:nvSpPr>
          <p:spPr>
            <a:xfrm>
              <a:off x="1832205" y="2734935"/>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1</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a:t>
              </a:r>
            </a:p>
          </p:txBody>
        </p:sp>
      </p:grpSp>
      <p:grpSp>
        <p:nvGrpSpPr>
          <p:cNvPr id="1083" name="Google Shape;1083;p38">
            <a:extLst>
              <a:ext uri="{FF2B5EF4-FFF2-40B4-BE49-F238E27FC236}">
                <a16:creationId xmlns:a16="http://schemas.microsoft.com/office/drawing/2014/main" id="{47CD5814-42B8-35F7-7984-8319753D1EEF}"/>
              </a:ext>
            </a:extLst>
          </p:cNvPr>
          <p:cNvGrpSpPr/>
          <p:nvPr/>
        </p:nvGrpSpPr>
        <p:grpSpPr>
          <a:xfrm>
            <a:off x="269398" y="2793362"/>
            <a:ext cx="2826982" cy="684560"/>
            <a:chOff x="153323" y="3506924"/>
            <a:chExt cx="2826982" cy="684560"/>
          </a:xfrm>
        </p:grpSpPr>
        <p:sp>
          <p:nvSpPr>
            <p:cNvPr id="1085" name="Google Shape;1085;p38">
              <a:extLst>
                <a:ext uri="{FF2B5EF4-FFF2-40B4-BE49-F238E27FC236}">
                  <a16:creationId xmlns:a16="http://schemas.microsoft.com/office/drawing/2014/main" id="{DFA444D1-A74A-B44A-60BF-2B37424A0B90}"/>
                </a:ext>
              </a:extLst>
            </p:cNvPr>
            <p:cNvSpPr txBox="1"/>
            <p:nvPr/>
          </p:nvSpPr>
          <p:spPr>
            <a:xfrm>
              <a:off x="153323" y="3506924"/>
              <a:ext cx="1612403" cy="68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solidFill>
                    <a:schemeClr val="accent1"/>
                  </a:solidFill>
                  <a:latin typeface="Fira Sans Extra Condensed SemiBold"/>
                  <a:ea typeface="Fira Sans Extra Condensed SemiBold"/>
                  <a:cs typeface="Fira Sans Extra Condensed SemiBold"/>
                  <a:sym typeface="Fira Sans Extra Condensed SemiBold"/>
                  <a:hlinkClick r:id="rId6">
                    <a:extLst>
                      <a:ext uri="{A12FA001-AC4F-418D-AE19-62706E023703}">
                        <ahyp:hlinkClr xmlns:ahyp="http://schemas.microsoft.com/office/drawing/2018/hyperlinkcolor" val="tx"/>
                      </a:ext>
                    </a:extLst>
                  </a:hlinkClick>
                </a:rPr>
                <a:t>Improved Simulation of Stabilizer Circuits</a:t>
              </a:r>
              <a:endParaRPr lang="en-US"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086" name="Google Shape;1086;p38">
              <a:extLst>
                <a:ext uri="{FF2B5EF4-FFF2-40B4-BE49-F238E27FC236}">
                  <a16:creationId xmlns:a16="http://schemas.microsoft.com/office/drawing/2014/main" id="{2811C5E3-28C1-F4D6-676E-2D1DE8BFA11E}"/>
                </a:ext>
              </a:extLst>
            </p:cNvPr>
            <p:cNvSpPr/>
            <p:nvPr/>
          </p:nvSpPr>
          <p:spPr>
            <a:xfrm>
              <a:off x="1832205" y="3664110"/>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a:t>
              </a:r>
            </a:p>
          </p:txBody>
        </p:sp>
      </p:grpSp>
      <p:grpSp>
        <p:nvGrpSpPr>
          <p:cNvPr id="1087" name="Google Shape;1087;p38">
            <a:extLst>
              <a:ext uri="{FF2B5EF4-FFF2-40B4-BE49-F238E27FC236}">
                <a16:creationId xmlns:a16="http://schemas.microsoft.com/office/drawing/2014/main" id="{D0784364-B070-CE9C-F563-65F275978889}"/>
              </a:ext>
            </a:extLst>
          </p:cNvPr>
          <p:cNvGrpSpPr/>
          <p:nvPr/>
        </p:nvGrpSpPr>
        <p:grpSpPr>
          <a:xfrm>
            <a:off x="6069737" y="1613649"/>
            <a:ext cx="2276752" cy="442097"/>
            <a:chOff x="6163695" y="1787263"/>
            <a:chExt cx="2276752" cy="442097"/>
          </a:xfrm>
        </p:grpSpPr>
        <p:sp>
          <p:nvSpPr>
            <p:cNvPr id="1088" name="Google Shape;1088;p38">
              <a:extLst>
                <a:ext uri="{FF2B5EF4-FFF2-40B4-BE49-F238E27FC236}">
                  <a16:creationId xmlns:a16="http://schemas.microsoft.com/office/drawing/2014/main" id="{26217CEE-6D2E-039F-C8CE-299655934D4F}"/>
                </a:ext>
              </a:extLst>
            </p:cNvPr>
            <p:cNvSpPr txBox="1"/>
            <p:nvPr/>
          </p:nvSpPr>
          <p:spPr>
            <a:xfrm>
              <a:off x="7085647" y="1787263"/>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Course material</a:t>
              </a:r>
            </a:p>
          </p:txBody>
        </p:sp>
        <p:sp>
          <p:nvSpPr>
            <p:cNvPr id="1090" name="Google Shape;1090;p38">
              <a:extLst>
                <a:ext uri="{FF2B5EF4-FFF2-40B4-BE49-F238E27FC236}">
                  <a16:creationId xmlns:a16="http://schemas.microsoft.com/office/drawing/2014/main" id="{EB7D4BAC-9E4E-F845-A30C-D247701903AC}"/>
                </a:ext>
              </a:extLst>
            </p:cNvPr>
            <p:cNvSpPr/>
            <p:nvPr/>
          </p:nvSpPr>
          <p:spPr>
            <a:xfrm>
              <a:off x="6163695" y="1805760"/>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40</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t>
              </a:r>
            </a:p>
          </p:txBody>
        </p:sp>
      </p:grpSp>
      <p:grpSp>
        <p:nvGrpSpPr>
          <p:cNvPr id="1091" name="Google Shape;1091;p38">
            <a:extLst>
              <a:ext uri="{FF2B5EF4-FFF2-40B4-BE49-F238E27FC236}">
                <a16:creationId xmlns:a16="http://schemas.microsoft.com/office/drawing/2014/main" id="{65402EC8-5218-DA01-6462-3F70B83A20D8}"/>
              </a:ext>
            </a:extLst>
          </p:cNvPr>
          <p:cNvGrpSpPr/>
          <p:nvPr/>
        </p:nvGrpSpPr>
        <p:grpSpPr>
          <a:xfrm>
            <a:off x="6017384" y="2869198"/>
            <a:ext cx="2857218" cy="492502"/>
            <a:chOff x="6163695" y="2666033"/>
            <a:chExt cx="2857218" cy="492502"/>
          </a:xfrm>
        </p:grpSpPr>
        <p:sp>
          <p:nvSpPr>
            <p:cNvPr id="1093" name="Google Shape;1093;p38">
              <a:extLst>
                <a:ext uri="{FF2B5EF4-FFF2-40B4-BE49-F238E27FC236}">
                  <a16:creationId xmlns:a16="http://schemas.microsoft.com/office/drawing/2014/main" id="{CBC6E69A-9636-E8E0-8AD7-DFC1396E91FF}"/>
                </a:ext>
              </a:extLst>
            </p:cNvPr>
            <p:cNvSpPr txBox="1"/>
            <p:nvPr/>
          </p:nvSpPr>
          <p:spPr>
            <a:xfrm>
              <a:off x="7138000" y="2666033"/>
              <a:ext cx="1882913" cy="49133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Scott </a:t>
              </a:r>
              <a:r>
                <a:rPr lang="en-US" sz="2000" noProof="0" dirty="0" err="1">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Aaranson</a:t>
              </a:r>
              <a:endParaRPr lang="en-US" sz="2000" noProof="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endParaRPr>
            </a:p>
            <a:p>
              <a:pPr marL="0" lvl="0" indent="0" algn="r" rtl="0">
                <a:spcBef>
                  <a:spcPts val="0"/>
                </a:spcBef>
                <a:spcAft>
                  <a:spcPts val="0"/>
                </a:spcAft>
                <a:buNone/>
              </a:pPr>
              <a:r>
                <a:rPr lang="en-US" sz="200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Lecture</a:t>
              </a:r>
              <a:endParaRPr lang="en-US" sz="2000" noProof="0" dirty="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1094" name="Google Shape;1094;p38">
              <a:extLst>
                <a:ext uri="{FF2B5EF4-FFF2-40B4-BE49-F238E27FC236}">
                  <a16:creationId xmlns:a16="http://schemas.microsoft.com/office/drawing/2014/main" id="{495A7B88-AEAA-0407-DB53-C22660D3DACC}"/>
                </a:ext>
              </a:extLst>
            </p:cNvPr>
            <p:cNvSpPr/>
            <p:nvPr/>
          </p:nvSpPr>
          <p:spPr>
            <a:xfrm>
              <a:off x="6163695" y="2734935"/>
              <a:ext cx="11481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a:t>
              </a:r>
            </a:p>
          </p:txBody>
        </p:sp>
      </p:grpSp>
      <p:grpSp>
        <p:nvGrpSpPr>
          <p:cNvPr id="1095" name="Google Shape;1095;p38">
            <a:extLst>
              <a:ext uri="{FF2B5EF4-FFF2-40B4-BE49-F238E27FC236}">
                <a16:creationId xmlns:a16="http://schemas.microsoft.com/office/drawing/2014/main" id="{BEA868D5-5206-6ECF-4AE5-0D8AC984CD49}"/>
              </a:ext>
            </a:extLst>
          </p:cNvPr>
          <p:cNvGrpSpPr/>
          <p:nvPr/>
        </p:nvGrpSpPr>
        <p:grpSpPr>
          <a:xfrm>
            <a:off x="2886342" y="4105627"/>
            <a:ext cx="3387546" cy="553422"/>
            <a:chOff x="6163695" y="3566902"/>
            <a:chExt cx="3387546" cy="553422"/>
          </a:xfrm>
        </p:grpSpPr>
        <p:sp>
          <p:nvSpPr>
            <p:cNvPr id="1097" name="Google Shape;1097;p38">
              <a:extLst>
                <a:ext uri="{FF2B5EF4-FFF2-40B4-BE49-F238E27FC236}">
                  <a16:creationId xmlns:a16="http://schemas.microsoft.com/office/drawing/2014/main" id="{749076E8-BAAF-F60E-3A76-75B7F52D3A67}"/>
                </a:ext>
              </a:extLst>
            </p:cNvPr>
            <p:cNvSpPr txBox="1"/>
            <p:nvPr/>
          </p:nvSpPr>
          <p:spPr>
            <a:xfrm>
              <a:off x="7144852" y="3566902"/>
              <a:ext cx="2406389" cy="5534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noProof="0" dirty="0">
                  <a:solidFill>
                    <a:schemeClr val="accent4"/>
                  </a:solidFill>
                  <a:latin typeface="Fira Sans Extra Condensed SemiBold"/>
                  <a:ea typeface="Fira Sans Extra Condensed SemiBold"/>
                  <a:cs typeface="Fira Sans Extra Condensed SemiBold"/>
                  <a:sym typeface="Fira Sans Extra Condensed SemiBold"/>
                  <a:hlinkClick r:id="rId8">
                    <a:extLst>
                      <a:ext uri="{A12FA001-AC4F-418D-AE19-62706E023703}">
                        <ahyp:hlinkClr xmlns:ahyp="http://schemas.microsoft.com/office/drawing/2018/hyperlinkcolor" val="tx"/>
                      </a:ext>
                    </a:extLst>
                  </a:hlinkClick>
                </a:rPr>
                <a:t>Fast simulation of stabilizer circuits using a graph state representation</a:t>
              </a:r>
              <a:endParaRPr lang="en-US" noProof="0" dirty="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1098" name="Google Shape;1098;p38">
              <a:extLst>
                <a:ext uri="{FF2B5EF4-FFF2-40B4-BE49-F238E27FC236}">
                  <a16:creationId xmlns:a16="http://schemas.microsoft.com/office/drawing/2014/main" id="{BC7605B8-C608-4220-34C6-76BB9F4E98F8}"/>
                </a:ext>
              </a:extLst>
            </p:cNvPr>
            <p:cNvSpPr/>
            <p:nvPr/>
          </p:nvSpPr>
          <p:spPr>
            <a:xfrm>
              <a:off x="6163695" y="3664110"/>
              <a:ext cx="1148100" cy="423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sp>
        <p:nvSpPr>
          <p:cNvPr id="1099" name="Google Shape;1099;p38">
            <a:extLst>
              <a:ext uri="{FF2B5EF4-FFF2-40B4-BE49-F238E27FC236}">
                <a16:creationId xmlns:a16="http://schemas.microsoft.com/office/drawing/2014/main" id="{86198A18-AE91-8334-4A15-69BBDCC7F6A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Sources</a:t>
            </a:r>
          </a:p>
        </p:txBody>
      </p:sp>
      <p:grpSp>
        <p:nvGrpSpPr>
          <p:cNvPr id="1101" name="Google Shape;1101;p38">
            <a:extLst>
              <a:ext uri="{FF2B5EF4-FFF2-40B4-BE49-F238E27FC236}">
                <a16:creationId xmlns:a16="http://schemas.microsoft.com/office/drawing/2014/main" id="{B2D5841E-B5FB-B337-BFA4-5EC547226A1A}"/>
              </a:ext>
            </a:extLst>
          </p:cNvPr>
          <p:cNvGrpSpPr/>
          <p:nvPr/>
        </p:nvGrpSpPr>
        <p:grpSpPr>
          <a:xfrm>
            <a:off x="3894432" y="1791467"/>
            <a:ext cx="1355136" cy="1568919"/>
            <a:chOff x="3894432" y="2161851"/>
            <a:chExt cx="1355136" cy="1568919"/>
          </a:xfrm>
        </p:grpSpPr>
        <p:grpSp>
          <p:nvGrpSpPr>
            <p:cNvPr id="1102" name="Google Shape;1102;p38">
              <a:extLst>
                <a:ext uri="{FF2B5EF4-FFF2-40B4-BE49-F238E27FC236}">
                  <a16:creationId xmlns:a16="http://schemas.microsoft.com/office/drawing/2014/main" id="{016D11F7-F80E-BFA6-C89F-DCD3C1CF7917}"/>
                </a:ext>
              </a:extLst>
            </p:cNvPr>
            <p:cNvGrpSpPr/>
            <p:nvPr/>
          </p:nvGrpSpPr>
          <p:grpSpPr>
            <a:xfrm>
              <a:off x="3894432" y="2161851"/>
              <a:ext cx="1355136" cy="1568919"/>
              <a:chOff x="4082439" y="1722171"/>
              <a:chExt cx="979145" cy="1133612"/>
            </a:xfrm>
          </p:grpSpPr>
          <p:grpSp>
            <p:nvGrpSpPr>
              <p:cNvPr id="1103" name="Google Shape;1103;p38">
                <a:extLst>
                  <a:ext uri="{FF2B5EF4-FFF2-40B4-BE49-F238E27FC236}">
                    <a16:creationId xmlns:a16="http://schemas.microsoft.com/office/drawing/2014/main" id="{05E96FD6-36D6-6ED1-AE46-7E859FF7A5C5}"/>
                  </a:ext>
                </a:extLst>
              </p:cNvPr>
              <p:cNvGrpSpPr/>
              <p:nvPr/>
            </p:nvGrpSpPr>
            <p:grpSpPr>
              <a:xfrm>
                <a:off x="4082449" y="1769254"/>
                <a:ext cx="979125" cy="1039658"/>
                <a:chOff x="3674428" y="615515"/>
                <a:chExt cx="1324036" cy="1413347"/>
              </a:xfrm>
            </p:grpSpPr>
            <p:sp>
              <p:nvSpPr>
                <p:cNvPr id="1104" name="Google Shape;1104;p38">
                  <a:extLst>
                    <a:ext uri="{FF2B5EF4-FFF2-40B4-BE49-F238E27FC236}">
                      <a16:creationId xmlns:a16="http://schemas.microsoft.com/office/drawing/2014/main" id="{852967C2-A58F-42D5-92F8-EF28B8951C1E}"/>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5" name="Google Shape;1105;p38">
                  <a:extLst>
                    <a:ext uri="{FF2B5EF4-FFF2-40B4-BE49-F238E27FC236}">
                      <a16:creationId xmlns:a16="http://schemas.microsoft.com/office/drawing/2014/main" id="{B69DD2FC-079C-FF70-DCD5-66C96AA68F0D}"/>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6" name="Google Shape;1106;p38">
                  <a:extLst>
                    <a:ext uri="{FF2B5EF4-FFF2-40B4-BE49-F238E27FC236}">
                      <a16:creationId xmlns:a16="http://schemas.microsoft.com/office/drawing/2014/main" id="{34284D20-B056-3DFE-BC9D-F55F57DA208A}"/>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107" name="Google Shape;1107;p38">
                <a:extLst>
                  <a:ext uri="{FF2B5EF4-FFF2-40B4-BE49-F238E27FC236}">
                    <a16:creationId xmlns:a16="http://schemas.microsoft.com/office/drawing/2014/main" id="{D563DAB4-E89A-7278-6B56-8FFAC3742B19}"/>
                  </a:ext>
                </a:extLst>
              </p:cNvPr>
              <p:cNvSpPr/>
              <p:nvPr/>
            </p:nvSpPr>
            <p:spPr>
              <a:xfrm>
                <a:off x="4516701" y="1722171"/>
                <a:ext cx="110620" cy="11062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8" name="Google Shape;1108;p38">
                <a:extLst>
                  <a:ext uri="{FF2B5EF4-FFF2-40B4-BE49-F238E27FC236}">
                    <a16:creationId xmlns:a16="http://schemas.microsoft.com/office/drawing/2014/main" id="{1889B1CD-4B1D-BEE7-7B31-D28EACF10CE1}"/>
                  </a:ext>
                </a:extLst>
              </p:cNvPr>
              <p:cNvSpPr/>
              <p:nvPr/>
            </p:nvSpPr>
            <p:spPr>
              <a:xfrm>
                <a:off x="4516701" y="2745163"/>
                <a:ext cx="110620" cy="1106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09" name="Google Shape;1109;p38">
                <a:extLst>
                  <a:ext uri="{FF2B5EF4-FFF2-40B4-BE49-F238E27FC236}">
                    <a16:creationId xmlns:a16="http://schemas.microsoft.com/office/drawing/2014/main" id="{105FAE24-FF07-9AA0-3159-A5DDCB6EAE46}"/>
                  </a:ext>
                </a:extLst>
              </p:cNvPr>
              <p:cNvGrpSpPr/>
              <p:nvPr/>
            </p:nvGrpSpPr>
            <p:grpSpPr>
              <a:xfrm>
                <a:off x="4082439" y="1945148"/>
                <a:ext cx="979145" cy="687871"/>
                <a:chOff x="4082440" y="1937163"/>
                <a:chExt cx="979145" cy="687871"/>
              </a:xfrm>
            </p:grpSpPr>
            <p:grpSp>
              <p:nvGrpSpPr>
                <p:cNvPr id="1110" name="Google Shape;1110;p38">
                  <a:extLst>
                    <a:ext uri="{FF2B5EF4-FFF2-40B4-BE49-F238E27FC236}">
                      <a16:creationId xmlns:a16="http://schemas.microsoft.com/office/drawing/2014/main" id="{DD6AABAB-519C-FF58-821A-30B90FD6CA25}"/>
                    </a:ext>
                  </a:extLst>
                </p:cNvPr>
                <p:cNvGrpSpPr/>
                <p:nvPr/>
              </p:nvGrpSpPr>
              <p:grpSpPr>
                <a:xfrm>
                  <a:off x="4082440" y="1937163"/>
                  <a:ext cx="979120" cy="110620"/>
                  <a:chOff x="4082440" y="1937163"/>
                  <a:chExt cx="979120" cy="110620"/>
                </a:xfrm>
              </p:grpSpPr>
              <p:sp>
                <p:nvSpPr>
                  <p:cNvPr id="1111" name="Google Shape;1111;p38">
                    <a:extLst>
                      <a:ext uri="{FF2B5EF4-FFF2-40B4-BE49-F238E27FC236}">
                        <a16:creationId xmlns:a16="http://schemas.microsoft.com/office/drawing/2014/main" id="{D5316761-92ED-C0B9-2CC6-3EDADE51D998}"/>
                      </a:ext>
                    </a:extLst>
                  </p:cNvPr>
                  <p:cNvSpPr/>
                  <p:nvPr/>
                </p:nvSpPr>
                <p:spPr>
                  <a:xfrm>
                    <a:off x="4950940" y="1937163"/>
                    <a:ext cx="110620" cy="1106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2" name="Google Shape;1112;p38">
                    <a:extLst>
                      <a:ext uri="{FF2B5EF4-FFF2-40B4-BE49-F238E27FC236}">
                        <a16:creationId xmlns:a16="http://schemas.microsoft.com/office/drawing/2014/main" id="{6C2B1195-D05C-A662-58E4-E17B679EBE7D}"/>
                      </a:ext>
                    </a:extLst>
                  </p:cNvPr>
                  <p:cNvSpPr/>
                  <p:nvPr/>
                </p:nvSpPr>
                <p:spPr>
                  <a:xfrm>
                    <a:off x="4082440" y="1937163"/>
                    <a:ext cx="110620" cy="11062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13" name="Google Shape;1113;p38">
                  <a:extLst>
                    <a:ext uri="{FF2B5EF4-FFF2-40B4-BE49-F238E27FC236}">
                      <a16:creationId xmlns:a16="http://schemas.microsoft.com/office/drawing/2014/main" id="{0BDE8B92-78D8-EAD6-3E19-5AB9A5B9F6B2}"/>
                    </a:ext>
                  </a:extLst>
                </p:cNvPr>
                <p:cNvGrpSpPr/>
                <p:nvPr/>
              </p:nvGrpSpPr>
              <p:grpSpPr>
                <a:xfrm>
                  <a:off x="4082465" y="2514414"/>
                  <a:ext cx="979120" cy="110620"/>
                  <a:chOff x="4082440" y="1937163"/>
                  <a:chExt cx="979120" cy="110620"/>
                </a:xfrm>
              </p:grpSpPr>
              <p:sp>
                <p:nvSpPr>
                  <p:cNvPr id="1114" name="Google Shape;1114;p38">
                    <a:extLst>
                      <a:ext uri="{FF2B5EF4-FFF2-40B4-BE49-F238E27FC236}">
                        <a16:creationId xmlns:a16="http://schemas.microsoft.com/office/drawing/2014/main" id="{758E57B9-6620-B3D0-8A80-ED7CFDAEB7B7}"/>
                      </a:ext>
                    </a:extLst>
                  </p:cNvPr>
                  <p:cNvSpPr/>
                  <p:nvPr/>
                </p:nvSpPr>
                <p:spPr>
                  <a:xfrm>
                    <a:off x="4950940" y="1937163"/>
                    <a:ext cx="110620" cy="1106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5" name="Google Shape;1115;p38">
                    <a:extLst>
                      <a:ext uri="{FF2B5EF4-FFF2-40B4-BE49-F238E27FC236}">
                        <a16:creationId xmlns:a16="http://schemas.microsoft.com/office/drawing/2014/main" id="{39119010-8F11-7F55-BEB8-49F4CAC671EE}"/>
                      </a:ext>
                    </a:extLst>
                  </p:cNvPr>
                  <p:cNvSpPr/>
                  <p:nvPr/>
                </p:nvSpPr>
                <p:spPr>
                  <a:xfrm>
                    <a:off x="4082440" y="1937163"/>
                    <a:ext cx="110620" cy="1106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1116" name="Google Shape;1116;p38">
              <a:extLst>
                <a:ext uri="{FF2B5EF4-FFF2-40B4-BE49-F238E27FC236}">
                  <a16:creationId xmlns:a16="http://schemas.microsoft.com/office/drawing/2014/main" id="{4C235B52-8C19-03EE-4F4B-950EC1A675DD}"/>
                </a:ext>
              </a:extLst>
            </p:cNvPr>
            <p:cNvSpPr/>
            <p:nvPr/>
          </p:nvSpPr>
          <p:spPr>
            <a:xfrm>
              <a:off x="4414824" y="2789281"/>
              <a:ext cx="314400" cy="31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extLst>
      <p:ext uri="{BB962C8B-B14F-4D97-AF65-F5344CB8AC3E}">
        <p14:creationId xmlns:p14="http://schemas.microsoft.com/office/powerpoint/2010/main" val="62173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9C60B297-7FD7-43DF-B488-76DB53A9AA38}"/>
            </a:ext>
          </a:extLst>
        </p:cNvPr>
        <p:cNvGrpSpPr/>
        <p:nvPr/>
      </p:nvGrpSpPr>
      <p:grpSpPr>
        <a:xfrm>
          <a:off x="0" y="0"/>
          <a:ext cx="0" cy="0"/>
          <a:chOff x="0" y="0"/>
          <a:chExt cx="0" cy="0"/>
        </a:xfrm>
      </p:grpSpPr>
      <p:grpSp>
        <p:nvGrpSpPr>
          <p:cNvPr id="142" name="Google Shape;142;p18">
            <a:extLst>
              <a:ext uri="{FF2B5EF4-FFF2-40B4-BE49-F238E27FC236}">
                <a16:creationId xmlns:a16="http://schemas.microsoft.com/office/drawing/2014/main" id="{9F70CCB4-9AFC-88DE-DB62-02FA24B9ECEB}"/>
              </a:ext>
            </a:extLst>
          </p:cNvPr>
          <p:cNvGrpSpPr/>
          <p:nvPr/>
        </p:nvGrpSpPr>
        <p:grpSpPr>
          <a:xfrm>
            <a:off x="1452139" y="1933275"/>
            <a:ext cx="6239400" cy="636000"/>
            <a:chOff x="1452139" y="1933275"/>
            <a:chExt cx="6239400" cy="636000"/>
          </a:xfrm>
        </p:grpSpPr>
        <p:cxnSp>
          <p:nvCxnSpPr>
            <p:cNvPr id="143" name="Google Shape;143;p18">
              <a:extLst>
                <a:ext uri="{FF2B5EF4-FFF2-40B4-BE49-F238E27FC236}">
                  <a16:creationId xmlns:a16="http://schemas.microsoft.com/office/drawing/2014/main" id="{86EEEE63-3EEC-FD33-A154-D0274938FFD2}"/>
                </a:ext>
              </a:extLst>
            </p:cNvPr>
            <p:cNvCxnSpPr>
              <a:stCxn id="144" idx="1"/>
              <a:endCxn id="145" idx="0"/>
            </p:cNvCxnSpPr>
            <p:nvPr/>
          </p:nvCxnSpPr>
          <p:spPr>
            <a:xfrm flipH="1">
              <a:off x="1452139" y="1933275"/>
              <a:ext cx="1894800" cy="636000"/>
            </a:xfrm>
            <a:prstGeom prst="bentConnector2">
              <a:avLst/>
            </a:prstGeom>
            <a:noFill/>
            <a:ln w="19050" cap="flat" cmpd="sng">
              <a:solidFill>
                <a:schemeClr val="dk1"/>
              </a:solidFill>
              <a:prstDash val="solid"/>
              <a:round/>
              <a:headEnd type="none" w="med" len="med"/>
              <a:tailEnd type="none" w="med" len="med"/>
            </a:ln>
          </p:spPr>
        </p:cxnSp>
        <p:cxnSp>
          <p:nvCxnSpPr>
            <p:cNvPr id="146" name="Google Shape;146;p18">
              <a:extLst>
                <a:ext uri="{FF2B5EF4-FFF2-40B4-BE49-F238E27FC236}">
                  <a16:creationId xmlns:a16="http://schemas.microsoft.com/office/drawing/2014/main" id="{FD8D6ED6-11B8-E23B-C22C-4791353DEEA6}"/>
                </a:ext>
              </a:extLst>
            </p:cNvPr>
            <p:cNvCxnSpPr>
              <a:stCxn id="144" idx="2"/>
              <a:endCxn id="147" idx="0"/>
            </p:cNvCxnSpPr>
            <p:nvPr/>
          </p:nvCxnSpPr>
          <p:spPr>
            <a:xfrm rot="5400000">
              <a:off x="3839839" y="1837125"/>
              <a:ext cx="424200" cy="10401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48" name="Google Shape;148;p18">
              <a:extLst>
                <a:ext uri="{FF2B5EF4-FFF2-40B4-BE49-F238E27FC236}">
                  <a16:creationId xmlns:a16="http://schemas.microsoft.com/office/drawing/2014/main" id="{303496D0-C4CA-5D15-FF6D-788378B18490}"/>
                </a:ext>
              </a:extLst>
            </p:cNvPr>
            <p:cNvCxnSpPr>
              <a:stCxn id="144" idx="2"/>
              <a:endCxn id="149" idx="0"/>
            </p:cNvCxnSpPr>
            <p:nvPr/>
          </p:nvCxnSpPr>
          <p:spPr>
            <a:xfrm rot="-5400000" flipH="1">
              <a:off x="4879789" y="1837275"/>
              <a:ext cx="424200" cy="10398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50" name="Google Shape;150;p18">
              <a:extLst>
                <a:ext uri="{FF2B5EF4-FFF2-40B4-BE49-F238E27FC236}">
                  <a16:creationId xmlns:a16="http://schemas.microsoft.com/office/drawing/2014/main" id="{B9AF8137-435B-1113-EA52-FC18E1072630}"/>
                </a:ext>
              </a:extLst>
            </p:cNvPr>
            <p:cNvCxnSpPr>
              <a:stCxn id="144" idx="3"/>
              <a:endCxn id="151" idx="0"/>
            </p:cNvCxnSpPr>
            <p:nvPr/>
          </p:nvCxnSpPr>
          <p:spPr>
            <a:xfrm>
              <a:off x="5797039" y="1933275"/>
              <a:ext cx="1894500" cy="636000"/>
            </a:xfrm>
            <a:prstGeom prst="bentConnector2">
              <a:avLst/>
            </a:prstGeom>
            <a:noFill/>
            <a:ln w="19050" cap="flat" cmpd="sng">
              <a:solidFill>
                <a:schemeClr val="dk1"/>
              </a:solidFill>
              <a:prstDash val="solid"/>
              <a:round/>
              <a:headEnd type="none" w="med" len="med"/>
              <a:tailEnd type="none" w="med" len="med"/>
            </a:ln>
          </p:spPr>
        </p:cxnSp>
      </p:grpSp>
      <p:sp>
        <p:nvSpPr>
          <p:cNvPr id="152" name="Google Shape;152;p18">
            <a:extLst>
              <a:ext uri="{FF2B5EF4-FFF2-40B4-BE49-F238E27FC236}">
                <a16:creationId xmlns:a16="http://schemas.microsoft.com/office/drawing/2014/main" id="{79A4278B-D6F4-A01A-9048-393A60AA134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systems</a:t>
            </a:r>
          </a:p>
        </p:txBody>
      </p:sp>
      <p:sp>
        <p:nvSpPr>
          <p:cNvPr id="144" name="Google Shape;144;p18">
            <a:extLst>
              <a:ext uri="{FF2B5EF4-FFF2-40B4-BE49-F238E27FC236}">
                <a16:creationId xmlns:a16="http://schemas.microsoft.com/office/drawing/2014/main" id="{5898F238-9A5B-2CF1-DBA1-D769F59A01D0}"/>
              </a:ext>
            </a:extLst>
          </p:cNvPr>
          <p:cNvSpPr/>
          <p:nvPr/>
        </p:nvSpPr>
        <p:spPr>
          <a:xfrm>
            <a:off x="3346939" y="1721475"/>
            <a:ext cx="2450100" cy="423600"/>
          </a:xfrm>
          <a:prstGeom prst="roundRect">
            <a:avLst>
              <a:gd name="adj" fmla="val 50000"/>
            </a:avLst>
          </a:prstGeom>
          <a:solidFill>
            <a:schemeClr val="dk2"/>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Key Concepts</a:t>
            </a:r>
          </a:p>
        </p:txBody>
      </p:sp>
      <p:grpSp>
        <p:nvGrpSpPr>
          <p:cNvPr id="154" name="Google Shape;154;p18">
            <a:extLst>
              <a:ext uri="{FF2B5EF4-FFF2-40B4-BE49-F238E27FC236}">
                <a16:creationId xmlns:a16="http://schemas.microsoft.com/office/drawing/2014/main" id="{E051946E-E7A9-B8A5-03A6-376E1ECA75D2}"/>
              </a:ext>
            </a:extLst>
          </p:cNvPr>
          <p:cNvGrpSpPr/>
          <p:nvPr/>
        </p:nvGrpSpPr>
        <p:grpSpPr>
          <a:xfrm>
            <a:off x="368491" y="3083957"/>
            <a:ext cx="2047912" cy="1668487"/>
            <a:chOff x="487703" y="3083957"/>
            <a:chExt cx="1928700" cy="1668487"/>
          </a:xfrm>
        </p:grpSpPr>
        <p:sp>
          <p:nvSpPr>
            <p:cNvPr id="155" name="Google Shape;155;p18">
              <a:extLst>
                <a:ext uri="{FF2B5EF4-FFF2-40B4-BE49-F238E27FC236}">
                  <a16:creationId xmlns:a16="http://schemas.microsoft.com/office/drawing/2014/main" id="{44E7380E-FE5D-C911-81C0-C45F2CF5CDE6}"/>
                </a:ext>
              </a:extLst>
            </p:cNvPr>
            <p:cNvSpPr txBox="1"/>
            <p:nvPr/>
          </p:nvSpPr>
          <p:spPr>
            <a:xfrm>
              <a:off x="487703"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Hilbert Space</a:t>
              </a:r>
            </a:p>
          </p:txBody>
        </p:sp>
        <p:sp>
          <p:nvSpPr>
            <p:cNvPr id="156" name="Google Shape;156;p18">
              <a:extLst>
                <a:ext uri="{FF2B5EF4-FFF2-40B4-BE49-F238E27FC236}">
                  <a16:creationId xmlns:a16="http://schemas.microsoft.com/office/drawing/2014/main" id="{25FFE59B-1280-5171-7D8C-6AE51E1A67FA}"/>
                </a:ext>
              </a:extLst>
            </p:cNvPr>
            <p:cNvSpPr txBox="1"/>
            <p:nvPr/>
          </p:nvSpPr>
          <p:spPr>
            <a:xfrm>
              <a:off x="487703"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A system can be modelled by a complex Hilbert Space</a:t>
              </a:r>
            </a:p>
            <a:p>
              <a:pPr marL="182880" lvl="0" indent="-167640" algn="l" rtl="0">
                <a:spcBef>
                  <a:spcPts val="50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State described by state vector up to a global phase in the system state space</a:t>
              </a:r>
            </a:p>
            <a:p>
              <a:pPr marL="182880" lvl="0" indent="-167640" algn="l" rtl="0">
                <a:spcBef>
                  <a:spcPts val="500"/>
                </a:spcBef>
                <a:spcAft>
                  <a:spcPts val="0"/>
                </a:spcAft>
                <a:buClr>
                  <a:schemeClr val="lt2"/>
                </a:buClr>
                <a:buSzPts val="1200"/>
                <a:buFont typeface="Roboto"/>
                <a:buChar char="●"/>
              </a:pPr>
              <a:r>
                <a:rPr lang="en-US" sz="1200" dirty="0">
                  <a:solidFill>
                    <a:schemeClr val="dk1"/>
                  </a:solidFill>
                  <a:latin typeface="Roboto"/>
                  <a:ea typeface="Roboto"/>
                  <a:cs typeface="Roboto"/>
                  <a:sym typeface="Roboto"/>
                </a:rPr>
                <a:t>Superposition</a:t>
              </a:r>
              <a:endParaRPr lang="en-US" sz="1200" noProof="0" dirty="0">
                <a:solidFill>
                  <a:schemeClr val="dk1"/>
                </a:solidFill>
                <a:latin typeface="Roboto"/>
                <a:ea typeface="Roboto"/>
                <a:cs typeface="Roboto"/>
                <a:sym typeface="Roboto"/>
              </a:endParaRPr>
            </a:p>
          </p:txBody>
        </p:sp>
      </p:grpSp>
      <p:sp>
        <p:nvSpPr>
          <p:cNvPr id="145" name="Google Shape;145;p18">
            <a:extLst>
              <a:ext uri="{FF2B5EF4-FFF2-40B4-BE49-F238E27FC236}">
                <a16:creationId xmlns:a16="http://schemas.microsoft.com/office/drawing/2014/main" id="{4D2BDA85-4156-740A-F2CF-7BFB2179264A}"/>
              </a:ext>
            </a:extLst>
          </p:cNvPr>
          <p:cNvSpPr/>
          <p:nvPr/>
        </p:nvSpPr>
        <p:spPr>
          <a:xfrm>
            <a:off x="1241753" y="2569334"/>
            <a:ext cx="4206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57" name="Google Shape;157;p18">
            <a:extLst>
              <a:ext uri="{FF2B5EF4-FFF2-40B4-BE49-F238E27FC236}">
                <a16:creationId xmlns:a16="http://schemas.microsoft.com/office/drawing/2014/main" id="{2C3CF9F9-F64A-F1EF-660C-1A3F116B748F}"/>
              </a:ext>
            </a:extLst>
          </p:cNvPr>
          <p:cNvGrpSpPr/>
          <p:nvPr/>
        </p:nvGrpSpPr>
        <p:grpSpPr>
          <a:xfrm>
            <a:off x="4647402" y="3083957"/>
            <a:ext cx="1928700" cy="1668487"/>
            <a:chOff x="4647402" y="3083957"/>
            <a:chExt cx="1928700" cy="1668487"/>
          </a:xfrm>
        </p:grpSpPr>
        <p:sp>
          <p:nvSpPr>
            <p:cNvPr id="158" name="Google Shape;158;p18">
              <a:extLst>
                <a:ext uri="{FF2B5EF4-FFF2-40B4-BE49-F238E27FC236}">
                  <a16:creationId xmlns:a16="http://schemas.microsoft.com/office/drawing/2014/main" id="{DB526FF4-118F-8AE6-2767-8A490B89C1F7}"/>
                </a:ext>
              </a:extLst>
            </p:cNvPr>
            <p:cNvSpPr txBox="1"/>
            <p:nvPr/>
          </p:nvSpPr>
          <p:spPr>
            <a:xfrm>
              <a:off x="464740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Multi-qubit</a:t>
              </a:r>
            </a:p>
          </p:txBody>
        </p:sp>
        <p:sp>
          <p:nvSpPr>
            <p:cNvPr id="159" name="Google Shape;159;p18">
              <a:extLst>
                <a:ext uri="{FF2B5EF4-FFF2-40B4-BE49-F238E27FC236}">
                  <a16:creationId xmlns:a16="http://schemas.microsoft.com/office/drawing/2014/main" id="{35A5AC3D-11E8-66CD-D3BA-91E8C4992B12}"/>
                </a:ext>
              </a:extLst>
            </p:cNvPr>
            <p:cNvSpPr txBox="1"/>
            <p:nvPr/>
          </p:nvSpPr>
          <p:spPr>
            <a:xfrm>
              <a:off x="464740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System</a:t>
              </a:r>
              <a:r>
                <a:rPr lang="en-US" sz="1200" dirty="0">
                  <a:solidFill>
                    <a:schemeClr val="dk1"/>
                  </a:solidFill>
                  <a:latin typeface="Roboto"/>
                  <a:ea typeface="Roboto"/>
                  <a:cs typeface="Roboto"/>
                  <a:sym typeface="Roboto"/>
                </a:rPr>
                <a:t>s combine by tensor product</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Exponential growth of space state</a:t>
              </a:r>
            </a:p>
            <a:p>
              <a:pPr marL="182880" lvl="0" indent="-167640" algn="l" rtl="0">
                <a:spcBef>
                  <a:spcPts val="0"/>
                </a:spcBef>
                <a:spcAft>
                  <a:spcPts val="0"/>
                </a:spcAft>
                <a:buClr>
                  <a:schemeClr val="accent2"/>
                </a:buClr>
                <a:buSzPts val="1200"/>
                <a:buFont typeface="Roboto"/>
                <a:buChar char="●"/>
              </a:pPr>
              <a:r>
                <a:rPr lang="en-US" sz="1200" dirty="0">
                  <a:solidFill>
                    <a:schemeClr val="dk1"/>
                  </a:solidFill>
                  <a:latin typeface="Roboto"/>
                  <a:ea typeface="Roboto"/>
                  <a:cs typeface="Roboto"/>
                  <a:sym typeface="Roboto"/>
                </a:rPr>
                <a:t>Can still exists in superposition</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Entanglement</a:t>
              </a:r>
            </a:p>
          </p:txBody>
        </p:sp>
      </p:grpSp>
      <p:sp>
        <p:nvSpPr>
          <p:cNvPr id="149" name="Google Shape;149;p18">
            <a:extLst>
              <a:ext uri="{FF2B5EF4-FFF2-40B4-BE49-F238E27FC236}">
                <a16:creationId xmlns:a16="http://schemas.microsoft.com/office/drawing/2014/main" id="{E3895876-4E19-32EE-1567-FE6B2132430E}"/>
              </a:ext>
            </a:extLst>
          </p:cNvPr>
          <p:cNvSpPr/>
          <p:nvPr/>
        </p:nvSpPr>
        <p:spPr>
          <a:xfrm>
            <a:off x="5401452" y="2569334"/>
            <a:ext cx="4206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0" name="Google Shape;160;p18">
            <a:extLst>
              <a:ext uri="{FF2B5EF4-FFF2-40B4-BE49-F238E27FC236}">
                <a16:creationId xmlns:a16="http://schemas.microsoft.com/office/drawing/2014/main" id="{0B0FE945-07ED-DF98-1B60-5F00458B54C6}"/>
              </a:ext>
            </a:extLst>
          </p:cNvPr>
          <p:cNvGrpSpPr/>
          <p:nvPr/>
        </p:nvGrpSpPr>
        <p:grpSpPr>
          <a:xfrm>
            <a:off x="6727250" y="3083957"/>
            <a:ext cx="2048259" cy="1668487"/>
            <a:chOff x="6727251" y="3083957"/>
            <a:chExt cx="1928700" cy="1668487"/>
          </a:xfrm>
        </p:grpSpPr>
        <p:sp>
          <p:nvSpPr>
            <p:cNvPr id="161" name="Google Shape;161;p18">
              <a:extLst>
                <a:ext uri="{FF2B5EF4-FFF2-40B4-BE49-F238E27FC236}">
                  <a16:creationId xmlns:a16="http://schemas.microsoft.com/office/drawing/2014/main" id="{D9DDB5D2-7CC1-0C99-D897-AFDEC956459E}"/>
                </a:ext>
              </a:extLst>
            </p:cNvPr>
            <p:cNvSpPr txBox="1"/>
            <p:nvPr/>
          </p:nvSpPr>
          <p:spPr>
            <a:xfrm>
              <a:off x="6727251"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Transformations</a:t>
              </a:r>
            </a:p>
          </p:txBody>
        </p:sp>
        <p:sp>
          <p:nvSpPr>
            <p:cNvPr id="162" name="Google Shape;162;p18">
              <a:extLst>
                <a:ext uri="{FF2B5EF4-FFF2-40B4-BE49-F238E27FC236}">
                  <a16:creationId xmlns:a16="http://schemas.microsoft.com/office/drawing/2014/main" id="{D8B2A4D7-55BB-A337-5A00-EB56E852F7AC}"/>
                </a:ext>
              </a:extLst>
            </p:cNvPr>
            <p:cNvSpPr txBox="1"/>
            <p:nvPr/>
          </p:nvSpPr>
          <p:spPr>
            <a:xfrm>
              <a:off x="6727251"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Isolated quantum system evolves with reversible unitary operators</a:t>
              </a:r>
            </a:p>
            <a:p>
              <a:pPr marL="182880" lvl="0" indent="-167640" algn="l" rtl="0">
                <a:spcBef>
                  <a:spcPts val="50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Open systems affected by decoherence</a:t>
              </a:r>
            </a:p>
            <a:p>
              <a:pPr marL="182880" lvl="0" indent="-167640" algn="l" rtl="0">
                <a:spcBef>
                  <a:spcPts val="500"/>
                </a:spcBef>
                <a:spcAft>
                  <a:spcPts val="500"/>
                </a:spcAft>
                <a:buClr>
                  <a:schemeClr val="accent3"/>
                </a:buClr>
                <a:buSzPts val="1200"/>
                <a:buFont typeface="Roboto"/>
                <a:buChar char="●"/>
              </a:pPr>
              <a:r>
                <a:rPr lang="en-US" sz="1200" noProof="0" dirty="0">
                  <a:solidFill>
                    <a:schemeClr val="dk1"/>
                  </a:solidFill>
                  <a:latin typeface="Roboto"/>
                  <a:ea typeface="Roboto"/>
                  <a:cs typeface="Roboto"/>
                  <a:sym typeface="Roboto"/>
                </a:rPr>
                <a:t>No cloning theorem</a:t>
              </a:r>
            </a:p>
          </p:txBody>
        </p:sp>
      </p:grpSp>
      <p:sp>
        <p:nvSpPr>
          <p:cNvPr id="151" name="Google Shape;151;p18">
            <a:extLst>
              <a:ext uri="{FF2B5EF4-FFF2-40B4-BE49-F238E27FC236}">
                <a16:creationId xmlns:a16="http://schemas.microsoft.com/office/drawing/2014/main" id="{A2255E96-F53B-7B9E-221A-F2F866441C94}"/>
              </a:ext>
            </a:extLst>
          </p:cNvPr>
          <p:cNvSpPr/>
          <p:nvPr/>
        </p:nvSpPr>
        <p:spPr>
          <a:xfrm>
            <a:off x="7481301" y="2569334"/>
            <a:ext cx="4206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3" name="Google Shape;163;p18">
            <a:extLst>
              <a:ext uri="{FF2B5EF4-FFF2-40B4-BE49-F238E27FC236}">
                <a16:creationId xmlns:a16="http://schemas.microsoft.com/office/drawing/2014/main" id="{B892168E-8625-164F-0A45-DC0F1C2992F0}"/>
              </a:ext>
            </a:extLst>
          </p:cNvPr>
          <p:cNvGrpSpPr/>
          <p:nvPr/>
        </p:nvGrpSpPr>
        <p:grpSpPr>
          <a:xfrm>
            <a:off x="2567552" y="3083957"/>
            <a:ext cx="1928700" cy="1668487"/>
            <a:chOff x="2567552" y="3083957"/>
            <a:chExt cx="1928700" cy="1668487"/>
          </a:xfrm>
        </p:grpSpPr>
        <p:sp>
          <p:nvSpPr>
            <p:cNvPr id="164" name="Google Shape;164;p18">
              <a:extLst>
                <a:ext uri="{FF2B5EF4-FFF2-40B4-BE49-F238E27FC236}">
                  <a16:creationId xmlns:a16="http://schemas.microsoft.com/office/drawing/2014/main" id="{40657908-B043-8AC9-EAB9-C572E89699CE}"/>
                </a:ext>
              </a:extLst>
            </p:cNvPr>
            <p:cNvSpPr txBox="1"/>
            <p:nvPr/>
          </p:nvSpPr>
          <p:spPr>
            <a:xfrm>
              <a:off x="256755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Measurement</a:t>
              </a:r>
            </a:p>
          </p:txBody>
        </p:sp>
        <p:sp>
          <p:nvSpPr>
            <p:cNvPr id="165" name="Google Shape;165;p18">
              <a:extLst>
                <a:ext uri="{FF2B5EF4-FFF2-40B4-BE49-F238E27FC236}">
                  <a16:creationId xmlns:a16="http://schemas.microsoft.com/office/drawing/2014/main" id="{D804535B-EBB9-402E-B043-86BDDEE8AAD6}"/>
                </a:ext>
              </a:extLst>
            </p:cNvPr>
            <p:cNvSpPr txBox="1"/>
            <p:nvPr/>
          </p:nvSpPr>
          <p:spPr>
            <a:xfrm>
              <a:off x="256755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Basis dependent</a:t>
              </a:r>
            </a:p>
            <a:p>
              <a:pPr marL="182880" lvl="0" indent="-167640" algn="l" rtl="0">
                <a:spcBef>
                  <a:spcPts val="50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Probabilistic</a:t>
              </a:r>
            </a:p>
            <a:p>
              <a:pPr marL="182880" lvl="0" indent="-167640" algn="l" rtl="0">
                <a:spcBef>
                  <a:spcPts val="500"/>
                </a:spcBef>
                <a:spcAft>
                  <a:spcPts val="500"/>
                </a:spcAft>
                <a:buClr>
                  <a:schemeClr val="accent1"/>
                </a:buClr>
                <a:buSzPts val="1200"/>
                <a:buFont typeface="Roboto"/>
                <a:buChar char="●"/>
              </a:pPr>
              <a:r>
                <a:rPr lang="en-US" sz="1200" noProof="0" dirty="0">
                  <a:solidFill>
                    <a:schemeClr val="dk1"/>
                  </a:solidFill>
                  <a:latin typeface="Roboto"/>
                  <a:ea typeface="Roboto"/>
                  <a:cs typeface="Roboto"/>
                  <a:sym typeface="Roboto"/>
                </a:rPr>
                <a:t>Transform system state in one of the preferred state</a:t>
              </a:r>
            </a:p>
          </p:txBody>
        </p:sp>
      </p:grpSp>
      <p:sp>
        <p:nvSpPr>
          <p:cNvPr id="147" name="Google Shape;147;p18">
            <a:extLst>
              <a:ext uri="{FF2B5EF4-FFF2-40B4-BE49-F238E27FC236}">
                <a16:creationId xmlns:a16="http://schemas.microsoft.com/office/drawing/2014/main" id="{3033EEC0-8795-24ED-3343-62B926545B88}"/>
              </a:ext>
            </a:extLst>
          </p:cNvPr>
          <p:cNvSpPr/>
          <p:nvPr/>
        </p:nvSpPr>
        <p:spPr>
          <a:xfrm>
            <a:off x="3321602" y="2569334"/>
            <a:ext cx="4206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6" name="Google Shape;166;p18">
            <a:extLst>
              <a:ext uri="{FF2B5EF4-FFF2-40B4-BE49-F238E27FC236}">
                <a16:creationId xmlns:a16="http://schemas.microsoft.com/office/drawing/2014/main" id="{6F8AA754-FA95-BC2C-84A1-C840672055EE}"/>
              </a:ext>
            </a:extLst>
          </p:cNvPr>
          <p:cNvGrpSpPr/>
          <p:nvPr/>
        </p:nvGrpSpPr>
        <p:grpSpPr>
          <a:xfrm>
            <a:off x="5489428" y="2660019"/>
            <a:ext cx="244648" cy="239229"/>
            <a:chOff x="-22863675" y="3131775"/>
            <a:chExt cx="299300" cy="293425"/>
          </a:xfrm>
        </p:grpSpPr>
        <p:sp>
          <p:nvSpPr>
            <p:cNvPr id="167" name="Google Shape;167;p18">
              <a:extLst>
                <a:ext uri="{FF2B5EF4-FFF2-40B4-BE49-F238E27FC236}">
                  <a16:creationId xmlns:a16="http://schemas.microsoft.com/office/drawing/2014/main" id="{E9B4125E-302F-2D6D-7167-1FA878914F57}"/>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8" name="Google Shape;168;p18">
              <a:extLst>
                <a:ext uri="{FF2B5EF4-FFF2-40B4-BE49-F238E27FC236}">
                  <a16:creationId xmlns:a16="http://schemas.microsoft.com/office/drawing/2014/main" id="{848011F9-E9F3-5C76-2CA2-9F90CDF8EE1F}"/>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9" name="Google Shape;169;p18">
              <a:extLst>
                <a:ext uri="{FF2B5EF4-FFF2-40B4-BE49-F238E27FC236}">
                  <a16:creationId xmlns:a16="http://schemas.microsoft.com/office/drawing/2014/main" id="{2B6A6743-8422-FEB4-5CC9-DC3610E84977}"/>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0" name="Google Shape;170;p18">
            <a:extLst>
              <a:ext uri="{FF2B5EF4-FFF2-40B4-BE49-F238E27FC236}">
                <a16:creationId xmlns:a16="http://schemas.microsoft.com/office/drawing/2014/main" id="{FEEE9056-813B-1D1B-EDD6-6782C9271CE8}"/>
              </a:ext>
            </a:extLst>
          </p:cNvPr>
          <p:cNvGrpSpPr/>
          <p:nvPr/>
        </p:nvGrpSpPr>
        <p:grpSpPr>
          <a:xfrm>
            <a:off x="3413430" y="2658898"/>
            <a:ext cx="236944" cy="241471"/>
            <a:chOff x="-24353875" y="3147725"/>
            <a:chExt cx="289875" cy="296175"/>
          </a:xfrm>
        </p:grpSpPr>
        <p:sp>
          <p:nvSpPr>
            <p:cNvPr id="171" name="Google Shape;171;p18">
              <a:extLst>
                <a:ext uri="{FF2B5EF4-FFF2-40B4-BE49-F238E27FC236}">
                  <a16:creationId xmlns:a16="http://schemas.microsoft.com/office/drawing/2014/main" id="{3AFAD183-8274-8155-7EFC-857F99404AE5}"/>
                </a:ext>
              </a:extLst>
            </p:cNvPr>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2" name="Google Shape;172;p18">
              <a:extLst>
                <a:ext uri="{FF2B5EF4-FFF2-40B4-BE49-F238E27FC236}">
                  <a16:creationId xmlns:a16="http://schemas.microsoft.com/office/drawing/2014/main" id="{4625891C-035E-C35C-B0F3-1905144FC4E8}"/>
                </a:ext>
              </a:extLst>
            </p:cNvPr>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3" name="Google Shape;173;p18">
            <a:extLst>
              <a:ext uri="{FF2B5EF4-FFF2-40B4-BE49-F238E27FC236}">
                <a16:creationId xmlns:a16="http://schemas.microsoft.com/office/drawing/2014/main" id="{9C50A457-F923-B180-E145-F4BC7E838985}"/>
              </a:ext>
            </a:extLst>
          </p:cNvPr>
          <p:cNvGrpSpPr/>
          <p:nvPr/>
        </p:nvGrpSpPr>
        <p:grpSpPr>
          <a:xfrm>
            <a:off x="7570031" y="2658701"/>
            <a:ext cx="243142" cy="241865"/>
            <a:chOff x="-46779100" y="3938500"/>
            <a:chExt cx="299325" cy="298525"/>
          </a:xfrm>
        </p:grpSpPr>
        <p:sp>
          <p:nvSpPr>
            <p:cNvPr id="174" name="Google Shape;174;p18">
              <a:extLst>
                <a:ext uri="{FF2B5EF4-FFF2-40B4-BE49-F238E27FC236}">
                  <a16:creationId xmlns:a16="http://schemas.microsoft.com/office/drawing/2014/main" id="{42B805CE-A21D-4924-09B4-D73E525092DB}"/>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5" name="Google Shape;175;p18">
              <a:extLst>
                <a:ext uri="{FF2B5EF4-FFF2-40B4-BE49-F238E27FC236}">
                  <a16:creationId xmlns:a16="http://schemas.microsoft.com/office/drawing/2014/main" id="{537E3A4E-2888-FD21-7386-53984BC4C47F}"/>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6" name="Google Shape;176;p18">
            <a:extLst>
              <a:ext uri="{FF2B5EF4-FFF2-40B4-BE49-F238E27FC236}">
                <a16:creationId xmlns:a16="http://schemas.microsoft.com/office/drawing/2014/main" id="{7178DECB-A5BA-FCF5-D3CF-4B25F702D906}"/>
              </a:ext>
            </a:extLst>
          </p:cNvPr>
          <p:cNvGrpSpPr/>
          <p:nvPr/>
        </p:nvGrpSpPr>
        <p:grpSpPr>
          <a:xfrm>
            <a:off x="1330482" y="2657263"/>
            <a:ext cx="243142" cy="244741"/>
            <a:chOff x="-45673275" y="3199325"/>
            <a:chExt cx="299325" cy="302075"/>
          </a:xfrm>
        </p:grpSpPr>
        <p:sp>
          <p:nvSpPr>
            <p:cNvPr id="177" name="Google Shape;177;p18">
              <a:extLst>
                <a:ext uri="{FF2B5EF4-FFF2-40B4-BE49-F238E27FC236}">
                  <a16:creationId xmlns:a16="http://schemas.microsoft.com/office/drawing/2014/main" id="{4415A3D4-02D8-827D-C667-B21DA9425BCC}"/>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8" name="Google Shape;178;p18">
              <a:extLst>
                <a:ext uri="{FF2B5EF4-FFF2-40B4-BE49-F238E27FC236}">
                  <a16:creationId xmlns:a16="http://schemas.microsoft.com/office/drawing/2014/main" id="{4569AAB1-F637-8BD8-E8FD-C26048D37352}"/>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9" name="Google Shape;179;p18">
              <a:extLst>
                <a:ext uri="{FF2B5EF4-FFF2-40B4-BE49-F238E27FC236}">
                  <a16:creationId xmlns:a16="http://schemas.microsoft.com/office/drawing/2014/main" id="{79E1D2B7-BCFA-1611-F12B-4FFE3F99F738}"/>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80" name="Google Shape;180;p18">
            <a:extLst>
              <a:ext uri="{FF2B5EF4-FFF2-40B4-BE49-F238E27FC236}">
                <a16:creationId xmlns:a16="http://schemas.microsoft.com/office/drawing/2014/main" id="{2F67EDC0-419E-1865-25A3-26A1890E360C}"/>
              </a:ext>
            </a:extLst>
          </p:cNvPr>
          <p:cNvSpPr txBox="1"/>
          <p:nvPr/>
        </p:nvSpPr>
        <p:spPr>
          <a:xfrm>
            <a:off x="10585850" y="6540000"/>
            <a:ext cx="40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noProof="0" dirty="0">
              <a:latin typeface="Roboto"/>
              <a:ea typeface="Roboto"/>
              <a:cs typeface="Roboto"/>
              <a:sym typeface="Roboto"/>
            </a:endParaRPr>
          </a:p>
        </p:txBody>
      </p:sp>
      <p:sp>
        <p:nvSpPr>
          <p:cNvPr id="2" name="TextBox 1">
            <a:extLst>
              <a:ext uri="{FF2B5EF4-FFF2-40B4-BE49-F238E27FC236}">
                <a16:creationId xmlns:a16="http://schemas.microsoft.com/office/drawing/2014/main" id="{7C035E1E-40C8-B6E9-302C-36E55AB69C9C}"/>
              </a:ext>
            </a:extLst>
          </p:cNvPr>
          <p:cNvSpPr txBox="1"/>
          <p:nvPr/>
        </p:nvSpPr>
        <p:spPr>
          <a:xfrm>
            <a:off x="1060364" y="990102"/>
            <a:ext cx="7174075" cy="523220"/>
          </a:xfrm>
          <a:prstGeom prst="rect">
            <a:avLst/>
          </a:prstGeom>
          <a:noFill/>
        </p:spPr>
        <p:txBody>
          <a:bodyPr wrap="square" rtlCol="0">
            <a:spAutoFit/>
          </a:bodyPr>
          <a:lstStyle/>
          <a:p>
            <a:pPr algn="just"/>
            <a:r>
              <a:rPr lang="en-US" noProof="0" dirty="0"/>
              <a:t>A quantum system can be made using different technologies, but regardless of this they are governed by many universal postulates	</a:t>
            </a:r>
          </a:p>
        </p:txBody>
      </p:sp>
    </p:spTree>
    <p:extLst>
      <p:ext uri="{BB962C8B-B14F-4D97-AF65-F5344CB8AC3E}">
        <p14:creationId xmlns:p14="http://schemas.microsoft.com/office/powerpoint/2010/main" val="288636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aphicFrame>
        <p:nvGraphicFramePr>
          <p:cNvPr id="1062" name="Google Shape;1062;p37"/>
          <p:cNvGraphicFramePr/>
          <p:nvPr>
            <p:extLst>
              <p:ext uri="{D42A27DB-BD31-4B8C-83A1-F6EECF244321}">
                <p14:modId xmlns:p14="http://schemas.microsoft.com/office/powerpoint/2010/main" val="1126100510"/>
              </p:ext>
            </p:extLst>
          </p:nvPr>
        </p:nvGraphicFramePr>
        <p:xfrm>
          <a:off x="56393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Optical</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photons as qubit</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Polarization, …</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Coaxial or fiber technology</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Low Decoherence, Slow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4039281973"/>
                  </a:ext>
                </a:extLst>
              </a:tr>
            </a:tbl>
          </a:graphicData>
        </a:graphic>
      </p:graphicFrame>
      <p:sp>
        <p:nvSpPr>
          <p:cNvPr id="1063" name="Google Shape;1063;p37"/>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Most Common technologies</a:t>
            </a:r>
            <a:endParaRPr lang="en-US" noProof="0" dirty="0"/>
          </a:p>
        </p:txBody>
      </p:sp>
      <p:sp>
        <p:nvSpPr>
          <p:cNvPr id="1065" name="Google Shape;1065;p37"/>
          <p:cNvSpPr/>
          <p:nvPr/>
        </p:nvSpPr>
        <p:spPr>
          <a:xfrm>
            <a:off x="4278025" y="1587640"/>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6" name="Google Shape;1066;p37"/>
          <p:cNvSpPr/>
          <p:nvPr/>
        </p:nvSpPr>
        <p:spPr>
          <a:xfrm>
            <a:off x="4278025" y="2376215"/>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7" name="Google Shape;1067;p37"/>
          <p:cNvSpPr/>
          <p:nvPr/>
        </p:nvSpPr>
        <p:spPr>
          <a:xfrm>
            <a:off x="4278025" y="3164790"/>
            <a:ext cx="587700" cy="5877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graphicFrame>
        <p:nvGraphicFramePr>
          <p:cNvPr id="1068" name="Google Shape;1068;p37"/>
          <p:cNvGraphicFramePr/>
          <p:nvPr>
            <p:extLst>
              <p:ext uri="{D42A27DB-BD31-4B8C-83A1-F6EECF244321}">
                <p14:modId xmlns:p14="http://schemas.microsoft.com/office/powerpoint/2010/main" val="684392735"/>
              </p:ext>
            </p:extLst>
          </p:nvPr>
        </p:nvGraphicFramePr>
        <p:xfrm>
          <a:off x="507678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Superconductive</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superconductive circuits manipulated by microwaves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System phase, Charge, …</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Need system at cryogenics temperature</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High Decoherence, Fast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804518780"/>
                  </a:ext>
                </a:extLst>
              </a:tr>
            </a:tbl>
          </a:graphicData>
        </a:graphic>
      </p:graphicFrame>
      <p:sp>
        <p:nvSpPr>
          <p:cNvPr id="2" name="Google Shape;1067;p37">
            <a:extLst>
              <a:ext uri="{FF2B5EF4-FFF2-40B4-BE49-F238E27FC236}">
                <a16:creationId xmlns:a16="http://schemas.microsoft.com/office/drawing/2014/main" id="{9368BEA0-C548-E051-D483-686687AFED35}"/>
              </a:ext>
            </a:extLst>
          </p:cNvPr>
          <p:cNvSpPr/>
          <p:nvPr/>
        </p:nvSpPr>
        <p:spPr>
          <a:xfrm>
            <a:off x="4278025" y="3953365"/>
            <a:ext cx="587700" cy="587700"/>
          </a:xfrm>
          <a:prstGeom prst="ellipse">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08621684-2C7A-1ABB-2F72-4EFCDD48998D}"/>
            </a:ext>
          </a:extLst>
        </p:cNvPr>
        <p:cNvGrpSpPr/>
        <p:nvPr/>
      </p:nvGrpSpPr>
      <p:grpSpPr>
        <a:xfrm>
          <a:off x="0" y="0"/>
          <a:ext cx="0" cy="0"/>
          <a:chOff x="0" y="0"/>
          <a:chExt cx="0" cy="0"/>
        </a:xfrm>
      </p:grpSpPr>
      <p:grpSp>
        <p:nvGrpSpPr>
          <p:cNvPr id="185" name="Google Shape;185;p19">
            <a:extLst>
              <a:ext uri="{FF2B5EF4-FFF2-40B4-BE49-F238E27FC236}">
                <a16:creationId xmlns:a16="http://schemas.microsoft.com/office/drawing/2014/main" id="{3D451BFA-9964-51BA-F54F-020A0A725384}"/>
              </a:ext>
            </a:extLst>
          </p:cNvPr>
          <p:cNvGrpSpPr/>
          <p:nvPr/>
        </p:nvGrpSpPr>
        <p:grpSpPr>
          <a:xfrm>
            <a:off x="696810" y="1835475"/>
            <a:ext cx="2731500" cy="2728500"/>
            <a:chOff x="696810" y="1835475"/>
            <a:chExt cx="2731500" cy="2728500"/>
          </a:xfrm>
        </p:grpSpPr>
        <p:sp>
          <p:nvSpPr>
            <p:cNvPr id="186" name="Google Shape;186;p19">
              <a:extLst>
                <a:ext uri="{FF2B5EF4-FFF2-40B4-BE49-F238E27FC236}">
                  <a16:creationId xmlns:a16="http://schemas.microsoft.com/office/drawing/2014/main" id="{3BF363B4-A5B6-7B05-AE88-799945ED2120}"/>
                </a:ext>
              </a:extLst>
            </p:cNvPr>
            <p:cNvSpPr/>
            <p:nvPr/>
          </p:nvSpPr>
          <p:spPr>
            <a:xfrm>
              <a:off x="696810" y="2793525"/>
              <a:ext cx="2731500" cy="812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7" name="Google Shape;187;p19">
              <a:extLst>
                <a:ext uri="{FF2B5EF4-FFF2-40B4-BE49-F238E27FC236}">
                  <a16:creationId xmlns:a16="http://schemas.microsoft.com/office/drawing/2014/main" id="{A1456A4D-7404-4D0C-C614-7F5A43FF97E6}"/>
                </a:ext>
              </a:extLst>
            </p:cNvPr>
            <p:cNvSpPr/>
            <p:nvPr/>
          </p:nvSpPr>
          <p:spPr>
            <a:xfrm>
              <a:off x="696810" y="1835475"/>
              <a:ext cx="2731500" cy="2728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8" name="Google Shape;188;p19">
              <a:extLst>
                <a:ext uri="{FF2B5EF4-FFF2-40B4-BE49-F238E27FC236}">
                  <a16:creationId xmlns:a16="http://schemas.microsoft.com/office/drawing/2014/main" id="{5B40FBB5-BC17-9AA8-57CB-22F3C652EC91}"/>
                </a:ext>
              </a:extLst>
            </p:cNvPr>
            <p:cNvSpPr/>
            <p:nvPr/>
          </p:nvSpPr>
          <p:spPr>
            <a:xfrm flipH="1">
              <a:off x="2804735" y="2027390"/>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89" name="Google Shape;189;p19">
              <a:extLst>
                <a:ext uri="{FF2B5EF4-FFF2-40B4-BE49-F238E27FC236}">
                  <a16:creationId xmlns:a16="http://schemas.microsoft.com/office/drawing/2014/main" id="{0E5EA001-4E9A-2905-765D-737F1E9D3858}"/>
                </a:ext>
              </a:extLst>
            </p:cNvPr>
            <p:cNvSpPr/>
            <p:nvPr/>
          </p:nvSpPr>
          <p:spPr>
            <a:xfrm flipH="1">
              <a:off x="2427745" y="2530524"/>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sp>
        <p:nvSpPr>
          <p:cNvPr id="191" name="Google Shape;191;p19">
            <a:extLst>
              <a:ext uri="{FF2B5EF4-FFF2-40B4-BE49-F238E27FC236}">
                <a16:creationId xmlns:a16="http://schemas.microsoft.com/office/drawing/2014/main" id="{2F8934C5-C741-B135-3ADC-6243ECF9D72B}"/>
              </a:ext>
            </a:extLst>
          </p:cNvPr>
          <p:cNvSpPr/>
          <p:nvPr/>
        </p:nvSpPr>
        <p:spPr>
          <a:xfrm>
            <a:off x="879825" y="2016975"/>
            <a:ext cx="2365500" cy="236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96" name="Google Shape;196;p19">
            <a:extLst>
              <a:ext uri="{FF2B5EF4-FFF2-40B4-BE49-F238E27FC236}">
                <a16:creationId xmlns:a16="http://schemas.microsoft.com/office/drawing/2014/main" id="{AE521C3B-D0D4-E85E-A09B-0A3C887F8ED4}"/>
              </a:ext>
            </a:extLst>
          </p:cNvPr>
          <p:cNvGrpSpPr/>
          <p:nvPr/>
        </p:nvGrpSpPr>
        <p:grpSpPr>
          <a:xfrm>
            <a:off x="3912120" y="1830272"/>
            <a:ext cx="4591132" cy="867206"/>
            <a:chOff x="3669755" y="1357009"/>
            <a:chExt cx="4591132" cy="867206"/>
          </a:xfrm>
        </p:grpSpPr>
        <p:sp>
          <p:nvSpPr>
            <p:cNvPr id="197" name="Google Shape;197;p19">
              <a:extLst>
                <a:ext uri="{FF2B5EF4-FFF2-40B4-BE49-F238E27FC236}">
                  <a16:creationId xmlns:a16="http://schemas.microsoft.com/office/drawing/2014/main" id="{DA9285AC-DBAE-326B-09D8-24BCE57124F3}"/>
                </a:ext>
              </a:extLst>
            </p:cNvPr>
            <p:cNvSpPr/>
            <p:nvPr/>
          </p:nvSpPr>
          <p:spPr>
            <a:xfrm>
              <a:off x="3669755" y="1513938"/>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98" name="Google Shape;198;p19">
              <a:extLst>
                <a:ext uri="{FF2B5EF4-FFF2-40B4-BE49-F238E27FC236}">
                  <a16:creationId xmlns:a16="http://schemas.microsoft.com/office/drawing/2014/main" id="{148E994C-7D47-10D1-549E-38232B05E758}"/>
                </a:ext>
              </a:extLst>
            </p:cNvPr>
            <p:cNvSpPr txBox="1"/>
            <p:nvPr/>
          </p:nvSpPr>
          <p:spPr>
            <a:xfrm>
              <a:off x="4314425" y="1357009"/>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Pure states</a:t>
              </a:r>
            </a:p>
          </p:txBody>
        </p:sp>
        <p:sp>
          <p:nvSpPr>
            <p:cNvPr id="199" name="Google Shape;199;p19">
              <a:extLst>
                <a:ext uri="{FF2B5EF4-FFF2-40B4-BE49-F238E27FC236}">
                  <a16:creationId xmlns:a16="http://schemas.microsoft.com/office/drawing/2014/main" id="{0B61BB40-137F-6EAA-71AF-4DADD6ACE8C2}"/>
                </a:ext>
              </a:extLst>
            </p:cNvPr>
            <p:cNvSpPr txBox="1"/>
            <p:nvPr/>
          </p:nvSpPr>
          <p:spPr>
            <a:xfrm>
              <a:off x="4314425" y="1651515"/>
              <a:ext cx="3946462"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Represented by unitary vector that always lives on Bloch Sphere’s surface</a:t>
              </a:r>
            </a:p>
          </p:txBody>
        </p:sp>
      </p:grpSp>
      <p:grpSp>
        <p:nvGrpSpPr>
          <p:cNvPr id="200" name="Google Shape;200;p19">
            <a:extLst>
              <a:ext uri="{FF2B5EF4-FFF2-40B4-BE49-F238E27FC236}">
                <a16:creationId xmlns:a16="http://schemas.microsoft.com/office/drawing/2014/main" id="{ABAEE22E-DEF2-E1B9-3F93-DA711A980A48}"/>
              </a:ext>
            </a:extLst>
          </p:cNvPr>
          <p:cNvGrpSpPr/>
          <p:nvPr/>
        </p:nvGrpSpPr>
        <p:grpSpPr>
          <a:xfrm>
            <a:off x="3912120" y="3207215"/>
            <a:ext cx="4591132" cy="1271342"/>
            <a:chOff x="3669755" y="3589623"/>
            <a:chExt cx="4591132" cy="1271342"/>
          </a:xfrm>
        </p:grpSpPr>
        <p:sp>
          <p:nvSpPr>
            <p:cNvPr id="201" name="Google Shape;201;p19">
              <a:extLst>
                <a:ext uri="{FF2B5EF4-FFF2-40B4-BE49-F238E27FC236}">
                  <a16:creationId xmlns:a16="http://schemas.microsoft.com/office/drawing/2014/main" id="{4052FA63-F80B-9B1E-0DDC-4E577586982B}"/>
                </a:ext>
              </a:extLst>
            </p:cNvPr>
            <p:cNvSpPr/>
            <p:nvPr/>
          </p:nvSpPr>
          <p:spPr>
            <a:xfrm>
              <a:off x="3669755" y="3750250"/>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02" name="Google Shape;202;p19">
              <a:extLst>
                <a:ext uri="{FF2B5EF4-FFF2-40B4-BE49-F238E27FC236}">
                  <a16:creationId xmlns:a16="http://schemas.microsoft.com/office/drawing/2014/main" id="{C7900301-0906-B5E9-845D-65345B15F150}"/>
                </a:ext>
              </a:extLst>
            </p:cNvPr>
            <p:cNvSpPr txBox="1"/>
            <p:nvPr/>
          </p:nvSpPr>
          <p:spPr>
            <a:xfrm>
              <a:off x="4314425" y="3589623"/>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03" name="Google Shape;203;p19">
              <a:extLst>
                <a:ext uri="{FF2B5EF4-FFF2-40B4-BE49-F238E27FC236}">
                  <a16:creationId xmlns:a16="http://schemas.microsoft.com/office/drawing/2014/main" id="{3B8D646C-0E5B-9C57-AF6C-B12107F3BD1D}"/>
                </a:ext>
              </a:extLst>
            </p:cNvPr>
            <p:cNvSpPr txBox="1"/>
            <p:nvPr/>
          </p:nvSpPr>
          <p:spPr>
            <a:xfrm>
              <a:off x="4314424" y="3886624"/>
              <a:ext cx="3946463" cy="9743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latin typeface="Roboto" panose="02000000000000000000" pitchFamily="2" charset="0"/>
                  <a:ea typeface="Roboto" panose="02000000000000000000" pitchFamily="2" charset="0"/>
                  <a:cs typeface="Roboto" panose="02000000000000000000" pitchFamily="2" charset="0"/>
                </a:rPr>
                <a:t>Represent a probabilistic ensemble of pure state due to uncertainty about system’s state, where graphically it’s a non unitary vector contained inside the Bloch Sphere.</a:t>
              </a:r>
            </a:p>
            <a:p>
              <a:pPr marL="0" lvl="0" indent="0" algn="l" rtl="0">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Usually caused by decoherence, that ‘mixes’ pure states or uncertainty about system initialization</a:t>
              </a:r>
              <a:endParaRPr lang="en-US" sz="12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grpSp>
      <p:sp>
        <p:nvSpPr>
          <p:cNvPr id="204" name="Google Shape;204;p19">
            <a:extLst>
              <a:ext uri="{FF2B5EF4-FFF2-40B4-BE49-F238E27FC236}">
                <a16:creationId xmlns:a16="http://schemas.microsoft.com/office/drawing/2014/main" id="{D0CC5171-8F1A-3EC0-63D1-13F93C5D6383}"/>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Bloch Sphere</a:t>
            </a:r>
          </a:p>
        </p:txBody>
      </p:sp>
      <p:sp>
        <p:nvSpPr>
          <p:cNvPr id="205" name="Google Shape;205;p19">
            <a:extLst>
              <a:ext uri="{FF2B5EF4-FFF2-40B4-BE49-F238E27FC236}">
                <a16:creationId xmlns:a16="http://schemas.microsoft.com/office/drawing/2014/main" id="{6F3E947F-EFAC-7811-E21A-1A6B2480C37D}"/>
              </a:ext>
            </a:extLst>
          </p:cNvPr>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Qubit: geometric definition</a:t>
            </a:r>
          </a:p>
        </p:txBody>
      </p:sp>
      <p:cxnSp>
        <p:nvCxnSpPr>
          <p:cNvPr id="206" name="Google Shape;206;p19">
            <a:extLst>
              <a:ext uri="{FF2B5EF4-FFF2-40B4-BE49-F238E27FC236}">
                <a16:creationId xmlns:a16="http://schemas.microsoft.com/office/drawing/2014/main" id="{621D073E-4661-4047-966A-6B7557CBB645}"/>
              </a:ext>
            </a:extLst>
          </p:cNvPr>
          <p:cNvCxnSpPr/>
          <p:nvPr/>
        </p:nvCxnSpPr>
        <p:spPr>
          <a:xfrm rot="10800000">
            <a:off x="2062565" y="2058515"/>
            <a:ext cx="0" cy="1148700"/>
          </a:xfrm>
          <a:prstGeom prst="straightConnector1">
            <a:avLst/>
          </a:prstGeom>
          <a:noFill/>
          <a:ln w="19050" cap="flat" cmpd="sng">
            <a:solidFill>
              <a:schemeClr val="dk1"/>
            </a:solidFill>
            <a:prstDash val="solid"/>
            <a:round/>
            <a:headEnd type="none" w="med" len="med"/>
            <a:tailEnd type="triangle" w="med" len="med"/>
          </a:ln>
        </p:spPr>
      </p:cxnSp>
      <p:cxnSp>
        <p:nvCxnSpPr>
          <p:cNvPr id="207" name="Google Shape;207;p19">
            <a:extLst>
              <a:ext uri="{FF2B5EF4-FFF2-40B4-BE49-F238E27FC236}">
                <a16:creationId xmlns:a16="http://schemas.microsoft.com/office/drawing/2014/main" id="{3FFA8C15-156F-1A40-6B98-050073B714E8}"/>
              </a:ext>
            </a:extLst>
          </p:cNvPr>
          <p:cNvCxnSpPr/>
          <p:nvPr/>
        </p:nvCxnSpPr>
        <p:spPr>
          <a:xfrm>
            <a:off x="2055075" y="3199724"/>
            <a:ext cx="1152000" cy="0"/>
          </a:xfrm>
          <a:prstGeom prst="straightConnector1">
            <a:avLst/>
          </a:prstGeom>
          <a:noFill/>
          <a:ln w="19050" cap="flat" cmpd="sng">
            <a:solidFill>
              <a:schemeClr val="dk1"/>
            </a:solidFill>
            <a:prstDash val="solid"/>
            <a:round/>
            <a:headEnd type="none" w="med" len="med"/>
            <a:tailEnd type="triangle" w="med" len="med"/>
          </a:ln>
        </p:spPr>
      </p:cxnSp>
      <p:sp>
        <p:nvSpPr>
          <p:cNvPr id="2" name="Google Shape;188;p19">
            <a:extLst>
              <a:ext uri="{FF2B5EF4-FFF2-40B4-BE49-F238E27FC236}">
                <a16:creationId xmlns:a16="http://schemas.microsoft.com/office/drawing/2014/main" id="{BE756A99-2C43-146E-59B4-91C895EDDE01}"/>
              </a:ext>
            </a:extLst>
          </p:cNvPr>
          <p:cNvSpPr/>
          <p:nvPr/>
        </p:nvSpPr>
        <p:spPr>
          <a:xfrm flipH="1">
            <a:off x="1949328" y="1717172"/>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3" name="Google Shape;189;p19">
            <a:extLst>
              <a:ext uri="{FF2B5EF4-FFF2-40B4-BE49-F238E27FC236}">
                <a16:creationId xmlns:a16="http://schemas.microsoft.com/office/drawing/2014/main" id="{2146B5FB-0D1C-C050-D3D3-7A530AAD8908}"/>
              </a:ext>
            </a:extLst>
          </p:cNvPr>
          <p:cNvSpPr/>
          <p:nvPr/>
        </p:nvSpPr>
        <p:spPr>
          <a:xfrm flipH="1">
            <a:off x="2653945" y="2914373"/>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144171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0">
          <a:extLst>
            <a:ext uri="{FF2B5EF4-FFF2-40B4-BE49-F238E27FC236}">
              <a16:creationId xmlns:a16="http://schemas.microsoft.com/office/drawing/2014/main" id="{18578C8D-A1A2-D1F1-3717-C0C80A7460E8}"/>
            </a:ext>
          </a:extLst>
        </p:cNvPr>
        <p:cNvGrpSpPr/>
        <p:nvPr/>
      </p:nvGrpSpPr>
      <p:grpSpPr>
        <a:xfrm>
          <a:off x="0" y="0"/>
          <a:ext cx="0" cy="0"/>
          <a:chOff x="0" y="0"/>
          <a:chExt cx="0" cy="0"/>
        </a:xfrm>
      </p:grpSpPr>
      <p:grpSp>
        <p:nvGrpSpPr>
          <p:cNvPr id="1133" name="Google Shape;1133;p39">
            <a:extLst>
              <a:ext uri="{FF2B5EF4-FFF2-40B4-BE49-F238E27FC236}">
                <a16:creationId xmlns:a16="http://schemas.microsoft.com/office/drawing/2014/main" id="{92D81C2E-7B2B-2752-9F89-EF0BC6EB20B8}"/>
              </a:ext>
            </a:extLst>
          </p:cNvPr>
          <p:cNvGrpSpPr/>
          <p:nvPr/>
        </p:nvGrpSpPr>
        <p:grpSpPr>
          <a:xfrm>
            <a:off x="456476" y="1354706"/>
            <a:ext cx="2059800" cy="2583217"/>
            <a:chOff x="459049" y="1721804"/>
            <a:chExt cx="2059800" cy="2583217"/>
          </a:xfrm>
        </p:grpSpPr>
        <p:sp>
          <p:nvSpPr>
            <p:cNvPr id="1134" name="Google Shape;1134;p39">
              <a:extLst>
                <a:ext uri="{FF2B5EF4-FFF2-40B4-BE49-F238E27FC236}">
                  <a16:creationId xmlns:a16="http://schemas.microsoft.com/office/drawing/2014/main" id="{16611E65-5CDE-0816-1130-08D9BF351E84}"/>
                </a:ext>
              </a:extLst>
            </p:cNvPr>
            <p:cNvSpPr txBox="1"/>
            <p:nvPr/>
          </p:nvSpPr>
          <p:spPr>
            <a:xfrm flipH="1">
              <a:off x="459049"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Ket</a:t>
              </a:r>
            </a:p>
          </p:txBody>
        </p:sp>
        <p:sp>
          <p:nvSpPr>
            <p:cNvPr id="1135" name="Google Shape;1135;p39">
              <a:extLst>
                <a:ext uri="{FF2B5EF4-FFF2-40B4-BE49-F238E27FC236}">
                  <a16:creationId xmlns:a16="http://schemas.microsoft.com/office/drawing/2014/main" id="{335FB548-5BE5-E36B-47D7-673CE7E8F3AA}"/>
                </a:ext>
              </a:extLst>
            </p:cNvPr>
            <p:cNvSpPr txBox="1"/>
            <p:nvPr/>
          </p:nvSpPr>
          <p:spPr>
            <a:xfrm flipH="1">
              <a:off x="459049" y="2542856"/>
              <a:ext cx="2059800" cy="1762165"/>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Denotes column vector</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Coefficients are the amplitude factor</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Only pure states</a:t>
              </a:r>
            </a:p>
          </p:txBody>
        </p:sp>
        <p:sp>
          <p:nvSpPr>
            <p:cNvPr id="1136" name="Google Shape;1136;p39">
              <a:extLst>
                <a:ext uri="{FF2B5EF4-FFF2-40B4-BE49-F238E27FC236}">
                  <a16:creationId xmlns:a16="http://schemas.microsoft.com/office/drawing/2014/main" id="{D586668C-9670-ACDB-E041-B82293774F2C}"/>
                </a:ext>
              </a:extLst>
            </p:cNvPr>
            <p:cNvSpPr/>
            <p:nvPr/>
          </p:nvSpPr>
          <p:spPr>
            <a:xfrm>
              <a:off x="559033" y="1721804"/>
              <a:ext cx="1893064"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Pure states</a:t>
              </a:r>
            </a:p>
          </p:txBody>
        </p:sp>
      </p:grpSp>
      <p:grpSp>
        <p:nvGrpSpPr>
          <p:cNvPr id="1137" name="Google Shape;1137;p39">
            <a:extLst>
              <a:ext uri="{FF2B5EF4-FFF2-40B4-BE49-F238E27FC236}">
                <a16:creationId xmlns:a16="http://schemas.microsoft.com/office/drawing/2014/main" id="{69EF91E3-D90F-3354-4F95-D15A13A7E0A5}"/>
              </a:ext>
            </a:extLst>
          </p:cNvPr>
          <p:cNvGrpSpPr/>
          <p:nvPr/>
        </p:nvGrpSpPr>
        <p:grpSpPr>
          <a:xfrm>
            <a:off x="3027578" y="1354706"/>
            <a:ext cx="2059800" cy="3001514"/>
            <a:chOff x="3030151" y="1721804"/>
            <a:chExt cx="2059800" cy="3001514"/>
          </a:xfrm>
        </p:grpSpPr>
        <p:sp>
          <p:nvSpPr>
            <p:cNvPr id="1138" name="Google Shape;1138;p39">
              <a:extLst>
                <a:ext uri="{FF2B5EF4-FFF2-40B4-BE49-F238E27FC236}">
                  <a16:creationId xmlns:a16="http://schemas.microsoft.com/office/drawing/2014/main" id="{161CFF81-5E21-4FBC-AA26-A3154D327AB3}"/>
                </a:ext>
              </a:extLst>
            </p:cNvPr>
            <p:cNvSpPr txBox="1"/>
            <p:nvPr/>
          </p:nvSpPr>
          <p:spPr>
            <a:xfrm flipH="1">
              <a:off x="3030151"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Density Matrix</a:t>
              </a:r>
            </a:p>
          </p:txBody>
        </p:sp>
        <p:sp>
          <p:nvSpPr>
            <p:cNvPr id="1139" name="Google Shape;1139;p39">
              <a:extLst>
                <a:ext uri="{FF2B5EF4-FFF2-40B4-BE49-F238E27FC236}">
                  <a16:creationId xmlns:a16="http://schemas.microsoft.com/office/drawing/2014/main" id="{6C7D962A-FCD3-06BD-97D5-BFA454D6EE81}"/>
                </a:ext>
              </a:extLst>
            </p:cNvPr>
            <p:cNvSpPr txBox="1"/>
            <p:nvPr/>
          </p:nvSpPr>
          <p:spPr>
            <a:xfrm flipH="1">
              <a:off x="3030151" y="2542852"/>
              <a:ext cx="2059800" cy="2180466"/>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Matrix representation</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main diagonal there are classic probabilities of pure states</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 secondary diagonal there are coherence elements</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Universal representation (isolated closed system)</a:t>
              </a:r>
              <a:endParaRPr lang="en-US" sz="1200" noProof="0" dirty="0">
                <a:solidFill>
                  <a:schemeClr val="dk1"/>
                </a:solidFill>
                <a:latin typeface="Roboto"/>
                <a:ea typeface="Roboto"/>
                <a:cs typeface="Roboto"/>
                <a:sym typeface="Roboto"/>
              </a:endParaRPr>
            </a:p>
          </p:txBody>
        </p:sp>
        <p:sp>
          <p:nvSpPr>
            <p:cNvPr id="1140" name="Google Shape;1140;p39">
              <a:extLst>
                <a:ext uri="{FF2B5EF4-FFF2-40B4-BE49-F238E27FC236}">
                  <a16:creationId xmlns:a16="http://schemas.microsoft.com/office/drawing/2014/main" id="{0ACE3252-43DB-DE52-10CC-C994292BAB49}"/>
                </a:ext>
              </a:extLst>
            </p:cNvPr>
            <p:cNvSpPr/>
            <p:nvPr/>
          </p:nvSpPr>
          <p:spPr>
            <a:xfrm flipH="1">
              <a:off x="3130183" y="1721804"/>
              <a:ext cx="1838182"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General</a:t>
              </a:r>
            </a:p>
          </p:txBody>
        </p:sp>
      </p:grpSp>
      <p:sp>
        <p:nvSpPr>
          <p:cNvPr id="1141" name="Google Shape;1141;p39">
            <a:extLst>
              <a:ext uri="{FF2B5EF4-FFF2-40B4-BE49-F238E27FC236}">
                <a16:creationId xmlns:a16="http://schemas.microsoft.com/office/drawing/2014/main" id="{34E43952-C287-4C8B-B65F-D0EA265E7970}"/>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Common quantum representation</a:t>
            </a:r>
          </a:p>
        </p:txBody>
      </p:sp>
      <p:pic>
        <p:nvPicPr>
          <p:cNvPr id="8" name="Picture 7">
            <a:extLst>
              <a:ext uri="{FF2B5EF4-FFF2-40B4-BE49-F238E27FC236}">
                <a16:creationId xmlns:a16="http://schemas.microsoft.com/office/drawing/2014/main" id="{CB978DB1-81E6-C8E3-D0DF-49DE6BB6E809}"/>
              </a:ext>
            </a:extLst>
          </p:cNvPr>
          <p:cNvPicPr>
            <a:picLocks noChangeAspect="1"/>
          </p:cNvPicPr>
          <p:nvPr/>
        </p:nvPicPr>
        <p:blipFill>
          <a:blip r:embed="rId3"/>
          <a:stretch>
            <a:fillRect/>
          </a:stretch>
        </p:blipFill>
        <p:spPr>
          <a:xfrm>
            <a:off x="576506" y="3594412"/>
            <a:ext cx="1463102" cy="687022"/>
          </a:xfrm>
          <a:prstGeom prst="rect">
            <a:avLst/>
          </a:prstGeom>
        </p:spPr>
      </p:pic>
      <p:pic>
        <p:nvPicPr>
          <p:cNvPr id="10" name="Picture 9">
            <a:extLst>
              <a:ext uri="{FF2B5EF4-FFF2-40B4-BE49-F238E27FC236}">
                <a16:creationId xmlns:a16="http://schemas.microsoft.com/office/drawing/2014/main" id="{45C0D51C-7D80-BADB-7CBB-80282626763D}"/>
              </a:ext>
            </a:extLst>
          </p:cNvPr>
          <p:cNvPicPr>
            <a:picLocks noChangeAspect="1"/>
          </p:cNvPicPr>
          <p:nvPr/>
        </p:nvPicPr>
        <p:blipFill>
          <a:blip r:embed="rId4"/>
          <a:stretch>
            <a:fillRect/>
          </a:stretch>
        </p:blipFill>
        <p:spPr>
          <a:xfrm rot="5400000">
            <a:off x="3539365" y="3834924"/>
            <a:ext cx="397179" cy="1220690"/>
          </a:xfrm>
          <a:prstGeom prst="rect">
            <a:avLst/>
          </a:prstGeom>
        </p:spPr>
      </p:pic>
      <p:pic>
        <p:nvPicPr>
          <p:cNvPr id="12" name="Picture 11">
            <a:extLst>
              <a:ext uri="{FF2B5EF4-FFF2-40B4-BE49-F238E27FC236}">
                <a16:creationId xmlns:a16="http://schemas.microsoft.com/office/drawing/2014/main" id="{ACADCBE7-0662-E08A-6760-905B5CE40E92}"/>
              </a:ext>
            </a:extLst>
          </p:cNvPr>
          <p:cNvPicPr>
            <a:picLocks noChangeAspect="1"/>
          </p:cNvPicPr>
          <p:nvPr/>
        </p:nvPicPr>
        <p:blipFill>
          <a:blip r:embed="rId5"/>
          <a:srcRect/>
          <a:stretch/>
        </p:blipFill>
        <p:spPr>
          <a:xfrm>
            <a:off x="804652" y="4380415"/>
            <a:ext cx="718179" cy="313571"/>
          </a:xfrm>
          <a:prstGeom prst="rect">
            <a:avLst/>
          </a:prstGeom>
        </p:spPr>
      </p:pic>
      <p:grpSp>
        <p:nvGrpSpPr>
          <p:cNvPr id="2" name="Google Shape;1473;p45">
            <a:extLst>
              <a:ext uri="{FF2B5EF4-FFF2-40B4-BE49-F238E27FC236}">
                <a16:creationId xmlns:a16="http://schemas.microsoft.com/office/drawing/2014/main" id="{C2D6A532-99CF-4168-B817-49D82DCCC963}"/>
              </a:ext>
            </a:extLst>
          </p:cNvPr>
          <p:cNvGrpSpPr/>
          <p:nvPr/>
        </p:nvGrpSpPr>
        <p:grpSpPr>
          <a:xfrm>
            <a:off x="5694728" y="1354706"/>
            <a:ext cx="2955606" cy="2955675"/>
            <a:chOff x="3094219" y="1721400"/>
            <a:chExt cx="2955606" cy="2955675"/>
          </a:xfrm>
        </p:grpSpPr>
        <p:sp>
          <p:nvSpPr>
            <p:cNvPr id="4" name="Google Shape;1474;p45">
              <a:extLst>
                <a:ext uri="{FF2B5EF4-FFF2-40B4-BE49-F238E27FC236}">
                  <a16:creationId xmlns:a16="http://schemas.microsoft.com/office/drawing/2014/main" id="{C9438567-A70F-4727-623C-A8CF8797272B}"/>
                </a:ext>
              </a:extLst>
            </p:cNvPr>
            <p:cNvSpPr/>
            <p:nvPr/>
          </p:nvSpPr>
          <p:spPr>
            <a:xfrm>
              <a:off x="3094219" y="1721475"/>
              <a:ext cx="2955600" cy="2955600"/>
            </a:xfrm>
            <a:prstGeom prst="ellipse">
              <a:avLst/>
            </a:prstGeom>
            <a:solidFill>
              <a:schemeClr val="accent6"/>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7" name="Google Shape;1475;p45">
              <a:extLst>
                <a:ext uri="{FF2B5EF4-FFF2-40B4-BE49-F238E27FC236}">
                  <a16:creationId xmlns:a16="http://schemas.microsoft.com/office/drawing/2014/main" id="{A0CD8B5E-B3A3-0622-4802-AA11C3BA8E13}"/>
                </a:ext>
              </a:extLst>
            </p:cNvPr>
            <p:cNvCxnSpPr>
              <a:stCxn id="17" idx="0"/>
              <a:endCxn id="17" idx="4"/>
            </p:cNvCxnSpPr>
            <p:nvPr/>
          </p:nvCxnSpPr>
          <p:spPr>
            <a:xfrm>
              <a:off x="4572019" y="1721400"/>
              <a:ext cx="0" cy="2955600"/>
            </a:xfrm>
            <a:prstGeom prst="straightConnector1">
              <a:avLst/>
            </a:prstGeom>
            <a:noFill/>
            <a:ln w="19050" cap="rnd" cmpd="sng">
              <a:solidFill>
                <a:schemeClr val="accent1"/>
              </a:solidFill>
              <a:prstDash val="solid"/>
              <a:round/>
              <a:headEnd type="none" w="med" len="med"/>
              <a:tailEnd type="none" w="med" len="med"/>
            </a:ln>
          </p:spPr>
        </p:cxnSp>
        <p:cxnSp>
          <p:nvCxnSpPr>
            <p:cNvPr id="9" name="Google Shape;1477;p45">
              <a:extLst>
                <a:ext uri="{FF2B5EF4-FFF2-40B4-BE49-F238E27FC236}">
                  <a16:creationId xmlns:a16="http://schemas.microsoft.com/office/drawing/2014/main" id="{9F8ABA62-37FD-ECCA-4D86-AD03BDA68910}"/>
                </a:ext>
              </a:extLst>
            </p:cNvPr>
            <p:cNvCxnSpPr>
              <a:stCxn id="13" idx="7"/>
              <a:endCxn id="13" idx="3"/>
            </p:cNvCxnSpPr>
            <p:nvPr/>
          </p:nvCxnSpPr>
          <p:spPr>
            <a:xfrm flipH="1">
              <a:off x="3527187" y="3075390"/>
              <a:ext cx="2089800" cy="247800"/>
            </a:xfrm>
            <a:prstGeom prst="straightConnector1">
              <a:avLst/>
            </a:prstGeom>
            <a:noFill/>
            <a:ln w="19050" cap="rnd" cmpd="sng">
              <a:solidFill>
                <a:schemeClr val="accent1"/>
              </a:solidFill>
              <a:prstDash val="solid"/>
              <a:round/>
              <a:headEnd type="none" w="med" len="med"/>
              <a:tailEnd type="none" w="med" len="med"/>
            </a:ln>
          </p:spPr>
        </p:cxnSp>
        <p:cxnSp>
          <p:nvCxnSpPr>
            <p:cNvPr id="11" name="Google Shape;1479;p45">
              <a:extLst>
                <a:ext uri="{FF2B5EF4-FFF2-40B4-BE49-F238E27FC236}">
                  <a16:creationId xmlns:a16="http://schemas.microsoft.com/office/drawing/2014/main" id="{FCA7E1D2-38B1-BE6A-EDBC-CE43D36FAE3B}"/>
                </a:ext>
              </a:extLst>
            </p:cNvPr>
            <p:cNvCxnSpPr>
              <a:stCxn id="13" idx="5"/>
              <a:endCxn id="13" idx="1"/>
            </p:cNvCxnSpPr>
            <p:nvPr/>
          </p:nvCxnSpPr>
          <p:spPr>
            <a:xfrm rot="10800000">
              <a:off x="3527187" y="3075360"/>
              <a:ext cx="2089800" cy="247800"/>
            </a:xfrm>
            <a:prstGeom prst="straightConnector1">
              <a:avLst/>
            </a:prstGeom>
            <a:noFill/>
            <a:ln w="19050" cap="rnd" cmpd="sng">
              <a:solidFill>
                <a:schemeClr val="accent1"/>
              </a:solidFill>
              <a:prstDash val="solid"/>
              <a:round/>
              <a:headEnd type="none" w="med" len="med"/>
              <a:tailEnd type="none" w="med" len="med"/>
            </a:ln>
          </p:spPr>
        </p:cxnSp>
        <p:sp>
          <p:nvSpPr>
            <p:cNvPr id="13" name="Google Shape;1478;p45">
              <a:extLst>
                <a:ext uri="{FF2B5EF4-FFF2-40B4-BE49-F238E27FC236}">
                  <a16:creationId xmlns:a16="http://schemas.microsoft.com/office/drawing/2014/main" id="{7883D123-9EA7-DDC2-AA15-396A71A83568}"/>
                </a:ext>
              </a:extLst>
            </p:cNvPr>
            <p:cNvSpPr/>
            <p:nvPr/>
          </p:nvSpPr>
          <p:spPr>
            <a:xfrm>
              <a:off x="3094225" y="3024075"/>
              <a:ext cx="2955600" cy="3504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 name="Google Shape;1480;p45">
              <a:extLst>
                <a:ext uri="{FF2B5EF4-FFF2-40B4-BE49-F238E27FC236}">
                  <a16:creationId xmlns:a16="http://schemas.microsoft.com/office/drawing/2014/main" id="{DB7A3B61-DAA9-B745-9C79-42743ED8B80E}"/>
                </a:ext>
              </a:extLst>
            </p:cNvPr>
            <p:cNvSpPr/>
            <p:nvPr/>
          </p:nvSpPr>
          <p:spPr>
            <a:xfrm>
              <a:off x="3388806" y="2197225"/>
              <a:ext cx="2366400" cy="280500"/>
            </a:xfrm>
            <a:prstGeom prst="ellipse">
              <a:avLst/>
            </a:pr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 name="Google Shape;1481;p45">
              <a:extLst>
                <a:ext uri="{FF2B5EF4-FFF2-40B4-BE49-F238E27FC236}">
                  <a16:creationId xmlns:a16="http://schemas.microsoft.com/office/drawing/2014/main" id="{7C96FD5C-3F4A-1E17-D9EF-EA4A00459FFA}"/>
                </a:ext>
              </a:extLst>
            </p:cNvPr>
            <p:cNvSpPr/>
            <p:nvPr/>
          </p:nvSpPr>
          <p:spPr>
            <a:xfrm>
              <a:off x="3388806" y="3920875"/>
              <a:ext cx="2366400" cy="2805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 name="Google Shape;1476;p45">
              <a:extLst>
                <a:ext uri="{FF2B5EF4-FFF2-40B4-BE49-F238E27FC236}">
                  <a16:creationId xmlns:a16="http://schemas.microsoft.com/office/drawing/2014/main" id="{CBF9DACF-1FC8-C6AF-6E15-91DC610B54AD}"/>
                </a:ext>
              </a:extLst>
            </p:cNvPr>
            <p:cNvSpPr/>
            <p:nvPr/>
          </p:nvSpPr>
          <p:spPr>
            <a:xfrm>
              <a:off x="3855619" y="1721400"/>
              <a:ext cx="1432800" cy="29556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23" name="Rectangle 22">
            <a:extLst>
              <a:ext uri="{FF2B5EF4-FFF2-40B4-BE49-F238E27FC236}">
                <a16:creationId xmlns:a16="http://schemas.microsoft.com/office/drawing/2014/main" id="{BA1914CB-6018-14CA-168D-014EDDCF74D6}"/>
              </a:ext>
            </a:extLst>
          </p:cNvPr>
          <p:cNvSpPr/>
          <p:nvPr/>
        </p:nvSpPr>
        <p:spPr>
          <a:xfrm>
            <a:off x="6754546" y="3007781"/>
            <a:ext cx="927749"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2ECA1-E828-9BAB-E9A3-3DFCAECCFEB5}"/>
              </a:ext>
            </a:extLst>
          </p:cNvPr>
          <p:cNvSpPr/>
          <p:nvPr/>
        </p:nvSpPr>
        <p:spPr>
          <a:xfrm>
            <a:off x="6825786" y="2111031"/>
            <a:ext cx="720000"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4225A38-04E7-77C1-62CE-E78CCD9CC5B7}"/>
              </a:ext>
            </a:extLst>
          </p:cNvPr>
          <p:cNvPicPr>
            <a:picLocks noChangeAspect="1"/>
          </p:cNvPicPr>
          <p:nvPr/>
        </p:nvPicPr>
        <p:blipFill>
          <a:blip r:embed="rId6"/>
          <a:stretch>
            <a:fillRect/>
          </a:stretch>
        </p:blipFill>
        <p:spPr>
          <a:xfrm>
            <a:off x="4581317" y="4163081"/>
            <a:ext cx="647808" cy="572700"/>
          </a:xfrm>
          <a:prstGeom prst="rect">
            <a:avLst/>
          </a:prstGeom>
        </p:spPr>
      </p:pic>
    </p:spTree>
    <p:extLst>
      <p:ext uri="{BB962C8B-B14F-4D97-AF65-F5344CB8AC3E}">
        <p14:creationId xmlns:p14="http://schemas.microsoft.com/office/powerpoint/2010/main" val="162343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a:extLst>
            <a:ext uri="{FF2B5EF4-FFF2-40B4-BE49-F238E27FC236}">
              <a16:creationId xmlns:a16="http://schemas.microsoft.com/office/drawing/2014/main" id="{B1343CFF-C864-4E98-4AD5-CD1D88058041}"/>
            </a:ext>
          </a:extLst>
        </p:cNvPr>
        <p:cNvGrpSpPr/>
        <p:nvPr/>
      </p:nvGrpSpPr>
      <p:grpSpPr>
        <a:xfrm>
          <a:off x="0" y="0"/>
          <a:ext cx="0" cy="0"/>
          <a:chOff x="0" y="0"/>
          <a:chExt cx="0" cy="0"/>
        </a:xfrm>
      </p:grpSpPr>
      <p:grpSp>
        <p:nvGrpSpPr>
          <p:cNvPr id="23" name="Google Shape;581;p27">
            <a:extLst>
              <a:ext uri="{FF2B5EF4-FFF2-40B4-BE49-F238E27FC236}">
                <a16:creationId xmlns:a16="http://schemas.microsoft.com/office/drawing/2014/main" id="{E8724D1D-3A96-4ECB-E934-D3B82E061BDB}"/>
              </a:ext>
            </a:extLst>
          </p:cNvPr>
          <p:cNvGrpSpPr/>
          <p:nvPr/>
        </p:nvGrpSpPr>
        <p:grpSpPr>
          <a:xfrm>
            <a:off x="3245937" y="1721724"/>
            <a:ext cx="1274994" cy="1302681"/>
            <a:chOff x="4638653" y="1721473"/>
            <a:chExt cx="1274994" cy="1302680"/>
          </a:xfrm>
        </p:grpSpPr>
        <p:grpSp>
          <p:nvGrpSpPr>
            <p:cNvPr id="24" name="Google Shape;582;p27">
              <a:extLst>
                <a:ext uri="{FF2B5EF4-FFF2-40B4-BE49-F238E27FC236}">
                  <a16:creationId xmlns:a16="http://schemas.microsoft.com/office/drawing/2014/main" id="{0052C620-B779-199D-4AC1-837AC7A0A251}"/>
                </a:ext>
              </a:extLst>
            </p:cNvPr>
            <p:cNvGrpSpPr/>
            <p:nvPr/>
          </p:nvGrpSpPr>
          <p:grpSpPr>
            <a:xfrm flipH="1">
              <a:off x="4638653" y="1721473"/>
              <a:ext cx="897893" cy="1302680"/>
              <a:chOff x="789291" y="1721473"/>
              <a:chExt cx="897893" cy="1302680"/>
            </a:xfrm>
          </p:grpSpPr>
          <p:grpSp>
            <p:nvGrpSpPr>
              <p:cNvPr id="32" name="Google Shape;583;p27">
                <a:extLst>
                  <a:ext uri="{FF2B5EF4-FFF2-40B4-BE49-F238E27FC236}">
                    <a16:creationId xmlns:a16="http://schemas.microsoft.com/office/drawing/2014/main" id="{4A018C81-3888-C758-D1C8-D360FD5CC9DC}"/>
                  </a:ext>
                </a:extLst>
              </p:cNvPr>
              <p:cNvGrpSpPr/>
              <p:nvPr/>
            </p:nvGrpSpPr>
            <p:grpSpPr>
              <a:xfrm rot="7199807" flipH="1">
                <a:off x="1287564" y="2399352"/>
                <a:ext cx="298868" cy="405235"/>
                <a:chOff x="3803175" y="2102600"/>
                <a:chExt cx="370400" cy="502225"/>
              </a:xfrm>
            </p:grpSpPr>
            <p:sp>
              <p:nvSpPr>
                <p:cNvPr id="42" name="Google Shape;584;p27">
                  <a:extLst>
                    <a:ext uri="{FF2B5EF4-FFF2-40B4-BE49-F238E27FC236}">
                      <a16:creationId xmlns:a16="http://schemas.microsoft.com/office/drawing/2014/main" id="{E981B42E-AACD-867D-6D25-FC34EB184679}"/>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 name="Google Shape;585;p27">
                  <a:extLst>
                    <a:ext uri="{FF2B5EF4-FFF2-40B4-BE49-F238E27FC236}">
                      <a16:creationId xmlns:a16="http://schemas.microsoft.com/office/drawing/2014/main" id="{B2027E1A-24E7-1644-BC07-42084C9D7B2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3" name="Google Shape;586;p27">
                <a:extLst>
                  <a:ext uri="{FF2B5EF4-FFF2-40B4-BE49-F238E27FC236}">
                    <a16:creationId xmlns:a16="http://schemas.microsoft.com/office/drawing/2014/main" id="{14FEE8E3-FB3A-5349-F113-ECCC57F5812D}"/>
                  </a:ext>
                </a:extLst>
              </p:cNvPr>
              <p:cNvGrpSpPr/>
              <p:nvPr/>
            </p:nvGrpSpPr>
            <p:grpSpPr>
              <a:xfrm>
                <a:off x="789291" y="1721473"/>
                <a:ext cx="520087" cy="1302680"/>
                <a:chOff x="3666100" y="2102600"/>
                <a:chExt cx="644550" cy="1614425"/>
              </a:xfrm>
            </p:grpSpPr>
            <p:sp>
              <p:nvSpPr>
                <p:cNvPr id="37" name="Google Shape;587;p27">
                  <a:extLst>
                    <a:ext uri="{FF2B5EF4-FFF2-40B4-BE49-F238E27FC236}">
                      <a16:creationId xmlns:a16="http://schemas.microsoft.com/office/drawing/2014/main" id="{A147263F-78BE-F3AD-463E-67F4B7925F84}"/>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8" name="Google Shape;588;p27">
                  <a:extLst>
                    <a:ext uri="{FF2B5EF4-FFF2-40B4-BE49-F238E27FC236}">
                      <a16:creationId xmlns:a16="http://schemas.microsoft.com/office/drawing/2014/main" id="{8DE3EA38-0637-97E2-C508-AB5E1576E00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9" name="Google Shape;589;p27">
                  <a:extLst>
                    <a:ext uri="{FF2B5EF4-FFF2-40B4-BE49-F238E27FC236}">
                      <a16:creationId xmlns:a16="http://schemas.microsoft.com/office/drawing/2014/main" id="{936E9286-EF46-0A14-F0C8-76003B161FE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0" name="Google Shape;590;p27">
                  <a:extLst>
                    <a:ext uri="{FF2B5EF4-FFF2-40B4-BE49-F238E27FC236}">
                      <a16:creationId xmlns:a16="http://schemas.microsoft.com/office/drawing/2014/main" id="{534AC155-C2F9-0660-12B2-7228BDB53882}"/>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1" name="Google Shape;591;p27">
                  <a:extLst>
                    <a:ext uri="{FF2B5EF4-FFF2-40B4-BE49-F238E27FC236}">
                      <a16:creationId xmlns:a16="http://schemas.microsoft.com/office/drawing/2014/main" id="{AF1044E4-BF17-1E5B-10F1-995041010906}"/>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4" name="Google Shape;592;p27">
                <a:extLst>
                  <a:ext uri="{FF2B5EF4-FFF2-40B4-BE49-F238E27FC236}">
                    <a16:creationId xmlns:a16="http://schemas.microsoft.com/office/drawing/2014/main" id="{9B65ADFF-8FE3-AA84-5A04-98A75A570B7D}"/>
                  </a:ext>
                </a:extLst>
              </p:cNvPr>
              <p:cNvGrpSpPr/>
              <p:nvPr/>
            </p:nvGrpSpPr>
            <p:grpSpPr>
              <a:xfrm rot="3600193">
                <a:off x="1287564" y="1941027"/>
                <a:ext cx="298868" cy="405235"/>
                <a:chOff x="3803175" y="2102600"/>
                <a:chExt cx="370400" cy="502225"/>
              </a:xfrm>
            </p:grpSpPr>
            <p:sp>
              <p:nvSpPr>
                <p:cNvPr id="35" name="Google Shape;593;p27">
                  <a:extLst>
                    <a:ext uri="{FF2B5EF4-FFF2-40B4-BE49-F238E27FC236}">
                      <a16:creationId xmlns:a16="http://schemas.microsoft.com/office/drawing/2014/main" id="{FC82B5BF-F7E9-E5C9-FD31-9CEB500B67D0}"/>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 name="Google Shape;594;p27">
                  <a:extLst>
                    <a:ext uri="{FF2B5EF4-FFF2-40B4-BE49-F238E27FC236}">
                      <a16:creationId xmlns:a16="http://schemas.microsoft.com/office/drawing/2014/main" id="{1D998CDB-B417-B229-F3BA-D28CE1B0AB3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25" name="Google Shape;595;p27">
              <a:extLst>
                <a:ext uri="{FF2B5EF4-FFF2-40B4-BE49-F238E27FC236}">
                  <a16:creationId xmlns:a16="http://schemas.microsoft.com/office/drawing/2014/main" id="{EBA0423F-9A5B-8442-620D-C9B04F353156}"/>
                </a:ext>
              </a:extLst>
            </p:cNvPr>
            <p:cNvGrpSpPr/>
            <p:nvPr/>
          </p:nvGrpSpPr>
          <p:grpSpPr>
            <a:xfrm rot="10800000" flipH="1">
              <a:off x="5413273" y="1912940"/>
              <a:ext cx="500374" cy="919758"/>
              <a:chOff x="1186811" y="1912928"/>
              <a:chExt cx="500374" cy="919758"/>
            </a:xfrm>
          </p:grpSpPr>
          <p:grpSp>
            <p:nvGrpSpPr>
              <p:cNvPr id="26" name="Google Shape;596;p27">
                <a:extLst>
                  <a:ext uri="{FF2B5EF4-FFF2-40B4-BE49-F238E27FC236}">
                    <a16:creationId xmlns:a16="http://schemas.microsoft.com/office/drawing/2014/main" id="{58EFD55E-F375-FD1A-DB8F-67C26CACCD67}"/>
                  </a:ext>
                </a:extLst>
              </p:cNvPr>
              <p:cNvGrpSpPr/>
              <p:nvPr/>
            </p:nvGrpSpPr>
            <p:grpSpPr>
              <a:xfrm rot="7199807" flipH="1">
                <a:off x="1287564" y="2399352"/>
                <a:ext cx="298868" cy="405235"/>
                <a:chOff x="3803175" y="2102600"/>
                <a:chExt cx="370400" cy="502225"/>
              </a:xfrm>
            </p:grpSpPr>
            <p:sp>
              <p:nvSpPr>
                <p:cNvPr id="30" name="Google Shape;597;p27">
                  <a:extLst>
                    <a:ext uri="{FF2B5EF4-FFF2-40B4-BE49-F238E27FC236}">
                      <a16:creationId xmlns:a16="http://schemas.microsoft.com/office/drawing/2014/main" id="{5E309640-DB54-5AB9-F38E-F0BAA476FA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 name="Google Shape;598;p27">
                  <a:extLst>
                    <a:ext uri="{FF2B5EF4-FFF2-40B4-BE49-F238E27FC236}">
                      <a16:creationId xmlns:a16="http://schemas.microsoft.com/office/drawing/2014/main" id="{92234C68-9ECC-7F55-58BF-89701BA201C5}"/>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27" name="Google Shape;599;p27">
                <a:extLst>
                  <a:ext uri="{FF2B5EF4-FFF2-40B4-BE49-F238E27FC236}">
                    <a16:creationId xmlns:a16="http://schemas.microsoft.com/office/drawing/2014/main" id="{7FB8211A-1B4F-4711-A9E4-2C6F7B5C2ECA}"/>
                  </a:ext>
                </a:extLst>
              </p:cNvPr>
              <p:cNvGrpSpPr/>
              <p:nvPr/>
            </p:nvGrpSpPr>
            <p:grpSpPr>
              <a:xfrm rot="3600193">
                <a:off x="1287564" y="1941027"/>
                <a:ext cx="298868" cy="405235"/>
                <a:chOff x="3803175" y="2102600"/>
                <a:chExt cx="370400" cy="502225"/>
              </a:xfrm>
            </p:grpSpPr>
            <p:sp>
              <p:nvSpPr>
                <p:cNvPr id="28" name="Google Shape;600;p27">
                  <a:extLst>
                    <a:ext uri="{FF2B5EF4-FFF2-40B4-BE49-F238E27FC236}">
                      <a16:creationId xmlns:a16="http://schemas.microsoft.com/office/drawing/2014/main" id="{D6730206-1B7F-71FB-3970-0B518F91B1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 name="Google Shape;601;p27">
                  <a:extLst>
                    <a:ext uri="{FF2B5EF4-FFF2-40B4-BE49-F238E27FC236}">
                      <a16:creationId xmlns:a16="http://schemas.microsoft.com/office/drawing/2014/main" id="{7F451549-5933-AF56-A92D-5D170D19A97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521" name="Google Shape;521;p27">
            <a:extLst>
              <a:ext uri="{FF2B5EF4-FFF2-40B4-BE49-F238E27FC236}">
                <a16:creationId xmlns:a16="http://schemas.microsoft.com/office/drawing/2014/main" id="{21849027-39A8-463D-5456-8FF2BEF8099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Density matrix exponential growth</a:t>
            </a:r>
          </a:p>
        </p:txBody>
      </p:sp>
      <p:grpSp>
        <p:nvGrpSpPr>
          <p:cNvPr id="523" name="Google Shape;523;p27">
            <a:extLst>
              <a:ext uri="{FF2B5EF4-FFF2-40B4-BE49-F238E27FC236}">
                <a16:creationId xmlns:a16="http://schemas.microsoft.com/office/drawing/2014/main" id="{CE43121D-C876-6B23-FDB0-94E3BF6490FE}"/>
              </a:ext>
            </a:extLst>
          </p:cNvPr>
          <p:cNvGrpSpPr/>
          <p:nvPr/>
        </p:nvGrpSpPr>
        <p:grpSpPr>
          <a:xfrm>
            <a:off x="487725" y="3203902"/>
            <a:ext cx="1275608" cy="1464564"/>
            <a:chOff x="487725" y="3203902"/>
            <a:chExt cx="1275608" cy="1464564"/>
          </a:xfrm>
        </p:grpSpPr>
        <p:sp>
          <p:nvSpPr>
            <p:cNvPr id="524" name="Google Shape;524;p27">
              <a:extLst>
                <a:ext uri="{FF2B5EF4-FFF2-40B4-BE49-F238E27FC236}">
                  <a16:creationId xmlns:a16="http://schemas.microsoft.com/office/drawing/2014/main" id="{B4E7B482-3288-283C-C609-06695C865BE1}"/>
                </a:ext>
              </a:extLst>
            </p:cNvPr>
            <p:cNvSpPr txBox="1"/>
            <p:nvPr/>
          </p:nvSpPr>
          <p:spPr>
            <a:xfrm>
              <a:off x="487733"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2x2</a:t>
              </a:r>
            </a:p>
          </p:txBody>
        </p:sp>
        <p:sp>
          <p:nvSpPr>
            <p:cNvPr id="525" name="Google Shape;525;p27">
              <a:extLst>
                <a:ext uri="{FF2B5EF4-FFF2-40B4-BE49-F238E27FC236}">
                  <a16:creationId xmlns:a16="http://schemas.microsoft.com/office/drawing/2014/main" id="{E5F7D0EA-A388-1B65-1B23-09E569B30859}"/>
                </a:ext>
              </a:extLst>
            </p:cNvPr>
            <p:cNvSpPr txBox="1"/>
            <p:nvPr/>
          </p:nvSpPr>
          <p:spPr>
            <a:xfrm>
              <a:off x="487725"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 elements</a:t>
              </a:r>
            </a:p>
          </p:txBody>
        </p:sp>
        <p:sp>
          <p:nvSpPr>
            <p:cNvPr id="526" name="Google Shape;526;p27">
              <a:extLst>
                <a:ext uri="{FF2B5EF4-FFF2-40B4-BE49-F238E27FC236}">
                  <a16:creationId xmlns:a16="http://schemas.microsoft.com/office/drawing/2014/main" id="{20343D28-2D43-C53C-604B-C0A993EC198B}"/>
                </a:ext>
              </a:extLst>
            </p:cNvPr>
            <p:cNvSpPr/>
            <p:nvPr/>
          </p:nvSpPr>
          <p:spPr>
            <a:xfrm>
              <a:off x="545180" y="3203902"/>
              <a:ext cx="1160700" cy="420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27" name="Google Shape;527;p27">
            <a:extLst>
              <a:ext uri="{FF2B5EF4-FFF2-40B4-BE49-F238E27FC236}">
                <a16:creationId xmlns:a16="http://schemas.microsoft.com/office/drawing/2014/main" id="{BEFA1310-64D4-661E-2499-E288AABFF501}"/>
              </a:ext>
            </a:extLst>
          </p:cNvPr>
          <p:cNvGrpSpPr/>
          <p:nvPr/>
        </p:nvGrpSpPr>
        <p:grpSpPr>
          <a:xfrm>
            <a:off x="865517" y="2112356"/>
            <a:ext cx="520087" cy="911797"/>
            <a:chOff x="3666100" y="2587025"/>
            <a:chExt cx="644550" cy="1130000"/>
          </a:xfrm>
        </p:grpSpPr>
        <p:sp>
          <p:nvSpPr>
            <p:cNvPr id="528" name="Google Shape;528;p27">
              <a:extLst>
                <a:ext uri="{FF2B5EF4-FFF2-40B4-BE49-F238E27FC236}">
                  <a16:creationId xmlns:a16="http://schemas.microsoft.com/office/drawing/2014/main" id="{61CB3A3D-BB5B-7B6C-86C4-5A2676594A7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9" name="Google Shape;529;p27">
              <a:extLst>
                <a:ext uri="{FF2B5EF4-FFF2-40B4-BE49-F238E27FC236}">
                  <a16:creationId xmlns:a16="http://schemas.microsoft.com/office/drawing/2014/main" id="{92C4EB04-4E32-7714-A61A-A9327F3783E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0" name="Google Shape;530;p27">
              <a:extLst>
                <a:ext uri="{FF2B5EF4-FFF2-40B4-BE49-F238E27FC236}">
                  <a16:creationId xmlns:a16="http://schemas.microsoft.com/office/drawing/2014/main" id="{31F4FDCB-B3AF-0D8D-9754-1E026DEF2E49}"/>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31" name="Google Shape;531;p27">
            <a:extLst>
              <a:ext uri="{FF2B5EF4-FFF2-40B4-BE49-F238E27FC236}">
                <a16:creationId xmlns:a16="http://schemas.microsoft.com/office/drawing/2014/main" id="{579908CF-9EA2-B29F-628E-E58FC4E4A3E1}"/>
              </a:ext>
            </a:extLst>
          </p:cNvPr>
          <p:cNvGrpSpPr/>
          <p:nvPr/>
        </p:nvGrpSpPr>
        <p:grpSpPr>
          <a:xfrm>
            <a:off x="1866309" y="3203902"/>
            <a:ext cx="1275600" cy="1464564"/>
            <a:chOff x="1866309" y="3203902"/>
            <a:chExt cx="1275600" cy="1464564"/>
          </a:xfrm>
        </p:grpSpPr>
        <p:sp>
          <p:nvSpPr>
            <p:cNvPr id="532" name="Google Shape;532;p27">
              <a:extLst>
                <a:ext uri="{FF2B5EF4-FFF2-40B4-BE49-F238E27FC236}">
                  <a16:creationId xmlns:a16="http://schemas.microsoft.com/office/drawing/2014/main" id="{5569D2AD-C10F-A2E4-F7FD-8977AD4C4F04}"/>
                </a:ext>
              </a:extLst>
            </p:cNvPr>
            <p:cNvSpPr txBox="1"/>
            <p:nvPr/>
          </p:nvSpPr>
          <p:spPr>
            <a:xfrm>
              <a:off x="1866309"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4x4</a:t>
              </a:r>
            </a:p>
          </p:txBody>
        </p:sp>
        <p:sp>
          <p:nvSpPr>
            <p:cNvPr id="533" name="Google Shape;533;p27">
              <a:extLst>
                <a:ext uri="{FF2B5EF4-FFF2-40B4-BE49-F238E27FC236}">
                  <a16:creationId xmlns:a16="http://schemas.microsoft.com/office/drawing/2014/main" id="{B83156C8-3393-CAC4-0266-83222856ADB7}"/>
                </a:ext>
              </a:extLst>
            </p:cNvPr>
            <p:cNvSpPr txBox="1"/>
            <p:nvPr/>
          </p:nvSpPr>
          <p:spPr>
            <a:xfrm>
              <a:off x="1866309"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16 elements</a:t>
              </a:r>
            </a:p>
          </p:txBody>
        </p:sp>
        <p:sp>
          <p:nvSpPr>
            <p:cNvPr id="534" name="Google Shape;534;p27">
              <a:extLst>
                <a:ext uri="{FF2B5EF4-FFF2-40B4-BE49-F238E27FC236}">
                  <a16:creationId xmlns:a16="http://schemas.microsoft.com/office/drawing/2014/main" id="{3136D768-1FF5-2552-1E3D-A89E3C76017B}"/>
                </a:ext>
              </a:extLst>
            </p:cNvPr>
            <p:cNvSpPr/>
            <p:nvPr/>
          </p:nvSpPr>
          <p:spPr>
            <a:xfrm>
              <a:off x="1923755" y="3203902"/>
              <a:ext cx="11607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35" name="Google Shape;535;p27">
            <a:extLst>
              <a:ext uri="{FF2B5EF4-FFF2-40B4-BE49-F238E27FC236}">
                <a16:creationId xmlns:a16="http://schemas.microsoft.com/office/drawing/2014/main" id="{617E8D55-679F-EC6D-3EC4-BE0D28FCDAF3}"/>
              </a:ext>
            </a:extLst>
          </p:cNvPr>
          <p:cNvGrpSpPr/>
          <p:nvPr/>
        </p:nvGrpSpPr>
        <p:grpSpPr>
          <a:xfrm flipH="1">
            <a:off x="2244441" y="1721473"/>
            <a:ext cx="520087" cy="1302680"/>
            <a:chOff x="3666100" y="2102600"/>
            <a:chExt cx="644550" cy="1614425"/>
          </a:xfrm>
        </p:grpSpPr>
        <p:sp>
          <p:nvSpPr>
            <p:cNvPr id="536" name="Google Shape;536;p27">
              <a:extLst>
                <a:ext uri="{FF2B5EF4-FFF2-40B4-BE49-F238E27FC236}">
                  <a16:creationId xmlns:a16="http://schemas.microsoft.com/office/drawing/2014/main" id="{1D303B2C-3031-C87F-4329-421CDE2B00A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7" name="Google Shape;537;p27">
              <a:extLst>
                <a:ext uri="{FF2B5EF4-FFF2-40B4-BE49-F238E27FC236}">
                  <a16:creationId xmlns:a16="http://schemas.microsoft.com/office/drawing/2014/main" id="{F48A090A-68B9-9090-A246-96290A6B204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8" name="Google Shape;538;p27">
              <a:extLst>
                <a:ext uri="{FF2B5EF4-FFF2-40B4-BE49-F238E27FC236}">
                  <a16:creationId xmlns:a16="http://schemas.microsoft.com/office/drawing/2014/main" id="{7986384B-928E-BB90-6812-1437A82E631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9" name="Google Shape;539;p27">
              <a:extLst>
                <a:ext uri="{FF2B5EF4-FFF2-40B4-BE49-F238E27FC236}">
                  <a16:creationId xmlns:a16="http://schemas.microsoft.com/office/drawing/2014/main" id="{A21BB57F-45CC-ED68-5CFF-13E23AD64BBE}"/>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40" name="Google Shape;540;p27">
              <a:extLst>
                <a:ext uri="{FF2B5EF4-FFF2-40B4-BE49-F238E27FC236}">
                  <a16:creationId xmlns:a16="http://schemas.microsoft.com/office/drawing/2014/main" id="{4E90E400-17B0-91A3-D1F9-FB781DC51E6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41" name="Google Shape;541;p27">
            <a:extLst>
              <a:ext uri="{FF2B5EF4-FFF2-40B4-BE49-F238E27FC236}">
                <a16:creationId xmlns:a16="http://schemas.microsoft.com/office/drawing/2014/main" id="{75F8FC85-7DBE-AC10-4E17-CBA4AA3497BA}"/>
              </a:ext>
            </a:extLst>
          </p:cNvPr>
          <p:cNvGrpSpPr/>
          <p:nvPr/>
        </p:nvGrpSpPr>
        <p:grpSpPr>
          <a:xfrm>
            <a:off x="3244884" y="3203902"/>
            <a:ext cx="1275600" cy="1464564"/>
            <a:chOff x="3244884" y="3203902"/>
            <a:chExt cx="1275600" cy="1464564"/>
          </a:xfrm>
        </p:grpSpPr>
        <p:sp>
          <p:nvSpPr>
            <p:cNvPr id="542" name="Google Shape;542;p27">
              <a:extLst>
                <a:ext uri="{FF2B5EF4-FFF2-40B4-BE49-F238E27FC236}">
                  <a16:creationId xmlns:a16="http://schemas.microsoft.com/office/drawing/2014/main" id="{852A9790-40F1-9C52-183F-7B326B38268E}"/>
                </a:ext>
              </a:extLst>
            </p:cNvPr>
            <p:cNvSpPr txBox="1"/>
            <p:nvPr/>
          </p:nvSpPr>
          <p:spPr>
            <a:xfrm>
              <a:off x="3244884"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7x7</a:t>
              </a:r>
            </a:p>
          </p:txBody>
        </p:sp>
        <p:sp>
          <p:nvSpPr>
            <p:cNvPr id="543" name="Google Shape;543;p27">
              <a:extLst>
                <a:ext uri="{FF2B5EF4-FFF2-40B4-BE49-F238E27FC236}">
                  <a16:creationId xmlns:a16="http://schemas.microsoft.com/office/drawing/2014/main" id="{43161805-8171-22A9-6A05-B08911290572}"/>
                </a:ext>
              </a:extLst>
            </p:cNvPr>
            <p:cNvSpPr txBox="1"/>
            <p:nvPr/>
          </p:nvSpPr>
          <p:spPr>
            <a:xfrm>
              <a:off x="3244884"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49 elements</a:t>
              </a:r>
            </a:p>
          </p:txBody>
        </p:sp>
        <p:sp>
          <p:nvSpPr>
            <p:cNvPr id="544" name="Google Shape;544;p27">
              <a:extLst>
                <a:ext uri="{FF2B5EF4-FFF2-40B4-BE49-F238E27FC236}">
                  <a16:creationId xmlns:a16="http://schemas.microsoft.com/office/drawing/2014/main" id="{14946D2B-F6FB-3159-4BEE-8FC3A528ADC1}"/>
                </a:ext>
              </a:extLst>
            </p:cNvPr>
            <p:cNvSpPr/>
            <p:nvPr/>
          </p:nvSpPr>
          <p:spPr>
            <a:xfrm>
              <a:off x="3302331" y="3203902"/>
              <a:ext cx="1160700" cy="420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7</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44" name="TextBox 43">
            <a:extLst>
              <a:ext uri="{FF2B5EF4-FFF2-40B4-BE49-F238E27FC236}">
                <a16:creationId xmlns:a16="http://schemas.microsoft.com/office/drawing/2014/main" id="{3614DFC5-0423-AD5D-3F33-409A00190E6E}"/>
              </a:ext>
            </a:extLst>
          </p:cNvPr>
          <p:cNvSpPr txBox="1"/>
          <p:nvPr/>
        </p:nvSpPr>
        <p:spPr>
          <a:xfrm>
            <a:off x="5210056" y="2080962"/>
            <a:ext cx="3838236" cy="224676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As seen previously, quantum system combines by tensor product and the density matrix representation uses matrix of dimension 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x2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noProof="0" dirty="0">
                <a:latin typeface="Roboto" panose="02000000000000000000" pitchFamily="2" charset="0"/>
                <a:ea typeface="Roboto" panose="02000000000000000000" pitchFamily="2" charset="0"/>
                <a:cs typeface="Roboto" panose="02000000000000000000" pitchFamily="2" charset="0"/>
              </a:rPr>
              <a:t>This imply</a:t>
            </a:r>
            <a:r>
              <a:rPr lang="en-US" dirty="0">
                <a:latin typeface="Roboto" panose="02000000000000000000" pitchFamily="2" charset="0"/>
                <a:ea typeface="Roboto" panose="02000000000000000000" pitchFamily="2" charset="0"/>
                <a:cs typeface="Roboto" panose="02000000000000000000" pitchFamily="2" charset="0"/>
              </a:rPr>
              <a:t> an enormous computational cost for every kind of process that we would simulate, especially on classical computers, that would allow to only simulate systems with just a few qubits.</a:t>
            </a:r>
            <a:endParaRPr lang="en-US" noProof="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199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3"/>
          <p:cNvGrpSpPr/>
          <p:nvPr/>
        </p:nvGrpSpPr>
        <p:grpSpPr>
          <a:xfrm>
            <a:off x="264593" y="1582453"/>
            <a:ext cx="2169993" cy="2684289"/>
            <a:chOff x="892257" y="1733740"/>
            <a:chExt cx="2225862" cy="2753399"/>
          </a:xfrm>
        </p:grpSpPr>
        <p:grpSp>
          <p:nvGrpSpPr>
            <p:cNvPr id="302" name="Google Shape;302;p23"/>
            <p:cNvGrpSpPr/>
            <p:nvPr/>
          </p:nvGrpSpPr>
          <p:grpSpPr>
            <a:xfrm>
              <a:off x="892257" y="1830239"/>
              <a:ext cx="2094024" cy="2656899"/>
              <a:chOff x="569013" y="1830064"/>
              <a:chExt cx="2094024" cy="2656899"/>
            </a:xfrm>
          </p:grpSpPr>
          <p:sp>
            <p:nvSpPr>
              <p:cNvPr id="303" name="Google Shape;303;p23"/>
              <p:cNvSpPr/>
              <p:nvPr/>
            </p:nvSpPr>
            <p:spPr>
              <a:xfrm>
                <a:off x="971076" y="1830064"/>
                <a:ext cx="1125812" cy="1302749"/>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4" name="Google Shape;304;p23"/>
              <p:cNvSpPr/>
              <p:nvPr/>
            </p:nvSpPr>
            <p:spPr>
              <a:xfrm>
                <a:off x="1533952" y="2807914"/>
                <a:ext cx="1129085" cy="1302749"/>
              </a:xfrm>
              <a:custGeom>
                <a:avLst/>
                <a:gdLst/>
                <a:ahLst/>
                <a:cxnLst/>
                <a:rect l="l" t="t" r="r" b="b"/>
                <a:pathLst>
                  <a:path w="18627" h="21492" fill="none" extrusionOk="0">
                    <a:moveTo>
                      <a:pt x="1" y="5360"/>
                    </a:moveTo>
                    <a:lnTo>
                      <a:pt x="9287" y="0"/>
                    </a:lnTo>
                    <a:lnTo>
                      <a:pt x="18626" y="5360"/>
                    </a:lnTo>
                    <a:lnTo>
                      <a:pt x="18626" y="16132"/>
                    </a:lnTo>
                    <a:lnTo>
                      <a:pt x="9287" y="21491"/>
                    </a:lnTo>
                    <a:lnTo>
                      <a:pt x="1"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5" name="Google Shape;305;p23"/>
              <p:cNvSpPr/>
              <p:nvPr/>
            </p:nvSpPr>
            <p:spPr>
              <a:xfrm>
                <a:off x="2096827" y="1878314"/>
                <a:ext cx="386060" cy="279922"/>
              </a:xfrm>
              <a:custGeom>
                <a:avLst/>
                <a:gdLst/>
                <a:ahLst/>
                <a:cxnLst/>
                <a:rect l="l" t="t" r="r" b="b"/>
                <a:pathLst>
                  <a:path w="6369" h="4618" fill="none" extrusionOk="0">
                    <a:moveTo>
                      <a:pt x="1" y="4617"/>
                    </a:moveTo>
                    <a:lnTo>
                      <a:pt x="6368" y="1"/>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6" name="Google Shape;306;p23"/>
              <p:cNvSpPr/>
              <p:nvPr/>
            </p:nvSpPr>
            <p:spPr>
              <a:xfrm>
                <a:off x="569013" y="2807914"/>
                <a:ext cx="402123" cy="286348"/>
              </a:xfrm>
              <a:custGeom>
                <a:avLst/>
                <a:gdLst/>
                <a:ahLst/>
                <a:cxnLst/>
                <a:rect l="l" t="t" r="r" b="b"/>
                <a:pathLst>
                  <a:path w="6634" h="4724" fill="none" extrusionOk="0">
                    <a:moveTo>
                      <a:pt x="6633" y="0"/>
                    </a:moveTo>
                    <a:lnTo>
                      <a:pt x="0" y="4723"/>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7" name="Google Shape;307;p23"/>
              <p:cNvSpPr/>
              <p:nvPr/>
            </p:nvSpPr>
            <p:spPr>
              <a:xfrm>
                <a:off x="2096827" y="4110602"/>
                <a:ext cx="61" cy="376362"/>
              </a:xfrm>
              <a:custGeom>
                <a:avLst/>
                <a:gdLst/>
                <a:ahLst/>
                <a:cxnLst/>
                <a:rect l="l" t="t" r="r" b="b"/>
                <a:pathLst>
                  <a:path w="1" h="6209" fill="none" extrusionOk="0">
                    <a:moveTo>
                      <a:pt x="1" y="0"/>
                    </a:moveTo>
                    <a:lnTo>
                      <a:pt x="1" y="6209"/>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08" name="Google Shape;308;p23"/>
            <p:cNvSpPr/>
            <p:nvPr/>
          </p:nvSpPr>
          <p:spPr>
            <a:xfrm>
              <a:off x="1757483" y="1733740"/>
              <a:ext cx="199486" cy="196273"/>
            </a:xfrm>
            <a:custGeom>
              <a:avLst/>
              <a:gdLst/>
              <a:ahLst/>
              <a:cxnLst/>
              <a:rect l="l" t="t" r="r" b="b"/>
              <a:pathLst>
                <a:path w="3291" h="3238" extrusionOk="0">
                  <a:moveTo>
                    <a:pt x="1646" y="1"/>
                  </a:moveTo>
                  <a:cubicBezTo>
                    <a:pt x="744" y="1"/>
                    <a:pt x="1" y="691"/>
                    <a:pt x="1" y="1593"/>
                  </a:cubicBezTo>
                  <a:cubicBezTo>
                    <a:pt x="1" y="2495"/>
                    <a:pt x="744" y="3238"/>
                    <a:pt x="1646" y="3238"/>
                  </a:cubicBezTo>
                  <a:cubicBezTo>
                    <a:pt x="2548" y="3238"/>
                    <a:pt x="3291" y="2495"/>
                    <a:pt x="3291" y="1593"/>
                  </a:cubicBezTo>
                  <a:cubicBezTo>
                    <a:pt x="3291" y="691"/>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9" name="Google Shape;309;p23"/>
            <p:cNvSpPr/>
            <p:nvPr/>
          </p:nvSpPr>
          <p:spPr>
            <a:xfrm>
              <a:off x="2323572" y="2070156"/>
              <a:ext cx="228460" cy="197607"/>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0" name="Google Shape;310;p23"/>
            <p:cNvSpPr/>
            <p:nvPr/>
          </p:nvSpPr>
          <p:spPr>
            <a:xfrm>
              <a:off x="1194608" y="2070156"/>
              <a:ext cx="231612" cy="197607"/>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1" name="Google Shape;311;p23"/>
            <p:cNvSpPr/>
            <p:nvPr/>
          </p:nvSpPr>
          <p:spPr>
            <a:xfrm>
              <a:off x="1207458" y="2686615"/>
              <a:ext cx="231673" cy="198698"/>
            </a:xfrm>
            <a:custGeom>
              <a:avLst/>
              <a:gdLst/>
              <a:ahLst/>
              <a:cxnLst/>
              <a:rect l="l" t="t" r="r" b="b"/>
              <a:pathLst>
                <a:path w="3822" h="3278" extrusionOk="0">
                  <a:moveTo>
                    <a:pt x="1667" y="1"/>
                  </a:moveTo>
                  <a:cubicBezTo>
                    <a:pt x="814" y="1"/>
                    <a:pt x="1" y="657"/>
                    <a:pt x="1" y="1633"/>
                  </a:cubicBezTo>
                  <a:cubicBezTo>
                    <a:pt x="1" y="2535"/>
                    <a:pt x="744" y="3278"/>
                    <a:pt x="1646" y="3278"/>
                  </a:cubicBezTo>
                  <a:cubicBezTo>
                    <a:pt x="3078" y="3278"/>
                    <a:pt x="3821" y="1527"/>
                    <a:pt x="2813" y="465"/>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2" name="Google Shape;312;p23"/>
            <p:cNvSpPr/>
            <p:nvPr/>
          </p:nvSpPr>
          <p:spPr>
            <a:xfrm>
              <a:off x="2323572" y="4004700"/>
              <a:ext cx="228460" cy="199425"/>
            </a:xfrm>
            <a:custGeom>
              <a:avLst/>
              <a:gdLst/>
              <a:ahLst/>
              <a:cxnLst/>
              <a:rect l="l" t="t" r="r" b="b"/>
              <a:pathLst>
                <a:path w="3769" h="3290" extrusionOk="0">
                  <a:moveTo>
                    <a:pt x="1628" y="1"/>
                  </a:moveTo>
                  <a:cubicBezTo>
                    <a:pt x="799" y="1"/>
                    <a:pt x="1" y="641"/>
                    <a:pt x="1" y="1644"/>
                  </a:cubicBezTo>
                  <a:cubicBezTo>
                    <a:pt x="1" y="2546"/>
                    <a:pt x="691" y="3236"/>
                    <a:pt x="1593" y="3289"/>
                  </a:cubicBezTo>
                  <a:cubicBezTo>
                    <a:pt x="3079" y="3289"/>
                    <a:pt x="3768" y="1485"/>
                    <a:pt x="2760" y="477"/>
                  </a:cubicBezTo>
                  <a:cubicBezTo>
                    <a:pt x="2433" y="149"/>
                    <a:pt x="2027" y="1"/>
                    <a:pt x="1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3" name="Google Shape;313;p23"/>
            <p:cNvSpPr/>
            <p:nvPr/>
          </p:nvSpPr>
          <p:spPr>
            <a:xfrm>
              <a:off x="1757483" y="3686165"/>
              <a:ext cx="199486" cy="196273"/>
            </a:xfrm>
            <a:custGeom>
              <a:avLst/>
              <a:gdLst/>
              <a:ahLst/>
              <a:cxnLst/>
              <a:rect l="l" t="t" r="r" b="b"/>
              <a:pathLst>
                <a:path w="3291" h="3238" extrusionOk="0">
                  <a:moveTo>
                    <a:pt x="1646" y="1"/>
                  </a:moveTo>
                  <a:cubicBezTo>
                    <a:pt x="744" y="1"/>
                    <a:pt x="1" y="744"/>
                    <a:pt x="1" y="1646"/>
                  </a:cubicBezTo>
                  <a:cubicBezTo>
                    <a:pt x="1" y="2495"/>
                    <a:pt x="744" y="3238"/>
                    <a:pt x="1646" y="3238"/>
                  </a:cubicBezTo>
                  <a:cubicBezTo>
                    <a:pt x="2548" y="3238"/>
                    <a:pt x="3291" y="2495"/>
                    <a:pt x="3291" y="1646"/>
                  </a:cubicBezTo>
                  <a:cubicBezTo>
                    <a:pt x="3291" y="744"/>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4" name="Google Shape;314;p23"/>
            <p:cNvSpPr/>
            <p:nvPr/>
          </p:nvSpPr>
          <p:spPr>
            <a:xfrm>
              <a:off x="1757483" y="2995391"/>
              <a:ext cx="231673" cy="198758"/>
            </a:xfrm>
            <a:custGeom>
              <a:avLst/>
              <a:gdLst/>
              <a:ahLst/>
              <a:cxnLst/>
              <a:rect l="l" t="t" r="r" b="b"/>
              <a:pathLst>
                <a:path w="3822" h="3279" extrusionOk="0">
                  <a:moveTo>
                    <a:pt x="1667" y="1"/>
                  </a:moveTo>
                  <a:cubicBezTo>
                    <a:pt x="814" y="1"/>
                    <a:pt x="1" y="657"/>
                    <a:pt x="1" y="1633"/>
                  </a:cubicBezTo>
                  <a:cubicBezTo>
                    <a:pt x="1" y="2535"/>
                    <a:pt x="744" y="3278"/>
                    <a:pt x="1646" y="3278"/>
                  </a:cubicBezTo>
                  <a:cubicBezTo>
                    <a:pt x="3078" y="3278"/>
                    <a:pt x="3821" y="1474"/>
                    <a:pt x="2813" y="466"/>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5" name="Google Shape;315;p23"/>
            <p:cNvSpPr/>
            <p:nvPr/>
          </p:nvSpPr>
          <p:spPr>
            <a:xfrm>
              <a:off x="2886508" y="3684832"/>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6" name="Google Shape;316;p23"/>
            <p:cNvSpPr/>
            <p:nvPr/>
          </p:nvSpPr>
          <p:spPr>
            <a:xfrm>
              <a:off x="2886508" y="3035094"/>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17" name="Google Shape;317;p23"/>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Stabilizer formalism</a:t>
            </a:r>
          </a:p>
        </p:txBody>
      </p:sp>
      <p:grpSp>
        <p:nvGrpSpPr>
          <p:cNvPr id="319" name="Google Shape;319;p23"/>
          <p:cNvGrpSpPr/>
          <p:nvPr/>
        </p:nvGrpSpPr>
        <p:grpSpPr>
          <a:xfrm>
            <a:off x="2891744" y="1160398"/>
            <a:ext cx="2887566" cy="1470998"/>
            <a:chOff x="3709501" y="2347300"/>
            <a:chExt cx="2701222" cy="1470998"/>
          </a:xfrm>
        </p:grpSpPr>
        <p:sp>
          <p:nvSpPr>
            <p:cNvPr id="320" name="Google Shape;320;p23"/>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Stabilizer</a:t>
              </a:r>
            </a:p>
          </p:txBody>
        </p:sp>
        <p:sp>
          <p:nvSpPr>
            <p:cNvPr id="321" name="Google Shape;321;p23"/>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Allows to represent a quantum state (or space state) by its stabilizer.</a:t>
              </a:r>
              <a:br>
                <a:rPr lang="en-US" sz="120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A stabilizer (S) is an operator's subgroup of the Pauli group on n qubits, that applied on a quantum state (or a space state) doesn’t change it</a:t>
              </a:r>
              <a:endParaRPr lang="en-US" sz="1200" noProof="0" dirty="0">
                <a:solidFill>
                  <a:schemeClr val="dk1"/>
                </a:solidFill>
                <a:latin typeface="Roboto"/>
                <a:ea typeface="Roboto"/>
                <a:cs typeface="Roboto"/>
                <a:sym typeface="Roboto"/>
              </a:endParaRPr>
            </a:p>
          </p:txBody>
        </p:sp>
      </p:grpSp>
      <p:grpSp>
        <p:nvGrpSpPr>
          <p:cNvPr id="324" name="Google Shape;324;p23"/>
          <p:cNvGrpSpPr/>
          <p:nvPr/>
        </p:nvGrpSpPr>
        <p:grpSpPr>
          <a:xfrm>
            <a:off x="2904585" y="3041691"/>
            <a:ext cx="3022329" cy="1779778"/>
            <a:chOff x="3709496" y="3989273"/>
            <a:chExt cx="2908359" cy="1779778"/>
          </a:xfrm>
        </p:grpSpPr>
        <p:sp>
          <p:nvSpPr>
            <p:cNvPr id="325" name="Google Shape;325;p23"/>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Why</a:t>
              </a:r>
            </a:p>
          </p:txBody>
        </p:sp>
        <p:sp>
          <p:nvSpPr>
            <p:cNvPr id="326" name="Google Shape;326;p23"/>
            <p:cNvSpPr txBox="1"/>
            <p:nvPr/>
          </p:nvSpPr>
          <p:spPr>
            <a:xfrm flipH="1">
              <a:off x="3709505" y="4272475"/>
              <a:ext cx="290835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Now we can uniquely represent a stabilizer state by its stabilizer’s generator (log</a:t>
              </a:r>
              <a:r>
                <a:rPr lang="en-US" sz="1200" baseline="-25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(|n|)), instead of using an </a:t>
              </a:r>
              <a:r>
                <a:rPr lang="en-US" sz="1200" dirty="0">
                  <a:latin typeface="Roboto" panose="02000000000000000000" pitchFamily="2" charset="0"/>
                  <a:ea typeface="Roboto" panose="02000000000000000000" pitchFamily="2" charset="0"/>
                  <a:cs typeface="Roboto" panose="02000000000000000000" pitchFamily="2" charset="0"/>
                </a:rPr>
                <a:t>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dirty="0">
                  <a:latin typeface="Roboto" panose="02000000000000000000" pitchFamily="2" charset="0"/>
                  <a:ea typeface="Roboto" panose="02000000000000000000" pitchFamily="2" charset="0"/>
                  <a:cs typeface="Roboto" panose="02000000000000000000" pitchFamily="2" charset="0"/>
                </a:rPr>
                <a:t>x2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noProof="0" dirty="0">
                  <a:solidFill>
                    <a:schemeClr val="dk1"/>
                  </a:solidFill>
                  <a:latin typeface="Roboto"/>
                  <a:ea typeface="Roboto"/>
                  <a:cs typeface="Roboto"/>
                  <a:sym typeface="Roboto"/>
                </a:rPr>
                <a:t> matrix, also if only for pure state or uniform mixed states.</a:t>
              </a:r>
            </a:p>
            <a:p>
              <a:pPr marL="0" lvl="0" indent="0" algn="l" rtl="0">
                <a:spcBef>
                  <a:spcPts val="0"/>
                </a:spcBef>
                <a:spcAft>
                  <a:spcPts val="0"/>
                </a:spcAft>
                <a:buNone/>
              </a:pPr>
              <a:r>
                <a:rPr lang="en-US" sz="1200" dirty="0">
                  <a:solidFill>
                    <a:schemeClr val="dk1"/>
                  </a:solidFill>
                  <a:latin typeface="Roboto"/>
                  <a:ea typeface="Roboto"/>
                  <a:cs typeface="Roboto"/>
                  <a:sym typeface="Roboto"/>
                </a:rPr>
                <a:t>Furthermore, we can track the evolution of the system due to Clifford gates, directly in this representation</a:t>
              </a:r>
              <a:endParaRPr lang="en-US" sz="1200" noProof="0" dirty="0">
                <a:solidFill>
                  <a:schemeClr val="dk1"/>
                </a:solidFill>
                <a:latin typeface="Roboto"/>
                <a:ea typeface="Roboto"/>
                <a:cs typeface="Roboto"/>
                <a:sym typeface="Roboto"/>
              </a:endParaRPr>
            </a:p>
          </p:txBody>
        </p:sp>
      </p:grpSp>
      <p:grpSp>
        <p:nvGrpSpPr>
          <p:cNvPr id="329" name="Google Shape;329;p23"/>
          <p:cNvGrpSpPr/>
          <p:nvPr/>
        </p:nvGrpSpPr>
        <p:grpSpPr>
          <a:xfrm>
            <a:off x="5926914" y="1157102"/>
            <a:ext cx="2952493" cy="1281719"/>
            <a:chOff x="6165496" y="2347300"/>
            <a:chExt cx="2852376" cy="1281719"/>
          </a:xfrm>
        </p:grpSpPr>
        <p:sp>
          <p:nvSpPr>
            <p:cNvPr id="330" name="Google Shape;330;p23"/>
            <p:cNvSpPr txBox="1"/>
            <p:nvPr/>
          </p:nvSpPr>
          <p:spPr>
            <a:xfrm>
              <a:off x="627878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State</a:t>
              </a:r>
            </a:p>
          </p:txBody>
        </p:sp>
        <p:sp>
          <p:nvSpPr>
            <p:cNvPr id="331" name="Google Shape;331;p23"/>
            <p:cNvSpPr txBox="1"/>
            <p:nvPr/>
          </p:nvSpPr>
          <p:spPr>
            <a:xfrm>
              <a:off x="6165496" y="2630502"/>
              <a:ext cx="2852376" cy="9985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Equivalently, a state is called</a:t>
              </a:r>
              <a:r>
                <a:rPr lang="en-US" sz="1200" dirty="0">
                  <a:solidFill>
                    <a:schemeClr val="dk1"/>
                  </a:solidFill>
                  <a:latin typeface="Roboto"/>
                  <a:ea typeface="Roboto"/>
                  <a:cs typeface="Roboto"/>
                  <a:sym typeface="Roboto"/>
                </a:rPr>
                <a:t> a stabilizer state of S, if is stabilized by it.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We can also view it a</a:t>
              </a:r>
              <a:r>
                <a:rPr lang="en-US" sz="1200" dirty="0">
                  <a:solidFill>
                    <a:schemeClr val="dk1"/>
                  </a:solidFill>
                  <a:latin typeface="Roboto"/>
                  <a:ea typeface="Roboto"/>
                  <a:cs typeface="Roboto"/>
                  <a:sym typeface="Roboto"/>
                </a:rPr>
                <a:t>s a state that can be generated by a stabilizer (Clifford) circuit (only CNOT, H, S)</a:t>
              </a:r>
              <a:endParaRPr lang="en-US" sz="1200" noProof="0" dirty="0">
                <a:solidFill>
                  <a:schemeClr val="dk1"/>
                </a:solidFill>
                <a:latin typeface="Roboto"/>
                <a:ea typeface="Roboto"/>
                <a:cs typeface="Roboto"/>
                <a:sym typeface="Roboto"/>
              </a:endParaRPr>
            </a:p>
          </p:txBody>
        </p:sp>
      </p:grpSp>
      <p:grpSp>
        <p:nvGrpSpPr>
          <p:cNvPr id="334" name="Google Shape;334;p23"/>
          <p:cNvGrpSpPr/>
          <p:nvPr/>
        </p:nvGrpSpPr>
        <p:grpSpPr>
          <a:xfrm>
            <a:off x="5978692" y="3062523"/>
            <a:ext cx="2820898" cy="1779777"/>
            <a:chOff x="6278781" y="3989273"/>
            <a:chExt cx="2054101" cy="1779777"/>
          </a:xfrm>
        </p:grpSpPr>
        <p:sp>
          <p:nvSpPr>
            <p:cNvPr id="335" name="Google Shape;335;p23"/>
            <p:cNvSpPr txBox="1"/>
            <p:nvPr/>
          </p:nvSpPr>
          <p:spPr>
            <a:xfrm>
              <a:off x="6278782"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Gain</a:t>
              </a:r>
            </a:p>
          </p:txBody>
        </p:sp>
        <p:sp>
          <p:nvSpPr>
            <p:cNvPr id="336" name="Google Shape;336;p23"/>
            <p:cNvSpPr txBox="1"/>
            <p:nvPr/>
          </p:nvSpPr>
          <p:spPr>
            <a:xfrm>
              <a:off x="6278781" y="4272474"/>
              <a:ext cx="205410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As we can directly see, we obtain a big gain in terms of required memory.</a:t>
              </a:r>
              <a:br>
                <a:rPr lang="en-US" sz="1200" noProof="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B</a:t>
              </a:r>
              <a:r>
                <a:rPr lang="en-US" sz="1200" noProof="0" dirty="0" err="1">
                  <a:solidFill>
                    <a:schemeClr val="dk1"/>
                  </a:solidFill>
                  <a:latin typeface="Roboto"/>
                  <a:ea typeface="Roboto"/>
                  <a:cs typeface="Roboto"/>
                  <a:sym typeface="Roboto"/>
                </a:rPr>
                <a:t>ut</a:t>
              </a:r>
              <a:r>
                <a:rPr lang="en-US" sz="1200" noProof="0" dirty="0">
                  <a:solidFill>
                    <a:schemeClr val="dk1"/>
                  </a:solidFill>
                  <a:latin typeface="Roboto"/>
                  <a:ea typeface="Roboto"/>
                  <a:cs typeface="Roboto"/>
                  <a:sym typeface="Roboto"/>
                </a:rPr>
                <a:t> now, thanks to many researches we’ve also reached a big improvement in terms of simulation on classical computers (for Clifford circuits) passing from exponential to polynomial time</a:t>
              </a:r>
            </a:p>
          </p:txBody>
        </p:sp>
      </p:grpSp>
      <p:sp>
        <p:nvSpPr>
          <p:cNvPr id="339" name="Google Shape;339;p23"/>
          <p:cNvSpPr/>
          <p:nvPr/>
        </p:nvSpPr>
        <p:spPr>
          <a:xfrm>
            <a:off x="1600337" y="2477570"/>
            <a:ext cx="357510" cy="305863"/>
          </a:xfrm>
          <a:custGeom>
            <a:avLst/>
            <a:gdLst/>
            <a:ahLst/>
            <a:cxnLst/>
            <a:rect l="l" t="t" r="r" b="b"/>
            <a:pathLst>
              <a:path w="6050" h="5176" extrusionOk="0">
                <a:moveTo>
                  <a:pt x="2626" y="0"/>
                </a:moveTo>
                <a:cubicBezTo>
                  <a:pt x="1285" y="0"/>
                  <a:pt x="1" y="1033"/>
                  <a:pt x="1" y="2575"/>
                </a:cubicBezTo>
                <a:cubicBezTo>
                  <a:pt x="1" y="4008"/>
                  <a:pt x="1168" y="5175"/>
                  <a:pt x="2601" y="5175"/>
                </a:cubicBezTo>
                <a:cubicBezTo>
                  <a:pt x="4936" y="5175"/>
                  <a:pt x="6050" y="2363"/>
                  <a:pt x="4458" y="771"/>
                </a:cubicBezTo>
                <a:cubicBezTo>
                  <a:pt x="3925" y="238"/>
                  <a:pt x="3269" y="0"/>
                  <a:pt x="2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0" name="Google Shape;340;p23"/>
          <p:cNvSpPr/>
          <p:nvPr/>
        </p:nvSpPr>
        <p:spPr>
          <a:xfrm>
            <a:off x="1976634" y="1571338"/>
            <a:ext cx="357510" cy="305863"/>
          </a:xfrm>
          <a:custGeom>
            <a:avLst/>
            <a:gdLst/>
            <a:ahLst/>
            <a:cxnLst/>
            <a:rect l="l" t="t" r="r" b="b"/>
            <a:pathLst>
              <a:path w="6050" h="5176" extrusionOk="0">
                <a:moveTo>
                  <a:pt x="2586" y="1"/>
                </a:moveTo>
                <a:cubicBezTo>
                  <a:pt x="1261" y="1"/>
                  <a:pt x="0" y="1034"/>
                  <a:pt x="0" y="2576"/>
                </a:cubicBezTo>
                <a:cubicBezTo>
                  <a:pt x="0" y="4009"/>
                  <a:pt x="1168" y="5176"/>
                  <a:pt x="2600" y="5176"/>
                </a:cubicBezTo>
                <a:cubicBezTo>
                  <a:pt x="4882" y="5176"/>
                  <a:pt x="6050" y="2364"/>
                  <a:pt x="4405" y="772"/>
                </a:cubicBezTo>
                <a:cubicBezTo>
                  <a:pt x="3871" y="238"/>
                  <a:pt x="3221"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1" name="Google Shape;341;p23"/>
          <p:cNvSpPr/>
          <p:nvPr/>
        </p:nvSpPr>
        <p:spPr>
          <a:xfrm>
            <a:off x="110923" y="2755656"/>
            <a:ext cx="357510" cy="306867"/>
          </a:xfrm>
          <a:custGeom>
            <a:avLst/>
            <a:gdLst/>
            <a:ahLst/>
            <a:cxnLst/>
            <a:rect l="l" t="t" r="r" b="b"/>
            <a:pathLst>
              <a:path w="6050" h="5193" extrusionOk="0">
                <a:moveTo>
                  <a:pt x="2617" y="0"/>
                </a:moveTo>
                <a:cubicBezTo>
                  <a:pt x="1281" y="0"/>
                  <a:pt x="0" y="1038"/>
                  <a:pt x="0" y="2592"/>
                </a:cubicBezTo>
                <a:cubicBezTo>
                  <a:pt x="0" y="4025"/>
                  <a:pt x="1168" y="5192"/>
                  <a:pt x="2600" y="5192"/>
                </a:cubicBezTo>
                <a:cubicBezTo>
                  <a:pt x="4882" y="5192"/>
                  <a:pt x="6050" y="2380"/>
                  <a:pt x="4405" y="735"/>
                </a:cubicBezTo>
                <a:cubicBezTo>
                  <a:pt x="3880" y="227"/>
                  <a:pt x="3243" y="0"/>
                  <a:pt x="2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2" name="Google Shape;342;p23"/>
          <p:cNvSpPr/>
          <p:nvPr/>
        </p:nvSpPr>
        <p:spPr>
          <a:xfrm>
            <a:off x="1600337" y="4145850"/>
            <a:ext cx="357510" cy="305745"/>
          </a:xfrm>
          <a:custGeom>
            <a:avLst/>
            <a:gdLst/>
            <a:ahLst/>
            <a:cxnLst/>
            <a:rect l="l" t="t" r="r" b="b"/>
            <a:pathLst>
              <a:path w="6050" h="5174" extrusionOk="0">
                <a:moveTo>
                  <a:pt x="2633" y="0"/>
                </a:moveTo>
                <a:cubicBezTo>
                  <a:pt x="1290" y="0"/>
                  <a:pt x="1" y="1046"/>
                  <a:pt x="1" y="2626"/>
                </a:cubicBezTo>
                <a:cubicBezTo>
                  <a:pt x="1" y="4059"/>
                  <a:pt x="1168" y="5174"/>
                  <a:pt x="2601" y="5174"/>
                </a:cubicBezTo>
                <a:cubicBezTo>
                  <a:pt x="4936" y="5174"/>
                  <a:pt x="6050" y="2414"/>
                  <a:pt x="4458" y="769"/>
                </a:cubicBezTo>
                <a:cubicBezTo>
                  <a:pt x="3927" y="238"/>
                  <a:pt x="3274"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pic>
        <p:nvPicPr>
          <p:cNvPr id="4" name="Picture 3">
            <a:extLst>
              <a:ext uri="{FF2B5EF4-FFF2-40B4-BE49-F238E27FC236}">
                <a16:creationId xmlns:a16="http://schemas.microsoft.com/office/drawing/2014/main" id="{50853FB8-9E0D-7225-DECF-AB4C185CD7FA}"/>
              </a:ext>
            </a:extLst>
          </p:cNvPr>
          <p:cNvPicPr>
            <a:picLocks noChangeAspect="1"/>
          </p:cNvPicPr>
          <p:nvPr/>
        </p:nvPicPr>
        <p:blipFill>
          <a:blip r:embed="rId3"/>
          <a:stretch>
            <a:fillRect/>
          </a:stretch>
        </p:blipFill>
        <p:spPr>
          <a:xfrm>
            <a:off x="2986526" y="2667687"/>
            <a:ext cx="2415295" cy="158038"/>
          </a:xfrm>
          <a:prstGeom prst="rect">
            <a:avLst/>
          </a:prstGeom>
        </p:spPr>
      </p:pic>
      <p:pic>
        <p:nvPicPr>
          <p:cNvPr id="6" name="Picture 5">
            <a:extLst>
              <a:ext uri="{FF2B5EF4-FFF2-40B4-BE49-F238E27FC236}">
                <a16:creationId xmlns:a16="http://schemas.microsoft.com/office/drawing/2014/main" id="{770B862E-7B23-A8A9-2374-172457B49035}"/>
              </a:ext>
            </a:extLst>
          </p:cNvPr>
          <p:cNvPicPr>
            <a:picLocks noChangeAspect="1"/>
          </p:cNvPicPr>
          <p:nvPr/>
        </p:nvPicPr>
        <p:blipFill>
          <a:blip r:embed="rId4"/>
          <a:stretch>
            <a:fillRect/>
          </a:stretch>
        </p:blipFill>
        <p:spPr>
          <a:xfrm>
            <a:off x="6336910" y="2515515"/>
            <a:ext cx="975165" cy="175849"/>
          </a:xfrm>
          <a:prstGeom prst="rect">
            <a:avLst/>
          </a:prstGeom>
        </p:spPr>
      </p:pic>
      <p:pic>
        <p:nvPicPr>
          <p:cNvPr id="8" name="Picture 7">
            <a:extLst>
              <a:ext uri="{FF2B5EF4-FFF2-40B4-BE49-F238E27FC236}">
                <a16:creationId xmlns:a16="http://schemas.microsoft.com/office/drawing/2014/main" id="{C6FC3014-8652-970A-E10A-EE4C7D37A801}"/>
              </a:ext>
            </a:extLst>
          </p:cNvPr>
          <p:cNvPicPr>
            <a:picLocks noChangeAspect="1"/>
          </p:cNvPicPr>
          <p:nvPr/>
        </p:nvPicPr>
        <p:blipFill>
          <a:blip r:embed="rId5"/>
          <a:stretch>
            <a:fillRect/>
          </a:stretch>
        </p:blipFill>
        <p:spPr>
          <a:xfrm>
            <a:off x="7797092" y="2285957"/>
            <a:ext cx="950061" cy="634966"/>
          </a:xfrm>
          <a:prstGeom prst="rect">
            <a:avLst/>
          </a:prstGeom>
        </p:spPr>
      </p:pic>
      <p:sp>
        <p:nvSpPr>
          <p:cNvPr id="2" name="TextBox 1">
            <a:extLst>
              <a:ext uri="{FF2B5EF4-FFF2-40B4-BE49-F238E27FC236}">
                <a16:creationId xmlns:a16="http://schemas.microsoft.com/office/drawing/2014/main" id="{F6DD7A2C-C6B1-962E-47AD-20EF85823057}"/>
              </a:ext>
            </a:extLst>
          </p:cNvPr>
          <p:cNvSpPr txBox="1"/>
          <p:nvPr/>
        </p:nvSpPr>
        <p:spPr>
          <a:xfrm>
            <a:off x="1281696" y="4767249"/>
            <a:ext cx="944726" cy="369332"/>
          </a:xfrm>
          <a:prstGeom prst="rect">
            <a:avLst/>
          </a:prstGeom>
          <a:noFill/>
        </p:spPr>
        <p:txBody>
          <a:bodyPr wrap="square" rtlCol="0">
            <a:spAutoFit/>
          </a:bodyPr>
          <a:lstStyle/>
          <a:p>
            <a:pPr algn="ctr"/>
            <a:r>
              <a:rPr lang="en-US" sz="900" dirty="0"/>
              <a:t>U</a:t>
            </a:r>
            <a:br>
              <a:rPr lang="en-US" sz="900" dirty="0"/>
            </a:br>
            <a:r>
              <a:rPr lang="en-US" sz="900" dirty="0"/>
              <a:t>Clifford gate</a:t>
            </a:r>
          </a:p>
        </p:txBody>
      </p:sp>
      <p:pic>
        <p:nvPicPr>
          <p:cNvPr id="5" name="Picture 4">
            <a:extLst>
              <a:ext uri="{FF2B5EF4-FFF2-40B4-BE49-F238E27FC236}">
                <a16:creationId xmlns:a16="http://schemas.microsoft.com/office/drawing/2014/main" id="{868A1E3D-C104-070E-1DBF-60294FB95370}"/>
              </a:ext>
            </a:extLst>
          </p:cNvPr>
          <p:cNvPicPr>
            <a:picLocks noChangeAspect="1"/>
          </p:cNvPicPr>
          <p:nvPr/>
        </p:nvPicPr>
        <p:blipFill>
          <a:blip r:embed="rId6"/>
          <a:stretch>
            <a:fillRect/>
          </a:stretch>
        </p:blipFill>
        <p:spPr>
          <a:xfrm>
            <a:off x="6223925" y="2751181"/>
            <a:ext cx="1276157" cy="293171"/>
          </a:xfrm>
          <a:prstGeom prst="rect">
            <a:avLst/>
          </a:prstGeom>
        </p:spPr>
      </p:pic>
      <p:pic>
        <p:nvPicPr>
          <p:cNvPr id="7" name="Picture 6">
            <a:extLst>
              <a:ext uri="{FF2B5EF4-FFF2-40B4-BE49-F238E27FC236}">
                <a16:creationId xmlns:a16="http://schemas.microsoft.com/office/drawing/2014/main" id="{3AFCF82D-3C88-4758-24E2-845898DDDDEE}"/>
              </a:ext>
            </a:extLst>
          </p:cNvPr>
          <p:cNvPicPr>
            <a:picLocks noChangeAspect="1"/>
          </p:cNvPicPr>
          <p:nvPr/>
        </p:nvPicPr>
        <p:blipFill>
          <a:blip r:embed="rId7"/>
          <a:stretch>
            <a:fillRect/>
          </a:stretch>
        </p:blipFill>
        <p:spPr>
          <a:xfrm>
            <a:off x="2155389" y="4877517"/>
            <a:ext cx="1194246" cy="2000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a:extLst>
            <a:ext uri="{FF2B5EF4-FFF2-40B4-BE49-F238E27FC236}">
              <a16:creationId xmlns:a16="http://schemas.microsoft.com/office/drawing/2014/main" id="{8313CB5A-8C79-3D4C-582B-C0F4E079344B}"/>
            </a:ext>
          </a:extLst>
        </p:cNvPr>
        <p:cNvGrpSpPr/>
        <p:nvPr/>
      </p:nvGrpSpPr>
      <p:grpSpPr>
        <a:xfrm>
          <a:off x="0" y="0"/>
          <a:ext cx="0" cy="0"/>
          <a:chOff x="0" y="0"/>
          <a:chExt cx="0" cy="0"/>
        </a:xfrm>
      </p:grpSpPr>
      <p:sp>
        <p:nvSpPr>
          <p:cNvPr id="719" name="Google Shape;719;p30">
            <a:extLst>
              <a:ext uri="{FF2B5EF4-FFF2-40B4-BE49-F238E27FC236}">
                <a16:creationId xmlns:a16="http://schemas.microsoft.com/office/drawing/2014/main" id="{B892C1DA-0968-86E1-26C0-69BAF91FB5BB}"/>
              </a:ext>
            </a:extLst>
          </p:cNvPr>
          <p:cNvSpPr/>
          <p:nvPr/>
        </p:nvSpPr>
        <p:spPr>
          <a:xfrm>
            <a:off x="6086474" y="2095978"/>
            <a:ext cx="1744077" cy="1350614"/>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20" name="Google Shape;720;p30">
            <a:extLst>
              <a:ext uri="{FF2B5EF4-FFF2-40B4-BE49-F238E27FC236}">
                <a16:creationId xmlns:a16="http://schemas.microsoft.com/office/drawing/2014/main" id="{7DEBD816-F5B8-A0AE-5976-8CE554172984}"/>
              </a:ext>
            </a:extLst>
          </p:cNvPr>
          <p:cNvSpPr/>
          <p:nvPr/>
        </p:nvSpPr>
        <p:spPr>
          <a:xfrm>
            <a:off x="6746365" y="2190100"/>
            <a:ext cx="424293" cy="445806"/>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22" name="Google Shape;722;p30">
            <a:extLst>
              <a:ext uri="{FF2B5EF4-FFF2-40B4-BE49-F238E27FC236}">
                <a16:creationId xmlns:a16="http://schemas.microsoft.com/office/drawing/2014/main" id="{1AEA1EEC-B048-92FD-59F0-101C7B3DFAA7}"/>
              </a:ext>
            </a:extLst>
          </p:cNvPr>
          <p:cNvSpPr txBox="1"/>
          <p:nvPr/>
        </p:nvSpPr>
        <p:spPr>
          <a:xfrm flipH="1">
            <a:off x="6187204" y="2902102"/>
            <a:ext cx="1594726" cy="2582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noProof="0" dirty="0">
                <a:solidFill>
                  <a:schemeClr val="dk1"/>
                </a:solidFill>
                <a:latin typeface="Fira Sans Extra Condensed SemiBold"/>
                <a:ea typeface="Fira Sans Extra Condensed SemiBold"/>
                <a:cs typeface="Fira Sans Extra Condensed SemiBold"/>
                <a:sym typeface="Fira Sans Extra Condensed SemiBold"/>
              </a:rPr>
              <a:t>Efficient classical simulation</a:t>
            </a:r>
          </a:p>
        </p:txBody>
      </p:sp>
      <p:grpSp>
        <p:nvGrpSpPr>
          <p:cNvPr id="725" name="Google Shape;725;p30">
            <a:extLst>
              <a:ext uri="{FF2B5EF4-FFF2-40B4-BE49-F238E27FC236}">
                <a16:creationId xmlns:a16="http://schemas.microsoft.com/office/drawing/2014/main" id="{72AD5629-B81C-B184-FB76-5A76E54ED342}"/>
              </a:ext>
            </a:extLst>
          </p:cNvPr>
          <p:cNvGrpSpPr/>
          <p:nvPr/>
        </p:nvGrpSpPr>
        <p:grpSpPr>
          <a:xfrm>
            <a:off x="5026331" y="2256971"/>
            <a:ext cx="1060143" cy="1039554"/>
            <a:chOff x="5066643" y="2727815"/>
            <a:chExt cx="1060144" cy="1039556"/>
          </a:xfrm>
        </p:grpSpPr>
        <p:cxnSp>
          <p:nvCxnSpPr>
            <p:cNvPr id="728" name="Google Shape;728;p30">
              <a:extLst>
                <a:ext uri="{FF2B5EF4-FFF2-40B4-BE49-F238E27FC236}">
                  <a16:creationId xmlns:a16="http://schemas.microsoft.com/office/drawing/2014/main" id="{7533CF18-34B9-8905-4624-C683B8D53722}"/>
                </a:ext>
              </a:extLst>
            </p:cNvPr>
            <p:cNvCxnSpPr>
              <a:cxnSpLocks/>
              <a:stCxn id="729" idx="2"/>
              <a:endCxn id="719" idx="1"/>
            </p:cNvCxnSpPr>
            <p:nvPr/>
          </p:nvCxnSpPr>
          <p:spPr>
            <a:xfrm>
              <a:off x="5066643" y="2727815"/>
              <a:ext cx="1060144" cy="51431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0" name="Google Shape;730;p30">
              <a:extLst>
                <a:ext uri="{FF2B5EF4-FFF2-40B4-BE49-F238E27FC236}">
                  <a16:creationId xmlns:a16="http://schemas.microsoft.com/office/drawing/2014/main" id="{CC466F51-4139-34EC-F97D-568CCB8A51DC}"/>
                </a:ext>
              </a:extLst>
            </p:cNvPr>
            <p:cNvCxnSpPr>
              <a:cxnSpLocks/>
              <a:stCxn id="733" idx="2"/>
              <a:endCxn id="719" idx="1"/>
            </p:cNvCxnSpPr>
            <p:nvPr/>
          </p:nvCxnSpPr>
          <p:spPr>
            <a:xfrm flipV="1">
              <a:off x="5066643" y="3242130"/>
              <a:ext cx="1060144" cy="525241"/>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2" name="Google Shape;732;p30">
              <a:extLst>
                <a:ext uri="{FF2B5EF4-FFF2-40B4-BE49-F238E27FC236}">
                  <a16:creationId xmlns:a16="http://schemas.microsoft.com/office/drawing/2014/main" id="{A71B133C-851A-8D03-398D-D60901C09039}"/>
                </a:ext>
              </a:extLst>
            </p:cNvPr>
            <p:cNvCxnSpPr>
              <a:cxnSpLocks/>
              <a:stCxn id="731" idx="2"/>
              <a:endCxn id="719" idx="1"/>
            </p:cNvCxnSpPr>
            <p:nvPr/>
          </p:nvCxnSpPr>
          <p:spPr>
            <a:xfrm>
              <a:off x="5066643" y="3241893"/>
              <a:ext cx="1060144" cy="237"/>
            </a:xfrm>
            <a:prstGeom prst="bentConnector3">
              <a:avLst>
                <a:gd name="adj1" fmla="val 50000"/>
              </a:avLst>
            </a:prstGeom>
            <a:noFill/>
            <a:ln w="19050" cap="flat" cmpd="sng">
              <a:solidFill>
                <a:schemeClr val="dk1"/>
              </a:solidFill>
              <a:prstDash val="solid"/>
              <a:round/>
              <a:headEnd type="none" w="med" len="med"/>
              <a:tailEnd type="none" w="med" len="med"/>
            </a:ln>
          </p:spPr>
        </p:cxnSp>
      </p:grpSp>
      <p:sp>
        <p:nvSpPr>
          <p:cNvPr id="735" name="Google Shape;735;p30">
            <a:extLst>
              <a:ext uri="{FF2B5EF4-FFF2-40B4-BE49-F238E27FC236}">
                <a16:creationId xmlns:a16="http://schemas.microsoft.com/office/drawing/2014/main" id="{41FA60D7-BB83-D4AD-5292-9A5305CBAA15}"/>
              </a:ext>
            </a:extLst>
          </p:cNvPr>
          <p:cNvSpPr txBox="1"/>
          <p:nvPr/>
        </p:nvSpPr>
        <p:spPr>
          <a:xfrm>
            <a:off x="647769" y="1256770"/>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A quantum circuit using only the following elements can be simulated efficiently on a classical computer by a polynomial-time algorithm:</a:t>
            </a:r>
          </a:p>
        </p:txBody>
      </p:sp>
      <p:sp>
        <p:nvSpPr>
          <p:cNvPr id="738" name="Google Shape;738;p30">
            <a:extLst>
              <a:ext uri="{FF2B5EF4-FFF2-40B4-BE49-F238E27FC236}">
                <a16:creationId xmlns:a16="http://schemas.microsoft.com/office/drawing/2014/main" id="{4426D395-9CD4-158A-37C6-E1B4199BB581}"/>
              </a:ext>
            </a:extLst>
          </p:cNvPr>
          <p:cNvSpPr txBox="1"/>
          <p:nvPr/>
        </p:nvSpPr>
        <p:spPr>
          <a:xfrm>
            <a:off x="3385346" y="2539910"/>
            <a:ext cx="1144632"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1"/>
                </a:solidFill>
                <a:latin typeface="Roboto"/>
                <a:ea typeface="Roboto"/>
                <a:cs typeface="Roboto"/>
                <a:sym typeface="Roboto"/>
              </a:rPr>
              <a:t>Clifford Gates</a:t>
            </a:r>
          </a:p>
        </p:txBody>
      </p:sp>
      <p:sp>
        <p:nvSpPr>
          <p:cNvPr id="731" name="Google Shape;731;p30">
            <a:extLst>
              <a:ext uri="{FF2B5EF4-FFF2-40B4-BE49-F238E27FC236}">
                <a16:creationId xmlns:a16="http://schemas.microsoft.com/office/drawing/2014/main" id="{0C138978-508D-E1A2-AD3C-F8BC0FF66395}"/>
              </a:ext>
            </a:extLst>
          </p:cNvPr>
          <p:cNvSpPr/>
          <p:nvPr/>
        </p:nvSpPr>
        <p:spPr>
          <a:xfrm flipH="1">
            <a:off x="4620373" y="2568069"/>
            <a:ext cx="405958" cy="405958"/>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1" name="Google Shape;741;p30">
            <a:extLst>
              <a:ext uri="{FF2B5EF4-FFF2-40B4-BE49-F238E27FC236}">
                <a16:creationId xmlns:a16="http://schemas.microsoft.com/office/drawing/2014/main" id="{C0FB11D2-F833-3CC7-E829-FBD6966B181B}"/>
              </a:ext>
            </a:extLst>
          </p:cNvPr>
          <p:cNvSpPr txBox="1"/>
          <p:nvPr/>
        </p:nvSpPr>
        <p:spPr>
          <a:xfrm>
            <a:off x="1447948" y="3070851"/>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2"/>
                </a:solidFill>
                <a:latin typeface="Roboto"/>
                <a:ea typeface="Roboto"/>
                <a:cs typeface="Roboto"/>
                <a:sym typeface="Roboto"/>
              </a:rPr>
              <a:t>Measurements in the computational basis</a:t>
            </a:r>
          </a:p>
        </p:txBody>
      </p:sp>
      <p:sp>
        <p:nvSpPr>
          <p:cNvPr id="733" name="Google Shape;733;p30">
            <a:extLst>
              <a:ext uri="{FF2B5EF4-FFF2-40B4-BE49-F238E27FC236}">
                <a16:creationId xmlns:a16="http://schemas.microsoft.com/office/drawing/2014/main" id="{35382FD0-7E82-EED1-403F-690521A61542}"/>
              </a:ext>
            </a:extLst>
          </p:cNvPr>
          <p:cNvSpPr/>
          <p:nvPr/>
        </p:nvSpPr>
        <p:spPr>
          <a:xfrm flipH="1">
            <a:off x="4620373" y="3093546"/>
            <a:ext cx="405958" cy="405958"/>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4" name="Google Shape;744;p30">
            <a:extLst>
              <a:ext uri="{FF2B5EF4-FFF2-40B4-BE49-F238E27FC236}">
                <a16:creationId xmlns:a16="http://schemas.microsoft.com/office/drawing/2014/main" id="{B5CA7CBA-0A04-2DE8-DC7D-C2B207C29B2A}"/>
              </a:ext>
            </a:extLst>
          </p:cNvPr>
          <p:cNvSpPr txBox="1"/>
          <p:nvPr/>
        </p:nvSpPr>
        <p:spPr>
          <a:xfrm>
            <a:off x="835717" y="2008969"/>
            <a:ext cx="3694261"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tx2"/>
                </a:solidFill>
                <a:latin typeface="Roboto"/>
                <a:ea typeface="Roboto"/>
                <a:cs typeface="Roboto"/>
                <a:sym typeface="Roboto"/>
              </a:rPr>
              <a:t>Preparation of qubits in computational-basis states</a:t>
            </a:r>
          </a:p>
        </p:txBody>
      </p:sp>
      <p:sp>
        <p:nvSpPr>
          <p:cNvPr id="729" name="Google Shape;729;p30">
            <a:extLst>
              <a:ext uri="{FF2B5EF4-FFF2-40B4-BE49-F238E27FC236}">
                <a16:creationId xmlns:a16="http://schemas.microsoft.com/office/drawing/2014/main" id="{EFA7DAB8-6D3A-DFD7-F90F-58CE9A20B9DC}"/>
              </a:ext>
            </a:extLst>
          </p:cNvPr>
          <p:cNvSpPr/>
          <p:nvPr/>
        </p:nvSpPr>
        <p:spPr>
          <a:xfrm flipH="1">
            <a:off x="4620373" y="2053992"/>
            <a:ext cx="405958" cy="405958"/>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6" name="Google Shape;746;p30">
            <a:extLst>
              <a:ext uri="{FF2B5EF4-FFF2-40B4-BE49-F238E27FC236}">
                <a16:creationId xmlns:a16="http://schemas.microsoft.com/office/drawing/2014/main" id="{E41DE000-2F8C-6BE9-F696-873860C0CE3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theorem</a:t>
            </a:r>
          </a:p>
        </p:txBody>
      </p:sp>
      <p:grpSp>
        <p:nvGrpSpPr>
          <p:cNvPr id="748" name="Google Shape;748;p30">
            <a:extLst>
              <a:ext uri="{FF2B5EF4-FFF2-40B4-BE49-F238E27FC236}">
                <a16:creationId xmlns:a16="http://schemas.microsoft.com/office/drawing/2014/main" id="{5A11DDA9-6D51-62CA-0E70-550433412A32}"/>
              </a:ext>
            </a:extLst>
          </p:cNvPr>
          <p:cNvGrpSpPr/>
          <p:nvPr/>
        </p:nvGrpSpPr>
        <p:grpSpPr>
          <a:xfrm>
            <a:off x="4703924" y="2652858"/>
            <a:ext cx="246333" cy="228304"/>
            <a:chOff x="7776795" y="1766009"/>
            <a:chExt cx="371742" cy="349120"/>
          </a:xfrm>
        </p:grpSpPr>
        <p:sp>
          <p:nvSpPr>
            <p:cNvPr id="749" name="Google Shape;749;p30">
              <a:extLst>
                <a:ext uri="{FF2B5EF4-FFF2-40B4-BE49-F238E27FC236}">
                  <a16:creationId xmlns:a16="http://schemas.microsoft.com/office/drawing/2014/main" id="{E6D0B772-9E5F-BA36-0DF2-C17282A7779A}"/>
                </a:ext>
              </a:extLst>
            </p:cNvPr>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0" name="Google Shape;750;p30">
              <a:extLst>
                <a:ext uri="{FF2B5EF4-FFF2-40B4-BE49-F238E27FC236}">
                  <a16:creationId xmlns:a16="http://schemas.microsoft.com/office/drawing/2014/main" id="{AC45FD27-D7D1-6255-369E-E990DD3FD08A}"/>
                </a:ext>
              </a:extLst>
            </p:cNvPr>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51" name="Google Shape;751;p30">
            <a:extLst>
              <a:ext uri="{FF2B5EF4-FFF2-40B4-BE49-F238E27FC236}">
                <a16:creationId xmlns:a16="http://schemas.microsoft.com/office/drawing/2014/main" id="{EA91E784-CA96-8F8D-F8D4-A1D2DE48A492}"/>
              </a:ext>
            </a:extLst>
          </p:cNvPr>
          <p:cNvGrpSpPr/>
          <p:nvPr/>
        </p:nvGrpSpPr>
        <p:grpSpPr>
          <a:xfrm>
            <a:off x="4680162" y="2144383"/>
            <a:ext cx="246321" cy="208020"/>
            <a:chOff x="3961416" y="4000463"/>
            <a:chExt cx="408098" cy="349968"/>
          </a:xfrm>
        </p:grpSpPr>
        <p:sp>
          <p:nvSpPr>
            <p:cNvPr id="752" name="Google Shape;752;p30">
              <a:extLst>
                <a:ext uri="{FF2B5EF4-FFF2-40B4-BE49-F238E27FC236}">
                  <a16:creationId xmlns:a16="http://schemas.microsoft.com/office/drawing/2014/main" id="{300D4B46-19CF-7BEF-3D13-4F2E7795695F}"/>
                </a:ext>
              </a:extLst>
            </p:cNvPr>
            <p:cNvSpPr/>
            <p:nvPr/>
          </p:nvSpPr>
          <p:spPr>
            <a:xfrm>
              <a:off x="4141407" y="4162870"/>
              <a:ext cx="65969" cy="65283"/>
            </a:xfrm>
            <a:custGeom>
              <a:avLst/>
              <a:gdLst/>
              <a:ahLst/>
              <a:cxnLst/>
              <a:rect l="l" t="t" r="r" b="b"/>
              <a:pathLst>
                <a:path w="2025" h="2001" extrusionOk="0">
                  <a:moveTo>
                    <a:pt x="810" y="0"/>
                  </a:moveTo>
                  <a:lnTo>
                    <a:pt x="1" y="2001"/>
                  </a:lnTo>
                  <a:lnTo>
                    <a:pt x="2025" y="1215"/>
                  </a:lnTo>
                  <a:lnTo>
                    <a:pt x="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3" name="Google Shape;753;p30">
              <a:extLst>
                <a:ext uri="{FF2B5EF4-FFF2-40B4-BE49-F238E27FC236}">
                  <a16:creationId xmlns:a16="http://schemas.microsoft.com/office/drawing/2014/main" id="{D109BB0D-6A7B-6CDB-98CF-E571EA43E90F}"/>
                </a:ext>
              </a:extLst>
            </p:cNvPr>
            <p:cNvSpPr/>
            <p:nvPr/>
          </p:nvSpPr>
          <p:spPr>
            <a:xfrm>
              <a:off x="4182520" y="4121664"/>
              <a:ext cx="65969" cy="66098"/>
            </a:xfrm>
            <a:custGeom>
              <a:avLst/>
              <a:gdLst/>
              <a:ahLst/>
              <a:cxnLst/>
              <a:rect l="l" t="t" r="r" b="b"/>
              <a:pathLst>
                <a:path w="2025" h="2026" extrusionOk="0">
                  <a:moveTo>
                    <a:pt x="2025" y="1"/>
                  </a:moveTo>
                  <a:lnTo>
                    <a:pt x="1" y="811"/>
                  </a:lnTo>
                  <a:lnTo>
                    <a:pt x="1215" y="2025"/>
                  </a:lnTo>
                  <a:lnTo>
                    <a:pt x="2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4" name="Google Shape;754;p30">
              <a:extLst>
                <a:ext uri="{FF2B5EF4-FFF2-40B4-BE49-F238E27FC236}">
                  <a16:creationId xmlns:a16="http://schemas.microsoft.com/office/drawing/2014/main" id="{AD92B6C0-EBF3-C6EC-5780-E564EDAA4032}"/>
                </a:ext>
              </a:extLst>
            </p:cNvPr>
            <p:cNvSpPr/>
            <p:nvPr/>
          </p:nvSpPr>
          <p:spPr>
            <a:xfrm>
              <a:off x="3961416" y="4000463"/>
              <a:ext cx="408098" cy="349968"/>
            </a:xfrm>
            <a:custGeom>
              <a:avLst/>
              <a:gdLst/>
              <a:ahLst/>
              <a:cxnLst/>
              <a:rect l="l" t="t" r="r" b="b"/>
              <a:pathLst>
                <a:path w="12527" h="10727" extrusionOk="0">
                  <a:moveTo>
                    <a:pt x="6859" y="620"/>
                  </a:moveTo>
                  <a:cubicBezTo>
                    <a:pt x="7073" y="620"/>
                    <a:pt x="7264" y="620"/>
                    <a:pt x="7478" y="644"/>
                  </a:cubicBezTo>
                  <a:lnTo>
                    <a:pt x="7478" y="1573"/>
                  </a:lnTo>
                  <a:cubicBezTo>
                    <a:pt x="7478" y="1787"/>
                    <a:pt x="7324" y="1894"/>
                    <a:pt x="7169" y="1894"/>
                  </a:cubicBezTo>
                  <a:cubicBezTo>
                    <a:pt x="7014" y="1894"/>
                    <a:pt x="6859" y="1787"/>
                    <a:pt x="6859" y="1573"/>
                  </a:cubicBezTo>
                  <a:lnTo>
                    <a:pt x="6859" y="620"/>
                  </a:lnTo>
                  <a:close/>
                  <a:moveTo>
                    <a:pt x="4049" y="1787"/>
                  </a:moveTo>
                  <a:lnTo>
                    <a:pt x="4287" y="2025"/>
                  </a:lnTo>
                  <a:cubicBezTo>
                    <a:pt x="4406" y="2144"/>
                    <a:pt x="4406" y="2335"/>
                    <a:pt x="4287" y="2454"/>
                  </a:cubicBezTo>
                  <a:cubicBezTo>
                    <a:pt x="4228" y="2513"/>
                    <a:pt x="4144" y="2543"/>
                    <a:pt x="4061" y="2543"/>
                  </a:cubicBezTo>
                  <a:cubicBezTo>
                    <a:pt x="3978" y="2543"/>
                    <a:pt x="3894" y="2513"/>
                    <a:pt x="3835" y="2454"/>
                  </a:cubicBezTo>
                  <a:lnTo>
                    <a:pt x="3620" y="2239"/>
                  </a:lnTo>
                  <a:cubicBezTo>
                    <a:pt x="3739" y="2073"/>
                    <a:pt x="3906" y="1930"/>
                    <a:pt x="4049" y="1787"/>
                  </a:cubicBezTo>
                  <a:close/>
                  <a:moveTo>
                    <a:pt x="10288" y="1787"/>
                  </a:moveTo>
                  <a:cubicBezTo>
                    <a:pt x="10431" y="1930"/>
                    <a:pt x="10574" y="2073"/>
                    <a:pt x="10717" y="2239"/>
                  </a:cubicBezTo>
                  <a:lnTo>
                    <a:pt x="10503" y="2454"/>
                  </a:lnTo>
                  <a:cubicBezTo>
                    <a:pt x="10429" y="2527"/>
                    <a:pt x="10349" y="2558"/>
                    <a:pt x="10273" y="2558"/>
                  </a:cubicBezTo>
                  <a:cubicBezTo>
                    <a:pt x="10030" y="2558"/>
                    <a:pt x="9832" y="2243"/>
                    <a:pt x="10050" y="2025"/>
                  </a:cubicBezTo>
                  <a:lnTo>
                    <a:pt x="10288" y="1787"/>
                  </a:lnTo>
                  <a:close/>
                  <a:moveTo>
                    <a:pt x="3430" y="5026"/>
                  </a:moveTo>
                  <a:cubicBezTo>
                    <a:pt x="3787" y="5073"/>
                    <a:pt x="3787" y="5621"/>
                    <a:pt x="3430" y="5669"/>
                  </a:cubicBezTo>
                  <a:lnTo>
                    <a:pt x="2477" y="5669"/>
                  </a:lnTo>
                  <a:cubicBezTo>
                    <a:pt x="2453" y="5454"/>
                    <a:pt x="2430" y="5240"/>
                    <a:pt x="2453" y="5050"/>
                  </a:cubicBezTo>
                  <a:lnTo>
                    <a:pt x="2477" y="5026"/>
                  </a:lnTo>
                  <a:close/>
                  <a:moveTo>
                    <a:pt x="10911" y="5023"/>
                  </a:moveTo>
                  <a:cubicBezTo>
                    <a:pt x="10925" y="5023"/>
                    <a:pt x="10940" y="5024"/>
                    <a:pt x="10955" y="5026"/>
                  </a:cubicBezTo>
                  <a:lnTo>
                    <a:pt x="11908" y="5026"/>
                  </a:lnTo>
                  <a:cubicBezTo>
                    <a:pt x="11908" y="5240"/>
                    <a:pt x="11908" y="5454"/>
                    <a:pt x="11908" y="5669"/>
                  </a:cubicBezTo>
                  <a:lnTo>
                    <a:pt x="10955" y="5669"/>
                  </a:lnTo>
                  <a:cubicBezTo>
                    <a:pt x="10947" y="5669"/>
                    <a:pt x="10940" y="5669"/>
                    <a:pt x="10932" y="5669"/>
                  </a:cubicBezTo>
                  <a:cubicBezTo>
                    <a:pt x="10494" y="5669"/>
                    <a:pt x="10487" y="5023"/>
                    <a:pt x="10911" y="5023"/>
                  </a:cubicBezTo>
                  <a:close/>
                  <a:moveTo>
                    <a:pt x="9367" y="2839"/>
                  </a:moveTo>
                  <a:cubicBezTo>
                    <a:pt x="9570" y="2839"/>
                    <a:pt x="9751" y="3063"/>
                    <a:pt x="9669" y="3287"/>
                  </a:cubicBezTo>
                  <a:lnTo>
                    <a:pt x="8407" y="6407"/>
                  </a:lnTo>
                  <a:cubicBezTo>
                    <a:pt x="8383" y="6502"/>
                    <a:pt x="8312" y="6550"/>
                    <a:pt x="8240" y="6597"/>
                  </a:cubicBezTo>
                  <a:lnTo>
                    <a:pt x="5097" y="7836"/>
                  </a:lnTo>
                  <a:cubicBezTo>
                    <a:pt x="5052" y="7856"/>
                    <a:pt x="5007" y="7866"/>
                    <a:pt x="4964" y="7866"/>
                  </a:cubicBezTo>
                  <a:cubicBezTo>
                    <a:pt x="4756" y="7866"/>
                    <a:pt x="4593" y="7652"/>
                    <a:pt x="4692" y="7455"/>
                  </a:cubicBezTo>
                  <a:lnTo>
                    <a:pt x="4692" y="7431"/>
                  </a:lnTo>
                  <a:lnTo>
                    <a:pt x="5954" y="4287"/>
                  </a:lnTo>
                  <a:cubicBezTo>
                    <a:pt x="5978" y="4216"/>
                    <a:pt x="6049" y="4145"/>
                    <a:pt x="6121" y="4121"/>
                  </a:cubicBezTo>
                  <a:lnTo>
                    <a:pt x="9264" y="2859"/>
                  </a:lnTo>
                  <a:cubicBezTo>
                    <a:pt x="9299" y="2845"/>
                    <a:pt x="9333" y="2839"/>
                    <a:pt x="9367" y="2839"/>
                  </a:cubicBezTo>
                  <a:close/>
                  <a:moveTo>
                    <a:pt x="4073" y="8128"/>
                  </a:moveTo>
                  <a:cubicBezTo>
                    <a:pt x="4150" y="8128"/>
                    <a:pt x="4228" y="8157"/>
                    <a:pt x="4287" y="8217"/>
                  </a:cubicBezTo>
                  <a:cubicBezTo>
                    <a:pt x="4430" y="8336"/>
                    <a:pt x="4430" y="8550"/>
                    <a:pt x="4287" y="8669"/>
                  </a:cubicBezTo>
                  <a:lnTo>
                    <a:pt x="4073" y="8907"/>
                  </a:lnTo>
                  <a:cubicBezTo>
                    <a:pt x="3906" y="8765"/>
                    <a:pt x="3763" y="8622"/>
                    <a:pt x="3620" y="8479"/>
                  </a:cubicBezTo>
                  <a:lnTo>
                    <a:pt x="3620" y="8455"/>
                  </a:lnTo>
                  <a:lnTo>
                    <a:pt x="3859" y="8217"/>
                  </a:lnTo>
                  <a:cubicBezTo>
                    <a:pt x="3918" y="8157"/>
                    <a:pt x="3995" y="8128"/>
                    <a:pt x="4073" y="8128"/>
                  </a:cubicBezTo>
                  <a:close/>
                  <a:moveTo>
                    <a:pt x="10296" y="8126"/>
                  </a:moveTo>
                  <a:cubicBezTo>
                    <a:pt x="10366" y="8126"/>
                    <a:pt x="10439" y="8153"/>
                    <a:pt x="10503" y="8217"/>
                  </a:cubicBezTo>
                  <a:lnTo>
                    <a:pt x="10741" y="8455"/>
                  </a:lnTo>
                  <a:cubicBezTo>
                    <a:pt x="10598" y="8622"/>
                    <a:pt x="10431" y="8765"/>
                    <a:pt x="10288" y="8907"/>
                  </a:cubicBezTo>
                  <a:lnTo>
                    <a:pt x="10074" y="8669"/>
                  </a:lnTo>
                  <a:cubicBezTo>
                    <a:pt x="9834" y="8448"/>
                    <a:pt x="10052" y="8126"/>
                    <a:pt x="10296" y="8126"/>
                  </a:cubicBezTo>
                  <a:close/>
                  <a:moveTo>
                    <a:pt x="7169" y="8794"/>
                  </a:moveTo>
                  <a:cubicBezTo>
                    <a:pt x="7324" y="8794"/>
                    <a:pt x="7478" y="8896"/>
                    <a:pt x="7478" y="9098"/>
                  </a:cubicBezTo>
                  <a:lnTo>
                    <a:pt x="7478" y="10051"/>
                  </a:lnTo>
                  <a:cubicBezTo>
                    <a:pt x="7264" y="10074"/>
                    <a:pt x="7073" y="10074"/>
                    <a:pt x="6859" y="10074"/>
                  </a:cubicBezTo>
                  <a:lnTo>
                    <a:pt x="6859" y="10051"/>
                  </a:lnTo>
                  <a:lnTo>
                    <a:pt x="6859" y="9098"/>
                  </a:lnTo>
                  <a:cubicBezTo>
                    <a:pt x="6859" y="8896"/>
                    <a:pt x="7014" y="8794"/>
                    <a:pt x="7169" y="8794"/>
                  </a:cubicBezTo>
                  <a:close/>
                  <a:moveTo>
                    <a:pt x="7169" y="1"/>
                  </a:moveTo>
                  <a:cubicBezTo>
                    <a:pt x="2382" y="1"/>
                    <a:pt x="1" y="5764"/>
                    <a:pt x="3382" y="9146"/>
                  </a:cubicBezTo>
                  <a:cubicBezTo>
                    <a:pt x="4475" y="10238"/>
                    <a:pt x="5816" y="10727"/>
                    <a:pt x="7131" y="10727"/>
                  </a:cubicBezTo>
                  <a:cubicBezTo>
                    <a:pt x="9886" y="10727"/>
                    <a:pt x="12527" y="8583"/>
                    <a:pt x="12527" y="5359"/>
                  </a:cubicBezTo>
                  <a:cubicBezTo>
                    <a:pt x="12527" y="2406"/>
                    <a:pt x="10122" y="1"/>
                    <a:pt x="7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64" name="Google Shape;764;p30">
            <a:extLst>
              <a:ext uri="{FF2B5EF4-FFF2-40B4-BE49-F238E27FC236}">
                <a16:creationId xmlns:a16="http://schemas.microsoft.com/office/drawing/2014/main" id="{CEB04E64-40B7-7403-04A5-4E09E1959B4D}"/>
              </a:ext>
            </a:extLst>
          </p:cNvPr>
          <p:cNvGrpSpPr/>
          <p:nvPr/>
        </p:nvGrpSpPr>
        <p:grpSpPr>
          <a:xfrm>
            <a:off x="4714668" y="3173353"/>
            <a:ext cx="207435" cy="246343"/>
            <a:chOff x="6318333" y="2883807"/>
            <a:chExt cx="289419" cy="349088"/>
          </a:xfrm>
        </p:grpSpPr>
        <p:sp>
          <p:nvSpPr>
            <p:cNvPr id="765" name="Google Shape;765;p30">
              <a:extLst>
                <a:ext uri="{FF2B5EF4-FFF2-40B4-BE49-F238E27FC236}">
                  <a16:creationId xmlns:a16="http://schemas.microsoft.com/office/drawing/2014/main" id="{28AC1CB3-E489-B335-8C7D-74211FD206B0}"/>
                </a:ext>
              </a:extLst>
            </p:cNvPr>
            <p:cNvSpPr/>
            <p:nvPr/>
          </p:nvSpPr>
          <p:spPr>
            <a:xfrm>
              <a:off x="6364886" y="2883807"/>
              <a:ext cx="242865" cy="349088"/>
            </a:xfrm>
            <a:custGeom>
              <a:avLst/>
              <a:gdLst/>
              <a:ahLst/>
              <a:cxnLst/>
              <a:rect l="l" t="t" r="r" b="b"/>
              <a:pathLst>
                <a:path w="7455" h="10700" extrusionOk="0">
                  <a:moveTo>
                    <a:pt x="4080" y="0"/>
                  </a:moveTo>
                  <a:cubicBezTo>
                    <a:pt x="3780" y="0"/>
                    <a:pt x="3621" y="456"/>
                    <a:pt x="3954" y="602"/>
                  </a:cubicBezTo>
                  <a:cubicBezTo>
                    <a:pt x="6074" y="1578"/>
                    <a:pt x="7002" y="4079"/>
                    <a:pt x="6050" y="6222"/>
                  </a:cubicBezTo>
                  <a:cubicBezTo>
                    <a:pt x="5356" y="7824"/>
                    <a:pt x="3783" y="8774"/>
                    <a:pt x="2139" y="8774"/>
                  </a:cubicBezTo>
                  <a:cubicBezTo>
                    <a:pt x="1583" y="8774"/>
                    <a:pt x="1019" y="8666"/>
                    <a:pt x="477" y="8437"/>
                  </a:cubicBezTo>
                  <a:cubicBezTo>
                    <a:pt x="434" y="8418"/>
                    <a:pt x="388" y="8409"/>
                    <a:pt x="344" y="8409"/>
                  </a:cubicBezTo>
                  <a:cubicBezTo>
                    <a:pt x="221" y="8409"/>
                    <a:pt x="107" y="8481"/>
                    <a:pt x="72" y="8604"/>
                  </a:cubicBezTo>
                  <a:cubicBezTo>
                    <a:pt x="1" y="8747"/>
                    <a:pt x="48" y="8937"/>
                    <a:pt x="215" y="9009"/>
                  </a:cubicBezTo>
                  <a:cubicBezTo>
                    <a:pt x="739" y="9247"/>
                    <a:pt x="1311" y="9390"/>
                    <a:pt x="1882" y="9413"/>
                  </a:cubicBezTo>
                  <a:lnTo>
                    <a:pt x="1882" y="10080"/>
                  </a:lnTo>
                  <a:lnTo>
                    <a:pt x="644" y="10080"/>
                  </a:lnTo>
                  <a:cubicBezTo>
                    <a:pt x="477" y="10080"/>
                    <a:pt x="334" y="10175"/>
                    <a:pt x="310" y="10342"/>
                  </a:cubicBezTo>
                  <a:cubicBezTo>
                    <a:pt x="263" y="10533"/>
                    <a:pt x="406" y="10699"/>
                    <a:pt x="620" y="10699"/>
                  </a:cubicBezTo>
                  <a:lnTo>
                    <a:pt x="3740" y="10699"/>
                  </a:lnTo>
                  <a:cubicBezTo>
                    <a:pt x="3906" y="10699"/>
                    <a:pt x="4025" y="10604"/>
                    <a:pt x="4073" y="10461"/>
                  </a:cubicBezTo>
                  <a:cubicBezTo>
                    <a:pt x="4097" y="10271"/>
                    <a:pt x="3954" y="10080"/>
                    <a:pt x="3764" y="10080"/>
                  </a:cubicBezTo>
                  <a:lnTo>
                    <a:pt x="2501" y="10080"/>
                  </a:lnTo>
                  <a:lnTo>
                    <a:pt x="2501" y="9413"/>
                  </a:lnTo>
                  <a:cubicBezTo>
                    <a:pt x="4764" y="9294"/>
                    <a:pt x="6645" y="7627"/>
                    <a:pt x="7050" y="5389"/>
                  </a:cubicBezTo>
                  <a:cubicBezTo>
                    <a:pt x="7455" y="3150"/>
                    <a:pt x="6288" y="935"/>
                    <a:pt x="4216" y="30"/>
                  </a:cubicBezTo>
                  <a:cubicBezTo>
                    <a:pt x="4168" y="10"/>
                    <a:pt x="4123" y="0"/>
                    <a:pt x="4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6" name="Google Shape;766;p30">
              <a:extLst>
                <a:ext uri="{FF2B5EF4-FFF2-40B4-BE49-F238E27FC236}">
                  <a16:creationId xmlns:a16="http://schemas.microsoft.com/office/drawing/2014/main" id="{7E8D377D-ED47-0C48-DA97-4BACB76261B2}"/>
                </a:ext>
              </a:extLst>
            </p:cNvPr>
            <p:cNvSpPr/>
            <p:nvPr/>
          </p:nvSpPr>
          <p:spPr>
            <a:xfrm>
              <a:off x="6388179" y="3078252"/>
              <a:ext cx="45022" cy="45871"/>
            </a:xfrm>
            <a:custGeom>
              <a:avLst/>
              <a:gdLst/>
              <a:ahLst/>
              <a:cxnLst/>
              <a:rect l="l" t="t" r="r" b="b"/>
              <a:pathLst>
                <a:path w="1382" h="1406" extrusionOk="0">
                  <a:moveTo>
                    <a:pt x="96" y="0"/>
                  </a:moveTo>
                  <a:lnTo>
                    <a:pt x="96" y="0"/>
                  </a:lnTo>
                  <a:cubicBezTo>
                    <a:pt x="0" y="619"/>
                    <a:pt x="48" y="1120"/>
                    <a:pt x="238" y="1405"/>
                  </a:cubicBezTo>
                  <a:cubicBezTo>
                    <a:pt x="572" y="1381"/>
                    <a:pt x="977" y="1072"/>
                    <a:pt x="1382" y="572"/>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7" name="Google Shape;767;p30">
              <a:extLst>
                <a:ext uri="{FF2B5EF4-FFF2-40B4-BE49-F238E27FC236}">
                  <a16:creationId xmlns:a16="http://schemas.microsoft.com/office/drawing/2014/main" id="{E5E4E0D8-E2CD-0AF5-720C-DAB341746AD7}"/>
                </a:ext>
              </a:extLst>
            </p:cNvPr>
            <p:cNvSpPr/>
            <p:nvPr/>
          </p:nvSpPr>
          <p:spPr>
            <a:xfrm>
              <a:off x="6413785" y="2982693"/>
              <a:ext cx="65188" cy="51287"/>
            </a:xfrm>
            <a:custGeom>
              <a:avLst/>
              <a:gdLst/>
              <a:ahLst/>
              <a:cxnLst/>
              <a:rect l="l" t="t" r="r" b="b"/>
              <a:pathLst>
                <a:path w="2001" h="1572" extrusionOk="0">
                  <a:moveTo>
                    <a:pt x="453" y="0"/>
                  </a:moveTo>
                  <a:cubicBezTo>
                    <a:pt x="286" y="262"/>
                    <a:pt x="143" y="548"/>
                    <a:pt x="0" y="834"/>
                  </a:cubicBezTo>
                  <a:lnTo>
                    <a:pt x="1691" y="1572"/>
                  </a:lnTo>
                  <a:cubicBezTo>
                    <a:pt x="1810" y="1286"/>
                    <a:pt x="1905" y="1000"/>
                    <a:pt x="2001" y="691"/>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8" name="Google Shape;768;p30">
              <a:extLst>
                <a:ext uri="{FF2B5EF4-FFF2-40B4-BE49-F238E27FC236}">
                  <a16:creationId xmlns:a16="http://schemas.microsoft.com/office/drawing/2014/main" id="{8E315576-16C2-2A8A-1251-3D3B62E6317B}"/>
                </a:ext>
              </a:extLst>
            </p:cNvPr>
            <p:cNvSpPr/>
            <p:nvPr/>
          </p:nvSpPr>
          <p:spPr>
            <a:xfrm>
              <a:off x="6395933" y="3028531"/>
              <a:ext cx="64406" cy="51287"/>
            </a:xfrm>
            <a:custGeom>
              <a:avLst/>
              <a:gdLst/>
              <a:ahLst/>
              <a:cxnLst/>
              <a:rect l="l" t="t" r="r" b="b"/>
              <a:pathLst>
                <a:path w="1977" h="1572" extrusionOk="0">
                  <a:moveTo>
                    <a:pt x="286" y="0"/>
                  </a:moveTo>
                  <a:cubicBezTo>
                    <a:pt x="167" y="286"/>
                    <a:pt x="72" y="596"/>
                    <a:pt x="0" y="881"/>
                  </a:cubicBezTo>
                  <a:lnTo>
                    <a:pt x="1525" y="1572"/>
                  </a:lnTo>
                  <a:cubicBezTo>
                    <a:pt x="1691" y="1310"/>
                    <a:pt x="1834" y="1024"/>
                    <a:pt x="1977" y="738"/>
                  </a:cubicBez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9" name="Google Shape;769;p30">
              <a:extLst>
                <a:ext uri="{FF2B5EF4-FFF2-40B4-BE49-F238E27FC236}">
                  <a16:creationId xmlns:a16="http://schemas.microsoft.com/office/drawing/2014/main" id="{0A8CA232-B9D7-B54D-9707-F5E6720BF496}"/>
                </a:ext>
              </a:extLst>
            </p:cNvPr>
            <p:cNvSpPr/>
            <p:nvPr/>
          </p:nvSpPr>
          <p:spPr>
            <a:xfrm>
              <a:off x="6333091" y="2948502"/>
              <a:ext cx="76850" cy="52853"/>
            </a:xfrm>
            <a:custGeom>
              <a:avLst/>
              <a:gdLst/>
              <a:ahLst/>
              <a:cxnLst/>
              <a:rect l="l" t="t" r="r" b="b"/>
              <a:pathLst>
                <a:path w="2359" h="1620" extrusionOk="0">
                  <a:moveTo>
                    <a:pt x="572" y="0"/>
                  </a:moveTo>
                  <a:cubicBezTo>
                    <a:pt x="358" y="238"/>
                    <a:pt x="167" y="500"/>
                    <a:pt x="0" y="786"/>
                  </a:cubicBezTo>
                  <a:lnTo>
                    <a:pt x="1906" y="1620"/>
                  </a:lnTo>
                  <a:cubicBezTo>
                    <a:pt x="2048" y="1334"/>
                    <a:pt x="2191" y="1072"/>
                    <a:pt x="2358" y="810"/>
                  </a:cubicBez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0" name="Google Shape;770;p30">
              <a:extLst>
                <a:ext uri="{FF2B5EF4-FFF2-40B4-BE49-F238E27FC236}">
                  <a16:creationId xmlns:a16="http://schemas.microsoft.com/office/drawing/2014/main" id="{66DF98E1-0E42-B7B1-9AB6-58C24EB8F714}"/>
                </a:ext>
              </a:extLst>
            </p:cNvPr>
            <p:cNvSpPr/>
            <p:nvPr/>
          </p:nvSpPr>
          <p:spPr>
            <a:xfrm>
              <a:off x="6464215" y="3061156"/>
              <a:ext cx="76818" cy="52853"/>
            </a:xfrm>
            <a:custGeom>
              <a:avLst/>
              <a:gdLst/>
              <a:ahLst/>
              <a:cxnLst/>
              <a:rect l="l" t="t" r="r" b="b"/>
              <a:pathLst>
                <a:path w="2358" h="1620" extrusionOk="0">
                  <a:moveTo>
                    <a:pt x="453" y="0"/>
                  </a:moveTo>
                  <a:cubicBezTo>
                    <a:pt x="333" y="286"/>
                    <a:pt x="167" y="572"/>
                    <a:pt x="0" y="834"/>
                  </a:cubicBezTo>
                  <a:lnTo>
                    <a:pt x="1786" y="1620"/>
                  </a:lnTo>
                  <a:cubicBezTo>
                    <a:pt x="2024" y="1405"/>
                    <a:pt x="2215" y="1143"/>
                    <a:pt x="2358" y="858"/>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1" name="Google Shape;771;p30">
              <a:extLst>
                <a:ext uri="{FF2B5EF4-FFF2-40B4-BE49-F238E27FC236}">
                  <a16:creationId xmlns:a16="http://schemas.microsoft.com/office/drawing/2014/main" id="{76608DA2-6334-792B-4539-BB1471BE2F2B}"/>
                </a:ext>
              </a:extLst>
            </p:cNvPr>
            <p:cNvSpPr/>
            <p:nvPr/>
          </p:nvSpPr>
          <p:spPr>
            <a:xfrm>
              <a:off x="6318333" y="2992774"/>
              <a:ext cx="68315" cy="56767"/>
            </a:xfrm>
            <a:custGeom>
              <a:avLst/>
              <a:gdLst/>
              <a:ahLst/>
              <a:cxnLst/>
              <a:rect l="l" t="t" r="r" b="b"/>
              <a:pathLst>
                <a:path w="2097" h="1740" extrusionOk="0">
                  <a:moveTo>
                    <a:pt x="191" y="1"/>
                  </a:moveTo>
                  <a:cubicBezTo>
                    <a:pt x="72" y="286"/>
                    <a:pt x="25" y="620"/>
                    <a:pt x="1" y="929"/>
                  </a:cubicBezTo>
                  <a:lnTo>
                    <a:pt x="1787" y="1739"/>
                  </a:lnTo>
                  <a:cubicBezTo>
                    <a:pt x="1882" y="1430"/>
                    <a:pt x="1978" y="1144"/>
                    <a:pt x="2097" y="834"/>
                  </a:cubicBez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2" name="Google Shape;772;p30">
              <a:extLst>
                <a:ext uri="{FF2B5EF4-FFF2-40B4-BE49-F238E27FC236}">
                  <a16:creationId xmlns:a16="http://schemas.microsoft.com/office/drawing/2014/main" id="{5EF5810E-9001-3272-90A9-BCFDC438A189}"/>
                </a:ext>
              </a:extLst>
            </p:cNvPr>
            <p:cNvSpPr/>
            <p:nvPr/>
          </p:nvSpPr>
          <p:spPr>
            <a:xfrm>
              <a:off x="6495229" y="2927524"/>
              <a:ext cx="60562" cy="89360"/>
            </a:xfrm>
            <a:custGeom>
              <a:avLst/>
              <a:gdLst/>
              <a:ahLst/>
              <a:cxnLst/>
              <a:rect l="l" t="t" r="r" b="b"/>
              <a:pathLst>
                <a:path w="1859" h="2739" extrusionOk="0">
                  <a:moveTo>
                    <a:pt x="1" y="0"/>
                  </a:moveTo>
                  <a:cubicBezTo>
                    <a:pt x="263" y="477"/>
                    <a:pt x="358" y="1024"/>
                    <a:pt x="286" y="1572"/>
                  </a:cubicBezTo>
                  <a:cubicBezTo>
                    <a:pt x="286" y="1715"/>
                    <a:pt x="239" y="1858"/>
                    <a:pt x="215" y="2024"/>
                  </a:cubicBezTo>
                  <a:lnTo>
                    <a:pt x="1858" y="2739"/>
                  </a:lnTo>
                  <a:cubicBezTo>
                    <a:pt x="1811" y="2429"/>
                    <a:pt x="1739" y="2144"/>
                    <a:pt x="1620" y="1858"/>
                  </a:cubicBezTo>
                  <a:cubicBezTo>
                    <a:pt x="1334" y="1072"/>
                    <a:pt x="763" y="40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3" name="Google Shape;773;p30">
              <a:extLst>
                <a:ext uri="{FF2B5EF4-FFF2-40B4-BE49-F238E27FC236}">
                  <a16:creationId xmlns:a16="http://schemas.microsoft.com/office/drawing/2014/main" id="{EB91779D-E45D-30A4-756E-B3F72375D1B8}"/>
                </a:ext>
              </a:extLst>
            </p:cNvPr>
            <p:cNvSpPr/>
            <p:nvPr/>
          </p:nvSpPr>
          <p:spPr>
            <a:xfrm>
              <a:off x="6399028" y="3105428"/>
              <a:ext cx="106333" cy="45088"/>
            </a:xfrm>
            <a:custGeom>
              <a:avLst/>
              <a:gdLst/>
              <a:ahLst/>
              <a:cxnLst/>
              <a:rect l="l" t="t" r="r" b="b"/>
              <a:pathLst>
                <a:path w="3264" h="1382" extrusionOk="0">
                  <a:moveTo>
                    <a:pt x="1644" y="1"/>
                  </a:moveTo>
                  <a:cubicBezTo>
                    <a:pt x="1549" y="120"/>
                    <a:pt x="1453" y="239"/>
                    <a:pt x="1334" y="334"/>
                  </a:cubicBezTo>
                  <a:cubicBezTo>
                    <a:pt x="1001" y="763"/>
                    <a:pt x="525" y="1072"/>
                    <a:pt x="1" y="1191"/>
                  </a:cubicBezTo>
                  <a:cubicBezTo>
                    <a:pt x="358" y="1334"/>
                    <a:pt x="763" y="1382"/>
                    <a:pt x="1144" y="1382"/>
                  </a:cubicBezTo>
                  <a:cubicBezTo>
                    <a:pt x="1906" y="1382"/>
                    <a:pt x="2644" y="1144"/>
                    <a:pt x="3263" y="715"/>
                  </a:cubicBez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4" name="Google Shape;774;p30">
              <a:extLst>
                <a:ext uri="{FF2B5EF4-FFF2-40B4-BE49-F238E27FC236}">
                  <a16:creationId xmlns:a16="http://schemas.microsoft.com/office/drawing/2014/main" id="{0BD78F66-027E-D7C5-C345-1BDD197BC3AB}"/>
                </a:ext>
              </a:extLst>
            </p:cNvPr>
            <p:cNvSpPr/>
            <p:nvPr/>
          </p:nvSpPr>
          <p:spPr>
            <a:xfrm>
              <a:off x="6319115" y="3045627"/>
              <a:ext cx="59780" cy="90143"/>
            </a:xfrm>
            <a:custGeom>
              <a:avLst/>
              <a:gdLst/>
              <a:ahLst/>
              <a:cxnLst/>
              <a:rect l="l" t="t" r="r" b="b"/>
              <a:pathLst>
                <a:path w="1835" h="2763" extrusionOk="0">
                  <a:moveTo>
                    <a:pt x="1" y="0"/>
                  </a:moveTo>
                  <a:lnTo>
                    <a:pt x="1" y="0"/>
                  </a:lnTo>
                  <a:cubicBezTo>
                    <a:pt x="144" y="1167"/>
                    <a:pt x="810" y="2167"/>
                    <a:pt x="1834" y="2763"/>
                  </a:cubicBezTo>
                  <a:cubicBezTo>
                    <a:pt x="1573" y="2262"/>
                    <a:pt x="1477" y="1715"/>
                    <a:pt x="1573" y="1167"/>
                  </a:cubicBezTo>
                  <a:cubicBezTo>
                    <a:pt x="1573" y="1024"/>
                    <a:pt x="1596" y="881"/>
                    <a:pt x="1620" y="738"/>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5" name="Google Shape;775;p30">
              <a:extLst>
                <a:ext uri="{FF2B5EF4-FFF2-40B4-BE49-F238E27FC236}">
                  <a16:creationId xmlns:a16="http://schemas.microsoft.com/office/drawing/2014/main" id="{95877427-BBD3-AE28-F1E1-4FB54450D912}"/>
                </a:ext>
              </a:extLst>
            </p:cNvPr>
            <p:cNvSpPr/>
            <p:nvPr/>
          </p:nvSpPr>
          <p:spPr>
            <a:xfrm>
              <a:off x="6440922" y="2938388"/>
              <a:ext cx="45022" cy="46654"/>
            </a:xfrm>
            <a:custGeom>
              <a:avLst/>
              <a:gdLst/>
              <a:ahLst/>
              <a:cxnLst/>
              <a:rect l="l" t="t" r="r" b="b"/>
              <a:pathLst>
                <a:path w="1382" h="1430" extrusionOk="0">
                  <a:moveTo>
                    <a:pt x="1144" y="1"/>
                  </a:moveTo>
                  <a:cubicBezTo>
                    <a:pt x="810" y="48"/>
                    <a:pt x="405" y="358"/>
                    <a:pt x="1" y="858"/>
                  </a:cubicBezTo>
                  <a:lnTo>
                    <a:pt x="1287" y="1430"/>
                  </a:lnTo>
                  <a:cubicBezTo>
                    <a:pt x="1382" y="787"/>
                    <a:pt x="1334" y="286"/>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6" name="Google Shape;776;p30">
              <a:extLst>
                <a:ext uri="{FF2B5EF4-FFF2-40B4-BE49-F238E27FC236}">
                  <a16:creationId xmlns:a16="http://schemas.microsoft.com/office/drawing/2014/main" id="{9269A156-2335-B390-4E5F-B42EE9B2DE4C}"/>
                </a:ext>
              </a:extLst>
            </p:cNvPr>
            <p:cNvSpPr/>
            <p:nvPr/>
          </p:nvSpPr>
          <p:spPr>
            <a:xfrm>
              <a:off x="6487476" y="3013752"/>
              <a:ext cx="69064" cy="56767"/>
            </a:xfrm>
            <a:custGeom>
              <a:avLst/>
              <a:gdLst/>
              <a:ahLst/>
              <a:cxnLst/>
              <a:rect l="l" t="t" r="r" b="b"/>
              <a:pathLst>
                <a:path w="2120" h="1740" extrusionOk="0">
                  <a:moveTo>
                    <a:pt x="310" y="1"/>
                  </a:moveTo>
                  <a:cubicBezTo>
                    <a:pt x="215" y="286"/>
                    <a:pt x="120" y="596"/>
                    <a:pt x="1" y="882"/>
                  </a:cubicBezTo>
                  <a:lnTo>
                    <a:pt x="1929" y="1739"/>
                  </a:lnTo>
                  <a:cubicBezTo>
                    <a:pt x="2025" y="1430"/>
                    <a:pt x="2096" y="1120"/>
                    <a:pt x="2120" y="787"/>
                  </a:cubicBezTo>
                  <a:lnTo>
                    <a:pt x="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7" name="Google Shape;777;p30">
              <a:extLst>
                <a:ext uri="{FF2B5EF4-FFF2-40B4-BE49-F238E27FC236}">
                  <a16:creationId xmlns:a16="http://schemas.microsoft.com/office/drawing/2014/main" id="{0F4E8134-A9FD-D3EE-D972-C88CA2F97797}"/>
                </a:ext>
              </a:extLst>
            </p:cNvPr>
            <p:cNvSpPr/>
            <p:nvPr/>
          </p:nvSpPr>
          <p:spPr>
            <a:xfrm>
              <a:off x="6368763" y="2911864"/>
              <a:ext cx="106333" cy="46001"/>
            </a:xfrm>
            <a:custGeom>
              <a:avLst/>
              <a:gdLst/>
              <a:ahLst/>
              <a:cxnLst/>
              <a:rect l="l" t="t" r="r" b="b"/>
              <a:pathLst>
                <a:path w="3264" h="1410" extrusionOk="0">
                  <a:moveTo>
                    <a:pt x="2109" y="0"/>
                  </a:moveTo>
                  <a:cubicBezTo>
                    <a:pt x="1365" y="0"/>
                    <a:pt x="627" y="233"/>
                    <a:pt x="1" y="671"/>
                  </a:cubicBezTo>
                  <a:lnTo>
                    <a:pt x="1620" y="1409"/>
                  </a:lnTo>
                  <a:cubicBezTo>
                    <a:pt x="1716" y="1266"/>
                    <a:pt x="1811" y="1171"/>
                    <a:pt x="1930" y="1052"/>
                  </a:cubicBezTo>
                  <a:cubicBezTo>
                    <a:pt x="2263" y="623"/>
                    <a:pt x="2740" y="314"/>
                    <a:pt x="3263" y="195"/>
                  </a:cubicBezTo>
                  <a:cubicBezTo>
                    <a:pt x="2888" y="64"/>
                    <a:pt x="2498" y="0"/>
                    <a:pt x="2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789" name="Google Shape;735;p30">
            <a:extLst>
              <a:ext uri="{FF2B5EF4-FFF2-40B4-BE49-F238E27FC236}">
                <a16:creationId xmlns:a16="http://schemas.microsoft.com/office/drawing/2014/main" id="{D9A5B334-8717-4AAE-331D-9949385D1098}"/>
              </a:ext>
            </a:extLst>
          </p:cNvPr>
          <p:cNvSpPr txBox="1"/>
          <p:nvPr/>
        </p:nvSpPr>
        <p:spPr>
          <a:xfrm>
            <a:off x="647769" y="4027524"/>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In this case, classical simulation will just track, at each point in time, of a list of generators for the current state’s stabilizer group, updating it whenever a Clifford gate is applied.</a:t>
            </a:r>
          </a:p>
        </p:txBody>
      </p:sp>
    </p:spTree>
    <p:extLst>
      <p:ext uri="{BB962C8B-B14F-4D97-AF65-F5344CB8AC3E}">
        <p14:creationId xmlns:p14="http://schemas.microsoft.com/office/powerpoint/2010/main" val="396393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5">
          <a:extLst>
            <a:ext uri="{FF2B5EF4-FFF2-40B4-BE49-F238E27FC236}">
              <a16:creationId xmlns:a16="http://schemas.microsoft.com/office/drawing/2014/main" id="{D4CCDE76-EA02-1850-EAB8-0712A7CD0031}"/>
            </a:ext>
          </a:extLst>
        </p:cNvPr>
        <p:cNvGrpSpPr/>
        <p:nvPr/>
      </p:nvGrpSpPr>
      <p:grpSpPr>
        <a:xfrm>
          <a:off x="0" y="0"/>
          <a:ext cx="0" cy="0"/>
          <a:chOff x="0" y="0"/>
          <a:chExt cx="0" cy="0"/>
        </a:xfrm>
      </p:grpSpPr>
      <p:grpSp>
        <p:nvGrpSpPr>
          <p:cNvPr id="610" name="Google Shape;610;p28">
            <a:extLst>
              <a:ext uri="{FF2B5EF4-FFF2-40B4-BE49-F238E27FC236}">
                <a16:creationId xmlns:a16="http://schemas.microsoft.com/office/drawing/2014/main" id="{CC31C891-E1BA-7291-9EE2-E30C520D4B95}"/>
              </a:ext>
            </a:extLst>
          </p:cNvPr>
          <p:cNvGrpSpPr/>
          <p:nvPr/>
        </p:nvGrpSpPr>
        <p:grpSpPr>
          <a:xfrm>
            <a:off x="3395379" y="2785142"/>
            <a:ext cx="2412256" cy="1902350"/>
            <a:chOff x="4659785" y="3679326"/>
            <a:chExt cx="1778400" cy="1175267"/>
          </a:xfrm>
        </p:grpSpPr>
        <p:sp>
          <p:nvSpPr>
            <p:cNvPr id="611" name="Google Shape;611;p28">
              <a:extLst>
                <a:ext uri="{FF2B5EF4-FFF2-40B4-BE49-F238E27FC236}">
                  <a16:creationId xmlns:a16="http://schemas.microsoft.com/office/drawing/2014/main" id="{3509DB01-8CEE-9BAE-004D-0EC5C6F2E90E}"/>
                </a:ext>
              </a:extLst>
            </p:cNvPr>
            <p:cNvSpPr txBox="1"/>
            <p:nvPr/>
          </p:nvSpPr>
          <p:spPr>
            <a:xfrm>
              <a:off x="4659785"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Time</a:t>
              </a:r>
            </a:p>
          </p:txBody>
        </p:sp>
        <p:sp>
          <p:nvSpPr>
            <p:cNvPr id="612" name="Google Shape;612;p28">
              <a:extLst>
                <a:ext uri="{FF2B5EF4-FFF2-40B4-BE49-F238E27FC236}">
                  <a16:creationId xmlns:a16="http://schemas.microsoft.com/office/drawing/2014/main" id="{9CBFDAF6-C659-5930-EF24-5014F0D5616B}"/>
                </a:ext>
              </a:extLst>
            </p:cNvPr>
            <p:cNvSpPr txBox="1"/>
            <p:nvPr/>
          </p:nvSpPr>
          <p:spPr>
            <a:xfrm>
              <a:off x="4659785" y="4019828"/>
              <a:ext cx="1778400" cy="8347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noProof="0" dirty="0">
                  <a:solidFill>
                    <a:schemeClr val="dk1"/>
                  </a:solidFill>
                  <a:latin typeface="Roboto"/>
                  <a:ea typeface="Roboto"/>
                  <a:cs typeface="Roboto"/>
                  <a:sym typeface="Roboto"/>
                </a:rPr>
                <a:t>Updates corresponding </a:t>
              </a:r>
              <a:r>
                <a:rPr lang="en-US" sz="1100" b="1" noProof="0" dirty="0">
                  <a:solidFill>
                    <a:schemeClr val="dk1"/>
                  </a:solidFill>
                  <a:latin typeface="Roboto"/>
                  <a:ea typeface="Roboto"/>
                  <a:cs typeface="Roboto"/>
                  <a:sym typeface="Roboto"/>
                </a:rPr>
                <a:t>unitary gates</a:t>
              </a:r>
              <a:r>
                <a:rPr lang="en-US" sz="1100" noProof="0" dirty="0">
                  <a:solidFill>
                    <a:schemeClr val="dk1"/>
                  </a:solidFill>
                  <a:latin typeface="Roboto"/>
                  <a:ea typeface="Roboto"/>
                  <a:cs typeface="Roboto"/>
                  <a:sym typeface="Roboto"/>
                </a:rPr>
                <a:t> require </a:t>
              </a:r>
              <a:r>
                <a:rPr lang="it-IT" sz="1100" b="1" dirty="0">
                  <a:solidFill>
                    <a:schemeClr val="dk1"/>
                  </a:solidFill>
                  <a:latin typeface="Roboto"/>
                  <a:ea typeface="Roboto"/>
                  <a:cs typeface="Roboto"/>
                  <a:sym typeface="Roboto"/>
                </a:rPr>
                <a:t>O(n)</a:t>
              </a:r>
              <a:r>
                <a:rPr lang="it-IT" sz="1100" dirty="0">
                  <a:solidFill>
                    <a:schemeClr val="dk1"/>
                  </a:solidFill>
                  <a:latin typeface="Roboto"/>
                  <a:ea typeface="Roboto"/>
                  <a:cs typeface="Roboto"/>
                  <a:sym typeface="Roboto"/>
                </a:rPr>
                <a:t> for gate.</a:t>
              </a:r>
              <a:br>
                <a:rPr lang="it-IT" sz="1100" dirty="0">
                  <a:solidFill>
                    <a:schemeClr val="dk1"/>
                  </a:solidFill>
                  <a:latin typeface="Roboto"/>
                  <a:ea typeface="Roboto"/>
                  <a:cs typeface="Roboto"/>
                  <a:sym typeface="Roboto"/>
                </a:rPr>
              </a:br>
              <a:endParaRPr lang="it-IT" sz="1100" dirty="0">
                <a:solidFill>
                  <a:schemeClr val="dk1"/>
                </a:solidFill>
                <a:latin typeface="Roboto"/>
                <a:ea typeface="Roboto"/>
                <a:cs typeface="Roboto"/>
                <a:sym typeface="Roboto"/>
              </a:endParaRPr>
            </a:p>
            <a:p>
              <a:pPr marL="0" lvl="0" indent="0" algn="just" rtl="0">
                <a:spcBef>
                  <a:spcPts val="0"/>
                </a:spcBef>
                <a:spcAft>
                  <a:spcPts val="0"/>
                </a:spcAft>
                <a:buNone/>
              </a:pPr>
              <a:r>
                <a:rPr lang="it-IT" sz="1100" noProof="0" dirty="0">
                  <a:solidFill>
                    <a:schemeClr val="dk1"/>
                  </a:solidFill>
                  <a:latin typeface="Roboto"/>
                  <a:ea typeface="Roboto"/>
                  <a:cs typeface="Roboto"/>
                  <a:sym typeface="Roboto"/>
                </a:rPr>
                <a:t>But for </a:t>
              </a:r>
              <a:r>
                <a:rPr lang="it-IT" sz="1100" b="1" noProof="0" dirty="0" err="1">
                  <a:solidFill>
                    <a:schemeClr val="dk1"/>
                  </a:solidFill>
                  <a:latin typeface="Roboto"/>
                  <a:ea typeface="Roboto"/>
                  <a:cs typeface="Roboto"/>
                  <a:sym typeface="Roboto"/>
                </a:rPr>
                <a:t>measurement</a:t>
              </a:r>
              <a:r>
                <a:rPr lang="it-IT" sz="1100" b="1" noProof="0" dirty="0">
                  <a:solidFill>
                    <a:schemeClr val="dk1"/>
                  </a:solidFill>
                  <a:latin typeface="Roboto"/>
                  <a:ea typeface="Roboto"/>
                  <a:cs typeface="Roboto"/>
                  <a:sym typeface="Roboto"/>
                </a:rPr>
                <a:t> gates</a:t>
              </a:r>
              <a:r>
                <a:rPr lang="it-IT" sz="1100" noProof="0" dirty="0">
                  <a:solidFill>
                    <a:schemeClr val="dk1"/>
                  </a:solidFill>
                  <a:latin typeface="Roboto"/>
                  <a:ea typeface="Roboto"/>
                  <a:cs typeface="Roboto"/>
                  <a:sym typeface="Roboto"/>
                </a:rPr>
                <a:t>, a random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2</a:t>
              </a:r>
              <a:r>
                <a:rPr lang="it-IT" sz="1100" b="1"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while</a:t>
              </a:r>
              <a:r>
                <a:rPr lang="it-IT" sz="1100" noProof="0" dirty="0">
                  <a:solidFill>
                    <a:schemeClr val="dk1"/>
                  </a:solidFill>
                  <a:latin typeface="Roboto"/>
                  <a:ea typeface="Roboto"/>
                  <a:cs typeface="Roboto"/>
                  <a:sym typeface="Roboto"/>
                </a:rPr>
                <a:t> a </a:t>
              </a:r>
              <a:r>
                <a:rPr lang="it-IT" sz="1100" noProof="0" dirty="0" err="1">
                  <a:solidFill>
                    <a:schemeClr val="dk1"/>
                  </a:solidFill>
                  <a:latin typeface="Roboto"/>
                  <a:ea typeface="Roboto"/>
                  <a:cs typeface="Roboto"/>
                  <a:sym typeface="Roboto"/>
                </a:rPr>
                <a:t>deterministic</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3</a:t>
              </a:r>
              <a:r>
                <a:rPr lang="it-IT" sz="1100" b="1" noProof="0" dirty="0">
                  <a:solidFill>
                    <a:schemeClr val="dk1"/>
                  </a:solidFill>
                  <a:latin typeface="Roboto"/>
                  <a:ea typeface="Roboto"/>
                  <a:cs typeface="Roboto"/>
                  <a:sym typeface="Roboto"/>
                </a:rPr>
                <a:t>)</a:t>
              </a:r>
              <a:endParaRPr lang="en-US" sz="1100" b="1" noProof="0" dirty="0">
                <a:solidFill>
                  <a:schemeClr val="dk1"/>
                </a:solidFill>
                <a:latin typeface="Roboto"/>
                <a:ea typeface="Roboto"/>
                <a:cs typeface="Roboto"/>
                <a:sym typeface="Roboto"/>
              </a:endParaRPr>
            </a:p>
          </p:txBody>
        </p:sp>
      </p:grpSp>
      <p:sp>
        <p:nvSpPr>
          <p:cNvPr id="613" name="Google Shape;613;p28">
            <a:extLst>
              <a:ext uri="{FF2B5EF4-FFF2-40B4-BE49-F238E27FC236}">
                <a16:creationId xmlns:a16="http://schemas.microsoft.com/office/drawing/2014/main" id="{5D8145F0-2E97-24CF-E2A4-714DF9DEE35C}"/>
              </a:ext>
            </a:extLst>
          </p:cNvPr>
          <p:cNvSpPr/>
          <p:nvPr/>
        </p:nvSpPr>
        <p:spPr>
          <a:xfrm>
            <a:off x="4286585" y="2291008"/>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grpSp>
        <p:nvGrpSpPr>
          <p:cNvPr id="614" name="Google Shape;614;p28">
            <a:extLst>
              <a:ext uri="{FF2B5EF4-FFF2-40B4-BE49-F238E27FC236}">
                <a16:creationId xmlns:a16="http://schemas.microsoft.com/office/drawing/2014/main" id="{B48B427F-3377-2B85-C86C-756A9A82B1C2}"/>
              </a:ext>
            </a:extLst>
          </p:cNvPr>
          <p:cNvGrpSpPr/>
          <p:nvPr/>
        </p:nvGrpSpPr>
        <p:grpSpPr>
          <a:xfrm>
            <a:off x="6149295" y="2922529"/>
            <a:ext cx="3063113" cy="1722567"/>
            <a:chOff x="5714930" y="3648454"/>
            <a:chExt cx="3429069" cy="1722567"/>
          </a:xfrm>
        </p:grpSpPr>
        <p:sp>
          <p:nvSpPr>
            <p:cNvPr id="615" name="Google Shape;615;p28">
              <a:extLst>
                <a:ext uri="{FF2B5EF4-FFF2-40B4-BE49-F238E27FC236}">
                  <a16:creationId xmlns:a16="http://schemas.microsoft.com/office/drawing/2014/main" id="{A0B3DC39-6A0E-93A8-BD0C-42A096B12093}"/>
                </a:ext>
              </a:extLst>
            </p:cNvPr>
            <p:cNvSpPr txBox="1"/>
            <p:nvPr/>
          </p:nvSpPr>
          <p:spPr>
            <a:xfrm>
              <a:off x="6530979" y="3648454"/>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Memory</a:t>
              </a:r>
            </a:p>
          </p:txBody>
        </p:sp>
        <p:sp>
          <p:nvSpPr>
            <p:cNvPr id="616" name="Google Shape;616;p28">
              <a:extLst>
                <a:ext uri="{FF2B5EF4-FFF2-40B4-BE49-F238E27FC236}">
                  <a16:creationId xmlns:a16="http://schemas.microsoft.com/office/drawing/2014/main" id="{F4D1EC81-ABBE-AA6E-E3C9-615AB2339D4C}"/>
                </a:ext>
              </a:extLst>
            </p:cNvPr>
            <p:cNvSpPr txBox="1"/>
            <p:nvPr/>
          </p:nvSpPr>
          <p:spPr>
            <a:xfrm>
              <a:off x="5714930" y="4019828"/>
              <a:ext cx="3429069" cy="135119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noProof="0" dirty="0">
                  <a:solidFill>
                    <a:schemeClr val="dk1"/>
                  </a:solidFill>
                  <a:latin typeface="Roboto"/>
                  <a:ea typeface="Roboto"/>
                  <a:cs typeface="Roboto"/>
                  <a:sym typeface="Roboto"/>
                </a:rPr>
                <a:t>n generators, each one takes </a:t>
              </a:r>
              <a:r>
                <a:rPr lang="en-US" sz="1100" b="1" noProof="0" dirty="0">
                  <a:solidFill>
                    <a:schemeClr val="dk1"/>
                  </a:solidFill>
                  <a:latin typeface="Roboto"/>
                  <a:ea typeface="Roboto"/>
                  <a:cs typeface="Roboto"/>
                  <a:sym typeface="Roboto"/>
                </a:rPr>
                <a:t>2n +1 bits</a:t>
              </a:r>
              <a:r>
                <a:rPr lang="en-US" sz="1100" noProof="0" dirty="0">
                  <a:solidFill>
                    <a:schemeClr val="dk1"/>
                  </a:solidFill>
                  <a:latin typeface="Roboto"/>
                  <a:ea typeface="Roboto"/>
                  <a:cs typeface="Roboto"/>
                  <a:sym typeface="Roboto"/>
                </a:rPr>
                <a:t>: </a:t>
              </a: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2 bits for each of the n Pauli matrices, plus 1 additional bit for the ± sign. </a:t>
              </a:r>
              <a:br>
                <a:rPr lang="en-US" sz="1100" noProof="0" dirty="0">
                  <a:solidFill>
                    <a:schemeClr val="dk1"/>
                  </a:solidFill>
                  <a:latin typeface="Roboto"/>
                  <a:ea typeface="Roboto"/>
                  <a:cs typeface="Roboto"/>
                  <a:sym typeface="Roboto"/>
                </a:rPr>
              </a:b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So, </a:t>
              </a:r>
              <a:r>
                <a:rPr lang="en-US" sz="1100" b="1" noProof="0" dirty="0">
                  <a:solidFill>
                    <a:schemeClr val="dk1"/>
                  </a:solidFill>
                  <a:latin typeface="Roboto"/>
                  <a:ea typeface="Roboto"/>
                  <a:cs typeface="Roboto"/>
                  <a:sym typeface="Roboto"/>
                </a:rPr>
                <a:t>total number of bits</a:t>
              </a:r>
              <a:r>
                <a:rPr lang="en-US" sz="1100" noProof="0" dirty="0">
                  <a:solidFill>
                    <a:schemeClr val="dk1"/>
                  </a:solidFill>
                  <a:latin typeface="Roboto"/>
                  <a:ea typeface="Roboto"/>
                  <a:cs typeface="Roboto"/>
                  <a:sym typeface="Roboto"/>
                </a:rPr>
                <a:t> is n(2n+1) = </a:t>
              </a:r>
              <a:r>
                <a:rPr lang="en-US" sz="1100" b="1" noProof="0" dirty="0">
                  <a:solidFill>
                    <a:schemeClr val="dk1"/>
                  </a:solidFill>
                  <a:latin typeface="Roboto"/>
                  <a:ea typeface="Roboto"/>
                  <a:cs typeface="Roboto"/>
                  <a:sym typeface="Roboto"/>
                </a:rPr>
                <a:t>O(n</a:t>
              </a:r>
              <a:r>
                <a:rPr lang="en-US" sz="1100" b="1" baseline="30000" noProof="0" dirty="0">
                  <a:solidFill>
                    <a:schemeClr val="dk1"/>
                  </a:solidFill>
                  <a:latin typeface="Roboto"/>
                  <a:ea typeface="Roboto"/>
                  <a:cs typeface="Roboto"/>
                  <a:sym typeface="Roboto"/>
                </a:rPr>
                <a:t>2</a:t>
              </a:r>
              <a:r>
                <a:rPr lang="en-US" sz="1100" b="1" noProof="0" dirty="0">
                  <a:solidFill>
                    <a:schemeClr val="dk1"/>
                  </a:solidFill>
                  <a:latin typeface="Roboto"/>
                  <a:ea typeface="Roboto"/>
                  <a:cs typeface="Roboto"/>
                  <a:sym typeface="Roboto"/>
                </a:rPr>
                <a:t>)</a:t>
              </a:r>
              <a:r>
                <a:rPr lang="en-US" sz="1100" noProof="0" dirty="0">
                  <a:solidFill>
                    <a:schemeClr val="dk1"/>
                  </a:solidFill>
                  <a:latin typeface="Roboto"/>
                  <a:ea typeface="Roboto"/>
                  <a:cs typeface="Roboto"/>
                  <a:sym typeface="Roboto"/>
                </a:rPr>
                <a:t>, while writing out the entire amplitude vector, would have taken ~2</a:t>
              </a:r>
              <a:r>
                <a:rPr lang="en-US" sz="1100" baseline="30000" noProof="0" dirty="0">
                  <a:solidFill>
                    <a:schemeClr val="dk1"/>
                  </a:solidFill>
                  <a:latin typeface="Roboto"/>
                  <a:ea typeface="Roboto"/>
                  <a:cs typeface="Roboto"/>
                  <a:sym typeface="Roboto"/>
                </a:rPr>
                <a:t>n</a:t>
              </a:r>
              <a:r>
                <a:rPr lang="en-US" sz="1100" noProof="0" dirty="0">
                  <a:solidFill>
                    <a:schemeClr val="dk1"/>
                  </a:solidFill>
                  <a:latin typeface="Roboto"/>
                  <a:ea typeface="Roboto"/>
                  <a:cs typeface="Roboto"/>
                  <a:sym typeface="Roboto"/>
                </a:rPr>
                <a:t> bits,</a:t>
              </a:r>
            </a:p>
          </p:txBody>
        </p:sp>
      </p:grpSp>
      <p:sp>
        <p:nvSpPr>
          <p:cNvPr id="617" name="Google Shape;617;p28">
            <a:extLst>
              <a:ext uri="{FF2B5EF4-FFF2-40B4-BE49-F238E27FC236}">
                <a16:creationId xmlns:a16="http://schemas.microsoft.com/office/drawing/2014/main" id="{8F71361A-93C6-E31B-C4DE-F38A4658772C}"/>
              </a:ext>
            </a:extLst>
          </p:cNvPr>
          <p:cNvSpPr/>
          <p:nvPr/>
        </p:nvSpPr>
        <p:spPr>
          <a:xfrm>
            <a:off x="7390669" y="2291008"/>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18" name="Google Shape;618;p28">
            <a:extLst>
              <a:ext uri="{FF2B5EF4-FFF2-40B4-BE49-F238E27FC236}">
                <a16:creationId xmlns:a16="http://schemas.microsoft.com/office/drawing/2014/main" id="{08837096-C0C5-F528-58EC-667C3AEEBF19}"/>
              </a:ext>
            </a:extLst>
          </p:cNvPr>
          <p:cNvSpPr/>
          <p:nvPr/>
        </p:nvSpPr>
        <p:spPr>
          <a:xfrm>
            <a:off x="1127980" y="33072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22" name="Google Shape;622;p28">
            <a:extLst>
              <a:ext uri="{FF2B5EF4-FFF2-40B4-BE49-F238E27FC236}">
                <a16:creationId xmlns:a16="http://schemas.microsoft.com/office/drawing/2014/main" id="{08B3B806-95DD-48B8-CF5B-B4BFDCB6F727}"/>
              </a:ext>
            </a:extLst>
          </p:cNvPr>
          <p:cNvSpPr/>
          <p:nvPr/>
        </p:nvSpPr>
        <p:spPr>
          <a:xfrm>
            <a:off x="1291177" y="640590"/>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23" name="Google Shape;623;p28">
            <a:extLst>
              <a:ext uri="{FF2B5EF4-FFF2-40B4-BE49-F238E27FC236}">
                <a16:creationId xmlns:a16="http://schemas.microsoft.com/office/drawing/2014/main" id="{8FD97699-C92C-6DE9-39B6-37FAC5255DFB}"/>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grpSp>
        <p:nvGrpSpPr>
          <p:cNvPr id="625" name="Google Shape;625;p28">
            <a:extLst>
              <a:ext uri="{FF2B5EF4-FFF2-40B4-BE49-F238E27FC236}">
                <a16:creationId xmlns:a16="http://schemas.microsoft.com/office/drawing/2014/main" id="{44096E0C-27BC-B10D-D2A7-433E0DC0DA56}"/>
              </a:ext>
            </a:extLst>
          </p:cNvPr>
          <p:cNvGrpSpPr/>
          <p:nvPr/>
        </p:nvGrpSpPr>
        <p:grpSpPr>
          <a:xfrm>
            <a:off x="3504087" y="1255383"/>
            <a:ext cx="5172701" cy="924954"/>
            <a:chOff x="3083597" y="1721475"/>
            <a:chExt cx="5513503" cy="1058100"/>
          </a:xfrm>
        </p:grpSpPr>
        <p:sp>
          <p:nvSpPr>
            <p:cNvPr id="627" name="Google Shape;627;p28">
              <a:extLst>
                <a:ext uri="{FF2B5EF4-FFF2-40B4-BE49-F238E27FC236}">
                  <a16:creationId xmlns:a16="http://schemas.microsoft.com/office/drawing/2014/main" id="{77CB594C-F38F-0443-3529-26E74CCE3A75}"/>
                </a:ext>
              </a:extLst>
            </p:cNvPr>
            <p:cNvSpPr/>
            <p:nvPr/>
          </p:nvSpPr>
          <p:spPr>
            <a:xfrm flipH="1">
              <a:off x="5435878" y="2137425"/>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8" name="Google Shape;628;p28">
              <a:extLst>
                <a:ext uri="{FF2B5EF4-FFF2-40B4-BE49-F238E27FC236}">
                  <a16:creationId xmlns:a16="http://schemas.microsoft.com/office/drawing/2014/main" id="{18D56663-87EC-BA6C-4813-FF7A5BBEC7FF}"/>
                </a:ext>
              </a:extLst>
            </p:cNvPr>
            <p:cNvSpPr/>
            <p:nvPr/>
          </p:nvSpPr>
          <p:spPr>
            <a:xfrm flipH="1">
              <a:off x="7389249" y="2137425"/>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9" name="Google Shape;629;p28">
              <a:extLst>
                <a:ext uri="{FF2B5EF4-FFF2-40B4-BE49-F238E27FC236}">
                  <a16:creationId xmlns:a16="http://schemas.microsoft.com/office/drawing/2014/main" id="{8D593E92-47B3-79CC-7838-DCCE3B5C8BCE}"/>
                </a:ext>
              </a:extLst>
            </p:cNvPr>
            <p:cNvSpPr/>
            <p:nvPr/>
          </p:nvSpPr>
          <p:spPr>
            <a:xfrm flipH="1">
              <a:off x="3482508" y="2137425"/>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630" name="Google Shape;630;p28">
              <a:extLst>
                <a:ext uri="{FF2B5EF4-FFF2-40B4-BE49-F238E27FC236}">
                  <a16:creationId xmlns:a16="http://schemas.microsoft.com/office/drawing/2014/main" id="{950225A9-E6D8-A200-CAE2-EC14B256147D}"/>
                </a:ext>
              </a:extLst>
            </p:cNvPr>
            <p:cNvCxnSpPr>
              <a:cxnSpLocks/>
            </p:cNvCxnSpPr>
            <p:nvPr/>
          </p:nvCxnSpPr>
          <p:spPr>
            <a:xfrm>
              <a:off x="3083597" y="2277223"/>
              <a:ext cx="336479" cy="0"/>
            </a:xfrm>
            <a:prstGeom prst="straightConnector1">
              <a:avLst/>
            </a:prstGeom>
            <a:noFill/>
            <a:ln w="19050" cap="flat" cmpd="sng">
              <a:solidFill>
                <a:schemeClr val="dk1"/>
              </a:solidFill>
              <a:prstDash val="solid"/>
              <a:round/>
              <a:headEnd type="none" w="med" len="med"/>
              <a:tailEnd type="triangle" w="med" len="med"/>
            </a:ln>
          </p:spPr>
        </p:cxnSp>
        <p:grpSp>
          <p:nvGrpSpPr>
            <p:cNvPr id="638" name="Google Shape;638;p28">
              <a:extLst>
                <a:ext uri="{FF2B5EF4-FFF2-40B4-BE49-F238E27FC236}">
                  <a16:creationId xmlns:a16="http://schemas.microsoft.com/office/drawing/2014/main" id="{34EE2BD4-727E-7146-6919-80F655C3300E}"/>
                </a:ext>
              </a:extLst>
            </p:cNvPr>
            <p:cNvGrpSpPr/>
            <p:nvPr/>
          </p:nvGrpSpPr>
          <p:grpSpPr>
            <a:xfrm>
              <a:off x="3761561" y="2137425"/>
              <a:ext cx="1621465" cy="226200"/>
              <a:chOff x="3761561" y="2175984"/>
              <a:chExt cx="1621465" cy="226200"/>
            </a:xfrm>
          </p:grpSpPr>
          <p:sp>
            <p:nvSpPr>
              <p:cNvPr id="639" name="Google Shape;639;p28">
                <a:extLst>
                  <a:ext uri="{FF2B5EF4-FFF2-40B4-BE49-F238E27FC236}">
                    <a16:creationId xmlns:a16="http://schemas.microsoft.com/office/drawing/2014/main" id="{AB42D62A-2B10-EE3D-10D4-488F36C757F3}"/>
                  </a:ext>
                </a:extLst>
              </p:cNvPr>
              <p:cNvSpPr/>
              <p:nvPr/>
            </p:nvSpPr>
            <p:spPr>
              <a:xfrm flipH="1">
                <a:off x="376156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0" name="Google Shape;640;p28">
                <a:extLst>
                  <a:ext uri="{FF2B5EF4-FFF2-40B4-BE49-F238E27FC236}">
                    <a16:creationId xmlns:a16="http://schemas.microsoft.com/office/drawing/2014/main" id="{74ED3E5A-DFD5-A62E-F3F6-1E2719A6D4FC}"/>
                  </a:ext>
                </a:extLst>
              </p:cNvPr>
              <p:cNvSpPr/>
              <p:nvPr/>
            </p:nvSpPr>
            <p:spPr>
              <a:xfrm flipH="1">
                <a:off x="431966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1" name="Google Shape;641;p28">
                <a:extLst>
                  <a:ext uri="{FF2B5EF4-FFF2-40B4-BE49-F238E27FC236}">
                    <a16:creationId xmlns:a16="http://schemas.microsoft.com/office/drawing/2014/main" id="{AB0534FE-981D-1A8D-5AB0-5027456EAB69}"/>
                  </a:ext>
                </a:extLst>
              </p:cNvPr>
              <p:cNvSpPr/>
              <p:nvPr/>
            </p:nvSpPr>
            <p:spPr>
              <a:xfrm flipH="1">
                <a:off x="4877772"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2" name="Google Shape;642;p28">
                <a:extLst>
                  <a:ext uri="{FF2B5EF4-FFF2-40B4-BE49-F238E27FC236}">
                    <a16:creationId xmlns:a16="http://schemas.microsoft.com/office/drawing/2014/main" id="{679317DF-7599-6A13-EA5B-18806BFBDE97}"/>
                  </a:ext>
                </a:extLst>
              </p:cNvPr>
              <p:cNvSpPr/>
              <p:nvPr/>
            </p:nvSpPr>
            <p:spPr>
              <a:xfrm flipH="1">
                <a:off x="404061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3" name="Google Shape;643;p28">
                <a:extLst>
                  <a:ext uri="{FF2B5EF4-FFF2-40B4-BE49-F238E27FC236}">
                    <a16:creationId xmlns:a16="http://schemas.microsoft.com/office/drawing/2014/main" id="{CB285AA2-7D2C-FE80-5C35-A76F3C3F9DE5}"/>
                  </a:ext>
                </a:extLst>
              </p:cNvPr>
              <p:cNvSpPr/>
              <p:nvPr/>
            </p:nvSpPr>
            <p:spPr>
              <a:xfrm flipH="1">
                <a:off x="459872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4" name="Google Shape;644;p28">
                <a:extLst>
                  <a:ext uri="{FF2B5EF4-FFF2-40B4-BE49-F238E27FC236}">
                    <a16:creationId xmlns:a16="http://schemas.microsoft.com/office/drawing/2014/main" id="{64C979DA-A85D-3D8B-4B88-749C74569B6D}"/>
                  </a:ext>
                </a:extLst>
              </p:cNvPr>
              <p:cNvSpPr/>
              <p:nvPr/>
            </p:nvSpPr>
            <p:spPr>
              <a:xfrm flipH="1">
                <a:off x="5156825"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45" name="Google Shape;645;p28">
              <a:extLst>
                <a:ext uri="{FF2B5EF4-FFF2-40B4-BE49-F238E27FC236}">
                  <a16:creationId xmlns:a16="http://schemas.microsoft.com/office/drawing/2014/main" id="{D8238473-D4CA-3299-43E5-4100B662A21D}"/>
                </a:ext>
              </a:extLst>
            </p:cNvPr>
            <p:cNvGrpSpPr/>
            <p:nvPr/>
          </p:nvGrpSpPr>
          <p:grpSpPr>
            <a:xfrm>
              <a:off x="5714931" y="2137425"/>
              <a:ext cx="1621465" cy="226200"/>
              <a:chOff x="5714931" y="2175984"/>
              <a:chExt cx="1621465" cy="226200"/>
            </a:xfrm>
          </p:grpSpPr>
          <p:sp>
            <p:nvSpPr>
              <p:cNvPr id="646" name="Google Shape;646;p28">
                <a:extLst>
                  <a:ext uri="{FF2B5EF4-FFF2-40B4-BE49-F238E27FC236}">
                    <a16:creationId xmlns:a16="http://schemas.microsoft.com/office/drawing/2014/main" id="{7A56EC4B-50F5-7705-D43A-8C55F3C6991C}"/>
                  </a:ext>
                </a:extLst>
              </p:cNvPr>
              <p:cNvSpPr/>
              <p:nvPr/>
            </p:nvSpPr>
            <p:spPr>
              <a:xfrm flipH="1">
                <a:off x="599398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7" name="Google Shape;647;p28">
                <a:extLst>
                  <a:ext uri="{FF2B5EF4-FFF2-40B4-BE49-F238E27FC236}">
                    <a16:creationId xmlns:a16="http://schemas.microsoft.com/office/drawing/2014/main" id="{4324B00D-0F8A-004B-6918-01509F69AC79}"/>
                  </a:ext>
                </a:extLst>
              </p:cNvPr>
              <p:cNvSpPr/>
              <p:nvPr/>
            </p:nvSpPr>
            <p:spPr>
              <a:xfrm flipH="1">
                <a:off x="655209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8" name="Google Shape;648;p28">
                <a:extLst>
                  <a:ext uri="{FF2B5EF4-FFF2-40B4-BE49-F238E27FC236}">
                    <a16:creationId xmlns:a16="http://schemas.microsoft.com/office/drawing/2014/main" id="{2126672D-B313-8195-3DF1-573B9CFBA1BD}"/>
                  </a:ext>
                </a:extLst>
              </p:cNvPr>
              <p:cNvSpPr/>
              <p:nvPr/>
            </p:nvSpPr>
            <p:spPr>
              <a:xfrm flipH="1">
                <a:off x="6831143"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9" name="Google Shape;649;p28">
                <a:extLst>
                  <a:ext uri="{FF2B5EF4-FFF2-40B4-BE49-F238E27FC236}">
                    <a16:creationId xmlns:a16="http://schemas.microsoft.com/office/drawing/2014/main" id="{3D4B4D17-84C8-B314-A0D8-5F968713D187}"/>
                  </a:ext>
                </a:extLst>
              </p:cNvPr>
              <p:cNvSpPr/>
              <p:nvPr/>
            </p:nvSpPr>
            <p:spPr>
              <a:xfrm flipH="1">
                <a:off x="7110196"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0" name="Google Shape;650;p28">
                <a:extLst>
                  <a:ext uri="{FF2B5EF4-FFF2-40B4-BE49-F238E27FC236}">
                    <a16:creationId xmlns:a16="http://schemas.microsoft.com/office/drawing/2014/main" id="{3C38664B-73B8-968B-835D-05C6C6129307}"/>
                  </a:ext>
                </a:extLst>
              </p:cNvPr>
              <p:cNvSpPr/>
              <p:nvPr/>
            </p:nvSpPr>
            <p:spPr>
              <a:xfrm flipH="1">
                <a:off x="571493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1" name="Google Shape;651;p28">
                <a:extLst>
                  <a:ext uri="{FF2B5EF4-FFF2-40B4-BE49-F238E27FC236}">
                    <a16:creationId xmlns:a16="http://schemas.microsoft.com/office/drawing/2014/main" id="{677F24DA-914D-F182-1E50-A918AE878476}"/>
                  </a:ext>
                </a:extLst>
              </p:cNvPr>
              <p:cNvSpPr/>
              <p:nvPr/>
            </p:nvSpPr>
            <p:spPr>
              <a:xfrm flipH="1">
                <a:off x="627303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52" name="Google Shape;652;p28">
              <a:extLst>
                <a:ext uri="{FF2B5EF4-FFF2-40B4-BE49-F238E27FC236}">
                  <a16:creationId xmlns:a16="http://schemas.microsoft.com/office/drawing/2014/main" id="{23BC4D4E-53BE-D930-5EC9-535DD7C76032}"/>
                </a:ext>
              </a:extLst>
            </p:cNvPr>
            <p:cNvGrpSpPr/>
            <p:nvPr/>
          </p:nvGrpSpPr>
          <p:grpSpPr>
            <a:xfrm>
              <a:off x="7539456" y="1721475"/>
              <a:ext cx="1057494" cy="1058100"/>
              <a:chOff x="7520395" y="1797675"/>
              <a:chExt cx="1057494" cy="1058100"/>
            </a:xfrm>
          </p:grpSpPr>
          <p:sp>
            <p:nvSpPr>
              <p:cNvPr id="653" name="Google Shape;653;p28">
                <a:extLst>
                  <a:ext uri="{FF2B5EF4-FFF2-40B4-BE49-F238E27FC236}">
                    <a16:creationId xmlns:a16="http://schemas.microsoft.com/office/drawing/2014/main" id="{47A956E0-1CE7-6853-6C8D-D6237CA83A29}"/>
                  </a:ext>
                </a:extLst>
              </p:cNvPr>
              <p:cNvSpPr/>
              <p:nvPr/>
            </p:nvSpPr>
            <p:spPr>
              <a:xfrm>
                <a:off x="7520395" y="2156475"/>
                <a:ext cx="340500" cy="340500"/>
              </a:xfrm>
              <a:prstGeom prst="star16">
                <a:avLst>
                  <a:gd name="adj" fmla="val 37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54" name="Google Shape;654;p28">
                <a:extLst>
                  <a:ext uri="{FF2B5EF4-FFF2-40B4-BE49-F238E27FC236}">
                    <a16:creationId xmlns:a16="http://schemas.microsoft.com/office/drawing/2014/main" id="{C5028ECF-77B2-6471-5FE0-AB666077C1BA}"/>
                  </a:ext>
                </a:extLst>
              </p:cNvPr>
              <p:cNvSpPr/>
              <p:nvPr/>
            </p:nvSpPr>
            <p:spPr>
              <a:xfrm>
                <a:off x="7693189" y="1797675"/>
                <a:ext cx="884700" cy="105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cxnSp>
          <p:nvCxnSpPr>
            <p:cNvPr id="655" name="Google Shape;655;p28">
              <a:extLst>
                <a:ext uri="{FF2B5EF4-FFF2-40B4-BE49-F238E27FC236}">
                  <a16:creationId xmlns:a16="http://schemas.microsoft.com/office/drawing/2014/main" id="{A1AE294F-C469-46CD-E4E6-00AA543F8994}"/>
                </a:ext>
              </a:extLst>
            </p:cNvPr>
            <p:cNvCxnSpPr>
              <a:cxnSpLocks/>
            </p:cNvCxnSpPr>
            <p:nvPr/>
          </p:nvCxnSpPr>
          <p:spPr>
            <a:xfrm>
              <a:off x="3515193" y="2779575"/>
              <a:ext cx="5081907" cy="0"/>
            </a:xfrm>
            <a:prstGeom prst="straightConnector1">
              <a:avLst/>
            </a:prstGeom>
            <a:noFill/>
            <a:ln w="19050" cap="flat" cmpd="sng">
              <a:solidFill>
                <a:schemeClr val="dk1"/>
              </a:solidFill>
              <a:prstDash val="solid"/>
              <a:round/>
              <a:headEnd type="none" w="med" len="med"/>
              <a:tailEnd type="none" w="med" len="med"/>
            </a:ln>
          </p:spPr>
        </p:cxnSp>
      </p:grpSp>
      <p:grpSp>
        <p:nvGrpSpPr>
          <p:cNvPr id="656" name="Google Shape;656;p28">
            <a:extLst>
              <a:ext uri="{FF2B5EF4-FFF2-40B4-BE49-F238E27FC236}">
                <a16:creationId xmlns:a16="http://schemas.microsoft.com/office/drawing/2014/main" id="{808A157A-7ED5-14A8-0F11-25A0F8901701}"/>
              </a:ext>
            </a:extLst>
          </p:cNvPr>
          <p:cNvGrpSpPr/>
          <p:nvPr/>
        </p:nvGrpSpPr>
        <p:grpSpPr>
          <a:xfrm>
            <a:off x="1406711" y="756131"/>
            <a:ext cx="356632" cy="356617"/>
            <a:chOff x="2085450" y="842250"/>
            <a:chExt cx="483700" cy="481850"/>
          </a:xfrm>
        </p:grpSpPr>
        <p:sp>
          <p:nvSpPr>
            <p:cNvPr id="657" name="Google Shape;657;p28">
              <a:extLst>
                <a:ext uri="{FF2B5EF4-FFF2-40B4-BE49-F238E27FC236}">
                  <a16:creationId xmlns:a16="http://schemas.microsoft.com/office/drawing/2014/main" id="{EB80A2DE-8A4A-13CF-F257-0648360346DE}"/>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8" name="Google Shape;658;p28">
              <a:extLst>
                <a:ext uri="{FF2B5EF4-FFF2-40B4-BE49-F238E27FC236}">
                  <a16:creationId xmlns:a16="http://schemas.microsoft.com/office/drawing/2014/main" id="{9C04C1BF-E371-09E7-ABD1-6E9B2988A74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9" name="Google Shape;659;p28">
              <a:extLst>
                <a:ext uri="{FF2B5EF4-FFF2-40B4-BE49-F238E27FC236}">
                  <a16:creationId xmlns:a16="http://schemas.microsoft.com/office/drawing/2014/main" id="{8846EFD8-470E-6237-E53D-68301CF9F2AB}"/>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0" name="Google Shape;660;p28">
            <a:extLst>
              <a:ext uri="{FF2B5EF4-FFF2-40B4-BE49-F238E27FC236}">
                <a16:creationId xmlns:a16="http://schemas.microsoft.com/office/drawing/2014/main" id="{EC2CCBC9-40B1-0645-A000-25A726846D56}"/>
              </a:ext>
            </a:extLst>
          </p:cNvPr>
          <p:cNvGrpSpPr/>
          <p:nvPr/>
        </p:nvGrpSpPr>
        <p:grpSpPr>
          <a:xfrm>
            <a:off x="4402132" y="2406559"/>
            <a:ext cx="356606" cy="356599"/>
            <a:chOff x="2685825" y="840375"/>
            <a:chExt cx="481900" cy="481825"/>
          </a:xfrm>
        </p:grpSpPr>
        <p:sp>
          <p:nvSpPr>
            <p:cNvPr id="661" name="Google Shape;661;p28">
              <a:extLst>
                <a:ext uri="{FF2B5EF4-FFF2-40B4-BE49-F238E27FC236}">
                  <a16:creationId xmlns:a16="http://schemas.microsoft.com/office/drawing/2014/main" id="{B86C337C-CB33-9CD1-3E86-6AD89CB0FC79}"/>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2" name="Google Shape;662;p28">
              <a:extLst>
                <a:ext uri="{FF2B5EF4-FFF2-40B4-BE49-F238E27FC236}">
                  <a16:creationId xmlns:a16="http://schemas.microsoft.com/office/drawing/2014/main" id="{4EB50B91-5AE7-6624-D0F5-63C768A18359}"/>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3" name="Google Shape;663;p28">
            <a:extLst>
              <a:ext uri="{FF2B5EF4-FFF2-40B4-BE49-F238E27FC236}">
                <a16:creationId xmlns:a16="http://schemas.microsoft.com/office/drawing/2014/main" id="{0BB5F44A-51EB-7554-5649-6466B0607235}"/>
              </a:ext>
            </a:extLst>
          </p:cNvPr>
          <p:cNvGrpSpPr/>
          <p:nvPr/>
        </p:nvGrpSpPr>
        <p:grpSpPr>
          <a:xfrm>
            <a:off x="7506219" y="2406559"/>
            <a:ext cx="356599" cy="356599"/>
            <a:chOff x="4456875" y="1435075"/>
            <a:chExt cx="481825" cy="481825"/>
          </a:xfrm>
        </p:grpSpPr>
        <p:sp>
          <p:nvSpPr>
            <p:cNvPr id="664" name="Google Shape;664;p28">
              <a:extLst>
                <a:ext uri="{FF2B5EF4-FFF2-40B4-BE49-F238E27FC236}">
                  <a16:creationId xmlns:a16="http://schemas.microsoft.com/office/drawing/2014/main" id="{D9C05A92-1621-B0E8-6A53-2D2AFDC7321E}"/>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5" name="Google Shape;665;p28">
              <a:extLst>
                <a:ext uri="{FF2B5EF4-FFF2-40B4-BE49-F238E27FC236}">
                  <a16:creationId xmlns:a16="http://schemas.microsoft.com/office/drawing/2014/main" id="{597F3740-ED88-136E-ED2B-186C82F7F88D}"/>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6" name="Google Shape;666;p28">
              <a:extLst>
                <a:ext uri="{FF2B5EF4-FFF2-40B4-BE49-F238E27FC236}">
                  <a16:creationId xmlns:a16="http://schemas.microsoft.com/office/drawing/2014/main" id="{1E5A9EC1-76C7-752E-CEE5-6B692C6C01FA}"/>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7" name="Google Shape;667;p28">
              <a:extLst>
                <a:ext uri="{FF2B5EF4-FFF2-40B4-BE49-F238E27FC236}">
                  <a16:creationId xmlns:a16="http://schemas.microsoft.com/office/drawing/2014/main" id="{37BBE578-8338-93AF-D169-417C0FC15F72}"/>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8" name="Google Shape;668;p28">
              <a:extLst>
                <a:ext uri="{FF2B5EF4-FFF2-40B4-BE49-F238E27FC236}">
                  <a16:creationId xmlns:a16="http://schemas.microsoft.com/office/drawing/2014/main" id="{FEFC4006-1C38-D3E1-5F1A-CEEB44F3556D}"/>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9" name="Google Shape;669;p28">
              <a:extLst>
                <a:ext uri="{FF2B5EF4-FFF2-40B4-BE49-F238E27FC236}">
                  <a16:creationId xmlns:a16="http://schemas.microsoft.com/office/drawing/2014/main" id="{6365D94D-CB04-291B-06B3-5F197B45FF21}"/>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0" name="Google Shape;670;p28">
              <a:extLst>
                <a:ext uri="{FF2B5EF4-FFF2-40B4-BE49-F238E27FC236}">
                  <a16:creationId xmlns:a16="http://schemas.microsoft.com/office/drawing/2014/main" id="{66A55FDD-3635-04CD-421A-F04242068A10}"/>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1" name="Google Shape;671;p28">
              <a:extLst>
                <a:ext uri="{FF2B5EF4-FFF2-40B4-BE49-F238E27FC236}">
                  <a16:creationId xmlns:a16="http://schemas.microsoft.com/office/drawing/2014/main" id="{07DFF6CC-1DD6-1917-D899-145AF85C9F3B}"/>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2" name="Google Shape;672;p28">
              <a:extLst>
                <a:ext uri="{FF2B5EF4-FFF2-40B4-BE49-F238E27FC236}">
                  <a16:creationId xmlns:a16="http://schemas.microsoft.com/office/drawing/2014/main" id="{80547BB7-7F34-C6FA-E077-1FBB2ED28549}"/>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3" name="Google Shape;673;p28">
              <a:extLst>
                <a:ext uri="{FF2B5EF4-FFF2-40B4-BE49-F238E27FC236}">
                  <a16:creationId xmlns:a16="http://schemas.microsoft.com/office/drawing/2014/main" id="{3C9720D6-7447-AEC1-B1CF-2FA258EFCB01}"/>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4" name="Google Shape;674;p28">
              <a:extLst>
                <a:ext uri="{FF2B5EF4-FFF2-40B4-BE49-F238E27FC236}">
                  <a16:creationId xmlns:a16="http://schemas.microsoft.com/office/drawing/2014/main" id="{A78E50BB-4A7D-89C0-7BFC-525E43134F4C}"/>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5" name="Google Shape;675;p28">
              <a:extLst>
                <a:ext uri="{FF2B5EF4-FFF2-40B4-BE49-F238E27FC236}">
                  <a16:creationId xmlns:a16="http://schemas.microsoft.com/office/drawing/2014/main" id="{0DD911B0-73F9-DFAF-653E-624C84E65A3C}"/>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6" name="Google Shape;676;p28">
              <a:extLst>
                <a:ext uri="{FF2B5EF4-FFF2-40B4-BE49-F238E27FC236}">
                  <a16:creationId xmlns:a16="http://schemas.microsoft.com/office/drawing/2014/main" id="{03A8D651-BA3E-6B06-9DBE-B3E505A0F954}"/>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7" name="Google Shape;677;p28">
              <a:extLst>
                <a:ext uri="{FF2B5EF4-FFF2-40B4-BE49-F238E27FC236}">
                  <a16:creationId xmlns:a16="http://schemas.microsoft.com/office/drawing/2014/main" id="{E0DF547A-5E9D-6D4E-2049-AFE04C61E7EB}"/>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8" name="Google Shape;678;p28">
              <a:extLst>
                <a:ext uri="{FF2B5EF4-FFF2-40B4-BE49-F238E27FC236}">
                  <a16:creationId xmlns:a16="http://schemas.microsoft.com/office/drawing/2014/main" id="{FC4B7860-1DDE-08A2-FCB7-0BC0CF38D795}"/>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9" name="Google Shape;679;p28">
              <a:extLst>
                <a:ext uri="{FF2B5EF4-FFF2-40B4-BE49-F238E27FC236}">
                  <a16:creationId xmlns:a16="http://schemas.microsoft.com/office/drawing/2014/main" id="{5967B759-D6A1-6402-0993-36C5F118D257}"/>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0" name="Google Shape;680;p28">
              <a:extLst>
                <a:ext uri="{FF2B5EF4-FFF2-40B4-BE49-F238E27FC236}">
                  <a16:creationId xmlns:a16="http://schemas.microsoft.com/office/drawing/2014/main" id="{E255DC62-063D-BD3E-A0ED-9A0A945BE56E}"/>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1" name="Google Shape;681;p28">
              <a:extLst>
                <a:ext uri="{FF2B5EF4-FFF2-40B4-BE49-F238E27FC236}">
                  <a16:creationId xmlns:a16="http://schemas.microsoft.com/office/drawing/2014/main" id="{E72BA71E-1275-20EE-10FF-3C242D9A6C16}"/>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2" name="Google Shape;682;p28">
              <a:extLst>
                <a:ext uri="{FF2B5EF4-FFF2-40B4-BE49-F238E27FC236}">
                  <a16:creationId xmlns:a16="http://schemas.microsoft.com/office/drawing/2014/main" id="{01F1EE10-0525-DAF3-5213-A2500454C069}"/>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12" name="Group 11">
            <a:extLst>
              <a:ext uri="{FF2B5EF4-FFF2-40B4-BE49-F238E27FC236}">
                <a16:creationId xmlns:a16="http://schemas.microsoft.com/office/drawing/2014/main" id="{EAF36A76-2C25-89ED-A00C-D8762E7D8E96}"/>
              </a:ext>
            </a:extLst>
          </p:cNvPr>
          <p:cNvGrpSpPr/>
          <p:nvPr/>
        </p:nvGrpSpPr>
        <p:grpSpPr>
          <a:xfrm>
            <a:off x="-37676" y="960179"/>
            <a:ext cx="3191390" cy="3784353"/>
            <a:chOff x="-56156" y="1161389"/>
            <a:chExt cx="3191390" cy="3784353"/>
          </a:xfrm>
        </p:grpSpPr>
        <p:grpSp>
          <p:nvGrpSpPr>
            <p:cNvPr id="619" name="Google Shape;619;p28">
              <a:extLst>
                <a:ext uri="{FF2B5EF4-FFF2-40B4-BE49-F238E27FC236}">
                  <a16:creationId xmlns:a16="http://schemas.microsoft.com/office/drawing/2014/main" id="{1AC4CA7E-0FBC-A6B1-A5B7-DAC6757736F8}"/>
                </a:ext>
              </a:extLst>
            </p:cNvPr>
            <p:cNvGrpSpPr/>
            <p:nvPr/>
          </p:nvGrpSpPr>
          <p:grpSpPr>
            <a:xfrm>
              <a:off x="-56156" y="1161389"/>
              <a:ext cx="3191390" cy="3784353"/>
              <a:chOff x="2656046" y="3569153"/>
              <a:chExt cx="1852876" cy="1487498"/>
            </a:xfrm>
          </p:grpSpPr>
          <p:sp>
            <p:nvSpPr>
              <p:cNvPr id="620" name="Google Shape;620;p28">
                <a:extLst>
                  <a:ext uri="{FF2B5EF4-FFF2-40B4-BE49-F238E27FC236}">
                    <a16:creationId xmlns:a16="http://schemas.microsoft.com/office/drawing/2014/main" id="{C769245C-45CA-D72F-6E7D-C55111F1C694}"/>
                  </a:ext>
                </a:extLst>
              </p:cNvPr>
              <p:cNvSpPr txBox="1"/>
              <p:nvPr/>
            </p:nvSpPr>
            <p:spPr>
              <a:xfrm>
                <a:off x="2656046" y="3569153"/>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How it works</a:t>
                </a:r>
              </a:p>
            </p:txBody>
          </p:sp>
          <p:sp>
            <p:nvSpPr>
              <p:cNvPr id="621" name="Google Shape;621;p28">
                <a:extLst>
                  <a:ext uri="{FF2B5EF4-FFF2-40B4-BE49-F238E27FC236}">
                    <a16:creationId xmlns:a16="http://schemas.microsoft.com/office/drawing/2014/main" id="{01C4A23D-4013-B4CF-519B-7CCA68E63DE9}"/>
                  </a:ext>
                </a:extLst>
              </p:cNvPr>
              <p:cNvSpPr txBox="1"/>
              <p:nvPr/>
            </p:nvSpPr>
            <p:spPr>
              <a:xfrm>
                <a:off x="2730522" y="3880586"/>
                <a:ext cx="1778400" cy="11760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First of all, starting with a stabilizer state we need to get its stabilizer representation (the generators list). </a:t>
                </a:r>
              </a:p>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Now we write them with the </a:t>
                </a:r>
                <a:r>
                  <a:rPr lang="en-US" sz="1200" b="1" noProof="0" dirty="0">
                    <a:solidFill>
                      <a:schemeClr val="dk1"/>
                    </a:solidFill>
                    <a:latin typeface="Roboto"/>
                    <a:ea typeface="Roboto"/>
                    <a:cs typeface="Roboto"/>
                    <a:sym typeface="Roboto"/>
                  </a:rPr>
                  <a:t>Tableau Representation</a:t>
                </a:r>
                <a:r>
                  <a:rPr lang="en-US" sz="1200" noProof="0" dirty="0">
                    <a:solidFill>
                      <a:schemeClr val="dk1"/>
                    </a:solidFill>
                    <a:latin typeface="Roboto"/>
                    <a:ea typeface="Roboto"/>
                    <a:cs typeface="Roboto"/>
                    <a:sym typeface="Roboto"/>
                  </a:rPr>
                  <a:t>, that use 2 </a:t>
                </a:r>
                <a:r>
                  <a:rPr lang="en-US" sz="1200" noProof="0" dirty="0" err="1">
                    <a:solidFill>
                      <a:schemeClr val="dk1"/>
                    </a:solidFill>
                    <a:latin typeface="Roboto"/>
                    <a:ea typeface="Roboto"/>
                    <a:cs typeface="Roboto"/>
                    <a:sym typeface="Roboto"/>
                  </a:rPr>
                  <a:t>n</a:t>
                </a:r>
                <a:r>
                  <a:rPr lang="en-US" sz="800" noProof="0" dirty="0" err="1">
                    <a:solidFill>
                      <a:schemeClr val="dk1"/>
                    </a:solidFill>
                    <a:latin typeface="Roboto"/>
                    <a:ea typeface="Roboto"/>
                    <a:cs typeface="Roboto"/>
                    <a:sym typeface="Roboto"/>
                  </a:rPr>
                  <a:t>x</a:t>
                </a:r>
                <a:r>
                  <a:rPr lang="en-US" sz="1200" noProof="0" dirty="0" err="1">
                    <a:solidFill>
                      <a:schemeClr val="dk1"/>
                    </a:solidFill>
                    <a:latin typeface="Roboto"/>
                    <a:ea typeface="Roboto"/>
                    <a:cs typeface="Roboto"/>
                    <a:sym typeface="Roboto"/>
                  </a:rPr>
                  <a:t>n</a:t>
                </a:r>
                <a:r>
                  <a:rPr lang="en-US" sz="1200" noProof="0" dirty="0">
                    <a:solidFill>
                      <a:schemeClr val="dk1"/>
                    </a:solidFill>
                    <a:latin typeface="Roboto"/>
                    <a:ea typeface="Roboto"/>
                    <a:cs typeface="Roboto"/>
                    <a:sym typeface="Roboto"/>
                  </a:rPr>
                  <a:t> matrix of 0s and 1s, where each row represent a generator.</a:t>
                </a:r>
              </a:p>
              <a:p>
                <a:pPr marL="0" lvl="0" indent="0" algn="just" rtl="0">
                  <a:spcBef>
                    <a:spcPts val="0"/>
                  </a:spcBef>
                  <a:spcAft>
                    <a:spcPts val="0"/>
                  </a:spcAft>
                  <a:buNone/>
                </a:pP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endParaRPr lang="en-US" sz="1200" b="1" dirty="0">
                  <a:solidFill>
                    <a:schemeClr val="dk1"/>
                  </a:solidFill>
                  <a:latin typeface="Roboto"/>
                  <a:ea typeface="Roboto"/>
                  <a:cs typeface="Roboto"/>
                  <a:sym typeface="Roboto"/>
                </a:endParaRPr>
              </a:p>
              <a:p>
                <a:pPr marL="0" lvl="0" indent="0" algn="just" rtl="0">
                  <a:spcBef>
                    <a:spcPts val="0"/>
                  </a:spcBef>
                  <a:spcAft>
                    <a:spcPts val="0"/>
                  </a:spcAft>
                  <a:buNone/>
                </a:pPr>
                <a:r>
                  <a:rPr lang="en-US" sz="1200" dirty="0">
                    <a:solidFill>
                      <a:schemeClr val="dk1"/>
                    </a:solidFill>
                    <a:latin typeface="Roboto"/>
                    <a:ea typeface="Roboto"/>
                    <a:cs typeface="Roboto"/>
                    <a:sym typeface="Roboto"/>
                  </a:rPr>
                  <a:t>After that, we just need to </a:t>
                </a:r>
                <a:r>
                  <a:rPr lang="en-US" sz="1200" b="1" dirty="0">
                    <a:solidFill>
                      <a:schemeClr val="dk1"/>
                    </a:solidFill>
                    <a:latin typeface="Roboto"/>
                    <a:ea typeface="Roboto"/>
                    <a:cs typeface="Roboto"/>
                    <a:sym typeface="Roboto"/>
                  </a:rPr>
                  <a:t>apply the rules </a:t>
                </a:r>
                <a:r>
                  <a:rPr lang="en-US" sz="1200" dirty="0">
                    <a:solidFill>
                      <a:schemeClr val="dk1"/>
                    </a:solidFill>
                    <a:latin typeface="Roboto"/>
                    <a:ea typeface="Roboto"/>
                    <a:cs typeface="Roboto"/>
                    <a:sym typeface="Roboto"/>
                  </a:rPr>
                  <a:t>to update the state when a gate its applied</a:t>
                </a:r>
              </a:p>
            </p:txBody>
          </p:sp>
        </p:grpSp>
        <p:pic>
          <p:nvPicPr>
            <p:cNvPr id="7" name="Picture 6">
              <a:extLst>
                <a:ext uri="{FF2B5EF4-FFF2-40B4-BE49-F238E27FC236}">
                  <a16:creationId xmlns:a16="http://schemas.microsoft.com/office/drawing/2014/main" id="{AF1803EC-D5DC-5B38-70BB-67E476C3BB22}"/>
                </a:ext>
              </a:extLst>
            </p:cNvPr>
            <p:cNvPicPr>
              <a:picLocks noChangeAspect="1"/>
            </p:cNvPicPr>
            <p:nvPr/>
          </p:nvPicPr>
          <p:blipFill>
            <a:blip r:embed="rId3"/>
            <a:stretch>
              <a:fillRect/>
            </a:stretch>
          </p:blipFill>
          <p:spPr>
            <a:xfrm>
              <a:off x="271584" y="3433140"/>
              <a:ext cx="1321786" cy="975815"/>
            </a:xfrm>
            <a:prstGeom prst="rect">
              <a:avLst/>
            </a:prstGeom>
          </p:spPr>
        </p:pic>
        <p:sp>
          <p:nvSpPr>
            <p:cNvPr id="8" name="TextBox 7">
              <a:extLst>
                <a:ext uri="{FF2B5EF4-FFF2-40B4-BE49-F238E27FC236}">
                  <a16:creationId xmlns:a16="http://schemas.microsoft.com/office/drawing/2014/main" id="{E3C0AF50-D627-B236-43D5-0D2A8943B9CA}"/>
                </a:ext>
              </a:extLst>
            </p:cNvPr>
            <p:cNvSpPr txBox="1"/>
            <p:nvPr/>
          </p:nvSpPr>
          <p:spPr>
            <a:xfrm>
              <a:off x="1376327" y="3517509"/>
              <a:ext cx="333746" cy="584775"/>
            </a:xfrm>
            <a:prstGeom prst="rect">
              <a:avLst/>
            </a:prstGeom>
            <a:noFill/>
          </p:spPr>
          <p:txBody>
            <a:bodyPr wrap="none" rtlCol="0">
              <a:spAutoFit/>
            </a:bodyPr>
            <a:lstStyle/>
            <a:p>
              <a:r>
                <a:rPr lang="en-US" sz="800" dirty="0"/>
                <a:t>ZIII</a:t>
              </a:r>
            </a:p>
            <a:p>
              <a:r>
                <a:rPr lang="en-US" sz="800" dirty="0"/>
                <a:t>IZII</a:t>
              </a:r>
            </a:p>
            <a:p>
              <a:r>
                <a:rPr lang="en-US" sz="800" dirty="0"/>
                <a:t>IIZI</a:t>
              </a:r>
            </a:p>
            <a:p>
              <a:r>
                <a:rPr lang="en-US" sz="800" dirty="0"/>
                <a:t>IIIZ</a:t>
              </a:r>
            </a:p>
          </p:txBody>
        </p:sp>
        <p:sp>
          <p:nvSpPr>
            <p:cNvPr id="9" name="TextBox 8">
              <a:extLst>
                <a:ext uri="{FF2B5EF4-FFF2-40B4-BE49-F238E27FC236}">
                  <a16:creationId xmlns:a16="http://schemas.microsoft.com/office/drawing/2014/main" id="{FA4788CC-0CE0-841D-80BC-187DC3E6531B}"/>
                </a:ext>
              </a:extLst>
            </p:cNvPr>
            <p:cNvSpPr txBox="1"/>
            <p:nvPr/>
          </p:nvSpPr>
          <p:spPr>
            <a:xfrm>
              <a:off x="1819743" y="3805631"/>
              <a:ext cx="1120820" cy="230832"/>
            </a:xfrm>
            <a:prstGeom prst="rect">
              <a:avLst/>
            </a:prstGeom>
            <a:noFill/>
          </p:spPr>
          <p:txBody>
            <a:bodyPr wrap="none" rtlCol="0">
              <a:spAutoFit/>
            </a:bodyPr>
            <a:lstStyle/>
            <a:p>
              <a:r>
                <a:rPr lang="en-US" sz="900" dirty="0"/>
                <a:t>{ZIII, IZII, IIZI, IIIZ}</a:t>
              </a:r>
            </a:p>
          </p:txBody>
        </p:sp>
        <p:sp>
          <p:nvSpPr>
            <p:cNvPr id="11" name="TextBox 10">
              <a:extLst>
                <a:ext uri="{FF2B5EF4-FFF2-40B4-BE49-F238E27FC236}">
                  <a16:creationId xmlns:a16="http://schemas.microsoft.com/office/drawing/2014/main" id="{907DCB00-B63B-B677-4B52-FFC21C81D1EA}"/>
                </a:ext>
              </a:extLst>
            </p:cNvPr>
            <p:cNvSpPr txBox="1"/>
            <p:nvPr/>
          </p:nvSpPr>
          <p:spPr>
            <a:xfrm>
              <a:off x="2117033" y="3612418"/>
              <a:ext cx="624062" cy="230832"/>
            </a:xfrm>
            <a:prstGeom prst="rect">
              <a:avLst/>
            </a:prstGeom>
            <a:noFill/>
          </p:spPr>
          <p:txBody>
            <a:bodyPr wrap="square">
              <a:spAutoFit/>
            </a:bodyPr>
            <a:lstStyle/>
            <a:p>
              <a:r>
                <a:rPr lang="en-US" sz="900" dirty="0"/>
                <a:t>|0000&gt;</a:t>
              </a:r>
            </a:p>
          </p:txBody>
        </p:sp>
      </p:grpSp>
    </p:spTree>
    <p:extLst>
      <p:ext uri="{BB962C8B-B14F-4D97-AF65-F5344CB8AC3E}">
        <p14:creationId xmlns:p14="http://schemas.microsoft.com/office/powerpoint/2010/main" val="3580130852"/>
      </p:ext>
    </p:extLst>
  </p:cSld>
  <p:clrMapOvr>
    <a:masterClrMapping/>
  </p:clrMapOvr>
</p:sld>
</file>

<file path=ppt/theme/theme1.xml><?xml version="1.0" encoding="utf-8"?>
<a:theme xmlns:a="http://schemas.openxmlformats.org/drawingml/2006/main" name="Quantum Physics Infographics by Slidesgo">
  <a:themeElements>
    <a:clrScheme name="Simple Light">
      <a:dk1>
        <a:srgbClr val="000000"/>
      </a:dk1>
      <a:lt1>
        <a:srgbClr val="FFFFFF"/>
      </a:lt1>
      <a:dk2>
        <a:srgbClr val="B366FF"/>
      </a:dk2>
      <a:lt2>
        <a:srgbClr val="6262F5"/>
      </a:lt2>
      <a:accent1>
        <a:srgbClr val="1EC9C9"/>
      </a:accent1>
      <a:accent2>
        <a:srgbClr val="66F261"/>
      </a:accent2>
      <a:accent3>
        <a:srgbClr val="FFD119"/>
      </a:accent3>
      <a:accent4>
        <a:srgbClr val="FF6C36"/>
      </a:accent4>
      <a:accent5>
        <a:srgbClr val="FF3B3B"/>
      </a:accent5>
      <a:accent6>
        <a:srgbClr val="D7E4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TotalTime>
  <Words>1739</Words>
  <Application>Microsoft Office PowerPoint</Application>
  <PresentationFormat>On-screen Show (16:9)</PresentationFormat>
  <Paragraphs>194</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Roboto</vt:lpstr>
      <vt:lpstr>Fira Sans Extra Condensed SemiBold</vt:lpstr>
      <vt:lpstr>Fira Sans SemiBold</vt:lpstr>
      <vt:lpstr>Quantum Physics Infographics by Slidesgo</vt:lpstr>
      <vt:lpstr>Quantum computation</vt:lpstr>
      <vt:lpstr>Quantum systems</vt:lpstr>
      <vt:lpstr>Most Common technologies</vt:lpstr>
      <vt:lpstr>Bloch Sphere</vt:lpstr>
      <vt:lpstr>Common quantum representation</vt:lpstr>
      <vt:lpstr>Density matrix exponential growth</vt:lpstr>
      <vt:lpstr>Stabilizer formalism</vt:lpstr>
      <vt:lpstr>Gottesman–Knill theorem</vt:lpstr>
      <vt:lpstr>Gottesman–Knill algorithm</vt:lpstr>
      <vt:lpstr>Gottesman–Knill algorithm</vt:lpstr>
      <vt:lpstr>Further improvements</vt:lpstr>
      <vt:lpstr>Graph Representation</vt:lpstr>
      <vt:lpstr>Implementation</vt:lpstr>
      <vt:lpstr>Use cases</vt:lpstr>
      <vt:lpstr>Notebook Epilogue</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MARCELLO ESPOSITO</cp:lastModifiedBy>
  <cp:revision>96</cp:revision>
  <dcterms:modified xsi:type="dcterms:W3CDTF">2025-03-04T17:42:15Z</dcterms:modified>
</cp:coreProperties>
</file>