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340" r:id="rId2"/>
    <p:sldId id="353" r:id="rId3"/>
    <p:sldId id="337" r:id="rId4"/>
    <p:sldId id="345" r:id="rId5"/>
    <p:sldId id="346" r:id="rId6"/>
    <p:sldId id="316" r:id="rId7"/>
    <p:sldId id="352" r:id="rId8"/>
    <p:sldId id="338" r:id="rId9"/>
    <p:sldId id="355" r:id="rId10"/>
    <p:sldId id="347" r:id="rId11"/>
    <p:sldId id="368" r:id="rId12"/>
    <p:sldId id="369" r:id="rId13"/>
    <p:sldId id="367" r:id="rId14"/>
    <p:sldId id="342" r:id="rId15"/>
    <p:sldId id="349" r:id="rId16"/>
    <p:sldId id="350" r:id="rId17"/>
    <p:sldId id="351" r:id="rId18"/>
    <p:sldId id="356" r:id="rId19"/>
    <p:sldId id="358" r:id="rId20"/>
    <p:sldId id="359" r:id="rId21"/>
    <p:sldId id="360" r:id="rId22"/>
    <p:sldId id="366" r:id="rId23"/>
    <p:sldId id="362" r:id="rId24"/>
    <p:sldId id="364" r:id="rId25"/>
    <p:sldId id="363" r:id="rId26"/>
    <p:sldId id="365" r:id="rId27"/>
    <p:sldId id="336"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ZpN2K8dd2ZmXMEsv4IbKko0SR3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ne.art@gmail.com" initials="m" lastIdx="1" clrIdx="0">
    <p:extLst>
      <p:ext uri="{19B8F6BF-5375-455C-9EA6-DF929625EA0E}">
        <p15:presenceInfo xmlns:p15="http://schemas.microsoft.com/office/powerpoint/2012/main" userId="c08a352249e25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003C"/>
    <a:srgbClr val="E4007F"/>
    <a:srgbClr val="FFD9FF"/>
    <a:srgbClr val="FFFFFF"/>
    <a:srgbClr val="FFCCFF"/>
    <a:srgbClr val="FF99FF"/>
    <a:srgbClr val="FFCDFF"/>
    <a:srgbClr val="FFB3FF"/>
    <a:srgbClr val="ECECEC"/>
    <a:srgbClr val="F6F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Stijl, gemiddeld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148" autoAdjust="0"/>
  </p:normalViewPr>
  <p:slideViewPr>
    <p:cSldViewPr snapToGrid="0">
      <p:cViewPr varScale="1">
        <p:scale>
          <a:sx n="76" d="100"/>
          <a:sy n="76" d="100"/>
        </p:scale>
        <p:origin x="7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ctr">
              <a:lnSpc>
                <a:spcPct val="150000"/>
              </a:lnSpc>
              <a:spcAft>
                <a:spcPts val="800"/>
              </a:spcAft>
            </a:pPr>
            <a:r>
              <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Analyzing Topics in Classroom of the Elite:</a:t>
            </a:r>
            <a:endParaRPr lang="en-US"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800"/>
              </a:spcAft>
            </a:pP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Japanese Light Novels Unveil the Shortcomings of Topic Modelling</a:t>
            </a:r>
            <a:endParaRPr lang="en-US"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extLst>
      <p:ext uri="{BB962C8B-B14F-4D97-AF65-F5344CB8AC3E}">
        <p14:creationId xmlns:p14="http://schemas.microsoft.com/office/powerpoint/2010/main" val="367717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3489184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95573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371205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292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44340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125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3937889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Topic 7(</a:t>
            </a:r>
            <a:r>
              <a:rPr lang="en-GB" dirty="0" err="1"/>
              <a:t>sudou</a:t>
            </a:r>
            <a:r>
              <a:rPr lang="en-GB" dirty="0"/>
              <a:t>, </a:t>
            </a:r>
            <a:r>
              <a:rPr lang="en-GB" dirty="0" err="1"/>
              <a:t>ike</a:t>
            </a:r>
            <a:r>
              <a:rPr lang="en-GB" dirty="0"/>
              <a:t>, </a:t>
            </a:r>
            <a:r>
              <a:rPr lang="en-GB" dirty="0" err="1"/>
              <a:t>yamauchi</a:t>
            </a:r>
            <a:r>
              <a:rPr lang="en-GB" dirty="0"/>
              <a:t>, council, birthday, …): </a:t>
            </a:r>
            <a:r>
              <a:rPr lang="en-GB" dirty="0" err="1"/>
              <a:t>Sudou</a:t>
            </a:r>
            <a:r>
              <a:rPr lang="en-GB" dirty="0"/>
              <a:t>, Ike and Yamauchi are three guys from the protagonist’s class that quickly grew into a close friend group. On the first day of classes they form a group of boys to discuss different matters. Amongst other matters, they discuss how stern the student council president looked at the welcoming ceremony for the first years. The word birthday does not occur in the volumes covering the 1st trimester.</a:t>
            </a:r>
          </a:p>
          <a:p>
            <a:pPr marL="0" lvl="0" indent="0" algn="l" rtl="0">
              <a:spcBef>
                <a:spcPts val="0"/>
              </a:spcBef>
              <a:spcAft>
                <a:spcPts val="0"/>
              </a:spcAft>
              <a:buNone/>
            </a:pPr>
            <a:r>
              <a:rPr lang="en-GB" dirty="0"/>
              <a:t>Topic 9(</a:t>
            </a:r>
            <a:r>
              <a:rPr lang="en-GB" dirty="0" err="1"/>
              <a:t>karuizawa</a:t>
            </a:r>
            <a:r>
              <a:rPr lang="en-GB" dirty="0"/>
              <a:t>, </a:t>
            </a:r>
            <a:r>
              <a:rPr lang="en-GB" dirty="0" err="1"/>
              <a:t>nagumo</a:t>
            </a:r>
            <a:r>
              <a:rPr lang="en-GB" dirty="0"/>
              <a:t>, </a:t>
            </a:r>
            <a:r>
              <a:rPr lang="en-GB" dirty="0" err="1"/>
              <a:t>hirata</a:t>
            </a:r>
            <a:r>
              <a:rPr lang="en-GB" dirty="0"/>
              <a:t>, date, love, …): At the start of the schoolyear, it quickly becomes clear that Karuizawa and Hirata start dating. They are two of the three most popular people in class D and end up taking a leading role during class activities and discussions. The name </a:t>
            </a:r>
            <a:r>
              <a:rPr lang="en-GB" dirty="0" err="1"/>
              <a:t>nagumo</a:t>
            </a:r>
            <a:r>
              <a:rPr lang="en-GB" dirty="0"/>
              <a:t> does not show up in any of the volumes included in the 1st trimester. This name refers to the second year who later becomes the new student council president. His name seems to be included in this topic based on the content of one of the sub volumes. In this particular sub volume (volume 7.5), Nagumo briefly interrupts a double date Karuizawa and Hirata are on. However, in the story Nagumo is unrelated to Karuizawa and Hirata’s relationship.</a:t>
            </a:r>
          </a:p>
          <a:p>
            <a:pPr marL="0" lvl="0" indent="0" algn="l" rtl="0">
              <a:spcBef>
                <a:spcPts val="0"/>
              </a:spcBef>
              <a:spcAft>
                <a:spcPts val="0"/>
              </a:spcAft>
              <a:buNone/>
            </a:pPr>
            <a:r>
              <a:rPr lang="en-GB" dirty="0"/>
              <a:t>Topic 72(sensei, reception, </a:t>
            </a:r>
            <a:r>
              <a:rPr lang="en-GB" dirty="0" err="1"/>
              <a:t>ayanokouji</a:t>
            </a:r>
            <a:r>
              <a:rPr lang="en-GB" dirty="0"/>
              <a:t>, </a:t>
            </a:r>
            <a:r>
              <a:rPr lang="en-GB" dirty="0" err="1"/>
              <a:t>sakayanagi</a:t>
            </a:r>
            <a:r>
              <a:rPr lang="en-GB" dirty="0"/>
              <a:t>, permission, …): This topic is hard to make sense of since the words included do not seem related to one another in a clear way. The Japanese word ‘sensei’ refers to a teacher. However, teachers were not involved in the club receptions at the start of the year. Of course, sometimes students such as the protagonist Ayanokouji or </a:t>
            </a:r>
            <a:r>
              <a:rPr lang="en-GB" dirty="0" err="1"/>
              <a:t>Sakayanagi</a:t>
            </a:r>
            <a:r>
              <a:rPr lang="en-GB" dirty="0"/>
              <a:t>(the leader of class A) ask teachers for permission in order to do something but there is no such specific moment to refer to within the contents of the 1st trimester.</a:t>
            </a:r>
          </a:p>
          <a:p>
            <a:pPr marL="0" lvl="0" indent="0" algn="l" rtl="0">
              <a:spcBef>
                <a:spcPts val="0"/>
              </a:spcBef>
              <a:spcAft>
                <a:spcPts val="0"/>
              </a:spcAft>
              <a:buNone/>
            </a:pPr>
            <a:r>
              <a:rPr lang="en-GB" dirty="0"/>
              <a:t>Topic 64(changing, </a:t>
            </a:r>
            <a:r>
              <a:rPr lang="en-GB" dirty="0" err="1"/>
              <a:t>ike</a:t>
            </a:r>
            <a:r>
              <a:rPr lang="en-GB" dirty="0"/>
              <a:t>, car, peeping, pool, …): The boys in class D, led by Ike, show interest in what the girls will look like after changing into their bathing suits for a swimming class. Ike even contemplates going into their changing room.</a:t>
            </a:r>
          </a:p>
          <a:p>
            <a:pPr marL="0" lvl="0" indent="0" algn="l" rtl="0">
              <a:spcBef>
                <a:spcPts val="0"/>
              </a:spcBef>
              <a:spcAft>
                <a:spcPts val="0"/>
              </a:spcAft>
              <a:buNone/>
            </a:pPr>
            <a:r>
              <a:rPr lang="en-GB" dirty="0"/>
              <a:t>Topic 18(hair, image, </a:t>
            </a:r>
            <a:r>
              <a:rPr lang="en-GB" dirty="0" err="1"/>
              <a:t>kushida</a:t>
            </a:r>
            <a:r>
              <a:rPr lang="en-GB" dirty="0"/>
              <a:t>, </a:t>
            </a:r>
            <a:r>
              <a:rPr lang="en-GB" dirty="0" err="1"/>
              <a:t>sudou</a:t>
            </a:r>
            <a:r>
              <a:rPr lang="en-GB" dirty="0"/>
              <a:t>, love, …):  This topic could refer to </a:t>
            </a:r>
            <a:r>
              <a:rPr lang="en-GB" dirty="0" err="1"/>
              <a:t>Kushida</a:t>
            </a:r>
            <a:r>
              <a:rPr lang="en-GB" dirty="0"/>
              <a:t>, the most popular girl in class D and her secret personality. While she has the image of a goody-two-shoes who tries to get along with everyone, secretly she curses and complains about how much everyone bothers her. She often tends to twirl her hair when exposing this secret side of hers to others. However, the words </a:t>
            </a:r>
            <a:r>
              <a:rPr lang="en-GB" dirty="0" err="1"/>
              <a:t>Sudou</a:t>
            </a:r>
            <a:r>
              <a:rPr lang="en-GB" dirty="0"/>
              <a:t> and love do not seem to have a connection with </a:t>
            </a:r>
            <a:r>
              <a:rPr lang="en-GB" dirty="0" err="1"/>
              <a:t>Kushida’s</a:t>
            </a:r>
            <a:r>
              <a:rPr lang="en-GB" dirty="0"/>
              <a:t> secret personality.</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204348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Overall, the topics discussed here seem to correlate to the content present in the volumes covering the 1st trimester. As predicted in the hypothesis section, the first trimester mostly covered topics depicting the internal relations within class D (the protagonist’s class). The protagonist, Ayanokouji has more of an observing function in this trimester. As a consequence, the most present topics revolve more around his classmates’ actions rather than his own.</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119960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129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68(</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ryuuen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nagumo</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council, older, points, …): Ryuuen, class C’s leader takes a leading role in the second semester as he tries to identify the mastermind behind class D; Ayanokouji.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Ryuuen’s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style of leadership was compared with those of the former and current student council presidents’. At the end of the second trimester, Ayanokouji comes into contact with the now ‘former’ student council president Horikita Manabu. The former president is concerned about the new president; Nagumo. He fears Nagumo intends to change the school too extremely. He hopes to entrust Ayanokouji with the task of revoking Nagumo from his position. While Ayanokouji is not particularly interested  he owes Horikita Manabu a favor since he ensured Ayanokouji’s victory against Ryuuen.</a:t>
            </a:r>
          </a:p>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9(karuizawa,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nagumo</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hirata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date, love, …): At the end of the first trimester, it is revealed to the protagonist that Karuizawa and Hirata are in a fake relationship. Karuizawa was bullied in middle school and wanted to protect herself from being looked down on by dating the most popular guy in class; Hirata. Hirata was kind enough to help her out even though he was not interested in a relationship. Throughout the second trimester, Ayanokouji points out how proficient the two are at pretending to be a couple multiple times. Though again, it is hard to link Nagumo to this topic cluster.</a:t>
            </a:r>
          </a:p>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72(sensei, reception, ayanokouji,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sakayanagi</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permission, …): As mentioned earlier the words in this topic do not have a clear connection to one another, thus this cluster is hard to contextualize. </a:t>
            </a:r>
          </a:p>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7(sudou,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ike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yamauchi</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council, birthday, …): Sudou, Ike and Yamauchi remain a close group of friends throughout the second trimester. They often appear as a trio. This trimester, however, they did not discuss anything related to the student council. The word birthday, again does not occur in the volumes covering the second trimester either.</a:t>
            </a:r>
          </a:p>
          <a:p>
            <a:pPr algn="just">
              <a:lnSpc>
                <a:spcPct val="150000"/>
              </a:lnSpc>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38(months, importantly, reliable,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kinugasa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refrain, …): This topic was likely generated from the epilogues written by the author of classroom of the elite,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Kinugasa</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Syougo</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does not seem to tie in with the story.</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3945401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most ‘present’ topics generated for the second trimester are similar to those of the first. Only two differ, of which one is difficult to interpret in relation to the story. While topic 68 does indicate that the protagonist is starting to make interpersonal connections, it does not prove the hypothesis provided for this trimester. A topic regarding the creation of the protagonist’s new friend group was expected to show up but it did not.</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2326282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dirty="0"/>
              <a:t>Topic 68(</a:t>
            </a:r>
            <a:r>
              <a:rPr lang="en-GB" sz="1800" dirty="0" err="1"/>
              <a:t>ryuuen</a:t>
            </a:r>
            <a:r>
              <a:rPr lang="en-GB" sz="1800" dirty="0"/>
              <a:t>, </a:t>
            </a:r>
            <a:r>
              <a:rPr lang="en-GB" sz="1800" dirty="0" err="1"/>
              <a:t>nagumo</a:t>
            </a:r>
            <a:r>
              <a:rPr lang="en-GB" sz="1800" dirty="0"/>
              <a:t>, council, older, points, …): </a:t>
            </a:r>
            <a:r>
              <a:rPr lang="en-GB" sz="1800" dirty="0" err="1"/>
              <a:t>Ayanokoji</a:t>
            </a:r>
            <a:r>
              <a:rPr lang="en-GB" sz="1800" dirty="0"/>
              <a:t> encounters president Nagumo and former president Horikita during an exam involving all school years. He observes their interactions and secures information about the older students. Ryuuen however is not tied in with this occurrence. He does not have much contact with the senior students at all during the third trimester.</a:t>
            </a:r>
          </a:p>
          <a:p>
            <a:pPr marL="0" lvl="0" indent="0" algn="l" rtl="0">
              <a:spcBef>
                <a:spcPts val="0"/>
              </a:spcBef>
              <a:spcAft>
                <a:spcPts val="0"/>
              </a:spcAft>
              <a:buNone/>
            </a:pPr>
            <a:r>
              <a:rPr lang="en-GB" sz="1800" dirty="0"/>
              <a:t>Topic 9(</a:t>
            </a:r>
            <a:r>
              <a:rPr lang="en-GB" sz="1800" dirty="0" err="1"/>
              <a:t>karuizawa</a:t>
            </a:r>
            <a:r>
              <a:rPr lang="en-GB" sz="1800" dirty="0"/>
              <a:t>, </a:t>
            </a:r>
            <a:r>
              <a:rPr lang="en-GB" sz="1800" dirty="0" err="1"/>
              <a:t>nagumo</a:t>
            </a:r>
            <a:r>
              <a:rPr lang="en-GB" sz="1800" dirty="0"/>
              <a:t>, </a:t>
            </a:r>
            <a:r>
              <a:rPr lang="en-GB" sz="1800" dirty="0" err="1"/>
              <a:t>hirata</a:t>
            </a:r>
            <a:r>
              <a:rPr lang="en-GB" sz="1800" dirty="0"/>
              <a:t>, date, president, …): Karuizawa becomes stable enough to live independently from Hirata. In volume 9, he decides to break up with him for both of their sakes. This information becomes shocking gossip to their fellow students who were unaware of the fake nature of their relationship. Again, Nagumo has no significant connection to their relationship in the story.</a:t>
            </a:r>
          </a:p>
          <a:p>
            <a:pPr marL="0" lvl="0" indent="0" algn="l" rtl="0">
              <a:spcBef>
                <a:spcPts val="0"/>
              </a:spcBef>
              <a:spcAft>
                <a:spcPts val="0"/>
              </a:spcAft>
              <a:buNone/>
            </a:pPr>
            <a:r>
              <a:rPr lang="en-GB" sz="1800" dirty="0"/>
              <a:t>Topic 65(</a:t>
            </a:r>
            <a:r>
              <a:rPr lang="en-GB" sz="1800" dirty="0" err="1"/>
              <a:t>sakayanagi</a:t>
            </a:r>
            <a:r>
              <a:rPr lang="en-GB" sz="1800" dirty="0"/>
              <a:t>, </a:t>
            </a:r>
            <a:r>
              <a:rPr lang="en-GB" sz="1800" dirty="0" err="1"/>
              <a:t>ichinose</a:t>
            </a:r>
            <a:r>
              <a:rPr lang="en-GB" sz="1800" dirty="0"/>
              <a:t>, </a:t>
            </a:r>
            <a:r>
              <a:rPr lang="en-GB" sz="1800" dirty="0" err="1"/>
              <a:t>ryuuen</a:t>
            </a:r>
            <a:r>
              <a:rPr lang="en-GB" sz="1800" dirty="0"/>
              <a:t>, watch, </a:t>
            </a:r>
            <a:r>
              <a:rPr lang="en-GB" sz="1800" dirty="0" err="1"/>
              <a:t>theater</a:t>
            </a:r>
            <a:r>
              <a:rPr lang="en-GB" sz="1800" dirty="0"/>
              <a:t>, …): At this point in time; Ayanokouji has been recognized as the mastermind of class D by the leaders of all other classes in his year; </a:t>
            </a:r>
            <a:r>
              <a:rPr lang="en-GB" sz="1800" dirty="0" err="1"/>
              <a:t>Sakayanagi</a:t>
            </a:r>
            <a:r>
              <a:rPr lang="en-GB" sz="1800" dirty="0"/>
              <a:t>(class A), Ichinose(class B) and Ryuuen(class C). The word </a:t>
            </a:r>
            <a:r>
              <a:rPr lang="en-GB" sz="1800" dirty="0" err="1"/>
              <a:t>theater</a:t>
            </a:r>
            <a:r>
              <a:rPr lang="en-GB" sz="1800" dirty="0"/>
              <a:t> is not present in any of the volumes included in the third trimester.</a:t>
            </a:r>
          </a:p>
          <a:p>
            <a:pPr marL="0" lvl="0" indent="0" algn="l" rtl="0">
              <a:spcBef>
                <a:spcPts val="0"/>
              </a:spcBef>
              <a:spcAft>
                <a:spcPts val="0"/>
              </a:spcAft>
              <a:buNone/>
            </a:pPr>
            <a:r>
              <a:rPr lang="en-GB" sz="1800" dirty="0"/>
              <a:t>Topic 55(council, </a:t>
            </a:r>
            <a:r>
              <a:rPr lang="en-GB" sz="1800" dirty="0" err="1"/>
              <a:t>nagumo</a:t>
            </a:r>
            <a:r>
              <a:rPr lang="en-GB" sz="1800" dirty="0"/>
              <a:t>, brother, join, president, …): </a:t>
            </a:r>
            <a:r>
              <a:rPr lang="en-GB" sz="1800" dirty="0" err="1"/>
              <a:t>Ajanokouji</a:t>
            </a:r>
            <a:r>
              <a:rPr lang="en-GB" sz="1800" dirty="0"/>
              <a:t> aims to interfere with president Nagumo through his classmate Horikita </a:t>
            </a:r>
            <a:r>
              <a:rPr lang="en-GB" sz="1800" dirty="0" err="1"/>
              <a:t>Suzune</a:t>
            </a:r>
            <a:r>
              <a:rPr lang="en-GB" sz="1800" dirty="0"/>
              <a:t>. However, she does not seem like she would willingly cooperate. To convince her, he lies that her brother (Horikita Manabu), the former president wants her to join the student council. Once she joins the council, his </a:t>
            </a:r>
            <a:r>
              <a:rPr lang="en-GB" sz="1800" dirty="0" err="1"/>
              <a:t>goql</a:t>
            </a:r>
            <a:r>
              <a:rPr lang="en-GB" sz="1800" dirty="0"/>
              <a:t> is to extract information from her.</a:t>
            </a:r>
          </a:p>
          <a:p>
            <a:pPr marL="0" lvl="0" indent="0" algn="l" rtl="0">
              <a:spcBef>
                <a:spcPts val="0"/>
              </a:spcBef>
              <a:spcAft>
                <a:spcPts val="0"/>
              </a:spcAft>
              <a:buNone/>
            </a:pPr>
            <a:r>
              <a:rPr lang="en-GB" sz="1800" dirty="0"/>
              <a:t>Topic 49(</a:t>
            </a:r>
            <a:r>
              <a:rPr lang="en-GB" sz="1800" dirty="0" err="1"/>
              <a:t>ayanokouji</a:t>
            </a:r>
            <a:r>
              <a:rPr lang="en-GB" sz="1800" dirty="0"/>
              <a:t>, boy, amazing, cup, formidable, …): During the first exam of the third trimester, Ayanokouji is grouped together with his classmate </a:t>
            </a:r>
            <a:r>
              <a:rPr lang="en-GB" sz="1800" dirty="0" err="1"/>
              <a:t>Kouenji</a:t>
            </a:r>
            <a:r>
              <a:rPr lang="en-GB" sz="1800" dirty="0"/>
              <a:t>, amongst other students. Koenji calls him ‘Ayanokouji boy’.</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1423650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The generated topics for this trimester tie in well with the predictions made in the hypothesis section. Topic 65 relates to the intensifying contest between the first years’ class leaders. From topics 68 and 55, it can also be derived that the first years have more contact fist senior students. The third years’ graduation is also subtly reflected in these topics. Horikita Manabu wants Ayanokouji to defeat Nagumo, since he himself would be unable as he has too little time before he graduates.</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948920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Topic 69(senpai, understood, detail, human, Ayanokouji, …): This topic is on the vague side. It may refer to a set of occasions that occur during the uninhabited island exam which takes place in volume 14. During this exam, </a:t>
            </a:r>
            <a:r>
              <a:rPr lang="en-GB" dirty="0" err="1"/>
              <a:t>Ayanokoiji</a:t>
            </a:r>
            <a:r>
              <a:rPr lang="en-GB" dirty="0"/>
              <a:t> spends most of his time travelling with a junior student of his. Since they are originally from different groups, Ayanokouji decides not to reveal his thought processes in detail. The junior student (</a:t>
            </a:r>
            <a:r>
              <a:rPr lang="en-GB" dirty="0" err="1"/>
              <a:t>Nanase</a:t>
            </a:r>
            <a:r>
              <a:rPr lang="en-GB" dirty="0"/>
              <a:t>), naturally understood this.</a:t>
            </a:r>
          </a:p>
          <a:p>
            <a:pPr marL="0" lvl="0" indent="0" algn="l" rtl="0">
              <a:spcBef>
                <a:spcPts val="0"/>
              </a:spcBef>
              <a:spcAft>
                <a:spcPts val="0"/>
              </a:spcAft>
              <a:buNone/>
            </a:pPr>
            <a:r>
              <a:rPr lang="en-GB" dirty="0"/>
              <a:t>Topic 57(senpai, </a:t>
            </a:r>
            <a:r>
              <a:rPr lang="en-GB" dirty="0" err="1"/>
              <a:t>ayanokouji</a:t>
            </a:r>
            <a:r>
              <a:rPr lang="en-GB" dirty="0"/>
              <a:t>, answering, partners, okay, …): Ayanokouji, has now become a second year faces and thus a ‘senpai’ or senior student. He quickly faces a new academic exam. However, for this exam, second years need to pair up with the newly introduced first years. All second years are looking for a partner, and after a long process of consideration, Ayanokouji settles on a partner for the exam as well.</a:t>
            </a:r>
          </a:p>
          <a:p>
            <a:pPr marL="0" lvl="0" indent="0" algn="l" rtl="0">
              <a:spcBef>
                <a:spcPts val="0"/>
              </a:spcBef>
              <a:spcAft>
                <a:spcPts val="0"/>
              </a:spcAft>
              <a:buNone/>
            </a:pPr>
            <a:r>
              <a:rPr lang="en-GB" dirty="0"/>
              <a:t>Topic 55(council, </a:t>
            </a:r>
            <a:r>
              <a:rPr lang="en-GB" dirty="0" err="1"/>
              <a:t>nagumo</a:t>
            </a:r>
            <a:r>
              <a:rPr lang="en-GB" dirty="0"/>
              <a:t>, brother, join, president, …): Horikita </a:t>
            </a:r>
            <a:r>
              <a:rPr lang="en-GB" dirty="0" err="1"/>
              <a:t>Suzune</a:t>
            </a:r>
            <a:r>
              <a:rPr lang="en-GB" dirty="0"/>
              <a:t> becomes determined and is eventually allowed to join the student council.</a:t>
            </a:r>
          </a:p>
          <a:p>
            <a:pPr marL="0" lvl="0" indent="0" algn="l" rtl="0">
              <a:spcBef>
                <a:spcPts val="0"/>
              </a:spcBef>
              <a:spcAft>
                <a:spcPts val="0"/>
              </a:spcAft>
              <a:buNone/>
            </a:pPr>
            <a:r>
              <a:rPr lang="en-GB" dirty="0"/>
              <a:t>Topic 48(senpai, climbing, catch, definitely, Ayanokouji, …): As events during the uninhabited island exam unravel, it becomes clear that a very large bounty (20 million points) has been placed on his head by the acting director. All first years are aware of this bounty and either as separate groups or as individuals, they try to catch Ayanokouji off guard and take the bounty for themselves. The largest confrontation between the first years and the protagonist takes place after Ayanokouji has climbed a mountain to avoid being followed.</a:t>
            </a:r>
          </a:p>
          <a:p>
            <a:pPr marL="0" lvl="0" indent="0" algn="l" rtl="0">
              <a:spcBef>
                <a:spcPts val="0"/>
              </a:spcBef>
              <a:spcAft>
                <a:spcPts val="0"/>
              </a:spcAft>
              <a:buNone/>
            </a:pPr>
            <a:r>
              <a:rPr lang="en-GB" dirty="0"/>
              <a:t>Topic 5(senpai, </a:t>
            </a:r>
            <a:r>
              <a:rPr lang="en-GB" dirty="0" err="1"/>
              <a:t>ayanokouji</a:t>
            </a:r>
            <a:r>
              <a:rPr lang="en-GB" dirty="0"/>
              <a:t>, beach, win, flag, …): During the uninhabited island exam, students come across multiple events they can choose to participate in to win points. One of these events is called: ‘Beach Flags Showdown’.  During the exam, Ayanokouji wants to participate in this event. However, a senpai notices him and takes up the last spot left to participate, though Ayanokouji still ends up spectating the event.</a:t>
            </a: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1774579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As speculated in the hypothesis, the topics generated for the fourth trimester mostly revolve around the introduction of new 1st year students (topic 57) and the survival exam including students from all school years (topics 69, 48 And 5). Lastly, topic 48 could be related to the fact that the new acting director’s goal of getting Ayanokouji expelled.</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2880377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Topics for later 2 trimesters make more sense, maybe more tokens? </a:t>
            </a:r>
            <a:r>
              <a:rPr lang="en-GB" dirty="0" err="1"/>
              <a:t>Shoulda</a:t>
            </a:r>
            <a:r>
              <a:rPr lang="en-GB" dirty="0"/>
              <a:t> checked if I had more time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Topic models are a helpful aid when it comes to literary analysis though they should not be utilized mindlessly. Research based on topic modelling is useful only when possible caveats are understood and taken into account. This case study exemplifies that topic models need to be pretrained well for them to create understandable topic clusters. Some topic clusters generated during this project were not as intuitively comprehensible as others. However, considering the scarcity of pretraining data suited for Japanese visual novel research the topic model did a fairly good job at interpreting the given input. Most returned topics were easily related to the content of the </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Classroom of the Elite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623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227366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114923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51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82959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37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I was going to count the amount of tokens in each volume, as suggested by the professors but I lacked time to do so,</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3570536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63812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242930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FF">
            <a:alpha val="35000"/>
          </a:srgbClr>
        </a:solidFill>
        <a:effectLst/>
      </p:bgPr>
    </p:bg>
    <p:spTree>
      <p:nvGrpSpPr>
        <p:cNvPr id="1" name="Shape 88"/>
        <p:cNvGrpSpPr/>
        <p:nvPr/>
      </p:nvGrpSpPr>
      <p:grpSpPr>
        <a:xfrm>
          <a:off x="0" y="0"/>
          <a:ext cx="0" cy="0"/>
          <a:chOff x="0" y="0"/>
          <a:chExt cx="0" cy="0"/>
        </a:xfrm>
      </p:grpSpPr>
      <p:pic>
        <p:nvPicPr>
          <p:cNvPr id="7" name="Afbeelding 6">
            <a:extLst>
              <a:ext uri="{FF2B5EF4-FFF2-40B4-BE49-F238E27FC236}">
                <a16:creationId xmlns:a16="http://schemas.microsoft.com/office/drawing/2014/main" id="{CC67017F-DBCB-4F8F-AADB-009391BDD23A}"/>
              </a:ext>
            </a:extLst>
          </p:cNvPr>
          <p:cNvPicPr>
            <a:picLocks noChangeAspect="1"/>
          </p:cNvPicPr>
          <p:nvPr/>
        </p:nvPicPr>
        <p:blipFill rotWithShape="1">
          <a:blip r:embed="rId3"/>
          <a:srcRect l="1765" t="1412" r="53844" b="1176"/>
          <a:stretch/>
        </p:blipFill>
        <p:spPr>
          <a:xfrm>
            <a:off x="53788" y="38964"/>
            <a:ext cx="2197554" cy="6780071"/>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7D2584BF-5FCC-458E-8A42-B6989688B3CD}"/>
              </a:ext>
            </a:extLst>
          </p:cNvPr>
          <p:cNvPicPr>
            <a:picLocks noChangeAspect="1"/>
          </p:cNvPicPr>
          <p:nvPr/>
        </p:nvPicPr>
        <p:blipFill rotWithShape="1">
          <a:blip r:embed="rId3"/>
          <a:srcRect l="53713" t="1412" r="1883" b="1176"/>
          <a:stretch/>
        </p:blipFill>
        <p:spPr>
          <a:xfrm>
            <a:off x="9940658" y="38963"/>
            <a:ext cx="2198154" cy="6780070"/>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1" name="Afbeelding 30">
            <a:extLst>
              <a:ext uri="{FF2B5EF4-FFF2-40B4-BE49-F238E27FC236}">
                <a16:creationId xmlns:a16="http://schemas.microsoft.com/office/drawing/2014/main" id="{5B05EE32-483D-4D85-AAF4-72290045B0BD}"/>
              </a:ext>
            </a:extLst>
          </p:cNvPr>
          <p:cNvPicPr>
            <a:picLocks noChangeAspect="1"/>
          </p:cNvPicPr>
          <p:nvPr/>
        </p:nvPicPr>
        <p:blipFill rotWithShape="1">
          <a:blip r:embed="rId4"/>
          <a:srcRect l="59382" t="75325" r="11068" b="14306"/>
          <a:stretch/>
        </p:blipFill>
        <p:spPr>
          <a:xfrm>
            <a:off x="6095999" y="5914666"/>
            <a:ext cx="3602720" cy="711059"/>
          </a:xfrm>
          <a:prstGeom prst="rect">
            <a:avLst/>
          </a:prstGeom>
        </p:spPr>
      </p:pic>
      <p:sp>
        <p:nvSpPr>
          <p:cNvPr id="6" name="Google Shape;106;p2">
            <a:extLst>
              <a:ext uri="{FF2B5EF4-FFF2-40B4-BE49-F238E27FC236}">
                <a16:creationId xmlns:a16="http://schemas.microsoft.com/office/drawing/2014/main" id="{1D42ED1F-D39A-42AA-888E-9D6DB5A1A6A9}"/>
              </a:ext>
            </a:extLst>
          </p:cNvPr>
          <p:cNvSpPr txBox="1"/>
          <p:nvPr/>
        </p:nvSpPr>
        <p:spPr>
          <a:xfrm>
            <a:off x="2454536" y="1867047"/>
            <a:ext cx="7282927" cy="3132003"/>
          </a:xfrm>
          <a:prstGeom prst="rect">
            <a:avLst/>
          </a:prstGeom>
          <a:noFill/>
          <a:ln w="28575" cap="flat" cmpd="sng">
            <a:noFill/>
            <a:prstDash val="solid"/>
            <a:miter lim="800000"/>
            <a:headEnd type="none" w="sm" len="sm"/>
            <a:tailEnd type="none" w="sm" len="sm"/>
          </a:ln>
        </p:spPr>
        <p:txBody>
          <a:bodyPr spcFirstLastPara="1" wrap="square" lIns="91425" tIns="45700" rIns="91425" bIns="45700" anchor="ctr" anchorCtr="0">
            <a:noAutofit/>
          </a:bodyPr>
          <a:lstStyle/>
          <a:p>
            <a:pPr algn="ctr"/>
            <a:r>
              <a:rPr lang="en-US" sz="4800" b="1" dirty="0">
                <a:solidFill>
                  <a:srgbClr val="E4007F"/>
                </a:solidFill>
                <a:latin typeface="Bahnschrift SemiBold" panose="020B0502040204020203" pitchFamily="34" charset="0"/>
                <a:cs typeface="Calibri" panose="020F0502020204030204" pitchFamily="34" charset="0"/>
              </a:rPr>
              <a:t>A</a:t>
            </a:r>
            <a:r>
              <a:rPr lang="en-US" sz="4800" b="1" dirty="0">
                <a:solidFill>
                  <a:schemeClr val="tx1">
                    <a:lumMod val="95000"/>
                    <a:lumOff val="5000"/>
                  </a:schemeClr>
                </a:solidFill>
                <a:effectLst/>
                <a:latin typeface="Bahnschrift SemiBold" panose="020B0502040204020203" pitchFamily="34" charset="0"/>
                <a:ea typeface="Calibri" panose="020F0502020204030204" pitchFamily="34" charset="0"/>
                <a:cs typeface="Calibri" panose="020F0502020204030204" pitchFamily="34" charset="0"/>
              </a:rPr>
              <a:t>nalyzing</a:t>
            </a:r>
            <a:r>
              <a:rPr lang="en-US" sz="4800" b="1" dirty="0">
                <a:solidFill>
                  <a:schemeClr val="bg1"/>
                </a:solidFill>
                <a:effectLst/>
                <a:latin typeface="Bahnschrift SemiBold" panose="020B0502040204020203" pitchFamily="34" charset="0"/>
                <a:ea typeface="Calibri" panose="020F0502020204030204" pitchFamily="34" charset="0"/>
                <a:cs typeface="Calibri" panose="020F0502020204030204" pitchFamily="34" charset="0"/>
              </a:rPr>
              <a:t> </a:t>
            </a:r>
            <a:r>
              <a:rPr lang="en-US" sz="4800" b="1" dirty="0">
                <a:solidFill>
                  <a:srgbClr val="E4007F"/>
                </a:solidFill>
                <a:latin typeface="Bahnschrift SemiBold" panose="020B0502040204020203" pitchFamily="34" charset="0"/>
                <a:cs typeface="Calibri" panose="020F0502020204030204" pitchFamily="34" charset="0"/>
              </a:rPr>
              <a:t>T</a:t>
            </a:r>
            <a:r>
              <a:rPr lang="en-US" sz="4800" b="1" dirty="0">
                <a:solidFill>
                  <a:schemeClr val="tx1">
                    <a:lumMod val="95000"/>
                    <a:lumOff val="5000"/>
                  </a:schemeClr>
                </a:solidFill>
                <a:effectLst/>
                <a:latin typeface="Bahnschrift SemiBold" panose="020B0502040204020203" pitchFamily="34" charset="0"/>
                <a:ea typeface="Calibri" panose="020F0502020204030204" pitchFamily="34" charset="0"/>
                <a:cs typeface="Calibri" panose="020F0502020204030204" pitchFamily="34" charset="0"/>
              </a:rPr>
              <a:t>opics in </a:t>
            </a:r>
          </a:p>
          <a:p>
            <a:pPr algn="ctr"/>
            <a:r>
              <a:rPr lang="en-US" sz="4800" b="1" dirty="0">
                <a:solidFill>
                  <a:srgbClr val="E4007F"/>
                </a:solidFill>
                <a:latin typeface="Bahnschrift SemiBold" panose="020B0502040204020203" pitchFamily="34" charset="0"/>
                <a:cs typeface="Calibri" panose="020F0502020204030204" pitchFamily="34" charset="0"/>
              </a:rPr>
              <a:t>C</a:t>
            </a:r>
            <a:r>
              <a:rPr lang="en-US" sz="4800" b="1" dirty="0">
                <a:solidFill>
                  <a:schemeClr val="tx1">
                    <a:lumMod val="95000"/>
                    <a:lumOff val="5000"/>
                  </a:schemeClr>
                </a:solidFill>
                <a:effectLst/>
                <a:latin typeface="Bahnschrift SemiBold" panose="020B0502040204020203" pitchFamily="34" charset="0"/>
                <a:ea typeface="Calibri" panose="020F0502020204030204" pitchFamily="34" charset="0"/>
                <a:cs typeface="Calibri" panose="020F0502020204030204" pitchFamily="34" charset="0"/>
              </a:rPr>
              <a:t>lassroom of the </a:t>
            </a:r>
            <a:r>
              <a:rPr lang="en-US" sz="4800" b="1" dirty="0">
                <a:solidFill>
                  <a:srgbClr val="E4007F"/>
                </a:solidFill>
                <a:latin typeface="Bahnschrift SemiBold" panose="020B0502040204020203" pitchFamily="34" charset="0"/>
                <a:cs typeface="Calibri" panose="020F0502020204030204" pitchFamily="34" charset="0"/>
              </a:rPr>
              <a:t>E</a:t>
            </a:r>
            <a:r>
              <a:rPr lang="en-US" sz="4800" b="1" dirty="0">
                <a:solidFill>
                  <a:schemeClr val="tx1">
                    <a:lumMod val="95000"/>
                    <a:lumOff val="5000"/>
                  </a:schemeClr>
                </a:solidFill>
                <a:effectLst/>
                <a:latin typeface="Bahnschrift SemiBold" panose="020B0502040204020203" pitchFamily="34" charset="0"/>
                <a:ea typeface="Calibri" panose="020F0502020204030204" pitchFamily="34" charset="0"/>
                <a:cs typeface="Calibri" panose="020F0502020204030204" pitchFamily="34" charset="0"/>
              </a:rPr>
              <a:t>lite</a:t>
            </a:r>
            <a:endParaRPr lang="en-US" sz="4800" b="1" dirty="0">
              <a:solidFill>
                <a:srgbClr val="000000"/>
              </a:solidFill>
              <a:effectLst/>
              <a:latin typeface="Bahnschrift SemiBold" panose="020B0502040204020203" pitchFamily="34" charset="0"/>
              <a:ea typeface="Calibri" panose="020F0502020204030204" pitchFamily="34" charset="0"/>
              <a:cs typeface="Calibri" panose="020F0502020204030204" pitchFamily="34" charset="0"/>
            </a:endParaRPr>
          </a:p>
        </p:txBody>
      </p:sp>
      <p:sp>
        <p:nvSpPr>
          <p:cNvPr id="2" name="Rechthoek 1">
            <a:extLst>
              <a:ext uri="{FF2B5EF4-FFF2-40B4-BE49-F238E27FC236}">
                <a16:creationId xmlns:a16="http://schemas.microsoft.com/office/drawing/2014/main" id="{E66FF1F7-FDE6-43F3-B251-6E7B09EA0DE0}"/>
              </a:ext>
            </a:extLst>
          </p:cNvPr>
          <p:cNvSpPr/>
          <p:nvPr/>
        </p:nvSpPr>
        <p:spPr>
          <a:xfrm>
            <a:off x="2251342" y="0"/>
            <a:ext cx="7689316" cy="670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Afbeelding 2">
            <a:extLst>
              <a:ext uri="{FF2B5EF4-FFF2-40B4-BE49-F238E27FC236}">
                <a16:creationId xmlns:a16="http://schemas.microsoft.com/office/drawing/2014/main" id="{962C913A-A038-4718-8DAB-C3192E73B8FF}"/>
              </a:ext>
            </a:extLst>
          </p:cNvPr>
          <p:cNvPicPr>
            <a:picLocks noChangeAspect="1"/>
          </p:cNvPicPr>
          <p:nvPr/>
        </p:nvPicPr>
        <p:blipFill>
          <a:blip r:embed="rId5"/>
          <a:stretch>
            <a:fillRect/>
          </a:stretch>
        </p:blipFill>
        <p:spPr>
          <a:xfrm>
            <a:off x="2222453" y="6790938"/>
            <a:ext cx="7718205" cy="67062"/>
          </a:xfrm>
          <a:prstGeom prst="rect">
            <a:avLst/>
          </a:prstGeom>
        </p:spPr>
      </p:pic>
    </p:spTree>
    <p:extLst>
      <p:ext uri="{BB962C8B-B14F-4D97-AF65-F5344CB8AC3E}">
        <p14:creationId xmlns:p14="http://schemas.microsoft.com/office/powerpoint/2010/main" val="269057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M</a:t>
            </a:r>
            <a:r>
              <a:rPr lang="en-GB" sz="6000" dirty="0">
                <a:solidFill>
                  <a:schemeClr val="tx1"/>
                </a:solidFill>
                <a:latin typeface="Bahnschrift SemiBold SemiConden" panose="020B0502040204020203" pitchFamily="34" charset="0"/>
              </a:rPr>
              <a:t>ethodology</a:t>
            </a:r>
          </a:p>
        </p:txBody>
      </p:sp>
    </p:spTree>
    <p:extLst>
      <p:ext uri="{BB962C8B-B14F-4D97-AF65-F5344CB8AC3E}">
        <p14:creationId xmlns:p14="http://schemas.microsoft.com/office/powerpoint/2010/main" val="266682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Methodology</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11</a:t>
            </a:fld>
            <a:endParaRPr dirty="0">
              <a:solidFill>
                <a:srgbClr val="FFF1FF"/>
              </a:solidFill>
            </a:endParaRPr>
          </a:p>
        </p:txBody>
      </p:sp>
      <p:sp>
        <p:nvSpPr>
          <p:cNvPr id="6" name="Google Shape;106;p2">
            <a:extLst>
              <a:ext uri="{FF2B5EF4-FFF2-40B4-BE49-F238E27FC236}">
                <a16:creationId xmlns:a16="http://schemas.microsoft.com/office/drawing/2014/main" id="{9F8BB44E-60CB-40A9-A0E6-F9A271F49892}"/>
              </a:ext>
            </a:extLst>
          </p:cNvPr>
          <p:cNvSpPr txBox="1"/>
          <p:nvPr/>
        </p:nvSpPr>
        <p:spPr>
          <a:xfrm>
            <a:off x="3340027" y="2048225"/>
            <a:ext cx="7282927" cy="276155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a:solidFill>
                  <a:schemeClr val="tx1"/>
                </a:solidFill>
                <a:latin typeface="Bahnschrift SemiBold SemiConden" panose="020B0502040204020203" pitchFamily="34" charset="0"/>
              </a:rPr>
              <a:t>Text was </a:t>
            </a:r>
            <a:r>
              <a:rPr lang="en-GB" sz="2000" dirty="0">
                <a:solidFill>
                  <a:srgbClr val="A3003C"/>
                </a:solidFill>
                <a:latin typeface="Bahnschrift SemiBold SemiConden" panose="020B0502040204020203" pitchFamily="34" charset="0"/>
              </a:rPr>
              <a:t>lowercased</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a:solidFill>
                  <a:srgbClr val="A3003C"/>
                </a:solidFill>
                <a:latin typeface="Bahnschrift SemiBold SemiConden" panose="020B0502040204020203" pitchFamily="34" charset="0"/>
              </a:rPr>
              <a:t>Stop words </a:t>
            </a:r>
            <a:r>
              <a:rPr lang="en-GB" sz="2000" dirty="0">
                <a:solidFill>
                  <a:schemeClr val="tx1"/>
                </a:solidFill>
                <a:latin typeface="Bahnschrift SemiBold SemiConden" panose="020B0502040204020203" pitchFamily="34" charset="0"/>
              </a:rPr>
              <a:t>were removed</a:t>
            </a:r>
          </a:p>
          <a:p>
            <a:pPr marR="0" lvl="0" algn="ctr" rtl="0">
              <a:spcBef>
                <a:spcPts val="0"/>
              </a:spcBef>
              <a:spcAft>
                <a:spcPts val="0"/>
              </a:spcAft>
            </a:pPr>
            <a:r>
              <a:rPr lang="en-GB" sz="2000" dirty="0">
                <a:solidFill>
                  <a:schemeClr val="tx1"/>
                </a:solidFill>
                <a:latin typeface="Bahnschrift SemiBold SemiConden" panose="020B0502040204020203" pitchFamily="34" charset="0"/>
              </a:rPr>
              <a:t>(</a:t>
            </a:r>
            <a:r>
              <a:rPr lang="en-GB" sz="2000" dirty="0" err="1">
                <a:solidFill>
                  <a:schemeClr val="tx1"/>
                </a:solidFill>
                <a:latin typeface="Bahnschrift SemiBold SemiConden" panose="020B0502040204020203" pitchFamily="34" charset="0"/>
              </a:rPr>
              <a:t>nltk</a:t>
            </a:r>
            <a:r>
              <a:rPr lang="en-GB" sz="2000" dirty="0">
                <a:solidFill>
                  <a:schemeClr val="tx1"/>
                </a:solidFill>
                <a:latin typeface="Bahnschrift SemiBold SemiConden" panose="020B0502040204020203" pitchFamily="34" charset="0"/>
              </a:rPr>
              <a:t> list English </a:t>
            </a:r>
            <a:r>
              <a:rPr lang="en-GB" sz="2000" dirty="0" err="1">
                <a:solidFill>
                  <a:schemeClr val="tx1"/>
                </a:solidFill>
                <a:latin typeface="Bahnschrift SemiBold SemiConden" panose="020B0502040204020203" pitchFamily="34" charset="0"/>
              </a:rPr>
              <a:t>stopwords</a:t>
            </a:r>
            <a:r>
              <a:rPr lang="en-GB" sz="2000" dirty="0">
                <a:solidFill>
                  <a:schemeClr val="tx1"/>
                </a:solidFill>
                <a:latin typeface="Bahnschrift SemiBold SemiConden" panose="020B0502040204020203" pitchFamily="34" charset="0"/>
              </a:rPr>
              <a:t> + ‘</a:t>
            </a:r>
            <a:r>
              <a:rPr lang="en-GB" sz="2000" dirty="0" err="1">
                <a:solidFill>
                  <a:schemeClr val="tx1"/>
                </a:solidFill>
                <a:latin typeface="Bahnschrift SemiBold SemiConden" panose="020B0502040204020203" pitchFamily="34" charset="0"/>
              </a:rPr>
              <a:t>kun</a:t>
            </a:r>
            <a:r>
              <a:rPr lang="en-GB" sz="2000" dirty="0">
                <a:solidFill>
                  <a:schemeClr val="tx1"/>
                </a:solidFill>
                <a:latin typeface="Bahnschrift SemiBold SemiConden" panose="020B0502040204020203" pitchFamily="34" charset="0"/>
              </a:rPr>
              <a:t>’, ‘</a:t>
            </a:r>
            <a:r>
              <a:rPr lang="en-GB" sz="2000" dirty="0" err="1">
                <a:solidFill>
                  <a:schemeClr val="tx1"/>
                </a:solidFill>
                <a:latin typeface="Bahnschrift SemiBold SemiConden" panose="020B0502040204020203" pitchFamily="34" charset="0"/>
              </a:rPr>
              <a:t>san</a:t>
            </a:r>
            <a:r>
              <a:rPr lang="en-GB" sz="2000" dirty="0">
                <a:solidFill>
                  <a:schemeClr val="tx1"/>
                </a:solidFill>
                <a:latin typeface="Bahnschrift SemiBold SemiConden" panose="020B0502040204020203" pitchFamily="34" charset="0"/>
              </a:rPr>
              <a:t>’, ‘</a:t>
            </a:r>
            <a:r>
              <a:rPr lang="en-GB" sz="2000" dirty="0" err="1">
                <a:solidFill>
                  <a:schemeClr val="tx1"/>
                </a:solidFill>
                <a:latin typeface="Bahnschrift SemiBold SemiConden" panose="020B0502040204020203" pitchFamily="34" charset="0"/>
              </a:rPr>
              <a:t>chan</a:t>
            </a:r>
            <a:r>
              <a:rPr lang="en-GB" sz="2000" dirty="0">
                <a:solidFill>
                  <a:schemeClr val="tx1"/>
                </a:solidFill>
                <a:latin typeface="Bahnschrift SemiBold SemiConden" panose="020B0502040204020203" pitchFamily="34" charset="0"/>
              </a:rPr>
              <a:t>’)</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a:solidFill>
                  <a:srgbClr val="A3003C"/>
                </a:solidFill>
                <a:latin typeface="Bahnschrift SemiBold SemiConden" panose="020B0502040204020203" pitchFamily="34" charset="0"/>
              </a:rPr>
              <a:t>Punctuation</a:t>
            </a:r>
            <a:r>
              <a:rPr lang="en-GB" sz="2000" dirty="0">
                <a:solidFill>
                  <a:schemeClr val="tx1"/>
                </a:solidFill>
                <a:latin typeface="Bahnschrift SemiBold SemiConden" panose="020B0502040204020203" pitchFamily="34" charset="0"/>
              </a:rPr>
              <a:t> and </a:t>
            </a:r>
            <a:r>
              <a:rPr lang="en-GB" sz="2000" dirty="0">
                <a:solidFill>
                  <a:srgbClr val="A3003C"/>
                </a:solidFill>
                <a:latin typeface="Bahnschrift SemiBold SemiConden" panose="020B0502040204020203" pitchFamily="34" charset="0"/>
              </a:rPr>
              <a:t>special characters </a:t>
            </a:r>
            <a:r>
              <a:rPr lang="en-GB" sz="2000" dirty="0">
                <a:solidFill>
                  <a:schemeClr val="tx1"/>
                </a:solidFill>
                <a:latin typeface="Bahnschrift SemiBold SemiConden" panose="020B0502040204020203" pitchFamily="34" charset="0"/>
              </a:rPr>
              <a:t>were removed</a:t>
            </a:r>
            <a:endParaRPr lang="en-US" sz="2000" dirty="0">
              <a:solidFill>
                <a:schemeClr val="tx1"/>
              </a:solidFill>
              <a:latin typeface="Bahnschrift SemiBold SemiConden" panose="020B0502040204020203" pitchFamily="34" charset="0"/>
            </a:endParaRPr>
          </a:p>
        </p:txBody>
      </p:sp>
      <p:sp>
        <p:nvSpPr>
          <p:cNvPr id="7" name="Google Shape;106;p2">
            <a:extLst>
              <a:ext uri="{FF2B5EF4-FFF2-40B4-BE49-F238E27FC236}">
                <a16:creationId xmlns:a16="http://schemas.microsoft.com/office/drawing/2014/main" id="{2EDDCC32-220D-4CBF-B970-F92831960BB2}"/>
              </a:ext>
            </a:extLst>
          </p:cNvPr>
          <p:cNvSpPr txBox="1"/>
          <p:nvPr/>
        </p:nvSpPr>
        <p:spPr>
          <a:xfrm>
            <a:off x="4754854" y="1724225"/>
            <a:ext cx="4453271" cy="648000"/>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P</a:t>
            </a:r>
            <a:r>
              <a:rPr lang="en-GB" sz="2200" dirty="0">
                <a:solidFill>
                  <a:schemeClr val="bg1"/>
                </a:solidFill>
                <a:latin typeface="Bahnschrift SemiBold SemiConden" panose="020B0502040204020203" pitchFamily="34" charset="0"/>
              </a:rPr>
              <a:t>re-</a:t>
            </a:r>
            <a:r>
              <a:rPr lang="en-GB" sz="2200" dirty="0">
                <a:solidFill>
                  <a:srgbClr val="E4007F"/>
                </a:solidFill>
                <a:latin typeface="Bahnschrift SemiBold SemiConden" panose="020B0502040204020203" pitchFamily="34" charset="0"/>
              </a:rPr>
              <a:t>p</a:t>
            </a:r>
            <a:r>
              <a:rPr lang="en-GB" sz="2200" dirty="0">
                <a:solidFill>
                  <a:schemeClr val="bg1"/>
                </a:solidFill>
                <a:latin typeface="Bahnschrift SemiBold SemiConden" panose="020B0502040204020203" pitchFamily="34" charset="0"/>
              </a:rPr>
              <a:t>rocessing</a:t>
            </a:r>
          </a:p>
        </p:txBody>
      </p:sp>
    </p:spTree>
    <p:extLst>
      <p:ext uri="{BB962C8B-B14F-4D97-AF65-F5344CB8AC3E}">
        <p14:creationId xmlns:p14="http://schemas.microsoft.com/office/powerpoint/2010/main" val="372928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Methodology</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12</a:t>
            </a:fld>
            <a:endParaRPr dirty="0">
              <a:solidFill>
                <a:srgbClr val="FFF1FF"/>
              </a:solidFill>
            </a:endParaRPr>
          </a:p>
        </p:txBody>
      </p:sp>
      <p:sp>
        <p:nvSpPr>
          <p:cNvPr id="6" name="Google Shape;106;p2">
            <a:extLst>
              <a:ext uri="{FF2B5EF4-FFF2-40B4-BE49-F238E27FC236}">
                <a16:creationId xmlns:a16="http://schemas.microsoft.com/office/drawing/2014/main" id="{9F8BB44E-60CB-40A9-A0E6-F9A271F49892}"/>
              </a:ext>
            </a:extLst>
          </p:cNvPr>
          <p:cNvSpPr txBox="1"/>
          <p:nvPr/>
        </p:nvSpPr>
        <p:spPr>
          <a:xfrm>
            <a:off x="3340025" y="830322"/>
            <a:ext cx="7282927" cy="4322431"/>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err="1">
                <a:solidFill>
                  <a:srgbClr val="A3003C"/>
                </a:solidFill>
                <a:latin typeface="Bahnschrift SemiBold SemiConden" panose="020B0502040204020203" pitchFamily="34" charset="0"/>
              </a:rPr>
              <a:t>n_features</a:t>
            </a:r>
            <a:r>
              <a:rPr lang="en-GB" sz="2000" dirty="0">
                <a:solidFill>
                  <a:srgbClr val="A3003C"/>
                </a:solidFill>
                <a:latin typeface="Bahnschrift SemiBold SemiConden" panose="020B0502040204020203" pitchFamily="34" charset="0"/>
              </a:rPr>
              <a:t> </a:t>
            </a:r>
            <a:r>
              <a:rPr lang="en-GB" sz="2000" dirty="0">
                <a:solidFill>
                  <a:schemeClr val="tx1"/>
                </a:solidFill>
                <a:latin typeface="Bahnschrift SemiBold SemiConden" panose="020B0502040204020203" pitchFamily="34" charset="0"/>
              </a:rPr>
              <a:t>= 5000 </a:t>
            </a:r>
          </a:p>
          <a:p>
            <a:pPr marR="0" lvl="0" algn="ctr" rtl="0">
              <a:spcBef>
                <a:spcPts val="0"/>
              </a:spcBef>
              <a:spcAft>
                <a:spcPts val="0"/>
              </a:spcAft>
            </a:pPr>
            <a:r>
              <a:rPr lang="en-GB" sz="1800" dirty="0">
                <a:solidFill>
                  <a:schemeClr val="tx1"/>
                </a:solidFill>
                <a:latin typeface="Bahnschrift SemiBold SemiConden" panose="020B0502040204020203" pitchFamily="34" charset="0"/>
              </a:rPr>
              <a:t>Maximum number of most common words included in vocabulary</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err="1">
                <a:solidFill>
                  <a:srgbClr val="A3003C"/>
                </a:solidFill>
                <a:latin typeface="Bahnschrift SemiBold SemiConden" panose="020B0502040204020203" pitchFamily="34" charset="0"/>
              </a:rPr>
              <a:t>max_df</a:t>
            </a:r>
            <a:r>
              <a:rPr lang="en-GB" sz="2000" dirty="0">
                <a:solidFill>
                  <a:srgbClr val="A3003C"/>
                </a:solidFill>
                <a:latin typeface="Bahnschrift SemiBold SemiConden" panose="020B0502040204020203" pitchFamily="34" charset="0"/>
              </a:rPr>
              <a:t> </a:t>
            </a:r>
            <a:r>
              <a:rPr lang="en-GB" sz="2000" dirty="0">
                <a:solidFill>
                  <a:schemeClr val="tx1"/>
                </a:solidFill>
                <a:latin typeface="Bahnschrift SemiBold SemiConden" panose="020B0502040204020203" pitchFamily="34" charset="0"/>
              </a:rPr>
              <a:t>= 0.50 </a:t>
            </a:r>
          </a:p>
          <a:p>
            <a:pPr marR="0" lvl="0" algn="ctr" rtl="0">
              <a:spcBef>
                <a:spcPts val="0"/>
              </a:spcBef>
              <a:spcAft>
                <a:spcPts val="0"/>
              </a:spcAft>
            </a:pPr>
            <a:r>
              <a:rPr lang="en-GB" sz="1800" dirty="0">
                <a:solidFill>
                  <a:schemeClr val="tx1"/>
                </a:solidFill>
                <a:latin typeface="Bahnschrift SemiBold SemiConden" panose="020B0502040204020203" pitchFamily="34" charset="0"/>
              </a:rPr>
              <a:t>Words should not appear in more than 50 per cent of the documents to be included in the vocabulary</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err="1">
                <a:solidFill>
                  <a:srgbClr val="A3003C"/>
                </a:solidFill>
                <a:latin typeface="Bahnschrift SemiBold SemiConden" panose="020B0502040204020203" pitchFamily="34" charset="0"/>
              </a:rPr>
              <a:t>min_df</a:t>
            </a:r>
            <a:r>
              <a:rPr lang="en-GB" sz="2000" dirty="0">
                <a:solidFill>
                  <a:srgbClr val="A3003C"/>
                </a:solidFill>
                <a:latin typeface="Bahnschrift SemiBold SemiConden" panose="020B0502040204020203" pitchFamily="34" charset="0"/>
              </a:rPr>
              <a:t> </a:t>
            </a:r>
            <a:r>
              <a:rPr lang="en-GB" sz="2000" dirty="0">
                <a:solidFill>
                  <a:schemeClr val="tx1"/>
                </a:solidFill>
                <a:latin typeface="Bahnschrift SemiBold SemiConden" panose="020B0502040204020203" pitchFamily="34" charset="0"/>
              </a:rPr>
              <a:t>= 9 </a:t>
            </a:r>
          </a:p>
          <a:p>
            <a:pPr marR="0" lvl="0" algn="ctr" rtl="0">
              <a:spcBef>
                <a:spcPts val="0"/>
              </a:spcBef>
              <a:spcAft>
                <a:spcPts val="0"/>
              </a:spcAft>
            </a:pPr>
            <a:r>
              <a:rPr lang="en-GB" sz="1800" dirty="0">
                <a:solidFill>
                  <a:schemeClr val="tx1"/>
                </a:solidFill>
                <a:latin typeface="Bahnschrift SemiBold SemiConden" panose="020B0502040204020203" pitchFamily="34" charset="0"/>
              </a:rPr>
              <a:t>Words should appear in at least 9 out of 84 documents (±10%) to be included in the vocabulary</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a:p>
            <a:pPr marR="0" lvl="0" algn="ctr" rtl="0">
              <a:spcBef>
                <a:spcPts val="0"/>
              </a:spcBef>
              <a:spcAft>
                <a:spcPts val="0"/>
              </a:spcAft>
            </a:pPr>
            <a:r>
              <a:rPr lang="en-GB" sz="2000" dirty="0" err="1">
                <a:solidFill>
                  <a:srgbClr val="A3003C"/>
                </a:solidFill>
                <a:latin typeface="Bahnschrift SemiBold SemiConden" panose="020B0502040204020203" pitchFamily="34" charset="0"/>
              </a:rPr>
              <a:t>n_topics</a:t>
            </a:r>
            <a:r>
              <a:rPr lang="en-GB" sz="2000" dirty="0">
                <a:solidFill>
                  <a:srgbClr val="A3003C"/>
                </a:solidFill>
                <a:latin typeface="Bahnschrift SemiBold SemiConden" panose="020B0502040204020203" pitchFamily="34" charset="0"/>
              </a:rPr>
              <a:t> </a:t>
            </a:r>
            <a:r>
              <a:rPr lang="en-GB" sz="2000" dirty="0">
                <a:solidFill>
                  <a:schemeClr val="tx1"/>
                </a:solidFill>
                <a:latin typeface="Bahnschrift SemiBold SemiConden" panose="020B0502040204020203" pitchFamily="34" charset="0"/>
              </a:rPr>
              <a:t>= 75</a:t>
            </a:r>
          </a:p>
          <a:p>
            <a:pPr marR="0" lvl="0" algn="ctr" rtl="0">
              <a:spcBef>
                <a:spcPts val="0"/>
              </a:spcBef>
              <a:spcAft>
                <a:spcPts val="0"/>
              </a:spcAft>
            </a:pPr>
            <a:r>
              <a:rPr lang="en-GB" sz="1800" dirty="0">
                <a:solidFill>
                  <a:schemeClr val="tx1"/>
                </a:solidFill>
                <a:latin typeface="Bahnschrift SemiBold SemiConden" panose="020B0502040204020203" pitchFamily="34" charset="0"/>
              </a:rPr>
              <a:t>The total amount of topics to be generated based on the pretraining data</a:t>
            </a:r>
          </a:p>
        </p:txBody>
      </p:sp>
      <p:sp>
        <p:nvSpPr>
          <p:cNvPr id="7" name="Google Shape;106;p2">
            <a:extLst>
              <a:ext uri="{FF2B5EF4-FFF2-40B4-BE49-F238E27FC236}">
                <a16:creationId xmlns:a16="http://schemas.microsoft.com/office/drawing/2014/main" id="{2EDDCC32-220D-4CBF-B970-F92831960BB2}"/>
              </a:ext>
            </a:extLst>
          </p:cNvPr>
          <p:cNvSpPr txBox="1"/>
          <p:nvPr/>
        </p:nvSpPr>
        <p:spPr>
          <a:xfrm>
            <a:off x="4631167" y="470431"/>
            <a:ext cx="4700645" cy="648000"/>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N</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on-</a:t>
            </a: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N</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egative </a:t>
            </a: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M</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atrix </a:t>
            </a: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F</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actorization (</a:t>
            </a: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NMF</a:t>
            </a:r>
            <a:r>
              <a:rPr kumimoji="0" lang="en-GB" sz="2200" b="0" i="0" u="none" strike="noStrike" kern="0" cap="none" spc="0" normalizeH="0" baseline="0" noProof="0" dirty="0">
                <a:ln>
                  <a:noFill/>
                </a:ln>
                <a:solidFill>
                  <a:schemeClr val="bg1"/>
                </a:solidFill>
                <a:effectLst/>
                <a:uLnTx/>
                <a:uFillTx/>
                <a:latin typeface="Bahnschrift SemiBold SemiConden" panose="020B0502040204020203" pitchFamily="34" charset="0"/>
                <a:cs typeface="Arial"/>
                <a:sym typeface="Arial"/>
              </a:rPr>
              <a:t>)</a:t>
            </a:r>
          </a:p>
        </p:txBody>
      </p:sp>
      <p:sp>
        <p:nvSpPr>
          <p:cNvPr id="8" name="Tekstvak 7">
            <a:extLst>
              <a:ext uri="{FF2B5EF4-FFF2-40B4-BE49-F238E27FC236}">
                <a16:creationId xmlns:a16="http://schemas.microsoft.com/office/drawing/2014/main" id="{40843DD9-90CD-4B2F-99DD-DFD79DFD1B69}"/>
              </a:ext>
            </a:extLst>
          </p:cNvPr>
          <p:cNvSpPr txBox="1"/>
          <p:nvPr/>
        </p:nvSpPr>
        <p:spPr>
          <a:xfrm>
            <a:off x="3340024" y="5512643"/>
            <a:ext cx="7282927" cy="1000326"/>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algn="ctr">
              <a:defRPr sz="2000">
                <a:solidFill>
                  <a:schemeClr val="tx1"/>
                </a:solidFill>
                <a:latin typeface="Bahnschrift SemiBold SemiConden" panose="020B0502040204020203" pitchFamily="34" charset="0"/>
              </a:defRPr>
            </a:lvl1pPr>
          </a:lstStyle>
          <a:p>
            <a:pPr>
              <a:lnSpc>
                <a:spcPct val="150000"/>
              </a:lnSpc>
            </a:pPr>
            <a:r>
              <a:rPr lang="en-GB" sz="1800" dirty="0">
                <a:solidFill>
                  <a:srgbClr val="E4007F"/>
                </a:solidFill>
              </a:rPr>
              <a:t>C</a:t>
            </a:r>
            <a:r>
              <a:rPr lang="en-GB" sz="1800" dirty="0"/>
              <a:t>lassroom of the </a:t>
            </a:r>
            <a:r>
              <a:rPr lang="en-GB" sz="1800" dirty="0">
                <a:solidFill>
                  <a:srgbClr val="E4007F"/>
                </a:solidFill>
              </a:rPr>
              <a:t>E</a:t>
            </a:r>
            <a:r>
              <a:rPr lang="en-GB" sz="1800" dirty="0"/>
              <a:t>lite pretraining data contains </a:t>
            </a:r>
            <a:r>
              <a:rPr lang="en-GB" sz="1800" dirty="0">
                <a:solidFill>
                  <a:srgbClr val="A3003C"/>
                </a:solidFill>
              </a:rPr>
              <a:t>61</a:t>
            </a:r>
            <a:r>
              <a:rPr lang="en-GB" sz="1800" dirty="0"/>
              <a:t> documents (chapters)</a:t>
            </a:r>
          </a:p>
          <a:p>
            <a:pPr>
              <a:lnSpc>
                <a:spcPct val="150000"/>
              </a:lnSpc>
            </a:pPr>
            <a:r>
              <a:rPr lang="en-GB" sz="1800" dirty="0">
                <a:solidFill>
                  <a:srgbClr val="E4007F"/>
                </a:solidFill>
              </a:rPr>
              <a:t>G</a:t>
            </a:r>
            <a:r>
              <a:rPr lang="en-GB" sz="1800" dirty="0"/>
              <a:t>utenberg </a:t>
            </a:r>
            <a:r>
              <a:rPr lang="en-GB" sz="1800" dirty="0">
                <a:solidFill>
                  <a:srgbClr val="E4007F"/>
                </a:solidFill>
              </a:rPr>
              <a:t>S</a:t>
            </a:r>
            <a:r>
              <a:rPr lang="en-GB" sz="1800" dirty="0"/>
              <a:t>election contains </a:t>
            </a:r>
            <a:r>
              <a:rPr lang="en-GB" sz="1800" dirty="0">
                <a:solidFill>
                  <a:srgbClr val="A3003C"/>
                </a:solidFill>
              </a:rPr>
              <a:t>23</a:t>
            </a:r>
            <a:r>
              <a:rPr lang="en-GB" sz="1800" dirty="0"/>
              <a:t> documents (books)</a:t>
            </a:r>
          </a:p>
        </p:txBody>
      </p:sp>
    </p:spTree>
    <p:extLst>
      <p:ext uri="{BB962C8B-B14F-4D97-AF65-F5344CB8AC3E}">
        <p14:creationId xmlns:p14="http://schemas.microsoft.com/office/powerpoint/2010/main" val="104494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Methodology</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13</a:t>
            </a:fld>
            <a:endParaRPr dirty="0">
              <a:solidFill>
                <a:srgbClr val="FFF1FF"/>
              </a:solidFill>
            </a:endParaRPr>
          </a:p>
        </p:txBody>
      </p:sp>
      <p:sp>
        <p:nvSpPr>
          <p:cNvPr id="5" name="Google Shape;106;p2">
            <a:extLst>
              <a:ext uri="{FF2B5EF4-FFF2-40B4-BE49-F238E27FC236}">
                <a16:creationId xmlns:a16="http://schemas.microsoft.com/office/drawing/2014/main" id="{3B3E95BA-6BA4-4FC9-BCC1-BCE502C831C7}"/>
              </a:ext>
            </a:extLst>
          </p:cNvPr>
          <p:cNvSpPr txBox="1"/>
          <p:nvPr/>
        </p:nvSpPr>
        <p:spPr>
          <a:xfrm>
            <a:off x="3179259" y="794431"/>
            <a:ext cx="7282927" cy="6480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200" b="0" i="0" u="none" strike="noStrike" kern="0" cap="none" spc="0" normalizeH="0" baseline="0" noProof="0" dirty="0">
                <a:ln>
                  <a:noFill/>
                </a:ln>
                <a:solidFill>
                  <a:srgbClr val="E4007F"/>
                </a:solidFill>
                <a:effectLst/>
                <a:uLnTx/>
                <a:uFillTx/>
                <a:latin typeface="Bahnschrift SemiBold SemiConden" panose="020B0502040204020203" pitchFamily="34" charset="0"/>
                <a:cs typeface="Arial"/>
                <a:sym typeface="Arial"/>
              </a:rPr>
              <a:t>T</a:t>
            </a:r>
            <a:r>
              <a:rPr kumimoji="0" lang="en-GB" sz="22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opics grouped by trimester</a:t>
            </a:r>
          </a:p>
        </p:txBody>
      </p:sp>
      <p:graphicFrame>
        <p:nvGraphicFramePr>
          <p:cNvPr id="4" name="Tabel 3">
            <a:extLst>
              <a:ext uri="{FF2B5EF4-FFF2-40B4-BE49-F238E27FC236}">
                <a16:creationId xmlns:a16="http://schemas.microsoft.com/office/drawing/2014/main" id="{851F42FC-6BED-4105-BE29-C34C19A5B303}"/>
              </a:ext>
            </a:extLst>
          </p:cNvPr>
          <p:cNvGraphicFramePr>
            <a:graphicFrameLocks noGrp="1"/>
          </p:cNvGraphicFramePr>
          <p:nvPr>
            <p:extLst>
              <p:ext uri="{D42A27DB-BD31-4B8C-83A1-F6EECF244321}">
                <p14:modId xmlns:p14="http://schemas.microsoft.com/office/powerpoint/2010/main" val="2950710103"/>
              </p:ext>
            </p:extLst>
          </p:nvPr>
        </p:nvGraphicFramePr>
        <p:xfrm>
          <a:off x="3620985" y="2171906"/>
          <a:ext cx="6399474" cy="2392747"/>
        </p:xfrm>
        <a:graphic>
          <a:graphicData uri="http://schemas.openxmlformats.org/drawingml/2006/table">
            <a:tbl>
              <a:tblPr firstRow="1" firstCol="1" bandRow="1">
                <a:tableStyleId>{5C22544A-7EE6-4342-B048-85BDC9FD1C3A}</a:tableStyleId>
              </a:tblPr>
              <a:tblGrid>
                <a:gridCol w="2174189">
                  <a:extLst>
                    <a:ext uri="{9D8B030D-6E8A-4147-A177-3AD203B41FA5}">
                      <a16:colId xmlns:a16="http://schemas.microsoft.com/office/drawing/2014/main" val="3648460961"/>
                    </a:ext>
                  </a:extLst>
                </a:gridCol>
                <a:gridCol w="1098701">
                  <a:extLst>
                    <a:ext uri="{9D8B030D-6E8A-4147-A177-3AD203B41FA5}">
                      <a16:colId xmlns:a16="http://schemas.microsoft.com/office/drawing/2014/main" val="3092413930"/>
                    </a:ext>
                  </a:extLst>
                </a:gridCol>
                <a:gridCol w="1027658">
                  <a:extLst>
                    <a:ext uri="{9D8B030D-6E8A-4147-A177-3AD203B41FA5}">
                      <a16:colId xmlns:a16="http://schemas.microsoft.com/office/drawing/2014/main" val="3624249762"/>
                    </a:ext>
                  </a:extLst>
                </a:gridCol>
                <a:gridCol w="1110658">
                  <a:extLst>
                    <a:ext uri="{9D8B030D-6E8A-4147-A177-3AD203B41FA5}">
                      <a16:colId xmlns:a16="http://schemas.microsoft.com/office/drawing/2014/main" val="454476187"/>
                    </a:ext>
                  </a:extLst>
                </a:gridCol>
                <a:gridCol w="988268">
                  <a:extLst>
                    <a:ext uri="{9D8B030D-6E8A-4147-A177-3AD203B41FA5}">
                      <a16:colId xmlns:a16="http://schemas.microsoft.com/office/drawing/2014/main" val="1858815954"/>
                    </a:ext>
                  </a:extLst>
                </a:gridCol>
              </a:tblGrid>
              <a:tr h="551054">
                <a:tc>
                  <a:txBody>
                    <a:bodyPr/>
                    <a:lstStyle/>
                    <a:p>
                      <a:pPr marR="127635" algn="ctr">
                        <a:lnSpc>
                          <a:spcPct val="150000"/>
                        </a:lnSpc>
                        <a:spcAft>
                          <a:spcPts val="800"/>
                        </a:spcAft>
                      </a:pPr>
                      <a:r>
                        <a:rPr lang="en-US" sz="1600" dirty="0">
                          <a:effectLst/>
                          <a:latin typeface="Bahnschrift" panose="020B0502040204020203" pitchFamily="34" charset="0"/>
                        </a:rPr>
                        <a:t>Trimester</a:t>
                      </a:r>
                      <a:endParaRPr lang="en-US" sz="160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R="99695" algn="ctr">
                        <a:lnSpc>
                          <a:spcPct val="150000"/>
                        </a:lnSpc>
                        <a:spcAft>
                          <a:spcPts val="800"/>
                        </a:spcAft>
                      </a:pPr>
                      <a:r>
                        <a:rPr lang="en-US" sz="1500" b="0" dirty="0">
                          <a:solidFill>
                            <a:schemeClr val="tx1"/>
                          </a:solidFill>
                          <a:effectLst/>
                          <a:latin typeface="Bahnschrift" panose="020B0502040204020203" pitchFamily="34" charset="0"/>
                        </a:rPr>
                        <a:t>1</a:t>
                      </a:r>
                      <a:endParaRPr lang="en-US" sz="1500" b="0" dirty="0">
                        <a:solidFill>
                          <a:schemeClr val="tx1"/>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81280" algn="ctr">
                        <a:lnSpc>
                          <a:spcPct val="150000"/>
                        </a:lnSpc>
                        <a:spcAft>
                          <a:spcPts val="800"/>
                        </a:spcAft>
                      </a:pPr>
                      <a:r>
                        <a:rPr lang="en-US" sz="1500" b="0" dirty="0">
                          <a:solidFill>
                            <a:schemeClr val="tx1"/>
                          </a:solidFill>
                          <a:effectLst/>
                          <a:latin typeface="Bahnschrift" panose="020B0502040204020203" pitchFamily="34" charset="0"/>
                        </a:rPr>
                        <a:t>2</a:t>
                      </a:r>
                      <a:endParaRPr lang="en-US" sz="1500" b="0" dirty="0">
                        <a:solidFill>
                          <a:schemeClr val="tx1"/>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72390" algn="ctr">
                        <a:lnSpc>
                          <a:spcPct val="150000"/>
                        </a:lnSpc>
                        <a:spcAft>
                          <a:spcPts val="800"/>
                        </a:spcAft>
                      </a:pPr>
                      <a:r>
                        <a:rPr lang="en-US" sz="1500" b="0" dirty="0">
                          <a:solidFill>
                            <a:schemeClr val="tx1"/>
                          </a:solidFill>
                          <a:effectLst/>
                          <a:latin typeface="Bahnschrift" panose="020B0502040204020203" pitchFamily="34" charset="0"/>
                        </a:rPr>
                        <a:t>3</a:t>
                      </a:r>
                      <a:endParaRPr lang="en-US" sz="1500" b="0" dirty="0">
                        <a:solidFill>
                          <a:schemeClr val="tx1"/>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120015" algn="ctr">
                        <a:lnSpc>
                          <a:spcPct val="150000"/>
                        </a:lnSpc>
                        <a:spcAft>
                          <a:spcPts val="800"/>
                        </a:spcAft>
                      </a:pPr>
                      <a:r>
                        <a:rPr lang="en-US" sz="1500" b="0" dirty="0">
                          <a:solidFill>
                            <a:schemeClr val="tx1"/>
                          </a:solidFill>
                          <a:effectLst/>
                          <a:latin typeface="Bahnschrift" panose="020B0502040204020203" pitchFamily="34" charset="0"/>
                        </a:rPr>
                        <a:t>4</a:t>
                      </a:r>
                      <a:endParaRPr lang="en-US" sz="1500" b="0" dirty="0">
                        <a:solidFill>
                          <a:schemeClr val="tx1"/>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extLst>
                  <a:ext uri="{0D108BD9-81ED-4DB2-BD59-A6C34878D82A}">
                    <a16:rowId xmlns:a16="http://schemas.microsoft.com/office/drawing/2014/main" val="3709736518"/>
                  </a:ext>
                </a:extLst>
              </a:tr>
              <a:tr h="551054">
                <a:tc>
                  <a:txBody>
                    <a:bodyPr/>
                    <a:lstStyle/>
                    <a:p>
                      <a:pPr marR="127635" algn="ctr">
                        <a:lnSpc>
                          <a:spcPct val="150000"/>
                        </a:lnSpc>
                        <a:spcAft>
                          <a:spcPts val="800"/>
                        </a:spcAft>
                      </a:pPr>
                      <a:r>
                        <a:rPr lang="en-US" sz="1600" dirty="0">
                          <a:effectLst/>
                          <a:latin typeface="Bahnschrift" panose="020B0502040204020203" pitchFamily="34" charset="0"/>
                        </a:rPr>
                        <a:t>Volumes</a:t>
                      </a:r>
                      <a:endParaRPr lang="en-US" sz="160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R="99695" algn="ctr">
                        <a:lnSpc>
                          <a:spcPct val="150000"/>
                        </a:lnSpc>
                        <a:spcAft>
                          <a:spcPts val="800"/>
                        </a:spcAft>
                      </a:pPr>
                      <a:r>
                        <a:rPr lang="en-US" sz="1500" b="0" dirty="0">
                          <a:effectLst/>
                          <a:latin typeface="Bahnschrift" panose="020B0502040204020203" pitchFamily="34" charset="0"/>
                        </a:rPr>
                        <a:t>1 - 4</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81280" algn="ctr">
                        <a:lnSpc>
                          <a:spcPct val="150000"/>
                        </a:lnSpc>
                        <a:spcAft>
                          <a:spcPts val="800"/>
                        </a:spcAft>
                      </a:pPr>
                      <a:r>
                        <a:rPr lang="en-US" sz="1500" b="0" dirty="0">
                          <a:effectLst/>
                          <a:latin typeface="Bahnschrift" panose="020B0502040204020203" pitchFamily="34" charset="0"/>
                        </a:rPr>
                        <a:t>5 - 7</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72390" algn="ctr">
                        <a:lnSpc>
                          <a:spcPct val="150000"/>
                        </a:lnSpc>
                        <a:spcAft>
                          <a:spcPts val="800"/>
                        </a:spcAft>
                        <a:tabLst>
                          <a:tab pos="267335" algn="l"/>
                        </a:tabLst>
                      </a:pPr>
                      <a:r>
                        <a:rPr lang="en-US" sz="1500" b="0" dirty="0">
                          <a:effectLst/>
                          <a:latin typeface="Bahnschrift" panose="020B0502040204020203" pitchFamily="34" charset="0"/>
                        </a:rPr>
                        <a:t>8 - 11</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tc>
                  <a:txBody>
                    <a:bodyPr/>
                    <a:lstStyle/>
                    <a:p>
                      <a:pPr marR="120015" algn="ctr">
                        <a:lnSpc>
                          <a:spcPct val="150000"/>
                        </a:lnSpc>
                        <a:spcAft>
                          <a:spcPts val="800"/>
                        </a:spcAft>
                      </a:pPr>
                      <a:r>
                        <a:rPr lang="en-US" sz="1500" b="0">
                          <a:effectLst/>
                          <a:latin typeface="Bahnschrift" panose="020B0502040204020203" pitchFamily="34" charset="0"/>
                        </a:rPr>
                        <a:t>12 - 15</a:t>
                      </a:r>
                      <a:endParaRPr lang="en-US" sz="1500" b="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FF"/>
                    </a:solidFill>
                  </a:tcPr>
                </a:tc>
                <a:extLst>
                  <a:ext uri="{0D108BD9-81ED-4DB2-BD59-A6C34878D82A}">
                    <a16:rowId xmlns:a16="http://schemas.microsoft.com/office/drawing/2014/main" val="1152661783"/>
                  </a:ext>
                </a:extLst>
              </a:tr>
              <a:tr h="1290639">
                <a:tc>
                  <a:txBody>
                    <a:bodyPr/>
                    <a:lstStyle/>
                    <a:p>
                      <a:pPr marR="127635" algn="ctr">
                        <a:lnSpc>
                          <a:spcPct val="150000"/>
                        </a:lnSpc>
                        <a:spcAft>
                          <a:spcPts val="800"/>
                        </a:spcAft>
                      </a:pPr>
                      <a:r>
                        <a:rPr lang="en-US" sz="1600" dirty="0">
                          <a:effectLst/>
                          <a:latin typeface="Bahnschrift" panose="020B0502040204020203" pitchFamily="34" charset="0"/>
                        </a:rPr>
                        <a:t>Sub Volume </a:t>
                      </a:r>
                    </a:p>
                    <a:p>
                      <a:pPr marR="127635" algn="ctr">
                        <a:lnSpc>
                          <a:spcPct val="150000"/>
                        </a:lnSpc>
                        <a:spcAft>
                          <a:spcPts val="800"/>
                        </a:spcAft>
                      </a:pPr>
                      <a:r>
                        <a:rPr lang="en-US" sz="1200" dirty="0">
                          <a:effectLst/>
                          <a:latin typeface="Bahnschrift" panose="020B0502040204020203" pitchFamily="34" charset="0"/>
                        </a:rPr>
                        <a:t>(marking the end </a:t>
                      </a:r>
                    </a:p>
                    <a:p>
                      <a:pPr marR="127635" algn="ctr">
                        <a:lnSpc>
                          <a:spcPct val="150000"/>
                        </a:lnSpc>
                        <a:spcAft>
                          <a:spcPts val="800"/>
                        </a:spcAft>
                      </a:pPr>
                      <a:r>
                        <a:rPr lang="en-US" sz="1200" dirty="0">
                          <a:effectLst/>
                          <a:latin typeface="Bahnschrift" panose="020B0502040204020203" pitchFamily="34" charset="0"/>
                        </a:rPr>
                        <a:t>of each trimester)</a:t>
                      </a:r>
                      <a:endParaRPr lang="en-US" sz="120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solidFill>
                  </a:tcPr>
                </a:tc>
                <a:tc>
                  <a:txBody>
                    <a:bodyPr/>
                    <a:lstStyle/>
                    <a:p>
                      <a:pPr marR="99695" algn="ctr">
                        <a:lnSpc>
                          <a:spcPct val="150000"/>
                        </a:lnSpc>
                        <a:spcAft>
                          <a:spcPts val="800"/>
                        </a:spcAft>
                      </a:pPr>
                      <a:r>
                        <a:rPr lang="en-US" sz="1500" b="0" dirty="0">
                          <a:effectLst/>
                          <a:latin typeface="Bahnschrift" panose="020B0502040204020203" pitchFamily="34" charset="0"/>
                        </a:rPr>
                        <a:t>4.5</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9FF"/>
                    </a:solidFill>
                  </a:tcPr>
                </a:tc>
                <a:tc>
                  <a:txBody>
                    <a:bodyPr/>
                    <a:lstStyle/>
                    <a:p>
                      <a:pPr marR="81280" algn="ctr">
                        <a:lnSpc>
                          <a:spcPct val="150000"/>
                        </a:lnSpc>
                        <a:spcAft>
                          <a:spcPts val="800"/>
                        </a:spcAft>
                      </a:pPr>
                      <a:r>
                        <a:rPr lang="en-US" sz="1500" b="0" dirty="0">
                          <a:effectLst/>
                          <a:latin typeface="Bahnschrift" panose="020B0502040204020203" pitchFamily="34" charset="0"/>
                        </a:rPr>
                        <a:t>7.5</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9FF"/>
                    </a:solidFill>
                  </a:tcPr>
                </a:tc>
                <a:tc>
                  <a:txBody>
                    <a:bodyPr/>
                    <a:lstStyle/>
                    <a:p>
                      <a:pPr marR="72390" algn="ctr">
                        <a:lnSpc>
                          <a:spcPct val="150000"/>
                        </a:lnSpc>
                        <a:spcAft>
                          <a:spcPts val="800"/>
                        </a:spcAft>
                      </a:pPr>
                      <a:r>
                        <a:rPr lang="en-US" sz="1500" b="0" dirty="0">
                          <a:effectLst/>
                          <a:latin typeface="Bahnschrift" panose="020B0502040204020203" pitchFamily="34" charset="0"/>
                        </a:rPr>
                        <a:t>11.5</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9FF"/>
                    </a:solidFill>
                  </a:tcPr>
                </a:tc>
                <a:tc>
                  <a:txBody>
                    <a:bodyPr/>
                    <a:lstStyle/>
                    <a:p>
                      <a:pPr marR="120015" algn="ctr">
                        <a:lnSpc>
                          <a:spcPct val="150000"/>
                        </a:lnSpc>
                        <a:spcAft>
                          <a:spcPts val="800"/>
                        </a:spcAft>
                      </a:pPr>
                      <a:r>
                        <a:rPr lang="en-US" sz="1500" b="0" dirty="0">
                          <a:effectLst/>
                          <a:latin typeface="Bahnschrift" panose="020B0502040204020203" pitchFamily="34" charset="0"/>
                        </a:rPr>
                        <a:t>/</a:t>
                      </a:r>
                      <a:endParaRPr lang="en-US" sz="1500" b="0" dirty="0">
                        <a:solidFill>
                          <a:srgbClr val="000000"/>
                        </a:solidFill>
                        <a:effectLst/>
                        <a:latin typeface="Bahnschrift" panose="020B0502040204020203" pitchFamily="34" charset="0"/>
                        <a:ea typeface="Calibri" panose="020F0502020204030204" pitchFamily="34" charset="0"/>
                        <a:cs typeface="Calibri" panose="020F0502020204030204" pitchFamily="34" charset="0"/>
                      </a:endParaRPr>
                    </a:p>
                  </a:txBody>
                  <a:tcPr marL="68580" marR="68580" marT="3619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9FF"/>
                    </a:solidFill>
                  </a:tcPr>
                </a:tc>
                <a:extLst>
                  <a:ext uri="{0D108BD9-81ED-4DB2-BD59-A6C34878D82A}">
                    <a16:rowId xmlns:a16="http://schemas.microsoft.com/office/drawing/2014/main" val="3293911488"/>
                  </a:ext>
                </a:extLst>
              </a:tr>
            </a:tbl>
          </a:graphicData>
        </a:graphic>
      </p:graphicFrame>
      <p:sp>
        <p:nvSpPr>
          <p:cNvPr id="9" name="Tekstvak 8">
            <a:extLst>
              <a:ext uri="{FF2B5EF4-FFF2-40B4-BE49-F238E27FC236}">
                <a16:creationId xmlns:a16="http://schemas.microsoft.com/office/drawing/2014/main" id="{C6239C70-9612-4DE8-B58F-A505DE648AE2}"/>
              </a:ext>
            </a:extLst>
          </p:cNvPr>
          <p:cNvSpPr txBox="1"/>
          <p:nvPr/>
        </p:nvSpPr>
        <p:spPr>
          <a:xfrm>
            <a:off x="3179259" y="5294128"/>
            <a:ext cx="7282927" cy="769441"/>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defTabSz="914400" eaLnBrk="1" fontAlgn="auto" latinLnBrk="0" hangingPunct="1">
              <a:buSzTx/>
              <a:buNone/>
              <a:tabLst/>
              <a:defRPr kumimoji="0" sz="2200" kern="0" spc="0" normalizeH="0" baseline="0">
                <a:ln>
                  <a:noFill/>
                </a:ln>
                <a:solidFill>
                  <a:srgbClr val="E4007F"/>
                </a:solidFill>
                <a:effectLst/>
                <a:uLnTx/>
                <a:uFillTx/>
                <a:latin typeface="Bahnschrift SemiBold SemiConden" panose="020B0502040204020203" pitchFamily="34" charset="0"/>
              </a:defRPr>
            </a:lvl1pPr>
          </a:lstStyle>
          <a:p>
            <a:r>
              <a:rPr lang="en-GB" dirty="0"/>
              <a:t>V</a:t>
            </a:r>
            <a:r>
              <a:rPr lang="en-GB" dirty="0">
                <a:solidFill>
                  <a:schemeClr val="tx1"/>
                </a:solidFill>
              </a:rPr>
              <a:t>alue of topic presence was calculated </a:t>
            </a:r>
          </a:p>
          <a:p>
            <a:r>
              <a:rPr lang="en-GB" sz="2000" dirty="0">
                <a:solidFill>
                  <a:schemeClr val="tx1"/>
                </a:solidFill>
              </a:rPr>
              <a:t>(for each topic in each trimester group)</a:t>
            </a:r>
            <a:endParaRPr lang="en-US" sz="2000" dirty="0">
              <a:solidFill>
                <a:schemeClr val="tx1"/>
              </a:solidFill>
            </a:endParaRPr>
          </a:p>
        </p:txBody>
      </p:sp>
    </p:spTree>
    <p:extLst>
      <p:ext uri="{BB962C8B-B14F-4D97-AF65-F5344CB8AC3E}">
        <p14:creationId xmlns:p14="http://schemas.microsoft.com/office/powerpoint/2010/main" val="131888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H</a:t>
            </a:r>
            <a:r>
              <a:rPr lang="en-GB" sz="6000" dirty="0">
                <a:solidFill>
                  <a:schemeClr val="tx1"/>
                </a:solidFill>
                <a:latin typeface="Bahnschrift SemiBold SemiConden" panose="020B0502040204020203" pitchFamily="34" charset="0"/>
              </a:rPr>
              <a:t>ypotheses</a:t>
            </a:r>
          </a:p>
        </p:txBody>
      </p:sp>
    </p:spTree>
    <p:extLst>
      <p:ext uri="{BB962C8B-B14F-4D97-AF65-F5344CB8AC3E}">
        <p14:creationId xmlns:p14="http://schemas.microsoft.com/office/powerpoint/2010/main" val="338114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Hypotheses</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15</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609190" y="793820"/>
            <a:ext cx="7282927" cy="5719149"/>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1</a:t>
            </a:r>
            <a:r>
              <a:rPr lang="en-US" sz="2200" baseline="30000" dirty="0">
                <a:solidFill>
                  <a:schemeClr val="tx1"/>
                </a:solidFill>
                <a:latin typeface="Bahnschrift SemiBold SemiConden" panose="020B0502040204020203" pitchFamily="34" charset="0"/>
              </a:rPr>
              <a:t>st</a:t>
            </a:r>
            <a:r>
              <a:rPr lang="en-US" sz="2200" dirty="0">
                <a:solidFill>
                  <a:schemeClr val="tx1"/>
                </a:solidFill>
                <a:latin typeface="Bahnschrift SemiBold SemiConden" panose="020B0502040204020203" pitchFamily="34" charset="0"/>
              </a:rPr>
              <a:t> year, </a:t>
            </a:r>
            <a:r>
              <a:rPr lang="en-US" sz="2200" dirty="0">
                <a:solidFill>
                  <a:srgbClr val="A3003C"/>
                </a:solidFill>
                <a:latin typeface="Bahnschrift SemiBold SemiConden" panose="020B0502040204020203" pitchFamily="34" charset="0"/>
              </a:rPr>
              <a:t>1</a:t>
            </a:r>
            <a:r>
              <a:rPr lang="en-US" sz="2200" baseline="30000" dirty="0">
                <a:solidFill>
                  <a:srgbClr val="A3003C"/>
                </a:solidFill>
                <a:latin typeface="Bahnschrift SemiBold SemiConden" panose="020B0502040204020203" pitchFamily="34" charset="0"/>
              </a:rPr>
              <a:t>st</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 </a:t>
            </a:r>
          </a:p>
          <a:p>
            <a:pPr marR="0" lvl="0" algn="ctr" rtl="0">
              <a:spcBef>
                <a:spcPts val="0"/>
              </a:spcBef>
              <a:spcAft>
                <a:spcPts val="0"/>
              </a:spcAft>
            </a:pPr>
            <a:r>
              <a:rPr lang="en-US" sz="2000" dirty="0">
                <a:solidFill>
                  <a:schemeClr val="tx1"/>
                </a:solidFill>
                <a:latin typeface="Bahnschrift SemiBold SemiConden" panose="020B0502040204020203" pitchFamily="34" charset="0"/>
              </a:rPr>
              <a:t>Most info covering the protagonist class</a:t>
            </a:r>
          </a:p>
          <a:p>
            <a:pPr marR="0" lvl="0" algn="ctr" rtl="0">
              <a:spcBef>
                <a:spcPts val="0"/>
              </a:spcBef>
              <a:spcAft>
                <a:spcPts val="0"/>
              </a:spcAft>
            </a:pPr>
            <a:r>
              <a:rPr lang="en-US" sz="2000" dirty="0">
                <a:solidFill>
                  <a:schemeClr val="tx1"/>
                </a:solidFill>
                <a:latin typeface="Bahnschrift SemiBold SemiConden" panose="020B0502040204020203" pitchFamily="34" charset="0"/>
              </a:rPr>
              <a:t>and their internal relations</a:t>
            </a:r>
          </a:p>
          <a:p>
            <a:pPr marR="0" lvl="0" algn="ctr" rtl="0">
              <a:spcBef>
                <a:spcPts val="0"/>
              </a:spcBef>
              <a:spcAft>
                <a:spcPts val="0"/>
              </a:spcAft>
            </a:pPr>
            <a:endParaRPr lang="en-US" sz="2200" dirty="0">
              <a:solidFill>
                <a:schemeClr val="tx1"/>
              </a:solidFill>
              <a:latin typeface="Bahnschrift SemiBold SemiConden" panose="020B0502040204020203" pitchFamily="34" charset="0"/>
            </a:endParaRPr>
          </a:p>
          <a:p>
            <a:pPr marR="0" lvl="0" algn="ctr" rtl="0">
              <a:spcBef>
                <a:spcPts val="0"/>
              </a:spcBef>
              <a:spcAft>
                <a:spcPts val="0"/>
              </a:spcAft>
            </a:pPr>
            <a:r>
              <a:rPr lang="en-US" sz="2200" dirty="0">
                <a:solidFill>
                  <a:srgbClr val="E4007F"/>
                </a:solidFill>
                <a:latin typeface="Bahnschrift SemiBold SemiConden" panose="020B0502040204020203" pitchFamily="34" charset="0"/>
              </a:rPr>
              <a:t>1</a:t>
            </a:r>
            <a:r>
              <a:rPr lang="en-US" sz="2200" baseline="30000" dirty="0">
                <a:solidFill>
                  <a:schemeClr val="tx1"/>
                </a:solidFill>
                <a:latin typeface="Bahnschrift SemiBold SemiConden" panose="020B0502040204020203" pitchFamily="34" charset="0"/>
              </a:rPr>
              <a:t>st</a:t>
            </a:r>
            <a:r>
              <a:rPr lang="en-US" sz="2200" dirty="0">
                <a:solidFill>
                  <a:schemeClr val="tx1"/>
                </a:solidFill>
                <a:latin typeface="Bahnschrift SemiBold SemiConden" panose="020B0502040204020203" pitchFamily="34" charset="0"/>
              </a:rPr>
              <a:t> year, </a:t>
            </a:r>
            <a:r>
              <a:rPr lang="en-US" sz="2200" dirty="0">
                <a:solidFill>
                  <a:srgbClr val="A3003C"/>
                </a:solidFill>
                <a:latin typeface="Bahnschrift SemiBold SemiConden" panose="020B0502040204020203" pitchFamily="34" charset="0"/>
              </a:rPr>
              <a:t>2</a:t>
            </a:r>
            <a:r>
              <a:rPr lang="en-US" sz="2200" baseline="30000" dirty="0">
                <a:solidFill>
                  <a:srgbClr val="A3003C"/>
                </a:solidFill>
                <a:latin typeface="Bahnschrift SemiBold SemiConden" panose="020B0502040204020203" pitchFamily="34" charset="0"/>
              </a:rPr>
              <a:t>nd</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Less superficial connections</a:t>
            </a:r>
          </a:p>
          <a:p>
            <a:pPr marR="0" lvl="0" algn="ctr" rtl="0">
              <a:spcBef>
                <a:spcPts val="0"/>
              </a:spcBef>
              <a:spcAft>
                <a:spcPts val="0"/>
              </a:spcAft>
            </a:pPr>
            <a:r>
              <a:rPr lang="en-US" sz="2000" dirty="0">
                <a:solidFill>
                  <a:schemeClr val="tx1"/>
                </a:solidFill>
                <a:latin typeface="Bahnschrift SemiBold SemiConden" panose="020B0502040204020203" pitchFamily="34" charset="0"/>
              </a:rPr>
              <a:t>Mentions of protagonist’s newly established friend group</a:t>
            </a:r>
          </a:p>
          <a:p>
            <a:pPr marR="0" lvl="0" algn="ctr" rtl="0">
              <a:spcBef>
                <a:spcPts val="0"/>
              </a:spcBef>
              <a:spcAft>
                <a:spcPts val="0"/>
              </a:spcAft>
            </a:pPr>
            <a:endParaRPr lang="en-US" sz="2200" dirty="0">
              <a:solidFill>
                <a:schemeClr val="tx1"/>
              </a:solidFill>
              <a:latin typeface="Bahnschrift SemiBold SemiConden" panose="020B0502040204020203" pitchFamily="34" charset="0"/>
            </a:endParaRPr>
          </a:p>
          <a:p>
            <a:pPr marR="0" lvl="0" algn="ctr" rtl="0">
              <a:spcBef>
                <a:spcPts val="0"/>
              </a:spcBef>
              <a:spcAft>
                <a:spcPts val="0"/>
              </a:spcAft>
            </a:pPr>
            <a:r>
              <a:rPr lang="en-US" sz="2200" dirty="0">
                <a:solidFill>
                  <a:srgbClr val="E4007F"/>
                </a:solidFill>
                <a:latin typeface="Bahnschrift SemiBold SemiConden" panose="020B0502040204020203" pitchFamily="34" charset="0"/>
              </a:rPr>
              <a:t>1</a:t>
            </a:r>
            <a:r>
              <a:rPr lang="en-US" sz="2200" baseline="30000" dirty="0">
                <a:solidFill>
                  <a:schemeClr val="tx1"/>
                </a:solidFill>
                <a:latin typeface="Bahnschrift SemiBold SemiConden" panose="020B0502040204020203" pitchFamily="34" charset="0"/>
              </a:rPr>
              <a:t>st</a:t>
            </a:r>
            <a:r>
              <a:rPr lang="en-US" sz="2200" dirty="0">
                <a:solidFill>
                  <a:schemeClr val="tx1"/>
                </a:solidFill>
                <a:latin typeface="Bahnschrift SemiBold SemiConden" panose="020B0502040204020203" pitchFamily="34" charset="0"/>
              </a:rPr>
              <a:t> year, </a:t>
            </a:r>
            <a:r>
              <a:rPr lang="en-US" sz="2200" dirty="0">
                <a:solidFill>
                  <a:srgbClr val="A3003C"/>
                </a:solidFill>
                <a:latin typeface="Bahnschrift SemiBold SemiConden" panose="020B0502040204020203" pitchFamily="34" charset="0"/>
              </a:rPr>
              <a:t>3</a:t>
            </a:r>
            <a:r>
              <a:rPr lang="en-US" sz="2200" baseline="30000" dirty="0">
                <a:solidFill>
                  <a:srgbClr val="A3003C"/>
                </a:solidFill>
                <a:latin typeface="Bahnschrift SemiBold SemiConden" panose="020B0502040204020203" pitchFamily="34" charset="0"/>
              </a:rPr>
              <a:t>rd</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Protagonist is noticed by the first-year class leaders, </a:t>
            </a:r>
          </a:p>
          <a:p>
            <a:pPr marR="0" lvl="0" algn="ctr" rtl="0">
              <a:spcBef>
                <a:spcPts val="0"/>
              </a:spcBef>
              <a:spcAft>
                <a:spcPts val="0"/>
              </a:spcAft>
            </a:pPr>
            <a:r>
              <a:rPr lang="en-US" sz="2000" dirty="0">
                <a:solidFill>
                  <a:schemeClr val="tx1"/>
                </a:solidFill>
                <a:latin typeface="Bahnschrift SemiBold SemiConden" panose="020B0502040204020203" pitchFamily="34" charset="0"/>
              </a:rPr>
              <a:t>Increasing interaction with older students</a:t>
            </a:r>
          </a:p>
          <a:p>
            <a:pPr marR="0" lvl="0" algn="ctr" rtl="0">
              <a:spcBef>
                <a:spcPts val="0"/>
              </a:spcBef>
              <a:spcAft>
                <a:spcPts val="0"/>
              </a:spcAft>
            </a:pPr>
            <a:endParaRPr lang="en-US" sz="2200" dirty="0">
              <a:solidFill>
                <a:schemeClr val="tx1"/>
              </a:solidFill>
              <a:latin typeface="Bahnschrift SemiBold SemiConden" panose="020B0502040204020203" pitchFamily="34" charset="0"/>
            </a:endParaRPr>
          </a:p>
          <a:p>
            <a:pPr marR="0" lvl="0" algn="ctr" rtl="0">
              <a:spcBef>
                <a:spcPts val="0"/>
              </a:spcBef>
              <a:spcAft>
                <a:spcPts val="0"/>
              </a:spcAft>
            </a:pPr>
            <a:r>
              <a:rPr lang="en-US" sz="2200" dirty="0">
                <a:solidFill>
                  <a:srgbClr val="E4007F"/>
                </a:solidFill>
                <a:latin typeface="Bahnschrift SemiBold SemiConden" panose="020B0502040204020203" pitchFamily="34" charset="0"/>
              </a:rPr>
              <a:t>2</a:t>
            </a:r>
            <a:r>
              <a:rPr lang="en-US" sz="2200" baseline="30000" dirty="0">
                <a:solidFill>
                  <a:schemeClr val="tx1"/>
                </a:solidFill>
                <a:latin typeface="Bahnschrift SemiBold SemiConden" panose="020B0502040204020203" pitchFamily="34" charset="0"/>
              </a:rPr>
              <a:t>nd</a:t>
            </a:r>
            <a:r>
              <a:rPr lang="en-US" sz="2200" dirty="0">
                <a:solidFill>
                  <a:schemeClr val="tx1"/>
                </a:solidFill>
                <a:latin typeface="Bahnschrift SemiBold SemiConden" panose="020B0502040204020203" pitchFamily="34" charset="0"/>
              </a:rPr>
              <a:t> year, </a:t>
            </a:r>
            <a:r>
              <a:rPr lang="en-US" sz="2200" dirty="0">
                <a:solidFill>
                  <a:srgbClr val="A3003C"/>
                </a:solidFill>
                <a:latin typeface="Bahnschrift SemiBold SemiConden" panose="020B0502040204020203" pitchFamily="34" charset="0"/>
              </a:rPr>
              <a:t>4</a:t>
            </a:r>
            <a:r>
              <a:rPr lang="en-US" sz="2200" baseline="30000" dirty="0">
                <a:solidFill>
                  <a:srgbClr val="A3003C"/>
                </a:solidFill>
                <a:latin typeface="Bahnschrift SemiBold SemiConden" panose="020B0502040204020203" pitchFamily="34" charset="0"/>
              </a:rPr>
              <a:t>th</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More interclass interaction, between all schoolyears</a:t>
            </a:r>
          </a:p>
          <a:p>
            <a:pPr marR="0" lvl="0" algn="ctr" rtl="0">
              <a:spcBef>
                <a:spcPts val="0"/>
              </a:spcBef>
              <a:spcAft>
                <a:spcPts val="0"/>
              </a:spcAft>
            </a:pPr>
            <a:r>
              <a:rPr lang="en-US" sz="1500" dirty="0">
                <a:solidFill>
                  <a:schemeClr val="tx1"/>
                </a:solidFill>
                <a:latin typeface="Bahnschrift SemiBold SemiConden" panose="020B0502040204020203" pitchFamily="34" charset="0"/>
              </a:rPr>
              <a:t>Uninhabited island exam</a:t>
            </a:r>
          </a:p>
          <a:p>
            <a:pPr marR="0" lvl="0" algn="ctr" rtl="0">
              <a:spcBef>
                <a:spcPts val="0"/>
              </a:spcBef>
              <a:spcAft>
                <a:spcPts val="0"/>
              </a:spcAft>
            </a:pPr>
            <a:r>
              <a:rPr lang="en-US" sz="1500" dirty="0">
                <a:solidFill>
                  <a:schemeClr val="tx1"/>
                </a:solidFill>
                <a:latin typeface="Bahnschrift SemiBold SemiConden" panose="020B0502040204020203" pitchFamily="34" charset="0"/>
              </a:rPr>
              <a:t>Introduction of new first years</a:t>
            </a:r>
          </a:p>
          <a:p>
            <a:pPr marR="0" lvl="0" algn="ctr" rtl="0">
              <a:spcBef>
                <a:spcPts val="0"/>
              </a:spcBef>
              <a:spcAft>
                <a:spcPts val="0"/>
              </a:spcAft>
            </a:pPr>
            <a:r>
              <a:rPr lang="en-US" sz="1500" dirty="0">
                <a:solidFill>
                  <a:schemeClr val="tx1"/>
                </a:solidFill>
                <a:latin typeface="Bahnschrift SemiBold SemiConden" panose="020B0502040204020203" pitchFamily="34" charset="0"/>
              </a:rPr>
              <a:t>Friction with new acting director </a:t>
            </a:r>
          </a:p>
        </p:txBody>
      </p:sp>
      <p:sp>
        <p:nvSpPr>
          <p:cNvPr id="10" name="Pijl: gekromd rechts 9">
            <a:extLst>
              <a:ext uri="{FF2B5EF4-FFF2-40B4-BE49-F238E27FC236}">
                <a16:creationId xmlns:a16="http://schemas.microsoft.com/office/drawing/2014/main" id="{B444A4EE-A5E6-4266-8717-523229DBF180}"/>
              </a:ext>
            </a:extLst>
          </p:cNvPr>
          <p:cNvSpPr/>
          <p:nvPr/>
        </p:nvSpPr>
        <p:spPr>
          <a:xfrm>
            <a:off x="3162744" y="3964192"/>
            <a:ext cx="892885" cy="2099987"/>
          </a:xfrm>
          <a:prstGeom prst="curvedRightArrow">
            <a:avLst/>
          </a:prstGeom>
          <a:solidFill>
            <a:srgbClr val="E4007F"/>
          </a:solidFill>
          <a:ln>
            <a:solidFill>
              <a:srgbClr val="8E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jl: gekromd rechts 8">
            <a:extLst>
              <a:ext uri="{FF2B5EF4-FFF2-40B4-BE49-F238E27FC236}">
                <a16:creationId xmlns:a16="http://schemas.microsoft.com/office/drawing/2014/main" id="{EDEE7C50-CCAF-4E2A-AAB4-DBF2213F2E2B}"/>
              </a:ext>
            </a:extLst>
          </p:cNvPr>
          <p:cNvSpPr/>
          <p:nvPr/>
        </p:nvSpPr>
        <p:spPr>
          <a:xfrm>
            <a:off x="3162744" y="2600662"/>
            <a:ext cx="892885" cy="1570616"/>
          </a:xfrm>
          <a:prstGeom prst="curvedRightArrow">
            <a:avLst/>
          </a:prstGeom>
          <a:solidFill>
            <a:srgbClr val="E4007F"/>
          </a:solidFill>
          <a:ln>
            <a:solidFill>
              <a:srgbClr val="8E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Pijl: gekromd rechts 7">
            <a:extLst>
              <a:ext uri="{FF2B5EF4-FFF2-40B4-BE49-F238E27FC236}">
                <a16:creationId xmlns:a16="http://schemas.microsoft.com/office/drawing/2014/main" id="{AC607F14-C561-4E4B-8D76-64CF7E1D6202}"/>
              </a:ext>
            </a:extLst>
          </p:cNvPr>
          <p:cNvSpPr/>
          <p:nvPr/>
        </p:nvSpPr>
        <p:spPr>
          <a:xfrm>
            <a:off x="3162747" y="1097280"/>
            <a:ext cx="892885" cy="1721224"/>
          </a:xfrm>
          <a:prstGeom prst="curvedRightArrow">
            <a:avLst/>
          </a:prstGeom>
          <a:solidFill>
            <a:srgbClr val="E4007F"/>
          </a:solidFill>
          <a:ln>
            <a:solidFill>
              <a:srgbClr val="8E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070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R</a:t>
            </a:r>
            <a:r>
              <a:rPr lang="en-GB" sz="6000" dirty="0">
                <a:solidFill>
                  <a:schemeClr val="tx1"/>
                </a:solidFill>
                <a:latin typeface="Bahnschrift SemiBold SemiConden" panose="020B0502040204020203" pitchFamily="34" charset="0"/>
              </a:rPr>
              <a:t>esults &amp; </a:t>
            </a:r>
            <a:r>
              <a:rPr lang="en-GB" sz="6000" dirty="0">
                <a:solidFill>
                  <a:srgbClr val="E4007F"/>
                </a:solidFill>
                <a:latin typeface="Bahnschrift SemiBold SemiConden" panose="020B0502040204020203" pitchFamily="34" charset="0"/>
              </a:rPr>
              <a:t>D</a:t>
            </a:r>
            <a:r>
              <a:rPr lang="en-GB" sz="6000" dirty="0">
                <a:solidFill>
                  <a:schemeClr val="tx1"/>
                </a:solidFill>
                <a:latin typeface="Bahnschrift SemiBold SemiConden" panose="020B0502040204020203" pitchFamily="34" charset="0"/>
              </a:rPr>
              <a:t>iscussion</a:t>
            </a:r>
          </a:p>
        </p:txBody>
      </p:sp>
    </p:spTree>
    <p:extLst>
      <p:ext uri="{BB962C8B-B14F-4D97-AF65-F5344CB8AC3E}">
        <p14:creationId xmlns:p14="http://schemas.microsoft.com/office/powerpoint/2010/main" val="3868844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17</a:t>
            </a:fld>
            <a:endParaRPr dirty="0">
              <a:solidFill>
                <a:srgbClr val="FFF1FF"/>
              </a:solidFill>
            </a:endParaRPr>
          </a:p>
        </p:txBody>
      </p:sp>
      <p:pic>
        <p:nvPicPr>
          <p:cNvPr id="4" name="Afbeelding 3">
            <a:extLst>
              <a:ext uri="{FF2B5EF4-FFF2-40B4-BE49-F238E27FC236}">
                <a16:creationId xmlns:a16="http://schemas.microsoft.com/office/drawing/2014/main" id="{F24D0755-C588-4F39-BB36-33E9F08839C6}"/>
              </a:ext>
            </a:extLst>
          </p:cNvPr>
          <p:cNvPicPr>
            <a:picLocks noChangeAspect="1"/>
          </p:cNvPicPr>
          <p:nvPr/>
        </p:nvPicPr>
        <p:blipFill>
          <a:blip r:embed="rId4"/>
          <a:stretch>
            <a:fillRect/>
          </a:stretch>
        </p:blipFill>
        <p:spPr>
          <a:xfrm>
            <a:off x="2419793" y="783230"/>
            <a:ext cx="9496423" cy="5291539"/>
          </a:xfrm>
          <a:prstGeom prst="rect">
            <a:avLst/>
          </a:prstGeom>
        </p:spPr>
      </p:pic>
    </p:spTree>
    <p:extLst>
      <p:ext uri="{BB962C8B-B14F-4D97-AF65-F5344CB8AC3E}">
        <p14:creationId xmlns:p14="http://schemas.microsoft.com/office/powerpoint/2010/main" val="346133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18</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538852" y="596835"/>
            <a:ext cx="7282927" cy="1272158"/>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600"/>
              </a:spcAft>
            </a:pPr>
            <a:r>
              <a:rPr lang="en-US" sz="2200" dirty="0">
                <a:solidFill>
                  <a:srgbClr val="A3003C"/>
                </a:solidFill>
                <a:latin typeface="Bahnschrift SemiBold SemiConden" panose="020B0502040204020203" pitchFamily="34" charset="0"/>
              </a:rPr>
              <a:t>Topic 7</a:t>
            </a:r>
            <a:r>
              <a:rPr lang="en-US" sz="2200" dirty="0">
                <a:solidFill>
                  <a:schemeClr val="tx1"/>
                </a:solidFill>
                <a:latin typeface="Bahnschrift SemiBold SemiConden" panose="020B0502040204020203" pitchFamily="34" charset="0"/>
              </a:rPr>
              <a:t>: sudou, </a:t>
            </a:r>
            <a:r>
              <a:rPr lang="en-US" sz="2200" dirty="0" err="1">
                <a:solidFill>
                  <a:schemeClr val="tx1"/>
                </a:solidFill>
                <a:latin typeface="Bahnschrift SemiBold SemiConden" panose="020B0502040204020203" pitchFamily="34" charset="0"/>
              </a:rPr>
              <a:t>ike</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yamauchi</a:t>
            </a:r>
            <a:r>
              <a:rPr lang="en-US" sz="2200" dirty="0">
                <a:solidFill>
                  <a:schemeClr val="tx1"/>
                </a:solidFill>
                <a:latin typeface="Bahnschrift SemiBold SemiConden" panose="020B0502040204020203" pitchFamily="34" charset="0"/>
              </a:rPr>
              <a:t>, council, </a:t>
            </a:r>
            <a:r>
              <a:rPr lang="en-US" sz="2200" strike="sngStrike" dirty="0">
                <a:solidFill>
                  <a:schemeClr val="tx1"/>
                </a:solidFill>
                <a:latin typeface="Bahnschrift SemiBold SemiConden" panose="020B0502040204020203" pitchFamily="34" charset="0"/>
              </a:rPr>
              <a:t>birthday</a:t>
            </a:r>
            <a:r>
              <a:rPr lang="en-US" sz="2200" dirty="0">
                <a:solidFill>
                  <a:schemeClr val="tx1"/>
                </a:solidFill>
                <a:latin typeface="Bahnschrift SemiBold SemiConden" panose="020B0502040204020203" pitchFamily="34" charset="0"/>
              </a:rPr>
              <a:t>,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1</a:t>
            </a:r>
            <a:endParaRPr lang="en-GB" sz="1800" b="0" i="0" u="none" strike="noStrike" cap="none" dirty="0">
              <a:solidFill>
                <a:srgbClr val="FFF1FF"/>
              </a:solidFill>
              <a:latin typeface="Arial"/>
              <a:ea typeface="Arial"/>
              <a:cs typeface="Arial"/>
              <a:sym typeface="Arial"/>
            </a:endParaRPr>
          </a:p>
        </p:txBody>
      </p:sp>
      <p:sp>
        <p:nvSpPr>
          <p:cNvPr id="12" name="Google Shape;106;p2">
            <a:extLst>
              <a:ext uri="{FF2B5EF4-FFF2-40B4-BE49-F238E27FC236}">
                <a16:creationId xmlns:a16="http://schemas.microsoft.com/office/drawing/2014/main" id="{43464C39-5F03-4E4E-ACCE-ADBC1E91BEDF}"/>
              </a:ext>
            </a:extLst>
          </p:cNvPr>
          <p:cNvSpPr txBox="1"/>
          <p:nvPr/>
        </p:nvSpPr>
        <p:spPr>
          <a:xfrm>
            <a:off x="5417745" y="345031"/>
            <a:ext cx="3525140" cy="750239"/>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bg1"/>
                </a:solidFill>
                <a:latin typeface="Bahnschrift SemiBold SemiConden" panose="020B0502040204020203" pitchFamily="34" charset="0"/>
              </a:rPr>
              <a:t>op 5 Topic Clusters: </a:t>
            </a:r>
          </a:p>
        </p:txBody>
      </p:sp>
      <p:sp>
        <p:nvSpPr>
          <p:cNvPr id="13" name="Google Shape;106;p2">
            <a:extLst>
              <a:ext uri="{FF2B5EF4-FFF2-40B4-BE49-F238E27FC236}">
                <a16:creationId xmlns:a16="http://schemas.microsoft.com/office/drawing/2014/main" id="{19E299AC-801B-4772-A204-50C6AAAF4760}"/>
              </a:ext>
            </a:extLst>
          </p:cNvPr>
          <p:cNvSpPr txBox="1"/>
          <p:nvPr/>
        </p:nvSpPr>
        <p:spPr>
          <a:xfrm>
            <a:off x="3538851" y="5572609"/>
            <a:ext cx="7282927" cy="94036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18</a:t>
            </a:r>
            <a:r>
              <a:rPr lang="en-US" sz="2100" dirty="0">
                <a:solidFill>
                  <a:schemeClr val="tx1"/>
                </a:solidFill>
                <a:latin typeface="Bahnschrift SemiBold SemiConden" panose="020B0502040204020203" pitchFamily="34" charset="0"/>
              </a:rPr>
              <a:t>: hair, image, </a:t>
            </a:r>
            <a:r>
              <a:rPr lang="en-US" sz="2100" dirty="0" err="1">
                <a:solidFill>
                  <a:schemeClr val="tx1"/>
                </a:solidFill>
                <a:latin typeface="Bahnschrift SemiBold SemiConden" panose="020B0502040204020203" pitchFamily="34" charset="0"/>
              </a:rPr>
              <a:t>kushida</a:t>
            </a:r>
            <a:r>
              <a:rPr lang="en-US" sz="2100" dirty="0">
                <a:solidFill>
                  <a:schemeClr val="tx1"/>
                </a:solidFill>
                <a:latin typeface="Bahnschrift SemiBold SemiConden" panose="020B0502040204020203" pitchFamily="34" charset="0"/>
              </a:rPr>
              <a:t>, sudou, love, …</a:t>
            </a:r>
          </a:p>
        </p:txBody>
      </p:sp>
      <p:sp>
        <p:nvSpPr>
          <p:cNvPr id="14" name="Google Shape;106;p2">
            <a:extLst>
              <a:ext uri="{FF2B5EF4-FFF2-40B4-BE49-F238E27FC236}">
                <a16:creationId xmlns:a16="http://schemas.microsoft.com/office/drawing/2014/main" id="{EBACA58E-1256-46A7-A19B-9357228BE569}"/>
              </a:ext>
            </a:extLst>
          </p:cNvPr>
          <p:cNvSpPr txBox="1"/>
          <p:nvPr/>
        </p:nvSpPr>
        <p:spPr>
          <a:xfrm>
            <a:off x="3538851" y="2120797"/>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9</a:t>
            </a:r>
            <a:r>
              <a:rPr lang="en-US" sz="2200" dirty="0">
                <a:solidFill>
                  <a:schemeClr val="tx1"/>
                </a:solidFill>
                <a:latin typeface="Bahnschrift SemiBold SemiConden" panose="020B0502040204020203" pitchFamily="34" charset="0"/>
              </a:rPr>
              <a:t>: karuizawa, </a:t>
            </a:r>
            <a:r>
              <a:rPr lang="en-US" sz="2200" strike="sngStrike" dirty="0" err="1">
                <a:solidFill>
                  <a:schemeClr val="tx1"/>
                </a:solidFill>
                <a:latin typeface="Bahnschrift SemiBold SemiConden" panose="020B0502040204020203" pitchFamily="34" charset="0"/>
              </a:rPr>
              <a:t>nagumo</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hirata</a:t>
            </a:r>
            <a:r>
              <a:rPr lang="en-US" sz="2200" dirty="0">
                <a:solidFill>
                  <a:schemeClr val="tx1"/>
                </a:solidFill>
                <a:latin typeface="Bahnschrift SemiBold SemiConden" panose="020B0502040204020203" pitchFamily="34" charset="0"/>
              </a:rPr>
              <a:t>, date, love, …</a:t>
            </a:r>
          </a:p>
        </p:txBody>
      </p:sp>
      <p:sp>
        <p:nvSpPr>
          <p:cNvPr id="15" name="Google Shape;106;p2">
            <a:extLst>
              <a:ext uri="{FF2B5EF4-FFF2-40B4-BE49-F238E27FC236}">
                <a16:creationId xmlns:a16="http://schemas.microsoft.com/office/drawing/2014/main" id="{A4F1565C-CBDE-48D2-9629-1D300BB6168F}"/>
              </a:ext>
            </a:extLst>
          </p:cNvPr>
          <p:cNvSpPr txBox="1"/>
          <p:nvPr/>
        </p:nvSpPr>
        <p:spPr>
          <a:xfrm>
            <a:off x="3538851" y="3271401"/>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72</a:t>
            </a:r>
            <a:r>
              <a:rPr lang="en-US" sz="2100" dirty="0">
                <a:solidFill>
                  <a:schemeClr val="tx1"/>
                </a:solidFill>
                <a:latin typeface="Bahnschrift SemiBold SemiConden" panose="020B0502040204020203" pitchFamily="34" charset="0"/>
              </a:rPr>
              <a:t>: </a:t>
            </a:r>
            <a:r>
              <a:rPr lang="fr-FR" sz="2100" dirty="0">
                <a:solidFill>
                  <a:schemeClr val="tx1"/>
                </a:solidFill>
                <a:latin typeface="Bahnschrift SemiBold SemiConden" panose="020B0502040204020203" pitchFamily="34" charset="0"/>
              </a:rPr>
              <a:t>sensei, </a:t>
            </a:r>
            <a:r>
              <a:rPr lang="fr-FR" sz="2100" dirty="0" err="1">
                <a:solidFill>
                  <a:schemeClr val="tx1"/>
                </a:solidFill>
                <a:latin typeface="Bahnschrift SemiBold SemiConden" panose="020B0502040204020203" pitchFamily="34" charset="0"/>
              </a:rPr>
              <a:t>reception</a:t>
            </a:r>
            <a:r>
              <a:rPr lang="fr-FR" sz="2100" dirty="0">
                <a:solidFill>
                  <a:schemeClr val="tx1"/>
                </a:solidFill>
                <a:latin typeface="Bahnschrift SemiBold SemiConden" panose="020B0502040204020203" pitchFamily="34" charset="0"/>
              </a:rPr>
              <a:t>, </a:t>
            </a:r>
            <a:r>
              <a:rPr lang="fr-FR" sz="2100" dirty="0" err="1">
                <a:solidFill>
                  <a:schemeClr val="tx1"/>
                </a:solidFill>
                <a:latin typeface="Bahnschrift SemiBold SemiConden" panose="020B0502040204020203" pitchFamily="34" charset="0"/>
              </a:rPr>
              <a:t>ayanokouji</a:t>
            </a:r>
            <a:r>
              <a:rPr lang="fr-FR" sz="2100" dirty="0">
                <a:solidFill>
                  <a:schemeClr val="tx1"/>
                </a:solidFill>
                <a:latin typeface="Bahnschrift SemiBold SemiConden" panose="020B0502040204020203" pitchFamily="34" charset="0"/>
              </a:rPr>
              <a:t>, </a:t>
            </a:r>
            <a:r>
              <a:rPr lang="fr-FR" sz="2100" dirty="0" err="1">
                <a:solidFill>
                  <a:schemeClr val="tx1"/>
                </a:solidFill>
                <a:latin typeface="Bahnschrift SemiBold SemiConden" panose="020B0502040204020203" pitchFamily="34" charset="0"/>
              </a:rPr>
              <a:t>sakayanagi</a:t>
            </a:r>
            <a:r>
              <a:rPr lang="fr-FR" sz="2100" dirty="0">
                <a:solidFill>
                  <a:schemeClr val="tx1"/>
                </a:solidFill>
                <a:latin typeface="Bahnschrift SemiBold SemiConden" panose="020B0502040204020203" pitchFamily="34" charset="0"/>
              </a:rPr>
              <a:t>, permission</a:t>
            </a:r>
            <a:r>
              <a:rPr lang="en-US" sz="2100" dirty="0">
                <a:solidFill>
                  <a:schemeClr val="tx1"/>
                </a:solidFill>
                <a:latin typeface="Bahnschrift SemiBold SemiConden" panose="020B0502040204020203" pitchFamily="34" charset="0"/>
              </a:rPr>
              <a:t>, …</a:t>
            </a:r>
          </a:p>
        </p:txBody>
      </p:sp>
      <p:sp>
        <p:nvSpPr>
          <p:cNvPr id="16" name="Google Shape;106;p2">
            <a:extLst>
              <a:ext uri="{FF2B5EF4-FFF2-40B4-BE49-F238E27FC236}">
                <a16:creationId xmlns:a16="http://schemas.microsoft.com/office/drawing/2014/main" id="{522027D1-58C3-4EC3-AB51-7ED7CF236577}"/>
              </a:ext>
            </a:extLst>
          </p:cNvPr>
          <p:cNvSpPr txBox="1"/>
          <p:nvPr/>
        </p:nvSpPr>
        <p:spPr>
          <a:xfrm>
            <a:off x="3538851" y="4422005"/>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64</a:t>
            </a:r>
            <a:r>
              <a:rPr lang="en-US" sz="2100" dirty="0">
                <a:solidFill>
                  <a:schemeClr val="tx1"/>
                </a:solidFill>
                <a:latin typeface="Bahnschrift SemiBold SemiConden" panose="020B0502040204020203" pitchFamily="34" charset="0"/>
              </a:rPr>
              <a:t>: </a:t>
            </a:r>
            <a:r>
              <a:rPr lang="en-GB" sz="2100" dirty="0">
                <a:solidFill>
                  <a:schemeClr val="tx1"/>
                </a:solidFill>
                <a:latin typeface="Bahnschrift SemiBold SemiConden" panose="020B0502040204020203" pitchFamily="34" charset="0"/>
              </a:rPr>
              <a:t>changing, </a:t>
            </a:r>
            <a:r>
              <a:rPr lang="en-GB" sz="2100" dirty="0" err="1">
                <a:solidFill>
                  <a:schemeClr val="tx1"/>
                </a:solidFill>
                <a:latin typeface="Bahnschrift SemiBold SemiConden" panose="020B0502040204020203" pitchFamily="34" charset="0"/>
              </a:rPr>
              <a:t>ike</a:t>
            </a:r>
            <a:r>
              <a:rPr lang="en-GB" sz="2100" dirty="0">
                <a:solidFill>
                  <a:schemeClr val="tx1"/>
                </a:solidFill>
                <a:latin typeface="Bahnschrift SemiBold SemiConden" panose="020B0502040204020203" pitchFamily="34" charset="0"/>
              </a:rPr>
              <a:t>, </a:t>
            </a:r>
            <a:r>
              <a:rPr lang="en-GB" sz="2100" strike="sngStrike" dirty="0">
                <a:solidFill>
                  <a:schemeClr val="tx1"/>
                </a:solidFill>
                <a:latin typeface="Bahnschrift SemiBold SemiConden" panose="020B0502040204020203" pitchFamily="34" charset="0"/>
              </a:rPr>
              <a:t>car</a:t>
            </a:r>
            <a:r>
              <a:rPr lang="en-GB" sz="2100" dirty="0">
                <a:solidFill>
                  <a:schemeClr val="tx1"/>
                </a:solidFill>
                <a:latin typeface="Bahnschrift SemiBold SemiConden" panose="020B0502040204020203" pitchFamily="34" charset="0"/>
              </a:rPr>
              <a:t>, peeping, pool</a:t>
            </a:r>
            <a:r>
              <a:rPr lang="en-US" sz="2100" dirty="0">
                <a:solidFill>
                  <a:schemeClr val="tx1"/>
                </a:solidFill>
                <a:latin typeface="Bahnschrift SemiBold SemiConden" panose="020B0502040204020203" pitchFamily="34" charset="0"/>
              </a:rPr>
              <a:t>, …</a:t>
            </a:r>
          </a:p>
        </p:txBody>
      </p:sp>
    </p:spTree>
    <p:extLst>
      <p:ext uri="{BB962C8B-B14F-4D97-AF65-F5344CB8AC3E}">
        <p14:creationId xmlns:p14="http://schemas.microsoft.com/office/powerpoint/2010/main" val="4084729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19</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438368" y="2782005"/>
            <a:ext cx="7282927" cy="129399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ypothesis</a:t>
            </a:r>
            <a:r>
              <a:rPr lang="en-US" sz="2200" dirty="0">
                <a:solidFill>
                  <a:srgbClr val="E4007F"/>
                </a:solidFill>
                <a:latin typeface="Bahnschrift SemiBold SemiConden" panose="020B0502040204020203" pitchFamily="34" charset="0"/>
              </a:rPr>
              <a:t> </a:t>
            </a:r>
            <a:r>
              <a:rPr lang="en-US" sz="2200" dirty="0">
                <a:solidFill>
                  <a:srgbClr val="A3003C"/>
                </a:solidFill>
                <a:latin typeface="Bahnschrift SemiBold SemiConden" panose="020B0502040204020203" pitchFamily="34" charset="0"/>
              </a:rPr>
              <a:t>1</a:t>
            </a:r>
            <a:r>
              <a:rPr lang="en-US" sz="2200" baseline="30000" dirty="0">
                <a:solidFill>
                  <a:srgbClr val="A3003C"/>
                </a:solidFill>
                <a:latin typeface="Bahnschrift SemiBold SemiConden" panose="020B0502040204020203" pitchFamily="34" charset="0"/>
              </a:rPr>
              <a:t>st</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 </a:t>
            </a:r>
          </a:p>
          <a:p>
            <a:pPr lvl="0" algn="ctr"/>
            <a:r>
              <a:rPr lang="en-GB" sz="2000" dirty="0">
                <a:solidFill>
                  <a:schemeClr val="tx1"/>
                </a:solidFill>
                <a:latin typeface="Bahnschrift SemiBold SemiConden" panose="020B0502040204020203" pitchFamily="34" charset="0"/>
              </a:rPr>
              <a:t>Most info covering the protagonist class</a:t>
            </a:r>
          </a:p>
          <a:p>
            <a:pPr lvl="0" algn="ctr"/>
            <a:r>
              <a:rPr lang="en-GB" sz="2000" dirty="0">
                <a:solidFill>
                  <a:schemeClr val="tx1"/>
                </a:solidFill>
                <a:latin typeface="Bahnschrift SemiBold SemiConden" panose="020B0502040204020203" pitchFamily="34" charset="0"/>
              </a:rPr>
              <a:t>and their internal relations</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1</a:t>
            </a:r>
            <a:endParaRPr lang="en-GB" sz="1800" b="0" i="0" u="none" strike="noStrike" cap="none" dirty="0">
              <a:solidFill>
                <a:srgbClr val="FFF1FF"/>
              </a:solidFill>
              <a:latin typeface="Arial"/>
              <a:ea typeface="Arial"/>
              <a:cs typeface="Arial"/>
              <a:sym typeface="Arial"/>
            </a:endParaRPr>
          </a:p>
        </p:txBody>
      </p:sp>
      <p:sp>
        <p:nvSpPr>
          <p:cNvPr id="6" name="Google Shape;106;p2">
            <a:extLst>
              <a:ext uri="{FF2B5EF4-FFF2-40B4-BE49-F238E27FC236}">
                <a16:creationId xmlns:a16="http://schemas.microsoft.com/office/drawing/2014/main" id="{352D64F0-2BD0-4CF6-AF5A-3C02FC44AF98}"/>
              </a:ext>
            </a:extLst>
          </p:cNvPr>
          <p:cNvSpPr txBox="1"/>
          <p:nvPr/>
        </p:nvSpPr>
        <p:spPr>
          <a:xfrm rot="20290461">
            <a:off x="3641551" y="2953118"/>
            <a:ext cx="6876558" cy="951762"/>
          </a:xfrm>
          <a:prstGeom prst="rect">
            <a:avLst/>
          </a:prstGeom>
          <a:solidFill>
            <a:srgbClr val="FFFFFF">
              <a:alpha val="74902"/>
            </a:srgbClr>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4000" dirty="0">
                <a:solidFill>
                  <a:srgbClr val="A3003C"/>
                </a:solidFill>
                <a:latin typeface="Bahnschrift SemiBold SemiConden" panose="020B0502040204020203" pitchFamily="34" charset="0"/>
              </a:rPr>
              <a:t>CORRECT</a:t>
            </a:r>
          </a:p>
        </p:txBody>
      </p:sp>
    </p:spTree>
    <p:extLst>
      <p:ext uri="{BB962C8B-B14F-4D97-AF65-F5344CB8AC3E}">
        <p14:creationId xmlns:p14="http://schemas.microsoft.com/office/powerpoint/2010/main" val="25635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I</a:t>
            </a:r>
            <a:r>
              <a:rPr lang="en-GB" sz="6000" dirty="0">
                <a:solidFill>
                  <a:schemeClr val="tx1"/>
                </a:solidFill>
                <a:latin typeface="Bahnschrift SemiBold SemiConden" panose="020B0502040204020203" pitchFamily="34" charset="0"/>
              </a:rPr>
              <a:t>ntroduction</a:t>
            </a:r>
          </a:p>
        </p:txBody>
      </p:sp>
    </p:spTree>
    <p:extLst>
      <p:ext uri="{BB962C8B-B14F-4D97-AF65-F5344CB8AC3E}">
        <p14:creationId xmlns:p14="http://schemas.microsoft.com/office/powerpoint/2010/main" val="1481683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20</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538852" y="596835"/>
            <a:ext cx="7282927" cy="1272158"/>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600"/>
              </a:spcAft>
            </a:pPr>
            <a:r>
              <a:rPr lang="en-US" sz="2200" dirty="0">
                <a:solidFill>
                  <a:srgbClr val="A3003C"/>
                </a:solidFill>
                <a:latin typeface="Bahnschrift SemiBold SemiConden" panose="020B0502040204020203" pitchFamily="34" charset="0"/>
              </a:rPr>
              <a:t>Topic 68</a:t>
            </a:r>
            <a:r>
              <a:rPr lang="en-US" sz="2200" dirty="0">
                <a:solidFill>
                  <a:schemeClr val="tx1"/>
                </a:solidFill>
                <a:latin typeface="Bahnschrift SemiBold SemiConden" panose="020B0502040204020203" pitchFamily="34" charset="0"/>
              </a:rPr>
              <a:t>: </a:t>
            </a:r>
            <a:r>
              <a:rPr lang="en-GB" sz="2200" dirty="0" err="1">
                <a:solidFill>
                  <a:schemeClr val="tx1"/>
                </a:solidFill>
                <a:latin typeface="Bahnschrift SemiBold SemiConden" panose="020B0502040204020203" pitchFamily="34" charset="0"/>
              </a:rPr>
              <a:t>ryuuen</a:t>
            </a:r>
            <a:r>
              <a:rPr lang="en-GB" sz="2200" dirty="0">
                <a:solidFill>
                  <a:schemeClr val="tx1"/>
                </a:solidFill>
                <a:latin typeface="Bahnschrift SemiBold SemiConden" panose="020B0502040204020203" pitchFamily="34" charset="0"/>
              </a:rPr>
              <a:t>, </a:t>
            </a:r>
            <a:r>
              <a:rPr lang="en-GB" sz="2200" dirty="0" err="1">
                <a:solidFill>
                  <a:schemeClr val="tx1"/>
                </a:solidFill>
                <a:latin typeface="Bahnschrift SemiBold SemiConden" panose="020B0502040204020203" pitchFamily="34" charset="0"/>
              </a:rPr>
              <a:t>nagumo</a:t>
            </a:r>
            <a:r>
              <a:rPr lang="en-GB" sz="2200" dirty="0">
                <a:solidFill>
                  <a:schemeClr val="tx1"/>
                </a:solidFill>
                <a:latin typeface="Bahnschrift SemiBold SemiConden" panose="020B0502040204020203" pitchFamily="34" charset="0"/>
              </a:rPr>
              <a:t>, council, older, points</a:t>
            </a:r>
            <a:r>
              <a:rPr lang="en-US" sz="2200" dirty="0">
                <a:solidFill>
                  <a:schemeClr val="tx1"/>
                </a:solidFill>
                <a:latin typeface="Bahnschrift SemiBold SemiConden" panose="020B0502040204020203" pitchFamily="34" charset="0"/>
              </a:rPr>
              <a:t>,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2</a:t>
            </a:r>
            <a:endParaRPr lang="en-GB" sz="1800" b="0" i="0" u="none" strike="noStrike" cap="none" dirty="0">
              <a:solidFill>
                <a:srgbClr val="FFF1FF"/>
              </a:solidFill>
              <a:latin typeface="Arial"/>
              <a:ea typeface="Arial"/>
              <a:cs typeface="Arial"/>
              <a:sym typeface="Arial"/>
            </a:endParaRPr>
          </a:p>
        </p:txBody>
      </p:sp>
      <p:sp>
        <p:nvSpPr>
          <p:cNvPr id="12" name="Google Shape;106;p2">
            <a:extLst>
              <a:ext uri="{FF2B5EF4-FFF2-40B4-BE49-F238E27FC236}">
                <a16:creationId xmlns:a16="http://schemas.microsoft.com/office/drawing/2014/main" id="{43464C39-5F03-4E4E-ACCE-ADBC1E91BEDF}"/>
              </a:ext>
            </a:extLst>
          </p:cNvPr>
          <p:cNvSpPr txBox="1"/>
          <p:nvPr/>
        </p:nvSpPr>
        <p:spPr>
          <a:xfrm>
            <a:off x="5417745" y="345031"/>
            <a:ext cx="3525140" cy="750239"/>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bg1"/>
                </a:solidFill>
                <a:latin typeface="Bahnschrift SemiBold SemiConden" panose="020B0502040204020203" pitchFamily="34" charset="0"/>
              </a:rPr>
              <a:t>op 5 Topic Clusters: </a:t>
            </a:r>
          </a:p>
        </p:txBody>
      </p:sp>
      <p:sp>
        <p:nvSpPr>
          <p:cNvPr id="13" name="Google Shape;106;p2">
            <a:extLst>
              <a:ext uri="{FF2B5EF4-FFF2-40B4-BE49-F238E27FC236}">
                <a16:creationId xmlns:a16="http://schemas.microsoft.com/office/drawing/2014/main" id="{19E299AC-801B-4772-A204-50C6AAAF4760}"/>
              </a:ext>
            </a:extLst>
          </p:cNvPr>
          <p:cNvSpPr txBox="1"/>
          <p:nvPr/>
        </p:nvSpPr>
        <p:spPr>
          <a:xfrm>
            <a:off x="3538851" y="5572609"/>
            <a:ext cx="7282927" cy="94036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38</a:t>
            </a:r>
            <a:r>
              <a:rPr lang="en-US" sz="2100" dirty="0">
                <a:solidFill>
                  <a:schemeClr val="tx1"/>
                </a:solidFill>
                <a:latin typeface="Bahnschrift SemiBold SemiConden" panose="020B0502040204020203" pitchFamily="34" charset="0"/>
              </a:rPr>
              <a:t>: </a:t>
            </a:r>
            <a:r>
              <a:rPr lang="en-GB" sz="2100" dirty="0">
                <a:solidFill>
                  <a:schemeClr val="tx1"/>
                </a:solidFill>
                <a:latin typeface="Bahnschrift SemiBold SemiConden" panose="020B0502040204020203" pitchFamily="34" charset="0"/>
              </a:rPr>
              <a:t>months, importantly, reliable, </a:t>
            </a:r>
            <a:r>
              <a:rPr lang="en-GB" sz="2100" dirty="0" err="1">
                <a:solidFill>
                  <a:schemeClr val="tx1"/>
                </a:solidFill>
                <a:latin typeface="Bahnschrift SemiBold SemiConden" panose="020B0502040204020203" pitchFamily="34" charset="0"/>
              </a:rPr>
              <a:t>kinugasa</a:t>
            </a:r>
            <a:r>
              <a:rPr lang="en-GB" sz="2100" dirty="0">
                <a:solidFill>
                  <a:schemeClr val="tx1"/>
                </a:solidFill>
                <a:latin typeface="Bahnschrift SemiBold SemiConden" panose="020B0502040204020203" pitchFamily="34" charset="0"/>
              </a:rPr>
              <a:t>, refrain, …</a:t>
            </a:r>
            <a:endParaRPr lang="en-US" sz="2100" dirty="0">
              <a:solidFill>
                <a:schemeClr val="tx1"/>
              </a:solidFill>
              <a:latin typeface="Bahnschrift SemiBold SemiConden" panose="020B0502040204020203" pitchFamily="34" charset="0"/>
            </a:endParaRPr>
          </a:p>
        </p:txBody>
      </p:sp>
      <p:sp>
        <p:nvSpPr>
          <p:cNvPr id="14" name="Google Shape;106;p2">
            <a:extLst>
              <a:ext uri="{FF2B5EF4-FFF2-40B4-BE49-F238E27FC236}">
                <a16:creationId xmlns:a16="http://schemas.microsoft.com/office/drawing/2014/main" id="{EBACA58E-1256-46A7-A19B-9357228BE569}"/>
              </a:ext>
            </a:extLst>
          </p:cNvPr>
          <p:cNvSpPr txBox="1"/>
          <p:nvPr/>
        </p:nvSpPr>
        <p:spPr>
          <a:xfrm>
            <a:off x="3538851" y="2120797"/>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9</a:t>
            </a:r>
            <a:r>
              <a:rPr lang="en-US" sz="2200" dirty="0">
                <a:solidFill>
                  <a:schemeClr val="tx1"/>
                </a:solidFill>
                <a:latin typeface="Bahnschrift SemiBold SemiConden" panose="020B0502040204020203" pitchFamily="34" charset="0"/>
              </a:rPr>
              <a:t>: karuizawa, </a:t>
            </a:r>
            <a:r>
              <a:rPr lang="en-US" sz="2200" strike="sngStrike" dirty="0" err="1">
                <a:solidFill>
                  <a:schemeClr val="tx1"/>
                </a:solidFill>
                <a:latin typeface="Bahnschrift SemiBold SemiConden" panose="020B0502040204020203" pitchFamily="34" charset="0"/>
              </a:rPr>
              <a:t>nagumo</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hirata</a:t>
            </a:r>
            <a:r>
              <a:rPr lang="en-US" sz="2200" dirty="0">
                <a:solidFill>
                  <a:schemeClr val="tx1"/>
                </a:solidFill>
                <a:latin typeface="Bahnschrift SemiBold SemiConden" panose="020B0502040204020203" pitchFamily="34" charset="0"/>
              </a:rPr>
              <a:t>, date, love, …</a:t>
            </a:r>
          </a:p>
        </p:txBody>
      </p:sp>
      <p:sp>
        <p:nvSpPr>
          <p:cNvPr id="15" name="Google Shape;106;p2">
            <a:extLst>
              <a:ext uri="{FF2B5EF4-FFF2-40B4-BE49-F238E27FC236}">
                <a16:creationId xmlns:a16="http://schemas.microsoft.com/office/drawing/2014/main" id="{A4F1565C-CBDE-48D2-9629-1D300BB6168F}"/>
              </a:ext>
            </a:extLst>
          </p:cNvPr>
          <p:cNvSpPr txBox="1"/>
          <p:nvPr/>
        </p:nvSpPr>
        <p:spPr>
          <a:xfrm>
            <a:off x="3538851" y="3271401"/>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72</a:t>
            </a:r>
            <a:r>
              <a:rPr lang="en-US" sz="2100" dirty="0">
                <a:solidFill>
                  <a:schemeClr val="tx1"/>
                </a:solidFill>
                <a:latin typeface="Bahnschrift SemiBold SemiConden" panose="020B0502040204020203" pitchFamily="34" charset="0"/>
              </a:rPr>
              <a:t>: </a:t>
            </a:r>
            <a:r>
              <a:rPr lang="fr-FR" sz="2100" dirty="0">
                <a:solidFill>
                  <a:schemeClr val="tx1"/>
                </a:solidFill>
                <a:latin typeface="Bahnschrift SemiBold SemiConden" panose="020B0502040204020203" pitchFamily="34" charset="0"/>
              </a:rPr>
              <a:t>sensei, </a:t>
            </a:r>
            <a:r>
              <a:rPr lang="fr-FR" sz="2100" dirty="0" err="1">
                <a:solidFill>
                  <a:schemeClr val="tx1"/>
                </a:solidFill>
                <a:latin typeface="Bahnschrift SemiBold SemiConden" panose="020B0502040204020203" pitchFamily="34" charset="0"/>
              </a:rPr>
              <a:t>reception</a:t>
            </a:r>
            <a:r>
              <a:rPr lang="fr-FR" sz="2100" dirty="0">
                <a:solidFill>
                  <a:schemeClr val="tx1"/>
                </a:solidFill>
                <a:latin typeface="Bahnschrift SemiBold SemiConden" panose="020B0502040204020203" pitchFamily="34" charset="0"/>
              </a:rPr>
              <a:t>, </a:t>
            </a:r>
            <a:r>
              <a:rPr lang="fr-FR" sz="2100" dirty="0" err="1">
                <a:solidFill>
                  <a:schemeClr val="tx1"/>
                </a:solidFill>
                <a:latin typeface="Bahnschrift SemiBold SemiConden" panose="020B0502040204020203" pitchFamily="34" charset="0"/>
              </a:rPr>
              <a:t>ayanokouji</a:t>
            </a:r>
            <a:r>
              <a:rPr lang="fr-FR" sz="2100" dirty="0">
                <a:solidFill>
                  <a:schemeClr val="tx1"/>
                </a:solidFill>
                <a:latin typeface="Bahnschrift SemiBold SemiConden" panose="020B0502040204020203" pitchFamily="34" charset="0"/>
              </a:rPr>
              <a:t>, </a:t>
            </a:r>
            <a:r>
              <a:rPr lang="fr-FR" sz="2100" dirty="0" err="1">
                <a:solidFill>
                  <a:schemeClr val="tx1"/>
                </a:solidFill>
                <a:latin typeface="Bahnschrift SemiBold SemiConden" panose="020B0502040204020203" pitchFamily="34" charset="0"/>
              </a:rPr>
              <a:t>sakayanagi</a:t>
            </a:r>
            <a:r>
              <a:rPr lang="fr-FR" sz="2100" dirty="0">
                <a:solidFill>
                  <a:schemeClr val="tx1"/>
                </a:solidFill>
                <a:latin typeface="Bahnschrift SemiBold SemiConden" panose="020B0502040204020203" pitchFamily="34" charset="0"/>
              </a:rPr>
              <a:t>, permission</a:t>
            </a:r>
            <a:r>
              <a:rPr lang="en-US" sz="2100" dirty="0">
                <a:solidFill>
                  <a:schemeClr val="tx1"/>
                </a:solidFill>
                <a:latin typeface="Bahnschrift SemiBold SemiConden" panose="020B0502040204020203" pitchFamily="34" charset="0"/>
              </a:rPr>
              <a:t>, …</a:t>
            </a:r>
          </a:p>
        </p:txBody>
      </p:sp>
      <p:sp>
        <p:nvSpPr>
          <p:cNvPr id="18" name="Google Shape;106;p2">
            <a:extLst>
              <a:ext uri="{FF2B5EF4-FFF2-40B4-BE49-F238E27FC236}">
                <a16:creationId xmlns:a16="http://schemas.microsoft.com/office/drawing/2014/main" id="{0194DBE3-5116-4561-A7F6-9F56CAAC1A87}"/>
              </a:ext>
            </a:extLst>
          </p:cNvPr>
          <p:cNvSpPr txBox="1"/>
          <p:nvPr/>
        </p:nvSpPr>
        <p:spPr>
          <a:xfrm>
            <a:off x="3538851" y="4422005"/>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7</a:t>
            </a:r>
            <a:r>
              <a:rPr lang="en-US" sz="2200" dirty="0">
                <a:solidFill>
                  <a:schemeClr val="tx1"/>
                </a:solidFill>
                <a:latin typeface="Bahnschrift SemiBold SemiConden" panose="020B0502040204020203" pitchFamily="34" charset="0"/>
              </a:rPr>
              <a:t>: sudou, </a:t>
            </a:r>
            <a:r>
              <a:rPr lang="en-US" sz="2200" dirty="0" err="1">
                <a:solidFill>
                  <a:schemeClr val="tx1"/>
                </a:solidFill>
                <a:latin typeface="Bahnschrift SemiBold SemiConden" panose="020B0502040204020203" pitchFamily="34" charset="0"/>
              </a:rPr>
              <a:t>ike</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yamauchi</a:t>
            </a:r>
            <a:r>
              <a:rPr lang="en-US" sz="2200" dirty="0">
                <a:solidFill>
                  <a:schemeClr val="tx1"/>
                </a:solidFill>
                <a:latin typeface="Bahnschrift SemiBold SemiConden" panose="020B0502040204020203" pitchFamily="34" charset="0"/>
              </a:rPr>
              <a:t>, council, </a:t>
            </a:r>
            <a:r>
              <a:rPr lang="en-US" sz="2200" strike="sngStrike" dirty="0">
                <a:solidFill>
                  <a:schemeClr val="tx1"/>
                </a:solidFill>
                <a:latin typeface="Bahnschrift SemiBold SemiConden" panose="020B0502040204020203" pitchFamily="34" charset="0"/>
              </a:rPr>
              <a:t>birthday</a:t>
            </a:r>
            <a:r>
              <a:rPr lang="en-US" sz="2200" dirty="0">
                <a:solidFill>
                  <a:schemeClr val="tx1"/>
                </a:solidFill>
                <a:latin typeface="Bahnschrift SemiBold SemiConden" panose="020B0502040204020203" pitchFamily="34" charset="0"/>
              </a:rPr>
              <a:t>, …</a:t>
            </a:r>
          </a:p>
        </p:txBody>
      </p:sp>
    </p:spTree>
    <p:extLst>
      <p:ext uri="{BB962C8B-B14F-4D97-AF65-F5344CB8AC3E}">
        <p14:creationId xmlns:p14="http://schemas.microsoft.com/office/powerpoint/2010/main" val="375990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21</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438368" y="2782005"/>
            <a:ext cx="7282927" cy="129399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ypothesis</a:t>
            </a:r>
            <a:r>
              <a:rPr lang="en-US" sz="2800" dirty="0">
                <a:solidFill>
                  <a:schemeClr val="tx1"/>
                </a:solidFill>
                <a:latin typeface="Bahnschrift SemiBold SemiConden" panose="020B0502040204020203" pitchFamily="34" charset="0"/>
              </a:rPr>
              <a:t>, </a:t>
            </a:r>
            <a:r>
              <a:rPr lang="en-US" sz="2200" dirty="0">
                <a:solidFill>
                  <a:srgbClr val="A3003C"/>
                </a:solidFill>
                <a:latin typeface="Bahnschrift SemiBold SemiConden" panose="020B0502040204020203" pitchFamily="34" charset="0"/>
              </a:rPr>
              <a:t>2</a:t>
            </a:r>
            <a:r>
              <a:rPr lang="en-US" sz="2200" baseline="30000" dirty="0">
                <a:solidFill>
                  <a:srgbClr val="A3003C"/>
                </a:solidFill>
                <a:latin typeface="Bahnschrift SemiBold SemiConden" panose="020B0502040204020203" pitchFamily="34" charset="0"/>
              </a:rPr>
              <a:t>nd</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Less superficial connections</a:t>
            </a:r>
          </a:p>
          <a:p>
            <a:pPr marR="0" lvl="0" algn="ctr" rtl="0">
              <a:spcBef>
                <a:spcPts val="0"/>
              </a:spcBef>
              <a:spcAft>
                <a:spcPts val="0"/>
              </a:spcAft>
            </a:pPr>
            <a:r>
              <a:rPr lang="en-US" sz="2000" dirty="0">
                <a:solidFill>
                  <a:schemeClr val="tx1"/>
                </a:solidFill>
                <a:latin typeface="Bahnschrift SemiBold SemiConden" panose="020B0502040204020203" pitchFamily="34" charset="0"/>
              </a:rPr>
              <a:t>Mentions of protagonist’s newly established friend group</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2</a:t>
            </a:r>
            <a:endParaRPr lang="en-GB" sz="1800" b="0" i="0" u="none" strike="noStrike" cap="none" dirty="0">
              <a:solidFill>
                <a:srgbClr val="FFF1FF"/>
              </a:solidFill>
              <a:latin typeface="Arial"/>
              <a:ea typeface="Arial"/>
              <a:cs typeface="Arial"/>
              <a:sym typeface="Arial"/>
            </a:endParaRPr>
          </a:p>
        </p:txBody>
      </p:sp>
      <p:sp>
        <p:nvSpPr>
          <p:cNvPr id="6" name="Google Shape;106;p2">
            <a:extLst>
              <a:ext uri="{FF2B5EF4-FFF2-40B4-BE49-F238E27FC236}">
                <a16:creationId xmlns:a16="http://schemas.microsoft.com/office/drawing/2014/main" id="{352D64F0-2BD0-4CF6-AF5A-3C02FC44AF98}"/>
              </a:ext>
            </a:extLst>
          </p:cNvPr>
          <p:cNvSpPr txBox="1"/>
          <p:nvPr/>
        </p:nvSpPr>
        <p:spPr>
          <a:xfrm rot="20290461">
            <a:off x="3641551" y="2953118"/>
            <a:ext cx="6876558" cy="951762"/>
          </a:xfrm>
          <a:prstGeom prst="rect">
            <a:avLst/>
          </a:prstGeom>
          <a:solidFill>
            <a:srgbClr val="FFFFFF">
              <a:alpha val="74902"/>
            </a:srgbClr>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4000" dirty="0">
                <a:solidFill>
                  <a:srgbClr val="A3003C"/>
                </a:solidFill>
                <a:latin typeface="Bahnschrift SemiBold SemiConden" panose="020B0502040204020203" pitchFamily="34" charset="0"/>
              </a:rPr>
              <a:t>INCORRECT</a:t>
            </a:r>
          </a:p>
        </p:txBody>
      </p:sp>
    </p:spTree>
    <p:extLst>
      <p:ext uri="{BB962C8B-B14F-4D97-AF65-F5344CB8AC3E}">
        <p14:creationId xmlns:p14="http://schemas.microsoft.com/office/powerpoint/2010/main" val="31313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22</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538852" y="596835"/>
            <a:ext cx="7282927" cy="1272158"/>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600"/>
              </a:spcAft>
            </a:pPr>
            <a:r>
              <a:rPr lang="en-US" sz="2200" dirty="0">
                <a:solidFill>
                  <a:srgbClr val="A3003C"/>
                </a:solidFill>
                <a:latin typeface="Bahnschrift SemiBold SemiConden" panose="020B0502040204020203" pitchFamily="34" charset="0"/>
              </a:rPr>
              <a:t>Topic 68</a:t>
            </a:r>
            <a:r>
              <a:rPr lang="en-US" sz="2200" dirty="0">
                <a:solidFill>
                  <a:schemeClr val="tx1"/>
                </a:solidFill>
                <a:latin typeface="Bahnschrift SemiBold SemiConden" panose="020B0502040204020203" pitchFamily="34" charset="0"/>
              </a:rPr>
              <a:t>: </a:t>
            </a:r>
            <a:r>
              <a:rPr lang="en-GB" sz="2200" dirty="0" err="1">
                <a:solidFill>
                  <a:schemeClr val="tx1"/>
                </a:solidFill>
                <a:latin typeface="Bahnschrift SemiBold SemiConden" panose="020B0502040204020203" pitchFamily="34" charset="0"/>
              </a:rPr>
              <a:t>ryuuen</a:t>
            </a:r>
            <a:r>
              <a:rPr lang="en-GB" sz="2200" dirty="0">
                <a:solidFill>
                  <a:schemeClr val="tx1"/>
                </a:solidFill>
                <a:latin typeface="Bahnschrift SemiBold SemiConden" panose="020B0502040204020203" pitchFamily="34" charset="0"/>
              </a:rPr>
              <a:t>, </a:t>
            </a:r>
            <a:r>
              <a:rPr lang="en-GB" sz="2200" dirty="0" err="1">
                <a:solidFill>
                  <a:schemeClr val="tx1"/>
                </a:solidFill>
                <a:latin typeface="Bahnschrift SemiBold SemiConden" panose="020B0502040204020203" pitchFamily="34" charset="0"/>
              </a:rPr>
              <a:t>nagumo</a:t>
            </a:r>
            <a:r>
              <a:rPr lang="en-GB" sz="2200" dirty="0">
                <a:solidFill>
                  <a:schemeClr val="tx1"/>
                </a:solidFill>
                <a:latin typeface="Bahnschrift SemiBold SemiConden" panose="020B0502040204020203" pitchFamily="34" charset="0"/>
              </a:rPr>
              <a:t>, council, older, points</a:t>
            </a:r>
            <a:r>
              <a:rPr lang="en-US" sz="2200" dirty="0">
                <a:solidFill>
                  <a:schemeClr val="tx1"/>
                </a:solidFill>
                <a:latin typeface="Bahnschrift SemiBold SemiConden" panose="020B0502040204020203" pitchFamily="34" charset="0"/>
              </a:rPr>
              <a:t>,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2</a:t>
            </a:r>
            <a:endParaRPr lang="en-GB" sz="1800" b="0" i="0" u="none" strike="noStrike" cap="none" dirty="0">
              <a:solidFill>
                <a:srgbClr val="FFF1FF"/>
              </a:solidFill>
              <a:latin typeface="Arial"/>
              <a:ea typeface="Arial"/>
              <a:cs typeface="Arial"/>
              <a:sym typeface="Arial"/>
            </a:endParaRPr>
          </a:p>
        </p:txBody>
      </p:sp>
      <p:sp>
        <p:nvSpPr>
          <p:cNvPr id="12" name="Google Shape;106;p2">
            <a:extLst>
              <a:ext uri="{FF2B5EF4-FFF2-40B4-BE49-F238E27FC236}">
                <a16:creationId xmlns:a16="http://schemas.microsoft.com/office/drawing/2014/main" id="{43464C39-5F03-4E4E-ACCE-ADBC1E91BEDF}"/>
              </a:ext>
            </a:extLst>
          </p:cNvPr>
          <p:cNvSpPr txBox="1"/>
          <p:nvPr/>
        </p:nvSpPr>
        <p:spPr>
          <a:xfrm>
            <a:off x="5417745" y="345031"/>
            <a:ext cx="3525140" cy="750239"/>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bg1"/>
                </a:solidFill>
                <a:latin typeface="Bahnschrift SemiBold SemiConden" panose="020B0502040204020203" pitchFamily="34" charset="0"/>
              </a:rPr>
              <a:t>op 5 Topic Clusters: </a:t>
            </a:r>
          </a:p>
        </p:txBody>
      </p:sp>
      <p:sp>
        <p:nvSpPr>
          <p:cNvPr id="13" name="Google Shape;106;p2">
            <a:extLst>
              <a:ext uri="{FF2B5EF4-FFF2-40B4-BE49-F238E27FC236}">
                <a16:creationId xmlns:a16="http://schemas.microsoft.com/office/drawing/2014/main" id="{19E299AC-801B-4772-A204-50C6AAAF4760}"/>
              </a:ext>
            </a:extLst>
          </p:cNvPr>
          <p:cNvSpPr txBox="1"/>
          <p:nvPr/>
        </p:nvSpPr>
        <p:spPr>
          <a:xfrm>
            <a:off x="3538851" y="5572609"/>
            <a:ext cx="7282927" cy="94036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49</a:t>
            </a:r>
            <a:r>
              <a:rPr lang="en-US" sz="2100" dirty="0">
                <a:solidFill>
                  <a:schemeClr val="tx1"/>
                </a:solidFill>
                <a:latin typeface="Bahnschrift SemiBold SemiConden" panose="020B0502040204020203" pitchFamily="34" charset="0"/>
              </a:rPr>
              <a:t>: </a:t>
            </a:r>
            <a:r>
              <a:rPr lang="en-GB" sz="2100" dirty="0" err="1">
                <a:solidFill>
                  <a:schemeClr val="tx1"/>
                </a:solidFill>
                <a:latin typeface="Bahnschrift SemiBold SemiConden" panose="020B0502040204020203" pitchFamily="34" charset="0"/>
              </a:rPr>
              <a:t>ayanokouji</a:t>
            </a:r>
            <a:r>
              <a:rPr lang="en-GB" sz="2100" dirty="0">
                <a:solidFill>
                  <a:schemeClr val="tx1"/>
                </a:solidFill>
                <a:latin typeface="Bahnschrift SemiBold SemiConden" panose="020B0502040204020203" pitchFamily="34" charset="0"/>
              </a:rPr>
              <a:t>, boy, amazing, cup, formidable, …</a:t>
            </a:r>
            <a:endParaRPr lang="en-US" sz="2100" dirty="0">
              <a:solidFill>
                <a:schemeClr val="tx1"/>
              </a:solidFill>
              <a:latin typeface="Bahnschrift SemiBold SemiConden" panose="020B0502040204020203" pitchFamily="34" charset="0"/>
            </a:endParaRPr>
          </a:p>
        </p:txBody>
      </p:sp>
      <p:sp>
        <p:nvSpPr>
          <p:cNvPr id="14" name="Google Shape;106;p2">
            <a:extLst>
              <a:ext uri="{FF2B5EF4-FFF2-40B4-BE49-F238E27FC236}">
                <a16:creationId xmlns:a16="http://schemas.microsoft.com/office/drawing/2014/main" id="{EBACA58E-1256-46A7-A19B-9357228BE569}"/>
              </a:ext>
            </a:extLst>
          </p:cNvPr>
          <p:cNvSpPr txBox="1"/>
          <p:nvPr/>
        </p:nvSpPr>
        <p:spPr>
          <a:xfrm>
            <a:off x="3538851" y="2120797"/>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9</a:t>
            </a:r>
            <a:r>
              <a:rPr lang="en-US" sz="2200" dirty="0">
                <a:solidFill>
                  <a:schemeClr val="tx1"/>
                </a:solidFill>
                <a:latin typeface="Bahnschrift SemiBold SemiConden" panose="020B0502040204020203" pitchFamily="34" charset="0"/>
              </a:rPr>
              <a:t>: karuizawa, </a:t>
            </a:r>
            <a:r>
              <a:rPr lang="en-US" sz="2200" strike="sngStrike" dirty="0" err="1">
                <a:solidFill>
                  <a:schemeClr val="tx1"/>
                </a:solidFill>
                <a:latin typeface="Bahnschrift SemiBold SemiConden" panose="020B0502040204020203" pitchFamily="34" charset="0"/>
              </a:rPr>
              <a:t>nagumo</a:t>
            </a:r>
            <a:r>
              <a:rPr lang="en-US" sz="2200" dirty="0">
                <a:solidFill>
                  <a:schemeClr val="tx1"/>
                </a:solidFill>
                <a:latin typeface="Bahnschrift SemiBold SemiConden" panose="020B0502040204020203" pitchFamily="34" charset="0"/>
              </a:rPr>
              <a:t>, </a:t>
            </a:r>
            <a:r>
              <a:rPr lang="en-US" sz="2200" dirty="0" err="1">
                <a:solidFill>
                  <a:schemeClr val="tx1"/>
                </a:solidFill>
                <a:latin typeface="Bahnschrift SemiBold SemiConden" panose="020B0502040204020203" pitchFamily="34" charset="0"/>
              </a:rPr>
              <a:t>hirata</a:t>
            </a:r>
            <a:r>
              <a:rPr lang="en-US" sz="2200" dirty="0">
                <a:solidFill>
                  <a:schemeClr val="tx1"/>
                </a:solidFill>
                <a:latin typeface="Bahnschrift SemiBold SemiConden" panose="020B0502040204020203" pitchFamily="34" charset="0"/>
              </a:rPr>
              <a:t>, date, love, …</a:t>
            </a:r>
          </a:p>
        </p:txBody>
      </p:sp>
      <p:sp>
        <p:nvSpPr>
          <p:cNvPr id="15" name="Google Shape;106;p2">
            <a:extLst>
              <a:ext uri="{FF2B5EF4-FFF2-40B4-BE49-F238E27FC236}">
                <a16:creationId xmlns:a16="http://schemas.microsoft.com/office/drawing/2014/main" id="{A4F1565C-CBDE-48D2-9629-1D300BB6168F}"/>
              </a:ext>
            </a:extLst>
          </p:cNvPr>
          <p:cNvSpPr txBox="1"/>
          <p:nvPr/>
        </p:nvSpPr>
        <p:spPr>
          <a:xfrm>
            <a:off x="3538851" y="3271401"/>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100" dirty="0">
                <a:solidFill>
                  <a:srgbClr val="A3003C"/>
                </a:solidFill>
                <a:latin typeface="Bahnschrift SemiBold SemiConden" panose="020B0502040204020203" pitchFamily="34" charset="0"/>
              </a:rPr>
              <a:t>Topic 65</a:t>
            </a:r>
            <a:r>
              <a:rPr lang="en-US" sz="2100" dirty="0">
                <a:solidFill>
                  <a:schemeClr val="tx1"/>
                </a:solidFill>
                <a:latin typeface="Bahnschrift SemiBold SemiConden" panose="020B0502040204020203" pitchFamily="34" charset="0"/>
              </a:rPr>
              <a:t>: </a:t>
            </a:r>
            <a:r>
              <a:rPr lang="en-GB" sz="2100" dirty="0" err="1">
                <a:solidFill>
                  <a:schemeClr val="tx1"/>
                </a:solidFill>
                <a:latin typeface="Bahnschrift SemiBold SemiConden" panose="020B0502040204020203" pitchFamily="34" charset="0"/>
              </a:rPr>
              <a:t>sakayanagi</a:t>
            </a:r>
            <a:r>
              <a:rPr lang="en-GB" sz="2100" dirty="0">
                <a:solidFill>
                  <a:schemeClr val="tx1"/>
                </a:solidFill>
                <a:latin typeface="Bahnschrift SemiBold SemiConden" panose="020B0502040204020203" pitchFamily="34" charset="0"/>
              </a:rPr>
              <a:t>, </a:t>
            </a:r>
            <a:r>
              <a:rPr lang="en-GB" sz="2100" dirty="0" err="1">
                <a:solidFill>
                  <a:schemeClr val="tx1"/>
                </a:solidFill>
                <a:latin typeface="Bahnschrift SemiBold SemiConden" panose="020B0502040204020203" pitchFamily="34" charset="0"/>
              </a:rPr>
              <a:t>ichinose</a:t>
            </a:r>
            <a:r>
              <a:rPr lang="en-GB" sz="2100" dirty="0">
                <a:solidFill>
                  <a:schemeClr val="tx1"/>
                </a:solidFill>
                <a:latin typeface="Bahnschrift SemiBold SemiConden" panose="020B0502040204020203" pitchFamily="34" charset="0"/>
              </a:rPr>
              <a:t>, </a:t>
            </a:r>
            <a:r>
              <a:rPr lang="en-GB" sz="2100" dirty="0" err="1">
                <a:solidFill>
                  <a:schemeClr val="tx1"/>
                </a:solidFill>
                <a:latin typeface="Bahnschrift SemiBold SemiConden" panose="020B0502040204020203" pitchFamily="34" charset="0"/>
              </a:rPr>
              <a:t>ryuuen</a:t>
            </a:r>
            <a:r>
              <a:rPr lang="en-GB" sz="2100" dirty="0">
                <a:solidFill>
                  <a:schemeClr val="tx1"/>
                </a:solidFill>
                <a:latin typeface="Bahnschrift SemiBold SemiConden" panose="020B0502040204020203" pitchFamily="34" charset="0"/>
              </a:rPr>
              <a:t>, watch, </a:t>
            </a:r>
            <a:r>
              <a:rPr lang="en-GB" sz="2100" dirty="0" err="1">
                <a:solidFill>
                  <a:schemeClr val="tx1"/>
                </a:solidFill>
                <a:latin typeface="Bahnschrift SemiBold SemiConden" panose="020B0502040204020203" pitchFamily="34" charset="0"/>
              </a:rPr>
              <a:t>theater</a:t>
            </a:r>
            <a:r>
              <a:rPr lang="en-GB" sz="2100" dirty="0">
                <a:solidFill>
                  <a:schemeClr val="tx1"/>
                </a:solidFill>
                <a:latin typeface="Bahnschrift SemiBold SemiConden" panose="020B0502040204020203" pitchFamily="34" charset="0"/>
              </a:rPr>
              <a:t>, …</a:t>
            </a:r>
            <a:endParaRPr lang="en-US" sz="2100" dirty="0">
              <a:solidFill>
                <a:schemeClr val="tx1"/>
              </a:solidFill>
              <a:latin typeface="Bahnschrift SemiBold SemiConden" panose="020B0502040204020203" pitchFamily="34" charset="0"/>
            </a:endParaRPr>
          </a:p>
        </p:txBody>
      </p:sp>
      <p:sp>
        <p:nvSpPr>
          <p:cNvPr id="18" name="Google Shape;106;p2">
            <a:extLst>
              <a:ext uri="{FF2B5EF4-FFF2-40B4-BE49-F238E27FC236}">
                <a16:creationId xmlns:a16="http://schemas.microsoft.com/office/drawing/2014/main" id="{0194DBE3-5116-4561-A7F6-9F56CAAC1A87}"/>
              </a:ext>
            </a:extLst>
          </p:cNvPr>
          <p:cNvSpPr txBox="1"/>
          <p:nvPr/>
        </p:nvSpPr>
        <p:spPr>
          <a:xfrm>
            <a:off x="3538851" y="4422005"/>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55</a:t>
            </a:r>
            <a:r>
              <a:rPr lang="en-US" sz="2200" dirty="0">
                <a:solidFill>
                  <a:schemeClr val="tx1"/>
                </a:solidFill>
                <a:latin typeface="Bahnschrift SemiBold SemiConden" panose="020B0502040204020203" pitchFamily="34" charset="0"/>
              </a:rPr>
              <a:t>: </a:t>
            </a:r>
            <a:r>
              <a:rPr lang="en-GB" sz="2200" dirty="0">
                <a:solidFill>
                  <a:schemeClr val="tx1"/>
                </a:solidFill>
                <a:latin typeface="Bahnschrift SemiBold SemiConden" panose="020B0502040204020203" pitchFamily="34" charset="0"/>
              </a:rPr>
              <a:t>council, </a:t>
            </a:r>
            <a:r>
              <a:rPr lang="en-GB" sz="2200" dirty="0" err="1">
                <a:solidFill>
                  <a:schemeClr val="tx1"/>
                </a:solidFill>
                <a:latin typeface="Bahnschrift SemiBold SemiConden" panose="020B0502040204020203" pitchFamily="34" charset="0"/>
              </a:rPr>
              <a:t>nagumo</a:t>
            </a:r>
            <a:r>
              <a:rPr lang="en-GB" sz="2200" dirty="0">
                <a:solidFill>
                  <a:schemeClr val="tx1"/>
                </a:solidFill>
                <a:latin typeface="Bahnschrift SemiBold SemiConden" panose="020B0502040204020203" pitchFamily="34" charset="0"/>
              </a:rPr>
              <a:t>, brother, join, president, …</a:t>
            </a:r>
            <a:endParaRPr lang="en-US" sz="2200" dirty="0">
              <a:solidFill>
                <a:schemeClr val="tx1"/>
              </a:solidFill>
              <a:latin typeface="Bahnschrift SemiBold SemiConden" panose="020B0502040204020203" pitchFamily="34" charset="0"/>
            </a:endParaRPr>
          </a:p>
        </p:txBody>
      </p:sp>
    </p:spTree>
    <p:extLst>
      <p:ext uri="{BB962C8B-B14F-4D97-AF65-F5344CB8AC3E}">
        <p14:creationId xmlns:p14="http://schemas.microsoft.com/office/powerpoint/2010/main" val="2979393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23</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438368" y="2782005"/>
            <a:ext cx="7282927" cy="129399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ypothesis </a:t>
            </a:r>
            <a:r>
              <a:rPr lang="en-US" sz="2200" dirty="0">
                <a:solidFill>
                  <a:srgbClr val="A3003C"/>
                </a:solidFill>
                <a:latin typeface="Bahnschrift SemiBold SemiConden" panose="020B0502040204020203" pitchFamily="34" charset="0"/>
              </a:rPr>
              <a:t>3</a:t>
            </a:r>
            <a:r>
              <a:rPr lang="en-US" sz="2200" baseline="30000" dirty="0">
                <a:solidFill>
                  <a:srgbClr val="A3003C"/>
                </a:solidFill>
                <a:latin typeface="Bahnschrift SemiBold SemiConden" panose="020B0502040204020203" pitchFamily="34" charset="0"/>
              </a:rPr>
              <a:t>rd</a:t>
            </a:r>
            <a:r>
              <a:rPr lang="en-US" sz="2200" dirty="0">
                <a:solidFill>
                  <a:srgbClr val="A3003C"/>
                </a:solidFill>
                <a:latin typeface="Bahnschrift SemiBold SemiConden" panose="020B0502040204020203" pitchFamily="34" charset="0"/>
              </a:rPr>
              <a:t> trimester</a:t>
            </a:r>
            <a:r>
              <a:rPr lang="en-US" sz="2200" dirty="0">
                <a:solidFill>
                  <a:schemeClr val="tx1"/>
                </a:solidFill>
                <a:latin typeface="Bahnschrift SemiBold SemiConden" panose="020B0502040204020203" pitchFamily="34" charset="0"/>
              </a:rPr>
              <a:t>:</a:t>
            </a:r>
          </a:p>
          <a:p>
            <a:pPr marR="0" lvl="0" algn="ctr" rtl="0">
              <a:spcBef>
                <a:spcPts val="0"/>
              </a:spcBef>
              <a:spcAft>
                <a:spcPts val="0"/>
              </a:spcAft>
            </a:pPr>
            <a:r>
              <a:rPr lang="en-US" sz="2000" dirty="0">
                <a:solidFill>
                  <a:schemeClr val="tx1"/>
                </a:solidFill>
                <a:latin typeface="Bahnschrift SemiBold SemiConden" panose="020B0502040204020203" pitchFamily="34" charset="0"/>
              </a:rPr>
              <a:t>Protagonist is noticed by the first-year class leaders, </a:t>
            </a:r>
          </a:p>
          <a:p>
            <a:pPr marR="0" lvl="0" algn="ctr" rtl="0">
              <a:spcBef>
                <a:spcPts val="0"/>
              </a:spcBef>
              <a:spcAft>
                <a:spcPts val="0"/>
              </a:spcAft>
            </a:pPr>
            <a:r>
              <a:rPr lang="en-US" sz="2000" dirty="0">
                <a:solidFill>
                  <a:schemeClr val="tx1"/>
                </a:solidFill>
                <a:latin typeface="Bahnschrift SemiBold SemiConden" panose="020B0502040204020203" pitchFamily="34" charset="0"/>
              </a:rPr>
              <a:t>Increasing interaction with older students</a:t>
            </a:r>
          </a:p>
          <a:p>
            <a:pPr marR="0" lvl="0" algn="ctr" rtl="0">
              <a:spcBef>
                <a:spcPts val="0"/>
              </a:spcBef>
              <a:spcAft>
                <a:spcPts val="0"/>
              </a:spcAft>
            </a:pPr>
            <a:endParaRPr lang="en-GB" sz="2000" dirty="0">
              <a:solidFill>
                <a:schemeClr val="tx1"/>
              </a:solidFill>
              <a:latin typeface="Bahnschrift SemiBold SemiConden" panose="020B0502040204020203" pitchFamily="34" charset="0"/>
            </a:endParaRP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3</a:t>
            </a:r>
            <a:endParaRPr lang="en-GB" sz="1800" b="0" i="0" u="none" strike="noStrike" cap="none" dirty="0">
              <a:solidFill>
                <a:srgbClr val="FFF1FF"/>
              </a:solidFill>
              <a:latin typeface="Arial"/>
              <a:ea typeface="Arial"/>
              <a:cs typeface="Arial"/>
              <a:sym typeface="Arial"/>
            </a:endParaRPr>
          </a:p>
        </p:txBody>
      </p:sp>
      <p:sp>
        <p:nvSpPr>
          <p:cNvPr id="6" name="Google Shape;106;p2">
            <a:extLst>
              <a:ext uri="{FF2B5EF4-FFF2-40B4-BE49-F238E27FC236}">
                <a16:creationId xmlns:a16="http://schemas.microsoft.com/office/drawing/2014/main" id="{352D64F0-2BD0-4CF6-AF5A-3C02FC44AF98}"/>
              </a:ext>
            </a:extLst>
          </p:cNvPr>
          <p:cNvSpPr txBox="1"/>
          <p:nvPr/>
        </p:nvSpPr>
        <p:spPr>
          <a:xfrm rot="20290461">
            <a:off x="3641551" y="2953118"/>
            <a:ext cx="6876558" cy="951762"/>
          </a:xfrm>
          <a:prstGeom prst="rect">
            <a:avLst/>
          </a:prstGeom>
          <a:solidFill>
            <a:srgbClr val="FFFFFF">
              <a:alpha val="74902"/>
            </a:srgbClr>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4000" dirty="0">
                <a:solidFill>
                  <a:srgbClr val="A3003C"/>
                </a:solidFill>
                <a:latin typeface="Bahnschrift SemiBold SemiConden" panose="020B0502040204020203" pitchFamily="34" charset="0"/>
              </a:rPr>
              <a:t>CORRECT</a:t>
            </a:r>
          </a:p>
        </p:txBody>
      </p:sp>
    </p:spTree>
    <p:extLst>
      <p:ext uri="{BB962C8B-B14F-4D97-AF65-F5344CB8AC3E}">
        <p14:creationId xmlns:p14="http://schemas.microsoft.com/office/powerpoint/2010/main" val="200227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24</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538852" y="596835"/>
            <a:ext cx="7282927" cy="1272158"/>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spcAft>
                <a:spcPts val="600"/>
              </a:spcAft>
            </a:pPr>
            <a:r>
              <a:rPr lang="en-US" sz="2200" dirty="0">
                <a:solidFill>
                  <a:srgbClr val="A3003C"/>
                </a:solidFill>
                <a:latin typeface="Bahnschrift SemiBold SemiConden" panose="020B0502040204020203" pitchFamily="34" charset="0"/>
              </a:rPr>
              <a:t>Topic 69</a:t>
            </a:r>
            <a:r>
              <a:rPr lang="en-US" sz="2200" dirty="0">
                <a:solidFill>
                  <a:schemeClr val="tx1"/>
                </a:solidFill>
                <a:latin typeface="Bahnschrift SemiBold SemiConden" panose="020B0502040204020203" pitchFamily="34" charset="0"/>
              </a:rPr>
              <a:t>: senpai, understood, detail, human, ayanokouji,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4</a:t>
            </a:r>
            <a:endParaRPr lang="en-GB" sz="1800" b="0" i="0" u="none" strike="noStrike" cap="none" dirty="0">
              <a:solidFill>
                <a:srgbClr val="FFF1FF"/>
              </a:solidFill>
              <a:latin typeface="Arial"/>
              <a:ea typeface="Arial"/>
              <a:cs typeface="Arial"/>
              <a:sym typeface="Arial"/>
            </a:endParaRPr>
          </a:p>
        </p:txBody>
      </p:sp>
      <p:sp>
        <p:nvSpPr>
          <p:cNvPr id="12" name="Google Shape;106;p2">
            <a:extLst>
              <a:ext uri="{FF2B5EF4-FFF2-40B4-BE49-F238E27FC236}">
                <a16:creationId xmlns:a16="http://schemas.microsoft.com/office/drawing/2014/main" id="{43464C39-5F03-4E4E-ACCE-ADBC1E91BEDF}"/>
              </a:ext>
            </a:extLst>
          </p:cNvPr>
          <p:cNvSpPr txBox="1"/>
          <p:nvPr/>
        </p:nvSpPr>
        <p:spPr>
          <a:xfrm>
            <a:off x="5417745" y="345031"/>
            <a:ext cx="3525140" cy="750239"/>
          </a:xfrm>
          <a:prstGeom prst="rect">
            <a:avLst/>
          </a:prstGeom>
          <a:solidFill>
            <a:schemeClr val="tx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bg1"/>
                </a:solidFill>
                <a:latin typeface="Bahnschrift SemiBold SemiConden" panose="020B0502040204020203" pitchFamily="34" charset="0"/>
              </a:rPr>
              <a:t>op 5 Topic Clusters: </a:t>
            </a:r>
          </a:p>
        </p:txBody>
      </p:sp>
      <p:sp>
        <p:nvSpPr>
          <p:cNvPr id="13" name="Google Shape;106;p2">
            <a:extLst>
              <a:ext uri="{FF2B5EF4-FFF2-40B4-BE49-F238E27FC236}">
                <a16:creationId xmlns:a16="http://schemas.microsoft.com/office/drawing/2014/main" id="{19E299AC-801B-4772-A204-50C6AAAF4760}"/>
              </a:ext>
            </a:extLst>
          </p:cNvPr>
          <p:cNvSpPr txBox="1"/>
          <p:nvPr/>
        </p:nvSpPr>
        <p:spPr>
          <a:xfrm>
            <a:off x="3538851" y="5572609"/>
            <a:ext cx="7282927" cy="94036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5</a:t>
            </a:r>
            <a:r>
              <a:rPr lang="en-US" sz="2200" dirty="0">
                <a:solidFill>
                  <a:schemeClr val="tx1"/>
                </a:solidFill>
                <a:latin typeface="Bahnschrift SemiBold SemiConden" panose="020B0502040204020203" pitchFamily="34" charset="0"/>
              </a:rPr>
              <a:t>: senpai, ayanokouji, beach, win, flag, …</a:t>
            </a:r>
          </a:p>
        </p:txBody>
      </p:sp>
      <p:sp>
        <p:nvSpPr>
          <p:cNvPr id="14" name="Google Shape;106;p2">
            <a:extLst>
              <a:ext uri="{FF2B5EF4-FFF2-40B4-BE49-F238E27FC236}">
                <a16:creationId xmlns:a16="http://schemas.microsoft.com/office/drawing/2014/main" id="{EBACA58E-1256-46A7-A19B-9357228BE569}"/>
              </a:ext>
            </a:extLst>
          </p:cNvPr>
          <p:cNvSpPr txBox="1"/>
          <p:nvPr/>
        </p:nvSpPr>
        <p:spPr>
          <a:xfrm>
            <a:off x="3538851" y="2120797"/>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57</a:t>
            </a:r>
            <a:r>
              <a:rPr lang="en-US" sz="2200" dirty="0">
                <a:solidFill>
                  <a:schemeClr val="tx1"/>
                </a:solidFill>
                <a:latin typeface="Bahnschrift SemiBold SemiConden" panose="020B0502040204020203" pitchFamily="34" charset="0"/>
              </a:rPr>
              <a:t>: senpai, ayanokouji, answering, partners, okay, …</a:t>
            </a:r>
          </a:p>
        </p:txBody>
      </p:sp>
      <p:sp>
        <p:nvSpPr>
          <p:cNvPr id="15" name="Google Shape;106;p2">
            <a:extLst>
              <a:ext uri="{FF2B5EF4-FFF2-40B4-BE49-F238E27FC236}">
                <a16:creationId xmlns:a16="http://schemas.microsoft.com/office/drawing/2014/main" id="{A4F1565C-CBDE-48D2-9629-1D300BB6168F}"/>
              </a:ext>
            </a:extLst>
          </p:cNvPr>
          <p:cNvSpPr txBox="1"/>
          <p:nvPr/>
        </p:nvSpPr>
        <p:spPr>
          <a:xfrm>
            <a:off x="3538851" y="3271401"/>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55</a:t>
            </a:r>
            <a:r>
              <a:rPr lang="en-US" sz="2200" dirty="0">
                <a:solidFill>
                  <a:schemeClr val="tx1"/>
                </a:solidFill>
                <a:latin typeface="Bahnschrift SemiBold SemiConden" panose="020B0502040204020203" pitchFamily="34" charset="0"/>
              </a:rPr>
              <a:t>: </a:t>
            </a:r>
            <a:r>
              <a:rPr lang="en-GB" sz="2200" dirty="0">
                <a:solidFill>
                  <a:schemeClr val="tx1"/>
                </a:solidFill>
                <a:latin typeface="Bahnschrift SemiBold SemiConden" panose="020B0502040204020203" pitchFamily="34" charset="0"/>
              </a:rPr>
              <a:t>council, </a:t>
            </a:r>
            <a:r>
              <a:rPr lang="en-GB" sz="2200" dirty="0" err="1">
                <a:solidFill>
                  <a:schemeClr val="tx1"/>
                </a:solidFill>
                <a:latin typeface="Bahnschrift SemiBold SemiConden" panose="020B0502040204020203" pitchFamily="34" charset="0"/>
              </a:rPr>
              <a:t>nagumo</a:t>
            </a:r>
            <a:r>
              <a:rPr lang="en-GB" sz="2200" dirty="0">
                <a:solidFill>
                  <a:schemeClr val="tx1"/>
                </a:solidFill>
                <a:latin typeface="Bahnschrift SemiBold SemiConden" panose="020B0502040204020203" pitchFamily="34" charset="0"/>
              </a:rPr>
              <a:t>, brother, join, president, … </a:t>
            </a:r>
            <a:endParaRPr lang="en-US" sz="2200" dirty="0">
              <a:solidFill>
                <a:schemeClr val="tx1"/>
              </a:solidFill>
              <a:latin typeface="Bahnschrift SemiBold SemiConden" panose="020B0502040204020203" pitchFamily="34" charset="0"/>
            </a:endParaRPr>
          </a:p>
        </p:txBody>
      </p:sp>
      <p:sp>
        <p:nvSpPr>
          <p:cNvPr id="16" name="Google Shape;106;p2">
            <a:extLst>
              <a:ext uri="{FF2B5EF4-FFF2-40B4-BE49-F238E27FC236}">
                <a16:creationId xmlns:a16="http://schemas.microsoft.com/office/drawing/2014/main" id="{522027D1-58C3-4EC3-AB51-7ED7CF236577}"/>
              </a:ext>
            </a:extLst>
          </p:cNvPr>
          <p:cNvSpPr txBox="1"/>
          <p:nvPr/>
        </p:nvSpPr>
        <p:spPr>
          <a:xfrm>
            <a:off x="3538851" y="4422005"/>
            <a:ext cx="7282927" cy="89880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lnSpc>
                <a:spcPct val="150000"/>
              </a:lnSpc>
              <a:spcAft>
                <a:spcPts val="600"/>
              </a:spcAft>
            </a:pPr>
            <a:r>
              <a:rPr lang="en-US" sz="2200" dirty="0">
                <a:solidFill>
                  <a:srgbClr val="A3003C"/>
                </a:solidFill>
                <a:latin typeface="Bahnschrift SemiBold SemiConden" panose="020B0502040204020203" pitchFamily="34" charset="0"/>
              </a:rPr>
              <a:t>Topic </a:t>
            </a:r>
            <a:r>
              <a:rPr lang="en-GB" sz="2200" dirty="0">
                <a:solidFill>
                  <a:srgbClr val="A3003C"/>
                </a:solidFill>
                <a:latin typeface="Bahnschrift SemiBold SemiConden" panose="020B0502040204020203" pitchFamily="34" charset="0"/>
              </a:rPr>
              <a:t>48</a:t>
            </a:r>
            <a:r>
              <a:rPr lang="en-GB" sz="2200" dirty="0">
                <a:solidFill>
                  <a:schemeClr val="tx1"/>
                </a:solidFill>
                <a:latin typeface="Bahnschrift SemiBold SemiConden" panose="020B0502040204020203" pitchFamily="34" charset="0"/>
              </a:rPr>
              <a:t>: senpai, climbing, catch, definitely, ayanokouji, …</a:t>
            </a:r>
            <a:endParaRPr lang="en-US" sz="2200" dirty="0">
              <a:solidFill>
                <a:schemeClr val="tx1"/>
              </a:solidFill>
              <a:latin typeface="Bahnschrift SemiBold SemiConden" panose="020B0502040204020203" pitchFamily="34" charset="0"/>
            </a:endParaRPr>
          </a:p>
        </p:txBody>
      </p:sp>
    </p:spTree>
    <p:extLst>
      <p:ext uri="{BB962C8B-B14F-4D97-AF65-F5344CB8AC3E}">
        <p14:creationId xmlns:p14="http://schemas.microsoft.com/office/powerpoint/2010/main" val="878143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Results &amp;</a:t>
            </a:r>
          </a:p>
          <a:p>
            <a:pPr marL="0" marR="0" lvl="0" indent="0" algn="ctr" rtl="0">
              <a:spcBef>
                <a:spcPts val="0"/>
              </a:spcBef>
              <a:spcAft>
                <a:spcPts val="0"/>
              </a:spcAft>
              <a:buNone/>
            </a:pPr>
            <a:r>
              <a:rPr lang="en-GB" sz="1800" dirty="0">
                <a:solidFill>
                  <a:srgbClr val="FFF1FF"/>
                </a:solidFill>
              </a:rPr>
              <a:t>Discussion</a:t>
            </a:r>
            <a:endParaRPr lang="en-GB"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25</a:t>
            </a:fld>
            <a:endParaRPr dirty="0">
              <a:solidFill>
                <a:srgbClr val="FFF1FF"/>
              </a:solidFill>
            </a:endParaRPr>
          </a:p>
        </p:txBody>
      </p:sp>
      <p:sp>
        <p:nvSpPr>
          <p:cNvPr id="7" name="Google Shape;106;p2">
            <a:extLst>
              <a:ext uri="{FF2B5EF4-FFF2-40B4-BE49-F238E27FC236}">
                <a16:creationId xmlns:a16="http://schemas.microsoft.com/office/drawing/2014/main" id="{7B56B33E-CAEC-4D6E-B6AC-0212E4DBFAEE}"/>
              </a:ext>
            </a:extLst>
          </p:cNvPr>
          <p:cNvSpPr txBox="1"/>
          <p:nvPr/>
        </p:nvSpPr>
        <p:spPr>
          <a:xfrm>
            <a:off x="3438368" y="2782005"/>
            <a:ext cx="7282927" cy="1578980"/>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ypothesis </a:t>
            </a:r>
            <a:r>
              <a:rPr kumimoji="0" lang="en-US" sz="2200" b="0" i="0" u="none" strike="noStrike" kern="0" cap="none" spc="0" normalizeH="0" baseline="0" noProof="0" dirty="0">
                <a:ln>
                  <a:noFill/>
                </a:ln>
                <a:solidFill>
                  <a:srgbClr val="A3003C"/>
                </a:solidFill>
                <a:effectLst/>
                <a:uLnTx/>
                <a:uFillTx/>
                <a:latin typeface="Bahnschrift SemiBold SemiConden" panose="020B0502040204020203" pitchFamily="34" charset="0"/>
                <a:cs typeface="Arial"/>
                <a:sym typeface="Arial"/>
              </a:rPr>
              <a:t>4</a:t>
            </a:r>
            <a:r>
              <a:rPr kumimoji="0" lang="en-US" sz="2200" b="0" i="0" u="none" strike="noStrike" kern="0" cap="none" spc="0" normalizeH="0" baseline="30000" noProof="0" dirty="0">
                <a:ln>
                  <a:noFill/>
                </a:ln>
                <a:solidFill>
                  <a:srgbClr val="A3003C"/>
                </a:solidFill>
                <a:effectLst/>
                <a:uLnTx/>
                <a:uFillTx/>
                <a:latin typeface="Bahnschrift SemiBold SemiConden" panose="020B0502040204020203" pitchFamily="34" charset="0"/>
                <a:cs typeface="Arial"/>
                <a:sym typeface="Arial"/>
              </a:rPr>
              <a:t>th</a:t>
            </a:r>
            <a:r>
              <a:rPr kumimoji="0" lang="en-US" sz="2200" b="0" i="0" u="none" strike="noStrike" kern="0" cap="none" spc="0" normalizeH="0" baseline="0" noProof="0" dirty="0">
                <a:ln>
                  <a:noFill/>
                </a:ln>
                <a:solidFill>
                  <a:srgbClr val="A3003C"/>
                </a:solidFill>
                <a:effectLst/>
                <a:uLnTx/>
                <a:uFillTx/>
                <a:latin typeface="Bahnschrift SemiBold SemiConden" panose="020B0502040204020203" pitchFamily="34" charset="0"/>
                <a:cs typeface="Arial"/>
                <a:sym typeface="Arial"/>
              </a:rPr>
              <a:t> trimester</a:t>
            </a:r>
            <a:r>
              <a:rPr kumimoji="0" lang="en-US" sz="22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More interclass interaction, between all schoolyears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Uninhabited island exam</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Introduction of new first years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Bahnschrift SemiBold SemiConden" panose="020B0502040204020203" pitchFamily="34" charset="0"/>
                <a:cs typeface="Arial"/>
                <a:sym typeface="Arial"/>
              </a:rPr>
              <a:t>Friction with new acting director </a:t>
            </a:r>
          </a:p>
        </p:txBody>
      </p:sp>
      <p:sp>
        <p:nvSpPr>
          <p:cNvPr id="11" name="Google Shape;106;p2">
            <a:extLst>
              <a:ext uri="{FF2B5EF4-FFF2-40B4-BE49-F238E27FC236}">
                <a16:creationId xmlns:a16="http://schemas.microsoft.com/office/drawing/2014/main" id="{CA3F87FA-FBED-4E2B-861C-80BC01928B4F}"/>
              </a:ext>
            </a:extLst>
          </p:cNvPr>
          <p:cNvSpPr txBox="1"/>
          <p:nvPr/>
        </p:nvSpPr>
        <p:spPr>
          <a:xfrm>
            <a:off x="202473" y="142187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Trimester 4</a:t>
            </a:r>
            <a:endParaRPr lang="en-GB" sz="1800" b="0" i="0" u="none" strike="noStrike" cap="none" dirty="0">
              <a:solidFill>
                <a:srgbClr val="FFF1FF"/>
              </a:solidFill>
              <a:latin typeface="Arial"/>
              <a:ea typeface="Arial"/>
              <a:cs typeface="Arial"/>
              <a:sym typeface="Arial"/>
            </a:endParaRPr>
          </a:p>
        </p:txBody>
      </p:sp>
      <p:sp>
        <p:nvSpPr>
          <p:cNvPr id="6" name="Google Shape;106;p2">
            <a:extLst>
              <a:ext uri="{FF2B5EF4-FFF2-40B4-BE49-F238E27FC236}">
                <a16:creationId xmlns:a16="http://schemas.microsoft.com/office/drawing/2014/main" id="{352D64F0-2BD0-4CF6-AF5A-3C02FC44AF98}"/>
              </a:ext>
            </a:extLst>
          </p:cNvPr>
          <p:cNvSpPr txBox="1"/>
          <p:nvPr/>
        </p:nvSpPr>
        <p:spPr>
          <a:xfrm rot="19833361">
            <a:off x="3725882" y="3095614"/>
            <a:ext cx="6707897" cy="951762"/>
          </a:xfrm>
          <a:prstGeom prst="rect">
            <a:avLst/>
          </a:prstGeom>
          <a:solidFill>
            <a:srgbClr val="FFFFFF">
              <a:alpha val="74902"/>
            </a:srgbClr>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4000" dirty="0">
                <a:solidFill>
                  <a:srgbClr val="A3003C"/>
                </a:solidFill>
                <a:latin typeface="Bahnschrift SemiBold SemiConden" panose="020B0502040204020203" pitchFamily="34" charset="0"/>
              </a:rPr>
              <a:t>CORRECT</a:t>
            </a:r>
          </a:p>
        </p:txBody>
      </p:sp>
    </p:spTree>
    <p:extLst>
      <p:ext uri="{BB962C8B-B14F-4D97-AF65-F5344CB8AC3E}">
        <p14:creationId xmlns:p14="http://schemas.microsoft.com/office/powerpoint/2010/main" val="195715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C</a:t>
            </a:r>
            <a:r>
              <a:rPr lang="en-GB" sz="6000" dirty="0">
                <a:solidFill>
                  <a:schemeClr val="tx1"/>
                </a:solidFill>
                <a:latin typeface="Bahnschrift SemiBold SemiConden" panose="020B0502040204020203" pitchFamily="34" charset="0"/>
              </a:rPr>
              <a:t>onclusion</a:t>
            </a:r>
          </a:p>
        </p:txBody>
      </p:sp>
    </p:spTree>
    <p:extLst>
      <p:ext uri="{BB962C8B-B14F-4D97-AF65-F5344CB8AC3E}">
        <p14:creationId xmlns:p14="http://schemas.microsoft.com/office/powerpoint/2010/main" val="1299550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5F1EC"/>
            </a:gs>
            <a:gs pos="91000">
              <a:srgbClr val="FFF1FF"/>
            </a:gs>
            <a:gs pos="92000">
              <a:srgbClr val="7A5883"/>
            </a:gs>
            <a:gs pos="100000">
              <a:srgbClr val="B18BAA"/>
            </a:gs>
          </a:gsLst>
          <a:lin ang="5400000" scaled="1"/>
        </a:gradFill>
        <a:effectLst/>
      </p:bgPr>
    </p:bg>
    <p:spTree>
      <p:nvGrpSpPr>
        <p:cNvPr id="1" name="Shape 88"/>
        <p:cNvGrpSpPr/>
        <p:nvPr/>
      </p:nvGrpSpPr>
      <p:grpSpPr>
        <a:xfrm>
          <a:off x="0" y="0"/>
          <a:ext cx="0" cy="0"/>
          <a:chOff x="0" y="0"/>
          <a:chExt cx="0" cy="0"/>
        </a:xfrm>
      </p:grpSpPr>
      <p:pic>
        <p:nvPicPr>
          <p:cNvPr id="15" name="Afbeelding 14" descr="Afbeelding met tekst, persoon, poseren, staand&#10;&#10;Automatisch gegenereerde beschrijving">
            <a:extLst>
              <a:ext uri="{FF2B5EF4-FFF2-40B4-BE49-F238E27FC236}">
                <a16:creationId xmlns:a16="http://schemas.microsoft.com/office/drawing/2014/main" id="{96831B36-834A-4FAA-8457-BA0F56B391F0}"/>
              </a:ext>
            </a:extLst>
          </p:cNvPr>
          <p:cNvPicPr>
            <a:picLocks noChangeAspect="1"/>
          </p:cNvPicPr>
          <p:nvPr/>
        </p:nvPicPr>
        <p:blipFill rotWithShape="1">
          <a:blip r:embed="rId3"/>
          <a:srcRect t="3668"/>
          <a:stretch/>
        </p:blipFill>
        <p:spPr>
          <a:xfrm>
            <a:off x="896085" y="-61784"/>
            <a:ext cx="10243750" cy="6981568"/>
          </a:xfrm>
          <a:prstGeom prst="rect">
            <a:avLst/>
          </a:prstGeom>
          <a:ln>
            <a:noFill/>
          </a:ln>
          <a:effectLst>
            <a:softEdge rad="112500"/>
          </a:effectLst>
        </p:spPr>
      </p:pic>
      <p:pic>
        <p:nvPicPr>
          <p:cNvPr id="36" name="Afbeelding 35">
            <a:extLst>
              <a:ext uri="{FF2B5EF4-FFF2-40B4-BE49-F238E27FC236}">
                <a16:creationId xmlns:a16="http://schemas.microsoft.com/office/drawing/2014/main" id="{CFCF7ACF-CD2E-4C32-8BF0-8521CB944D1E}"/>
              </a:ext>
            </a:extLst>
          </p:cNvPr>
          <p:cNvPicPr>
            <a:picLocks noChangeAspect="1"/>
          </p:cNvPicPr>
          <p:nvPr/>
        </p:nvPicPr>
        <p:blipFill>
          <a:blip r:embed="rId4"/>
          <a:stretch>
            <a:fillRect/>
          </a:stretch>
        </p:blipFill>
        <p:spPr>
          <a:xfrm>
            <a:off x="1620012" y="4045910"/>
            <a:ext cx="6077135" cy="2354890"/>
          </a:xfrm>
          <a:prstGeom prst="rect">
            <a:avLst/>
          </a:prstGeom>
        </p:spPr>
      </p:pic>
      <p:sp>
        <p:nvSpPr>
          <p:cNvPr id="4" name="Google Shape;106;p2">
            <a:extLst>
              <a:ext uri="{FF2B5EF4-FFF2-40B4-BE49-F238E27FC236}">
                <a16:creationId xmlns:a16="http://schemas.microsoft.com/office/drawing/2014/main" id="{FB60C2C1-9E41-434F-9930-1BA95029E15B}"/>
              </a:ext>
            </a:extLst>
          </p:cNvPr>
          <p:cNvSpPr txBox="1"/>
          <p:nvPr/>
        </p:nvSpPr>
        <p:spPr>
          <a:xfrm>
            <a:off x="1473798" y="3743392"/>
            <a:ext cx="6691256" cy="898799"/>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T</a:t>
            </a:r>
            <a:r>
              <a:rPr lang="en-US" sz="2200" dirty="0">
                <a:solidFill>
                  <a:schemeClr val="tx1"/>
                </a:solidFill>
                <a:latin typeface="Bahnschrift SemiBold SemiConden" panose="020B0502040204020203" pitchFamily="34" charset="0"/>
              </a:rPr>
              <a:t>hank</a:t>
            </a:r>
            <a:r>
              <a:rPr lang="en-US" sz="2200" dirty="0">
                <a:solidFill>
                  <a:srgbClr val="E4007F"/>
                </a:solidFill>
                <a:latin typeface="Bahnschrift SemiBold SemiConden" panose="020B0502040204020203" pitchFamily="34" charset="0"/>
              </a:rPr>
              <a:t> </a:t>
            </a:r>
            <a:r>
              <a:rPr lang="en-US" sz="2200" dirty="0">
                <a:solidFill>
                  <a:schemeClr val="tx1"/>
                </a:solidFill>
                <a:latin typeface="Bahnschrift SemiBold SemiConden" panose="020B0502040204020203" pitchFamily="34" charset="0"/>
              </a:rPr>
              <a:t>you for paying attention</a:t>
            </a:r>
          </a:p>
          <a:p>
            <a:pPr marR="0" lvl="0" algn="ctr" rtl="0">
              <a:spcBef>
                <a:spcPts val="0"/>
              </a:spcBef>
              <a:spcAft>
                <a:spcPts val="0"/>
              </a:spcAft>
            </a:pPr>
            <a:r>
              <a:rPr lang="en-US" sz="2200" dirty="0">
                <a:solidFill>
                  <a:srgbClr val="E4007F"/>
                </a:solidFill>
                <a:latin typeface="Bahnschrift SemiBold SemiConden" panose="020B0502040204020203" pitchFamily="34" charset="0"/>
              </a:rPr>
              <a:t>A</a:t>
            </a:r>
            <a:r>
              <a:rPr lang="en-US" sz="2200" dirty="0">
                <a:solidFill>
                  <a:schemeClr val="tx1"/>
                </a:solidFill>
                <a:latin typeface="Bahnschrift SemiBold SemiConden" panose="020B0502040204020203" pitchFamily="34" charset="0"/>
              </a:rPr>
              <a:t>ny questions</a:t>
            </a:r>
            <a:r>
              <a:rPr lang="en-US" sz="2200" dirty="0">
                <a:solidFill>
                  <a:srgbClr val="8E0033"/>
                </a:solidFill>
                <a:latin typeface="Bahnschrift SemiBold SemiConden" panose="020B0502040204020203" pitchFamily="34" charset="0"/>
              </a:rPr>
              <a:t>?</a:t>
            </a:r>
          </a:p>
        </p:txBody>
      </p:sp>
    </p:spTree>
    <p:extLst>
      <p:ext uri="{BB962C8B-B14F-4D97-AF65-F5344CB8AC3E}">
        <p14:creationId xmlns:p14="http://schemas.microsoft.com/office/powerpoint/2010/main" val="250168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12" name="Google Shape;106;p2">
            <a:extLst>
              <a:ext uri="{FF2B5EF4-FFF2-40B4-BE49-F238E27FC236}">
                <a16:creationId xmlns:a16="http://schemas.microsoft.com/office/drawing/2014/main" id="{E3844B3B-1F48-4DFB-BA8D-5D950417C369}"/>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BFF"/>
                </a:solidFill>
              </a:rPr>
              <a:t>Introduction</a:t>
            </a:r>
            <a:endParaRPr lang="en-GB" sz="1800" b="0" i="0" u="none" strike="noStrike" cap="none" dirty="0">
              <a:solidFill>
                <a:srgbClr val="FFFBFF"/>
              </a:solidFill>
              <a:latin typeface="Arial"/>
              <a:ea typeface="Arial"/>
              <a:cs typeface="Arial"/>
              <a:sym typeface="Arial"/>
            </a:endParaRPr>
          </a:p>
        </p:txBody>
      </p:sp>
      <p:sp>
        <p:nvSpPr>
          <p:cNvPr id="13" name="Google Shape;196;p7">
            <a:extLst>
              <a:ext uri="{FF2B5EF4-FFF2-40B4-BE49-F238E27FC236}">
                <a16:creationId xmlns:a16="http://schemas.microsoft.com/office/drawing/2014/main" id="{671A1850-D7F1-42BC-A9A7-6084C7A89B08}"/>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BFF"/>
                </a:solidFill>
              </a:rPr>
              <a:pPr/>
              <a:t>3</a:t>
            </a:fld>
            <a:endParaRPr dirty="0">
              <a:solidFill>
                <a:srgbClr val="FFFBFF"/>
              </a:solidFill>
            </a:endParaRPr>
          </a:p>
        </p:txBody>
      </p:sp>
      <p:sp>
        <p:nvSpPr>
          <p:cNvPr id="15" name="Google Shape;106;p2">
            <a:extLst>
              <a:ext uri="{FF2B5EF4-FFF2-40B4-BE49-F238E27FC236}">
                <a16:creationId xmlns:a16="http://schemas.microsoft.com/office/drawing/2014/main" id="{2F08E076-1EBE-4FEC-A5E7-DAA77F61DC91}"/>
              </a:ext>
            </a:extLst>
          </p:cNvPr>
          <p:cNvSpPr txBox="1"/>
          <p:nvPr/>
        </p:nvSpPr>
        <p:spPr>
          <a:xfrm>
            <a:off x="3286836" y="2411584"/>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J</a:t>
            </a:r>
            <a:r>
              <a:rPr lang="en-US" sz="2200" dirty="0">
                <a:solidFill>
                  <a:schemeClr val="tx1"/>
                </a:solidFill>
                <a:latin typeface="Bahnschrift SemiBold SemiConden" panose="020B0502040204020203" pitchFamily="34" charset="0"/>
              </a:rPr>
              <a:t>apanese </a:t>
            </a:r>
            <a:r>
              <a:rPr lang="en-US" sz="2200" dirty="0">
                <a:solidFill>
                  <a:srgbClr val="E4007F"/>
                </a:solidFill>
                <a:latin typeface="Bahnschrift SemiBold SemiConden" panose="020B0502040204020203" pitchFamily="34" charset="0"/>
              </a:rPr>
              <a:t>V</a:t>
            </a:r>
            <a:r>
              <a:rPr lang="en-US" sz="2200" dirty="0">
                <a:solidFill>
                  <a:schemeClr val="tx1"/>
                </a:solidFill>
                <a:latin typeface="Bahnschrift SemiBold SemiConden" panose="020B0502040204020203" pitchFamily="34" charset="0"/>
              </a:rPr>
              <a:t>isual </a:t>
            </a:r>
            <a:r>
              <a:rPr lang="en-US" sz="2200" dirty="0">
                <a:solidFill>
                  <a:srgbClr val="E4007F"/>
                </a:solidFill>
                <a:latin typeface="Bahnschrift SemiBold SemiConden" panose="020B0502040204020203" pitchFamily="34" charset="0"/>
              </a:rPr>
              <a:t>N</a:t>
            </a:r>
            <a:r>
              <a:rPr lang="en-US" sz="2200" dirty="0">
                <a:solidFill>
                  <a:schemeClr val="tx1"/>
                </a:solidFill>
                <a:latin typeface="Bahnschrift SemiBold SemiConden" panose="020B0502040204020203" pitchFamily="34" charset="0"/>
              </a:rPr>
              <a:t>ovel </a:t>
            </a:r>
            <a:r>
              <a:rPr lang="en-US" sz="2200" dirty="0">
                <a:solidFill>
                  <a:srgbClr val="E4007F"/>
                </a:solidFill>
                <a:latin typeface="Bahnschrift SemiBold SemiConden" panose="020B0502040204020203" pitchFamily="34" charset="0"/>
              </a:rPr>
              <a:t>S</a:t>
            </a:r>
            <a:r>
              <a:rPr lang="en-US" sz="2200" dirty="0">
                <a:solidFill>
                  <a:schemeClr val="tx1"/>
                </a:solidFill>
                <a:latin typeface="Bahnschrift SemiBold SemiConden" panose="020B0502040204020203" pitchFamily="34" charset="0"/>
              </a:rPr>
              <a:t>eries</a:t>
            </a:r>
          </a:p>
        </p:txBody>
      </p:sp>
      <p:pic>
        <p:nvPicPr>
          <p:cNvPr id="11" name="Afbeelding 10">
            <a:extLst>
              <a:ext uri="{FF2B5EF4-FFF2-40B4-BE49-F238E27FC236}">
                <a16:creationId xmlns:a16="http://schemas.microsoft.com/office/drawing/2014/main" id="{B8C985F5-FC45-4896-93A4-2800FB2974A4}"/>
              </a:ext>
            </a:extLst>
          </p:cNvPr>
          <p:cNvPicPr>
            <a:picLocks noChangeAspect="1"/>
          </p:cNvPicPr>
          <p:nvPr/>
        </p:nvPicPr>
        <p:blipFill rotWithShape="1">
          <a:blip r:embed="rId4"/>
          <a:srcRect t="24179" b="22830"/>
          <a:stretch/>
        </p:blipFill>
        <p:spPr>
          <a:xfrm>
            <a:off x="3889733" y="794431"/>
            <a:ext cx="6077135" cy="1247887"/>
          </a:xfrm>
          <a:prstGeom prst="rect">
            <a:avLst/>
          </a:prstGeom>
        </p:spPr>
      </p:pic>
      <p:sp>
        <p:nvSpPr>
          <p:cNvPr id="17" name="Google Shape;106;p2">
            <a:extLst>
              <a:ext uri="{FF2B5EF4-FFF2-40B4-BE49-F238E27FC236}">
                <a16:creationId xmlns:a16="http://schemas.microsoft.com/office/drawing/2014/main" id="{7DDC6185-8E11-4B27-9F98-DF83F1E6863B}"/>
              </a:ext>
            </a:extLst>
          </p:cNvPr>
          <p:cNvSpPr txBox="1"/>
          <p:nvPr/>
        </p:nvSpPr>
        <p:spPr>
          <a:xfrm>
            <a:off x="3286834" y="5027733"/>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algn="ctr">
              <a:defRPr sz="2200">
                <a:solidFill>
                  <a:srgbClr val="E4007F"/>
                </a:solidFill>
                <a:latin typeface="Bahnschrift SemiBold SemiConden" panose="020B0502040204020203" pitchFamily="34" charset="0"/>
              </a:defRPr>
            </a:lvl1pPr>
          </a:lstStyle>
          <a:p>
            <a:r>
              <a:rPr lang="en-US" dirty="0"/>
              <a:t>15</a:t>
            </a:r>
            <a:r>
              <a:rPr lang="en-US" dirty="0">
                <a:solidFill>
                  <a:schemeClr val="tx1"/>
                </a:solidFill>
              </a:rPr>
              <a:t> translated volumes, </a:t>
            </a:r>
            <a:r>
              <a:rPr lang="en-US" dirty="0"/>
              <a:t>3</a:t>
            </a:r>
            <a:r>
              <a:rPr lang="en-US" dirty="0">
                <a:solidFill>
                  <a:schemeClr val="tx1"/>
                </a:solidFill>
              </a:rPr>
              <a:t> translated sub volumes</a:t>
            </a:r>
          </a:p>
        </p:txBody>
      </p:sp>
      <p:sp>
        <p:nvSpPr>
          <p:cNvPr id="20" name="Google Shape;106;p2">
            <a:extLst>
              <a:ext uri="{FF2B5EF4-FFF2-40B4-BE49-F238E27FC236}">
                <a16:creationId xmlns:a16="http://schemas.microsoft.com/office/drawing/2014/main" id="{FD087E13-8582-49EF-A867-DFC380302F18}"/>
              </a:ext>
            </a:extLst>
          </p:cNvPr>
          <p:cNvSpPr txBox="1"/>
          <p:nvPr/>
        </p:nvSpPr>
        <p:spPr>
          <a:xfrm>
            <a:off x="3286835" y="3099663"/>
            <a:ext cx="7282927" cy="1730521"/>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algn="ctr">
              <a:defRPr sz="2200">
                <a:solidFill>
                  <a:srgbClr val="E4007F"/>
                </a:solidFill>
                <a:latin typeface="Bahnschrift SemiBold SemiConden" panose="020B0502040204020203" pitchFamily="34" charset="0"/>
              </a:defRPr>
            </a:lvl1pPr>
          </a:lstStyle>
          <a:p>
            <a:r>
              <a:rPr lang="en-US" dirty="0">
                <a:solidFill>
                  <a:schemeClr val="tx1"/>
                </a:solidFill>
              </a:rPr>
              <a:t>About </a:t>
            </a:r>
            <a:r>
              <a:rPr lang="en-US" dirty="0">
                <a:solidFill>
                  <a:srgbClr val="A3003C"/>
                </a:solidFill>
              </a:rPr>
              <a:t>high school students </a:t>
            </a:r>
            <a:r>
              <a:rPr lang="en-US" dirty="0">
                <a:solidFill>
                  <a:schemeClr val="tx1"/>
                </a:solidFill>
              </a:rPr>
              <a:t>competing to be the ‘best’ class within their year through various competitions.</a:t>
            </a:r>
          </a:p>
          <a:p>
            <a:r>
              <a:rPr lang="en-US" dirty="0">
                <a:solidFill>
                  <a:schemeClr val="tx1"/>
                </a:solidFill>
              </a:rPr>
              <a:t>Under the premise that </a:t>
            </a:r>
            <a:r>
              <a:rPr lang="en-US" dirty="0">
                <a:solidFill>
                  <a:srgbClr val="A3003C"/>
                </a:solidFill>
              </a:rPr>
              <a:t>graduates from the best class </a:t>
            </a:r>
            <a:r>
              <a:rPr lang="en-US" dirty="0">
                <a:solidFill>
                  <a:schemeClr val="tx1"/>
                </a:solidFill>
              </a:rPr>
              <a:t>in this school </a:t>
            </a:r>
            <a:r>
              <a:rPr lang="en-US" dirty="0">
                <a:solidFill>
                  <a:srgbClr val="A3003C"/>
                </a:solidFill>
              </a:rPr>
              <a:t>can get</a:t>
            </a:r>
            <a:r>
              <a:rPr lang="en-US" dirty="0">
                <a:solidFill>
                  <a:schemeClr val="tx1"/>
                </a:solidFill>
              </a:rPr>
              <a:t> </a:t>
            </a:r>
            <a:r>
              <a:rPr lang="en-US" dirty="0">
                <a:solidFill>
                  <a:srgbClr val="A3003C"/>
                </a:solidFill>
              </a:rPr>
              <a:t>any position in society </a:t>
            </a:r>
            <a:r>
              <a:rPr lang="en-US" dirty="0">
                <a:solidFill>
                  <a:schemeClr val="tx1"/>
                </a:solidFill>
              </a:rPr>
              <a:t>they would like.</a:t>
            </a:r>
          </a:p>
        </p:txBody>
      </p:sp>
    </p:spTree>
    <p:extLst>
      <p:ext uri="{BB962C8B-B14F-4D97-AF65-F5344CB8AC3E}">
        <p14:creationId xmlns:p14="http://schemas.microsoft.com/office/powerpoint/2010/main" val="169236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R</a:t>
            </a:r>
            <a:r>
              <a:rPr lang="en-GB" sz="6000" dirty="0">
                <a:solidFill>
                  <a:schemeClr val="tx1"/>
                </a:solidFill>
                <a:latin typeface="Bahnschrift SemiBold SemiConden" panose="020B0502040204020203" pitchFamily="34" charset="0"/>
              </a:rPr>
              <a:t>esearch </a:t>
            </a:r>
            <a:r>
              <a:rPr lang="en-GB" sz="6000" dirty="0">
                <a:solidFill>
                  <a:srgbClr val="E4007F"/>
                </a:solidFill>
                <a:latin typeface="Bahnschrift SemiBold SemiConden" panose="020B0502040204020203" pitchFamily="34" charset="0"/>
              </a:rPr>
              <a:t>Q</a:t>
            </a:r>
            <a:r>
              <a:rPr lang="en-GB" sz="6000" dirty="0">
                <a:solidFill>
                  <a:schemeClr val="tx1"/>
                </a:solidFill>
                <a:latin typeface="Bahnschrift SemiBold SemiConden" panose="020B0502040204020203" pitchFamily="34" charset="0"/>
              </a:rPr>
              <a:t>uestion</a:t>
            </a:r>
          </a:p>
        </p:txBody>
      </p:sp>
    </p:spTree>
    <p:extLst>
      <p:ext uri="{BB962C8B-B14F-4D97-AF65-F5344CB8AC3E}">
        <p14:creationId xmlns:p14="http://schemas.microsoft.com/office/powerpoint/2010/main" val="90320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rgbClr val="FFF1FF"/>
                </a:solidFill>
              </a:rPr>
              <a:t>Research</a:t>
            </a:r>
          </a:p>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Question</a:t>
            </a: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5</a:t>
            </a:fld>
            <a:endParaRPr dirty="0">
              <a:solidFill>
                <a:srgbClr val="FFF1FF"/>
              </a:solidFill>
            </a:endParaRPr>
          </a:p>
        </p:txBody>
      </p:sp>
      <p:sp>
        <p:nvSpPr>
          <p:cNvPr id="6" name="Google Shape;106;p2">
            <a:extLst>
              <a:ext uri="{FF2B5EF4-FFF2-40B4-BE49-F238E27FC236}">
                <a16:creationId xmlns:a16="http://schemas.microsoft.com/office/drawing/2014/main" id="{E31D5FAA-2D55-448E-A383-AF9539B78E8B}"/>
              </a:ext>
            </a:extLst>
          </p:cNvPr>
          <p:cNvSpPr txBox="1"/>
          <p:nvPr/>
        </p:nvSpPr>
        <p:spPr>
          <a:xfrm>
            <a:off x="3502107" y="2804859"/>
            <a:ext cx="7282927" cy="1248281"/>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H</a:t>
            </a:r>
            <a:r>
              <a:rPr lang="en-US" sz="2200" dirty="0">
                <a:solidFill>
                  <a:schemeClr val="tx1"/>
                </a:solidFill>
                <a:latin typeface="Bahnschrift SemiBold SemiConden" panose="020B0502040204020203" pitchFamily="34" charset="0"/>
              </a:rPr>
              <a:t>ow do topics change over time </a:t>
            </a:r>
          </a:p>
          <a:p>
            <a:pPr marR="0" lvl="0" algn="ctr" rtl="0">
              <a:spcBef>
                <a:spcPts val="0"/>
              </a:spcBef>
              <a:spcAft>
                <a:spcPts val="0"/>
              </a:spcAft>
            </a:pPr>
            <a:r>
              <a:rPr lang="en-US" sz="2200" dirty="0">
                <a:solidFill>
                  <a:schemeClr val="tx1"/>
                </a:solidFill>
                <a:latin typeface="Bahnschrift SemiBold SemiConden" panose="020B0502040204020203" pitchFamily="34" charset="0"/>
              </a:rPr>
              <a:t>in the main volumes of </a:t>
            </a:r>
            <a:r>
              <a:rPr lang="en-US" sz="2200" i="1" dirty="0">
                <a:solidFill>
                  <a:schemeClr val="tx1"/>
                </a:solidFill>
                <a:latin typeface="Bahnschrift SemiBold SemiConden" panose="020B0502040204020203" pitchFamily="34" charset="0"/>
              </a:rPr>
              <a:t>Classroom of the Elite</a:t>
            </a:r>
            <a:r>
              <a:rPr lang="en-US" sz="2200" i="1" dirty="0">
                <a:solidFill>
                  <a:srgbClr val="A3003C"/>
                </a:solidFill>
                <a:latin typeface="Bahnschrift SemiBold SemiConden" panose="020B0502040204020203" pitchFamily="34" charset="0"/>
              </a:rPr>
              <a:t> </a:t>
            </a:r>
          </a:p>
          <a:p>
            <a:pPr marR="0" lvl="0" algn="ctr" rtl="0">
              <a:spcBef>
                <a:spcPts val="0"/>
              </a:spcBef>
              <a:spcAft>
                <a:spcPts val="0"/>
              </a:spcAft>
            </a:pPr>
            <a:r>
              <a:rPr lang="en-US" sz="2200" dirty="0">
                <a:solidFill>
                  <a:schemeClr val="tx1"/>
                </a:solidFill>
                <a:latin typeface="Bahnschrift SemiBold SemiConden" panose="020B0502040204020203" pitchFamily="34" charset="0"/>
              </a:rPr>
              <a:t>covering </a:t>
            </a:r>
            <a:r>
              <a:rPr lang="en-US" sz="2200" dirty="0">
                <a:solidFill>
                  <a:srgbClr val="A3003C"/>
                </a:solidFill>
                <a:latin typeface="Bahnschrift SemiBold SemiConden" panose="020B0502040204020203" pitchFamily="34" charset="0"/>
              </a:rPr>
              <a:t>each trimester </a:t>
            </a:r>
            <a:r>
              <a:rPr lang="en-US" sz="2200" dirty="0">
                <a:solidFill>
                  <a:srgbClr val="8E0033"/>
                </a:solidFill>
                <a:latin typeface="Bahnschrift SemiBold SemiConden" panose="020B0502040204020203" pitchFamily="34" charset="0"/>
              </a:rPr>
              <a:t>of high school</a:t>
            </a:r>
            <a:r>
              <a:rPr lang="en-US" sz="2200" dirty="0">
                <a:solidFill>
                  <a:schemeClr val="tx1"/>
                </a:solidFill>
                <a:latin typeface="Bahnschrift SemiBold SemiConden" panose="020B0502040204020203" pitchFamily="34" charset="0"/>
              </a:rPr>
              <a:t> for the protagonist?</a:t>
            </a:r>
          </a:p>
        </p:txBody>
      </p:sp>
    </p:spTree>
    <p:extLst>
      <p:ext uri="{BB962C8B-B14F-4D97-AF65-F5344CB8AC3E}">
        <p14:creationId xmlns:p14="http://schemas.microsoft.com/office/powerpoint/2010/main" val="5385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3" name="Google Shape;107;p2">
            <a:extLst>
              <a:ext uri="{FF2B5EF4-FFF2-40B4-BE49-F238E27FC236}">
                <a16:creationId xmlns:a16="http://schemas.microsoft.com/office/drawing/2014/main" id="{4255B0B4-70A8-4B91-B09E-98FFE4129038}"/>
              </a:ext>
            </a:extLst>
          </p:cNvPr>
          <p:cNvSpPr txBox="1"/>
          <p:nvPr/>
        </p:nvSpPr>
        <p:spPr>
          <a:xfrm>
            <a:off x="2354400" y="2745685"/>
            <a:ext cx="7483200" cy="1366629"/>
          </a:xfrm>
          <a:prstGeom prst="rect">
            <a:avLst/>
          </a:prstGeom>
          <a:solidFill>
            <a:schemeClr val="bg1"/>
          </a:solidFill>
          <a:ln w="38100" cap="flat" cmpd="sng">
            <a:solidFill>
              <a:srgbClr val="A3003C"/>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400">
                <a:solidFill>
                  <a:srgbClr val="FFD13F"/>
                </a:solidFill>
              </a:defRPr>
            </a:lvl1pPr>
          </a:lstStyle>
          <a:p>
            <a:r>
              <a:rPr lang="en-GB" sz="6000" dirty="0">
                <a:solidFill>
                  <a:srgbClr val="E4007F"/>
                </a:solidFill>
                <a:latin typeface="Bahnschrift SemiBold SemiConden" panose="020B0502040204020203" pitchFamily="34" charset="0"/>
              </a:rPr>
              <a:t>D</a:t>
            </a:r>
            <a:r>
              <a:rPr lang="en-GB" sz="6000" dirty="0">
                <a:solidFill>
                  <a:schemeClr val="tx1"/>
                </a:solidFill>
                <a:latin typeface="Bahnschrift SemiBold SemiConden" panose="020B0502040204020203" pitchFamily="34" charset="0"/>
              </a:rPr>
              <a:t>ata</a:t>
            </a:r>
          </a:p>
        </p:txBody>
      </p:sp>
    </p:spTree>
    <p:extLst>
      <p:ext uri="{BB962C8B-B14F-4D97-AF65-F5344CB8AC3E}">
        <p14:creationId xmlns:p14="http://schemas.microsoft.com/office/powerpoint/2010/main" val="309562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12" name="Google Shape;106;p2">
            <a:extLst>
              <a:ext uri="{FF2B5EF4-FFF2-40B4-BE49-F238E27FC236}">
                <a16:creationId xmlns:a16="http://schemas.microsoft.com/office/drawing/2014/main" id="{E3844B3B-1F48-4DFB-BA8D-5D950417C369}"/>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FFBFF"/>
                </a:solidFill>
                <a:latin typeface="Arial"/>
                <a:ea typeface="Arial"/>
                <a:cs typeface="Arial"/>
                <a:sym typeface="Arial"/>
              </a:rPr>
              <a:t>Main </a:t>
            </a:r>
          </a:p>
          <a:p>
            <a:pPr marL="0" marR="0" lvl="0" indent="0" algn="ctr" rtl="0">
              <a:spcBef>
                <a:spcPts val="0"/>
              </a:spcBef>
              <a:spcAft>
                <a:spcPts val="0"/>
              </a:spcAft>
              <a:buNone/>
            </a:pPr>
            <a:r>
              <a:rPr lang="en-GB" sz="1800" b="0" i="0" u="none" strike="noStrike" cap="none" dirty="0">
                <a:solidFill>
                  <a:srgbClr val="FFFBFF"/>
                </a:solidFill>
                <a:latin typeface="Arial"/>
                <a:ea typeface="Arial"/>
                <a:cs typeface="Arial"/>
                <a:sym typeface="Arial"/>
              </a:rPr>
              <a:t>Data</a:t>
            </a:r>
            <a:endParaRPr sz="1800" b="0" i="0" u="none" strike="noStrike" cap="none" dirty="0">
              <a:solidFill>
                <a:srgbClr val="FFFBFF"/>
              </a:solidFill>
              <a:latin typeface="Arial"/>
              <a:ea typeface="Arial"/>
              <a:cs typeface="Arial"/>
              <a:sym typeface="Arial"/>
            </a:endParaRPr>
          </a:p>
        </p:txBody>
      </p:sp>
      <p:sp>
        <p:nvSpPr>
          <p:cNvPr id="13" name="Google Shape;196;p7">
            <a:extLst>
              <a:ext uri="{FF2B5EF4-FFF2-40B4-BE49-F238E27FC236}">
                <a16:creationId xmlns:a16="http://schemas.microsoft.com/office/drawing/2014/main" id="{671A1850-D7F1-42BC-A9A7-6084C7A89B08}"/>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BFF"/>
                </a:solidFill>
              </a:rPr>
              <a:pPr/>
              <a:t>7</a:t>
            </a:fld>
            <a:endParaRPr dirty="0">
              <a:solidFill>
                <a:srgbClr val="FFFBFF"/>
              </a:solidFill>
            </a:endParaRPr>
          </a:p>
        </p:txBody>
      </p:sp>
      <p:sp>
        <p:nvSpPr>
          <p:cNvPr id="15" name="Google Shape;106;p2">
            <a:extLst>
              <a:ext uri="{FF2B5EF4-FFF2-40B4-BE49-F238E27FC236}">
                <a16:creationId xmlns:a16="http://schemas.microsoft.com/office/drawing/2014/main" id="{2F08E076-1EBE-4FEC-A5E7-DAA77F61DC91}"/>
              </a:ext>
            </a:extLst>
          </p:cNvPr>
          <p:cNvSpPr txBox="1"/>
          <p:nvPr/>
        </p:nvSpPr>
        <p:spPr>
          <a:xfrm>
            <a:off x="3286833" y="547005"/>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M</a:t>
            </a:r>
            <a:r>
              <a:rPr lang="en-GB" sz="2200" dirty="0">
                <a:solidFill>
                  <a:schemeClr val="tx1"/>
                </a:solidFill>
                <a:latin typeface="Bahnschrift SemiBold SemiConden" panose="020B0502040204020203" pitchFamily="34" charset="0"/>
              </a:rPr>
              <a:t>anually compiled data frame</a:t>
            </a:r>
            <a:endParaRPr lang="en-US" sz="2200" dirty="0">
              <a:solidFill>
                <a:schemeClr val="tx1"/>
              </a:solidFill>
              <a:latin typeface="Bahnschrift SemiBold SemiConden" panose="020B0502040204020203" pitchFamily="34" charset="0"/>
            </a:endParaRPr>
          </a:p>
        </p:txBody>
      </p:sp>
      <p:pic>
        <p:nvPicPr>
          <p:cNvPr id="5" name="Afbeelding 4">
            <a:extLst>
              <a:ext uri="{FF2B5EF4-FFF2-40B4-BE49-F238E27FC236}">
                <a16:creationId xmlns:a16="http://schemas.microsoft.com/office/drawing/2014/main" id="{BADA6196-6923-4777-B0B8-410E824A822E}"/>
              </a:ext>
            </a:extLst>
          </p:cNvPr>
          <p:cNvPicPr>
            <a:picLocks noChangeAspect="1"/>
          </p:cNvPicPr>
          <p:nvPr/>
        </p:nvPicPr>
        <p:blipFill>
          <a:blip r:embed="rId4"/>
          <a:stretch>
            <a:fillRect/>
          </a:stretch>
        </p:blipFill>
        <p:spPr>
          <a:xfrm>
            <a:off x="2440351" y="2795846"/>
            <a:ext cx="9549176" cy="3267723"/>
          </a:xfrm>
          <a:prstGeom prst="rect">
            <a:avLst/>
          </a:prstGeom>
        </p:spPr>
      </p:pic>
      <p:sp>
        <p:nvSpPr>
          <p:cNvPr id="14" name="Google Shape;106;p2">
            <a:extLst>
              <a:ext uri="{FF2B5EF4-FFF2-40B4-BE49-F238E27FC236}">
                <a16:creationId xmlns:a16="http://schemas.microsoft.com/office/drawing/2014/main" id="{89F3BB46-F03F-4AB9-A142-1A2FC664B881}"/>
              </a:ext>
            </a:extLst>
          </p:cNvPr>
          <p:cNvSpPr txBox="1"/>
          <p:nvPr/>
        </p:nvSpPr>
        <p:spPr>
          <a:xfrm>
            <a:off x="3286831" y="1273501"/>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200" dirty="0">
                <a:solidFill>
                  <a:srgbClr val="E4007F"/>
                </a:solidFill>
                <a:latin typeface="Bahnschrift SemiBold SemiConden" panose="020B0502040204020203" pitchFamily="34" charset="0"/>
              </a:rPr>
              <a:t>I</a:t>
            </a:r>
            <a:r>
              <a:rPr lang="en-US" sz="2200" dirty="0">
                <a:solidFill>
                  <a:schemeClr val="tx1"/>
                </a:solidFill>
                <a:latin typeface="Bahnschrift SemiBold SemiConden" panose="020B0502040204020203" pitchFamily="34" charset="0"/>
              </a:rPr>
              <a:t>ncludes all </a:t>
            </a:r>
            <a:r>
              <a:rPr lang="en-US" sz="2200" dirty="0">
                <a:solidFill>
                  <a:srgbClr val="A3003C"/>
                </a:solidFill>
                <a:latin typeface="Bahnschrift SemiBold SemiConden" panose="020B0502040204020203" pitchFamily="34" charset="0"/>
              </a:rPr>
              <a:t>15</a:t>
            </a:r>
            <a:r>
              <a:rPr lang="en-US" sz="2200" dirty="0">
                <a:solidFill>
                  <a:schemeClr val="tx1"/>
                </a:solidFill>
                <a:latin typeface="Bahnschrift SemiBold SemiConden" panose="020B0502040204020203" pitchFamily="34" charset="0"/>
              </a:rPr>
              <a:t> translated main volumes</a:t>
            </a:r>
          </a:p>
        </p:txBody>
      </p:sp>
      <p:sp>
        <p:nvSpPr>
          <p:cNvPr id="16" name="Google Shape;106;p2">
            <a:extLst>
              <a:ext uri="{FF2B5EF4-FFF2-40B4-BE49-F238E27FC236}">
                <a16:creationId xmlns:a16="http://schemas.microsoft.com/office/drawing/2014/main" id="{B9C8F237-D4B6-4C29-A054-2AC09EC5ED88}"/>
              </a:ext>
            </a:extLst>
          </p:cNvPr>
          <p:cNvSpPr txBox="1"/>
          <p:nvPr/>
        </p:nvSpPr>
        <p:spPr>
          <a:xfrm>
            <a:off x="3286831" y="1999997"/>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200" dirty="0" err="1">
                <a:solidFill>
                  <a:srgbClr val="E4007F"/>
                </a:solidFill>
                <a:latin typeface="Bahnschrift SemiBold SemiConden" panose="020B0502040204020203" pitchFamily="34" charset="0"/>
              </a:rPr>
              <a:t>T</a:t>
            </a:r>
            <a:r>
              <a:rPr lang="en-US" sz="2200" dirty="0" err="1">
                <a:solidFill>
                  <a:schemeClr val="tx1"/>
                </a:solidFill>
                <a:latin typeface="Bahnschrift SemiBold SemiConden" panose="020B0502040204020203" pitchFamily="34" charset="0"/>
              </a:rPr>
              <a:t>sv</a:t>
            </a:r>
            <a:r>
              <a:rPr lang="en-US" sz="2200" dirty="0">
                <a:solidFill>
                  <a:schemeClr val="tx1"/>
                </a:solidFill>
                <a:latin typeface="Bahnschrift SemiBold SemiConden" panose="020B0502040204020203" pitchFamily="34" charset="0"/>
              </a:rPr>
              <a:t> Format</a:t>
            </a:r>
          </a:p>
        </p:txBody>
      </p:sp>
    </p:spTree>
    <p:extLst>
      <p:ext uri="{BB962C8B-B14F-4D97-AF65-F5344CB8AC3E}">
        <p14:creationId xmlns:p14="http://schemas.microsoft.com/office/powerpoint/2010/main" val="84943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Pretraining</a:t>
            </a:r>
          </a:p>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Data</a:t>
            </a:r>
            <a:endParaRPr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8</a:t>
            </a:fld>
            <a:endParaRPr dirty="0">
              <a:solidFill>
                <a:srgbClr val="FFF1FF"/>
              </a:solidFill>
            </a:endParaRPr>
          </a:p>
        </p:txBody>
      </p:sp>
      <p:pic>
        <p:nvPicPr>
          <p:cNvPr id="4" name="Afbeelding 3">
            <a:extLst>
              <a:ext uri="{FF2B5EF4-FFF2-40B4-BE49-F238E27FC236}">
                <a16:creationId xmlns:a16="http://schemas.microsoft.com/office/drawing/2014/main" id="{6C8892F6-4B87-4CB8-AD4E-5CA6C2F1BA94}"/>
              </a:ext>
            </a:extLst>
          </p:cNvPr>
          <p:cNvPicPr>
            <a:picLocks noChangeAspect="1"/>
          </p:cNvPicPr>
          <p:nvPr/>
        </p:nvPicPr>
        <p:blipFill>
          <a:blip r:embed="rId4"/>
          <a:stretch>
            <a:fillRect/>
          </a:stretch>
        </p:blipFill>
        <p:spPr>
          <a:xfrm>
            <a:off x="2294100" y="3073777"/>
            <a:ext cx="9784020" cy="3403801"/>
          </a:xfrm>
          <a:prstGeom prst="rect">
            <a:avLst/>
          </a:prstGeom>
        </p:spPr>
      </p:pic>
      <p:sp>
        <p:nvSpPr>
          <p:cNvPr id="5" name="Google Shape;106;p2">
            <a:extLst>
              <a:ext uri="{FF2B5EF4-FFF2-40B4-BE49-F238E27FC236}">
                <a16:creationId xmlns:a16="http://schemas.microsoft.com/office/drawing/2014/main" id="{1A4B225A-2E5C-4E05-8A9D-7CFAF35D2D26}"/>
              </a:ext>
            </a:extLst>
          </p:cNvPr>
          <p:cNvSpPr txBox="1"/>
          <p:nvPr/>
        </p:nvSpPr>
        <p:spPr>
          <a:xfrm>
            <a:off x="3286830" y="547005"/>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S</a:t>
            </a:r>
            <a:r>
              <a:rPr lang="en-GB" sz="2200" dirty="0">
                <a:solidFill>
                  <a:schemeClr val="tx1"/>
                </a:solidFill>
                <a:latin typeface="Bahnschrift SemiBold SemiConden" panose="020B0502040204020203" pitchFamily="34" charset="0"/>
              </a:rPr>
              <a:t>ub Volumes, Bonus Chapters and Epilogues</a:t>
            </a:r>
            <a:endParaRPr lang="en-US" sz="2200" dirty="0">
              <a:solidFill>
                <a:schemeClr val="tx1"/>
              </a:solidFill>
              <a:latin typeface="Bahnschrift SemiBold SemiConden" panose="020B0502040204020203" pitchFamily="34" charset="0"/>
            </a:endParaRPr>
          </a:p>
        </p:txBody>
      </p:sp>
      <p:sp>
        <p:nvSpPr>
          <p:cNvPr id="6" name="Google Shape;106;p2">
            <a:extLst>
              <a:ext uri="{FF2B5EF4-FFF2-40B4-BE49-F238E27FC236}">
                <a16:creationId xmlns:a16="http://schemas.microsoft.com/office/drawing/2014/main" id="{ED0F6BB7-FA2F-4758-B40E-7283C7497B4C}"/>
              </a:ext>
            </a:extLst>
          </p:cNvPr>
          <p:cNvSpPr txBox="1"/>
          <p:nvPr/>
        </p:nvSpPr>
        <p:spPr>
          <a:xfrm>
            <a:off x="3286828" y="1403453"/>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S</a:t>
            </a:r>
            <a:r>
              <a:rPr lang="en-GB" sz="2200" dirty="0">
                <a:solidFill>
                  <a:schemeClr val="tx1"/>
                </a:solidFill>
                <a:latin typeface="Bahnschrift SemiBold SemiConden" panose="020B0502040204020203" pitchFamily="34" charset="0"/>
              </a:rPr>
              <a:t>imilar to main data</a:t>
            </a:r>
            <a:endParaRPr lang="en-US" sz="2200" dirty="0">
              <a:solidFill>
                <a:schemeClr val="tx1"/>
              </a:solidFill>
              <a:latin typeface="Bahnschrift SemiBold SemiConden" panose="020B0502040204020203" pitchFamily="34" charset="0"/>
            </a:endParaRPr>
          </a:p>
        </p:txBody>
      </p:sp>
      <p:sp>
        <p:nvSpPr>
          <p:cNvPr id="7" name="Google Shape;106;p2">
            <a:extLst>
              <a:ext uri="{FF2B5EF4-FFF2-40B4-BE49-F238E27FC236}">
                <a16:creationId xmlns:a16="http://schemas.microsoft.com/office/drawing/2014/main" id="{15297181-1B1B-45ED-89F5-91B2FCA79185}"/>
              </a:ext>
            </a:extLst>
          </p:cNvPr>
          <p:cNvSpPr txBox="1"/>
          <p:nvPr/>
        </p:nvSpPr>
        <p:spPr>
          <a:xfrm>
            <a:off x="3286828" y="2259902"/>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C</a:t>
            </a:r>
            <a:r>
              <a:rPr lang="en-US" sz="2200" dirty="0">
                <a:solidFill>
                  <a:schemeClr val="tx1"/>
                </a:solidFill>
                <a:latin typeface="Bahnschrift SemiBold SemiConden" panose="020B0502040204020203" pitchFamily="34" charset="0"/>
              </a:rPr>
              <a:t>ounts </a:t>
            </a:r>
            <a:r>
              <a:rPr lang="en-US" sz="2200" dirty="0">
                <a:solidFill>
                  <a:srgbClr val="A3003C"/>
                </a:solidFill>
                <a:latin typeface="Bahnschrift SemiBold SemiConden" panose="020B0502040204020203" pitchFamily="34" charset="0"/>
              </a:rPr>
              <a:t>193,177</a:t>
            </a:r>
            <a:r>
              <a:rPr lang="en-US" sz="2200" dirty="0">
                <a:solidFill>
                  <a:schemeClr val="tx1"/>
                </a:solidFill>
                <a:latin typeface="Bahnschrift SemiBold SemiConden" panose="020B0502040204020203" pitchFamily="34" charset="0"/>
              </a:rPr>
              <a:t> tokens</a:t>
            </a:r>
          </a:p>
        </p:txBody>
      </p:sp>
    </p:spTree>
    <p:extLst>
      <p:ext uri="{BB962C8B-B14F-4D97-AF65-F5344CB8AC3E}">
        <p14:creationId xmlns:p14="http://schemas.microsoft.com/office/powerpoint/2010/main" val="395360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8"/>
        <p:cNvGrpSpPr/>
        <p:nvPr/>
      </p:nvGrpSpPr>
      <p:grpSpPr>
        <a:xfrm>
          <a:off x="0" y="0"/>
          <a:ext cx="0" cy="0"/>
          <a:chOff x="0" y="0"/>
          <a:chExt cx="0" cy="0"/>
        </a:xfrm>
      </p:grpSpPr>
      <p:sp>
        <p:nvSpPr>
          <p:cNvPr id="2" name="Google Shape;106;p2">
            <a:extLst>
              <a:ext uri="{FF2B5EF4-FFF2-40B4-BE49-F238E27FC236}">
                <a16:creationId xmlns:a16="http://schemas.microsoft.com/office/drawing/2014/main" id="{96FFF3BD-A299-4DD3-888C-7149AB19FA4E}"/>
              </a:ext>
            </a:extLst>
          </p:cNvPr>
          <p:cNvSpPr txBox="1"/>
          <p:nvPr/>
        </p:nvSpPr>
        <p:spPr>
          <a:xfrm>
            <a:off x="202473" y="345031"/>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Pretraining</a:t>
            </a:r>
          </a:p>
          <a:p>
            <a:pPr marL="0" marR="0" lvl="0" indent="0" algn="ctr" rtl="0">
              <a:spcBef>
                <a:spcPts val="0"/>
              </a:spcBef>
              <a:spcAft>
                <a:spcPts val="0"/>
              </a:spcAft>
              <a:buNone/>
            </a:pPr>
            <a:r>
              <a:rPr lang="en-GB" sz="1800" b="0" i="0" u="none" strike="noStrike" cap="none" dirty="0">
                <a:solidFill>
                  <a:srgbClr val="FFF1FF"/>
                </a:solidFill>
                <a:latin typeface="Arial"/>
                <a:ea typeface="Arial"/>
                <a:cs typeface="Arial"/>
                <a:sym typeface="Arial"/>
              </a:rPr>
              <a:t>Data</a:t>
            </a:r>
            <a:endParaRPr sz="1800" b="0" i="0" u="none" strike="noStrike" cap="none" dirty="0">
              <a:solidFill>
                <a:srgbClr val="FFF1FF"/>
              </a:solidFill>
              <a:latin typeface="Arial"/>
              <a:ea typeface="Arial"/>
              <a:cs typeface="Arial"/>
              <a:sym typeface="Arial"/>
            </a:endParaRPr>
          </a:p>
        </p:txBody>
      </p:sp>
      <p:sp>
        <p:nvSpPr>
          <p:cNvPr id="3" name="Google Shape;196;p7">
            <a:extLst>
              <a:ext uri="{FF2B5EF4-FFF2-40B4-BE49-F238E27FC236}">
                <a16:creationId xmlns:a16="http://schemas.microsoft.com/office/drawing/2014/main" id="{9DBA3090-01C3-4E55-A462-82BFFFF28F2C}"/>
              </a:ext>
            </a:extLst>
          </p:cNvPr>
          <p:cNvSpPr txBox="1"/>
          <p:nvPr/>
        </p:nvSpPr>
        <p:spPr>
          <a:xfrm>
            <a:off x="202473" y="5614169"/>
            <a:ext cx="1775400" cy="898800"/>
          </a:xfrm>
          <a:prstGeom prst="rect">
            <a:avLst/>
          </a:prstGeom>
          <a:solidFill>
            <a:schemeClr val="tx1"/>
          </a:solidFill>
          <a:ln w="12700" cap="flat" cmpd="sng">
            <a:solidFill>
              <a:srgbClr val="FFF1FF"/>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None/>
              <a:defRPr sz="2000">
                <a:solidFill>
                  <a:srgbClr val="FFD13F"/>
                </a:solidFill>
              </a:defRPr>
            </a:lvl1pPr>
          </a:lstStyle>
          <a:p>
            <a:fld id="{00000000-1234-1234-1234-123412341234}" type="slidenum">
              <a:rPr lang="en-GB">
                <a:solidFill>
                  <a:srgbClr val="FFF1FF"/>
                </a:solidFill>
              </a:rPr>
              <a:pPr/>
              <a:t>9</a:t>
            </a:fld>
            <a:endParaRPr dirty="0">
              <a:solidFill>
                <a:srgbClr val="FFF1FF"/>
              </a:solidFill>
            </a:endParaRPr>
          </a:p>
        </p:txBody>
      </p:sp>
      <p:sp>
        <p:nvSpPr>
          <p:cNvPr id="5" name="Google Shape;106;p2">
            <a:extLst>
              <a:ext uri="{FF2B5EF4-FFF2-40B4-BE49-F238E27FC236}">
                <a16:creationId xmlns:a16="http://schemas.microsoft.com/office/drawing/2014/main" id="{1A4B225A-2E5C-4E05-8A9D-7CFAF35D2D26}"/>
              </a:ext>
            </a:extLst>
          </p:cNvPr>
          <p:cNvSpPr txBox="1"/>
          <p:nvPr/>
        </p:nvSpPr>
        <p:spPr>
          <a:xfrm>
            <a:off x="3286830" y="547005"/>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E4007F"/>
                </a:solidFill>
                <a:latin typeface="Bahnschrift SemiBold SemiConden" panose="020B0502040204020203" pitchFamily="34" charset="0"/>
              </a:rPr>
              <a:t>G</a:t>
            </a:r>
            <a:r>
              <a:rPr lang="en-GB" sz="2200" dirty="0">
                <a:solidFill>
                  <a:schemeClr val="tx1"/>
                </a:solidFill>
                <a:latin typeface="Bahnschrift SemiBold SemiConden" panose="020B0502040204020203" pitchFamily="34" charset="0"/>
              </a:rPr>
              <a:t>utenberg Corpus selection</a:t>
            </a:r>
            <a:endParaRPr lang="en-US" sz="2200" dirty="0">
              <a:solidFill>
                <a:schemeClr val="tx1"/>
              </a:solidFill>
              <a:latin typeface="Bahnschrift SemiBold SemiConden" panose="020B0502040204020203" pitchFamily="34" charset="0"/>
            </a:endParaRPr>
          </a:p>
        </p:txBody>
      </p:sp>
      <p:sp>
        <p:nvSpPr>
          <p:cNvPr id="6" name="Google Shape;106;p2">
            <a:extLst>
              <a:ext uri="{FF2B5EF4-FFF2-40B4-BE49-F238E27FC236}">
                <a16:creationId xmlns:a16="http://schemas.microsoft.com/office/drawing/2014/main" id="{ED0F6BB7-FA2F-4758-B40E-7283C7497B4C}"/>
              </a:ext>
            </a:extLst>
          </p:cNvPr>
          <p:cNvSpPr txBox="1"/>
          <p:nvPr/>
        </p:nvSpPr>
        <p:spPr>
          <a:xfrm>
            <a:off x="3286828" y="1403453"/>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GB" sz="2200" dirty="0">
                <a:solidFill>
                  <a:srgbClr val="A3003C"/>
                </a:solidFill>
                <a:latin typeface="Bahnschrift SemiBold SemiConden" panose="020B0502040204020203" pitchFamily="34" charset="0"/>
              </a:rPr>
              <a:t>23</a:t>
            </a:r>
            <a:r>
              <a:rPr lang="en-GB" sz="2200" dirty="0">
                <a:solidFill>
                  <a:srgbClr val="E4007F"/>
                </a:solidFill>
                <a:latin typeface="Bahnschrift SemiBold SemiConden" panose="020B0502040204020203" pitchFamily="34" charset="0"/>
              </a:rPr>
              <a:t> B</a:t>
            </a:r>
            <a:r>
              <a:rPr lang="en-GB" sz="2200" dirty="0">
                <a:solidFill>
                  <a:schemeClr val="tx1"/>
                </a:solidFill>
                <a:latin typeface="Bahnschrift SemiBold SemiConden" panose="020B0502040204020203" pitchFamily="34" charset="0"/>
              </a:rPr>
              <a:t>oarding school stories </a:t>
            </a:r>
            <a:endParaRPr lang="en-US" sz="2200" dirty="0">
              <a:solidFill>
                <a:schemeClr val="tx1"/>
              </a:solidFill>
              <a:latin typeface="Bahnschrift SemiBold SemiConden" panose="020B0502040204020203" pitchFamily="34" charset="0"/>
            </a:endParaRPr>
          </a:p>
        </p:txBody>
      </p:sp>
      <p:sp>
        <p:nvSpPr>
          <p:cNvPr id="7" name="Google Shape;106;p2">
            <a:extLst>
              <a:ext uri="{FF2B5EF4-FFF2-40B4-BE49-F238E27FC236}">
                <a16:creationId xmlns:a16="http://schemas.microsoft.com/office/drawing/2014/main" id="{15297181-1B1B-45ED-89F5-91B2FCA79185}"/>
              </a:ext>
            </a:extLst>
          </p:cNvPr>
          <p:cNvSpPr txBox="1"/>
          <p:nvPr/>
        </p:nvSpPr>
        <p:spPr>
          <a:xfrm>
            <a:off x="3286828" y="2259902"/>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C</a:t>
            </a:r>
            <a:r>
              <a:rPr lang="en-US" sz="2200" dirty="0">
                <a:solidFill>
                  <a:schemeClr val="tx1"/>
                </a:solidFill>
                <a:latin typeface="Bahnschrift SemiBold SemiConden" panose="020B0502040204020203" pitchFamily="34" charset="0"/>
              </a:rPr>
              <a:t>ounts </a:t>
            </a:r>
            <a:r>
              <a:rPr lang="en-US" sz="2200" dirty="0">
                <a:solidFill>
                  <a:srgbClr val="A3003C"/>
                </a:solidFill>
                <a:latin typeface="Bahnschrift SemiBold SemiConden" panose="020B0502040204020203" pitchFamily="34" charset="0"/>
              </a:rPr>
              <a:t>1,402,919</a:t>
            </a:r>
            <a:r>
              <a:rPr lang="en-US" sz="2200" dirty="0">
                <a:solidFill>
                  <a:schemeClr val="tx1"/>
                </a:solidFill>
                <a:latin typeface="Bahnschrift SemiBold SemiConden" panose="020B0502040204020203" pitchFamily="34" charset="0"/>
              </a:rPr>
              <a:t> tokens</a:t>
            </a:r>
          </a:p>
        </p:txBody>
      </p:sp>
      <p:pic>
        <p:nvPicPr>
          <p:cNvPr id="8" name="Afbeelding 7">
            <a:extLst>
              <a:ext uri="{FF2B5EF4-FFF2-40B4-BE49-F238E27FC236}">
                <a16:creationId xmlns:a16="http://schemas.microsoft.com/office/drawing/2014/main" id="{C1EB0234-97F9-4D35-915E-8DAAF2D7AE61}"/>
              </a:ext>
            </a:extLst>
          </p:cNvPr>
          <p:cNvPicPr>
            <a:picLocks noChangeAspect="1"/>
          </p:cNvPicPr>
          <p:nvPr/>
        </p:nvPicPr>
        <p:blipFill>
          <a:blip r:embed="rId4"/>
          <a:stretch>
            <a:fillRect/>
          </a:stretch>
        </p:blipFill>
        <p:spPr>
          <a:xfrm>
            <a:off x="3773337" y="3116351"/>
            <a:ext cx="6309907" cy="2584928"/>
          </a:xfrm>
          <a:prstGeom prst="rect">
            <a:avLst/>
          </a:prstGeom>
        </p:spPr>
      </p:pic>
      <p:sp>
        <p:nvSpPr>
          <p:cNvPr id="9" name="Google Shape;106;p2">
            <a:extLst>
              <a:ext uri="{FF2B5EF4-FFF2-40B4-BE49-F238E27FC236}">
                <a16:creationId xmlns:a16="http://schemas.microsoft.com/office/drawing/2014/main" id="{D700D8C6-55C4-42ED-A941-55F56B16FB46}"/>
              </a:ext>
            </a:extLst>
          </p:cNvPr>
          <p:cNvSpPr txBox="1"/>
          <p:nvPr/>
        </p:nvSpPr>
        <p:spPr>
          <a:xfrm>
            <a:off x="3286826" y="6018117"/>
            <a:ext cx="7282927" cy="494852"/>
          </a:xfrm>
          <a:prstGeom prst="rect">
            <a:avLst/>
          </a:prstGeom>
          <a:solidFill>
            <a:schemeClr val="bg1"/>
          </a:solidFill>
          <a:ln w="28575"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R="0" lvl="0" algn="ctr" rtl="0">
              <a:spcBef>
                <a:spcPts val="0"/>
              </a:spcBef>
              <a:spcAft>
                <a:spcPts val="0"/>
              </a:spcAft>
            </a:pPr>
            <a:r>
              <a:rPr lang="en-US" sz="2200" dirty="0">
                <a:solidFill>
                  <a:srgbClr val="E4007F"/>
                </a:solidFill>
                <a:latin typeface="Bahnschrift SemiBold SemiConden" panose="020B0502040204020203" pitchFamily="34" charset="0"/>
              </a:rPr>
              <a:t>M</a:t>
            </a:r>
            <a:r>
              <a:rPr lang="en-US" sz="2200" dirty="0">
                <a:solidFill>
                  <a:schemeClr val="tx1"/>
                </a:solidFill>
                <a:latin typeface="Bahnschrift SemiBold SemiConden" panose="020B0502040204020203" pitchFamily="34" charset="0"/>
              </a:rPr>
              <a:t>erged</a:t>
            </a:r>
            <a:r>
              <a:rPr lang="en-US" sz="2200" dirty="0">
                <a:solidFill>
                  <a:srgbClr val="E4007F"/>
                </a:solidFill>
                <a:latin typeface="Bahnschrift SemiBold SemiConden" panose="020B0502040204020203" pitchFamily="34" charset="0"/>
              </a:rPr>
              <a:t> D</a:t>
            </a:r>
            <a:r>
              <a:rPr lang="en-US" sz="2200" dirty="0">
                <a:solidFill>
                  <a:schemeClr val="tx1"/>
                </a:solidFill>
                <a:latin typeface="Bahnschrift SemiBold SemiConden" panose="020B0502040204020203" pitchFamily="34" charset="0"/>
              </a:rPr>
              <a:t>ata</a:t>
            </a:r>
            <a:r>
              <a:rPr lang="en-US" sz="2200" dirty="0">
                <a:solidFill>
                  <a:srgbClr val="E4007F"/>
                </a:solidFill>
                <a:latin typeface="Bahnschrift SemiBold SemiConden" panose="020B0502040204020203" pitchFamily="34" charset="0"/>
              </a:rPr>
              <a:t>: </a:t>
            </a:r>
            <a:r>
              <a:rPr lang="en-US" sz="2200" dirty="0">
                <a:solidFill>
                  <a:schemeClr val="tx1"/>
                </a:solidFill>
                <a:latin typeface="Bahnschrift SemiBold SemiConden" panose="020B0502040204020203" pitchFamily="34" charset="0"/>
              </a:rPr>
              <a:t>Counts </a:t>
            </a:r>
            <a:r>
              <a:rPr lang="en-US" sz="2200" dirty="0">
                <a:solidFill>
                  <a:srgbClr val="A3003C"/>
                </a:solidFill>
                <a:latin typeface="Bahnschrift SemiBold SemiConden" panose="020B0502040204020203" pitchFamily="34" charset="0"/>
              </a:rPr>
              <a:t>1,596,096</a:t>
            </a:r>
            <a:r>
              <a:rPr lang="en-US" sz="2200" dirty="0">
                <a:solidFill>
                  <a:schemeClr val="tx1"/>
                </a:solidFill>
                <a:latin typeface="Bahnschrift SemiBold SemiConden" panose="020B0502040204020203" pitchFamily="34" charset="0"/>
              </a:rPr>
              <a:t> tokens</a:t>
            </a:r>
          </a:p>
        </p:txBody>
      </p:sp>
    </p:spTree>
    <p:extLst>
      <p:ext uri="{BB962C8B-B14F-4D97-AF65-F5344CB8AC3E}">
        <p14:creationId xmlns:p14="http://schemas.microsoft.com/office/powerpoint/2010/main" val="4070381772"/>
      </p:ext>
    </p:extLst>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TotalTime>
  <Words>3020</Words>
  <Application>Microsoft Office PowerPoint</Application>
  <PresentationFormat>Breedbeeld</PresentationFormat>
  <Paragraphs>239</Paragraphs>
  <Slides>27</Slides>
  <Notes>27</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27</vt:i4>
      </vt:variant>
    </vt:vector>
  </HeadingPairs>
  <TitlesOfParts>
    <vt:vector size="33" baseType="lpstr">
      <vt:lpstr>Arial</vt:lpstr>
      <vt:lpstr>Bahnschrift</vt:lpstr>
      <vt:lpstr>Bahnschrift SemiBold</vt:lpstr>
      <vt:lpstr>Bahnschrift SemiBold SemiConden</vt:lpstr>
      <vt:lpstr>Calibri</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morine.art@gmail.com</dc:creator>
  <cp:lastModifiedBy>morine.art@gmail.com</cp:lastModifiedBy>
  <cp:revision>485</cp:revision>
  <dcterms:created xsi:type="dcterms:W3CDTF">2019-11-19T11:57:09Z</dcterms:created>
  <dcterms:modified xsi:type="dcterms:W3CDTF">2022-09-01T16:55:02Z</dcterms:modified>
</cp:coreProperties>
</file>