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340" r:id="rId2"/>
    <p:sldId id="316" r:id="rId3"/>
    <p:sldId id="337" r:id="rId4"/>
    <p:sldId id="338" r:id="rId5"/>
    <p:sldId id="339" r:id="rId6"/>
    <p:sldId id="345" r:id="rId7"/>
    <p:sldId id="346" r:id="rId8"/>
    <p:sldId id="342" r:id="rId9"/>
    <p:sldId id="344" r:id="rId10"/>
    <p:sldId id="349" r:id="rId11"/>
    <p:sldId id="347" r:id="rId12"/>
    <p:sldId id="348" r:id="rId13"/>
    <p:sldId id="33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ZpN2K8dd2ZmXMEsv4IbKko0SR3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ne.art@gmail.com" initials="m" lastIdx="1" clrIdx="0">
    <p:extLst>
      <p:ext uri="{19B8F6BF-5375-455C-9EA6-DF929625EA0E}">
        <p15:presenceInfo xmlns:p15="http://schemas.microsoft.com/office/powerpoint/2012/main" userId="c08a352249e25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7F"/>
    <a:srgbClr val="ECECEC"/>
    <a:srgbClr val="F6FFFD"/>
    <a:srgbClr val="F8F1F2"/>
    <a:srgbClr val="F3F9F7"/>
    <a:srgbClr val="F0EFEB"/>
    <a:srgbClr val="F7FEFE"/>
    <a:srgbClr val="F2F1ED"/>
    <a:srgbClr val="F5F1EC"/>
    <a:srgbClr val="B18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148" autoAdjust="0"/>
  </p:normalViewPr>
  <p:slideViewPr>
    <p:cSldViewPr snapToGrid="0">
      <p:cViewPr varScale="1">
        <p:scale>
          <a:sx n="89" d="100"/>
          <a:sy n="89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17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0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11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063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66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37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23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12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22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51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959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29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6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20000"/>
          </a:srgb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2996304-398E-4A86-9DC8-59AA6E133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09" t="35137" r="19882" b="44157"/>
          <a:stretch/>
        </p:blipFill>
        <p:spPr>
          <a:xfrm>
            <a:off x="2977779" y="1649092"/>
            <a:ext cx="6236442" cy="177990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C67017F-DBCB-4F8F-AADB-009391BDD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5" t="1412" r="53844" b="1176"/>
          <a:stretch/>
        </p:blipFill>
        <p:spPr>
          <a:xfrm>
            <a:off x="53788" y="38964"/>
            <a:ext cx="2197554" cy="6780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2584BF-5FCC-458E-8A42-B6989688B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13" t="1412" r="1883" b="1176"/>
          <a:stretch/>
        </p:blipFill>
        <p:spPr>
          <a:xfrm>
            <a:off x="9940658" y="38963"/>
            <a:ext cx="2198154" cy="6780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5B05EE32-483D-4D85-AAF4-72290045B0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382" t="75325" r="11068" b="14306"/>
          <a:stretch/>
        </p:blipFill>
        <p:spPr>
          <a:xfrm>
            <a:off x="5611501" y="4497849"/>
            <a:ext cx="3602720" cy="7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1FF"/>
                </a:solidFill>
              </a:rPr>
              <a:t>Hypothesis</a:t>
            </a:r>
            <a:endParaRPr lang="en-GB"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10</a:t>
            </a:fld>
            <a:endParaRPr dirty="0">
              <a:solidFill>
                <a:srgbClr val="FFF1FF"/>
              </a:solidFill>
            </a:endParaRPr>
          </a:p>
        </p:txBody>
      </p:sp>
      <p:sp>
        <p:nvSpPr>
          <p:cNvPr id="7" name="Google Shape;106;p2">
            <a:extLst>
              <a:ext uri="{FF2B5EF4-FFF2-40B4-BE49-F238E27FC236}">
                <a16:creationId xmlns:a16="http://schemas.microsoft.com/office/drawing/2014/main" id="{7B56B33E-CAEC-4D6E-B6AC-0212E4DBFAEE}"/>
              </a:ext>
            </a:extLst>
          </p:cNvPr>
          <p:cNvSpPr txBox="1"/>
          <p:nvPr/>
        </p:nvSpPr>
        <p:spPr>
          <a:xfrm>
            <a:off x="3609190" y="796067"/>
            <a:ext cx="7282927" cy="5271246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2200" baseline="30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year,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2200" baseline="300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st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 trimester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: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Explanations of school system (Volume 1)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More info about first years, less about other students/classes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2200" baseline="30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year,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2</a:t>
            </a:r>
            <a:r>
              <a:rPr lang="en-US" sz="2200" baseline="300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nd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 trimester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: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Less superficial connections, more in depth character descriptions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2200" baseline="30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st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year,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3</a:t>
            </a:r>
            <a:r>
              <a:rPr lang="en-US" sz="2200" baseline="300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rd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 trimester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: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Mentions of graduation of older students,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moving onto the 2</a:t>
            </a:r>
            <a:r>
              <a:rPr lang="en-US" sz="2200" baseline="30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nd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year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2</a:t>
            </a:r>
            <a:r>
              <a:rPr lang="en-US" sz="2200" baseline="30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nd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year,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4</a:t>
            </a:r>
            <a:r>
              <a:rPr lang="en-US" sz="2200" baseline="300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th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 trimester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: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Interclass interaction, all schoolyears </a:t>
            </a:r>
          </a:p>
        </p:txBody>
      </p:sp>
      <p:sp>
        <p:nvSpPr>
          <p:cNvPr id="10" name="Pijl: gekromd rechts 9">
            <a:extLst>
              <a:ext uri="{FF2B5EF4-FFF2-40B4-BE49-F238E27FC236}">
                <a16:creationId xmlns:a16="http://schemas.microsoft.com/office/drawing/2014/main" id="{B444A4EE-A5E6-4266-8717-523229DBF180}"/>
              </a:ext>
            </a:extLst>
          </p:cNvPr>
          <p:cNvSpPr/>
          <p:nvPr/>
        </p:nvSpPr>
        <p:spPr>
          <a:xfrm>
            <a:off x="3162744" y="3964193"/>
            <a:ext cx="892885" cy="1570616"/>
          </a:xfrm>
          <a:prstGeom prst="curvedRightArrow">
            <a:avLst/>
          </a:prstGeom>
          <a:solidFill>
            <a:srgbClr val="E4007F"/>
          </a:solidFill>
          <a:ln>
            <a:solidFill>
              <a:srgbClr val="8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jl: gekromd rechts 8">
            <a:extLst>
              <a:ext uri="{FF2B5EF4-FFF2-40B4-BE49-F238E27FC236}">
                <a16:creationId xmlns:a16="http://schemas.microsoft.com/office/drawing/2014/main" id="{EDEE7C50-CCAF-4E2A-AAB4-DBF2213F2E2B}"/>
              </a:ext>
            </a:extLst>
          </p:cNvPr>
          <p:cNvSpPr/>
          <p:nvPr/>
        </p:nvSpPr>
        <p:spPr>
          <a:xfrm>
            <a:off x="3162744" y="2600662"/>
            <a:ext cx="892885" cy="1570616"/>
          </a:xfrm>
          <a:prstGeom prst="curvedRightArrow">
            <a:avLst/>
          </a:prstGeom>
          <a:solidFill>
            <a:srgbClr val="E4007F"/>
          </a:solidFill>
          <a:ln>
            <a:solidFill>
              <a:srgbClr val="8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jl: gekromd rechts 7">
            <a:extLst>
              <a:ext uri="{FF2B5EF4-FFF2-40B4-BE49-F238E27FC236}">
                <a16:creationId xmlns:a16="http://schemas.microsoft.com/office/drawing/2014/main" id="{AC607F14-C561-4E4B-8D76-64CF7E1D6202}"/>
              </a:ext>
            </a:extLst>
          </p:cNvPr>
          <p:cNvSpPr/>
          <p:nvPr/>
        </p:nvSpPr>
        <p:spPr>
          <a:xfrm>
            <a:off x="3162747" y="1097280"/>
            <a:ext cx="892885" cy="1721224"/>
          </a:xfrm>
          <a:prstGeom prst="curvedRightArrow">
            <a:avLst/>
          </a:prstGeom>
          <a:solidFill>
            <a:srgbClr val="E4007F"/>
          </a:solidFill>
          <a:ln>
            <a:solidFill>
              <a:srgbClr val="8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7;p2">
            <a:extLst>
              <a:ext uri="{FF2B5EF4-FFF2-40B4-BE49-F238E27FC236}">
                <a16:creationId xmlns:a16="http://schemas.microsoft.com/office/drawing/2014/main" id="{4255B0B4-70A8-4B91-B09E-98FFE4129038}"/>
              </a:ext>
            </a:extLst>
          </p:cNvPr>
          <p:cNvSpPr txBox="1"/>
          <p:nvPr/>
        </p:nvSpPr>
        <p:spPr>
          <a:xfrm>
            <a:off x="2354400" y="2745685"/>
            <a:ext cx="7483200" cy="136662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A300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400">
                <a:solidFill>
                  <a:srgbClr val="FFD13F"/>
                </a:solidFill>
              </a:defRPr>
            </a:lvl1pPr>
          </a:lstStyle>
          <a:p>
            <a:r>
              <a:rPr lang="en-GB" sz="60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M</a:t>
            </a:r>
            <a:r>
              <a:rPr lang="en-GB" sz="6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ethodology</a:t>
            </a:r>
          </a:p>
        </p:txBody>
      </p:sp>
    </p:spTree>
    <p:extLst>
      <p:ext uri="{BB962C8B-B14F-4D97-AF65-F5344CB8AC3E}">
        <p14:creationId xmlns:p14="http://schemas.microsoft.com/office/powerpoint/2010/main" val="266682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1FF"/>
                </a:solidFill>
              </a:rPr>
              <a:t>Methodology</a:t>
            </a:r>
            <a:endParaRPr lang="en-GB"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12</a:t>
            </a:fld>
            <a:endParaRPr dirty="0">
              <a:solidFill>
                <a:srgbClr val="FFF1FF"/>
              </a:solidFill>
            </a:endParaRPr>
          </a:p>
        </p:txBody>
      </p:sp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3B3E95BA-6BA4-4FC9-BCC1-BCE502C831C7}"/>
              </a:ext>
            </a:extLst>
          </p:cNvPr>
          <p:cNvSpPr txBox="1"/>
          <p:nvPr/>
        </p:nvSpPr>
        <p:spPr>
          <a:xfrm>
            <a:off x="3179260" y="718576"/>
            <a:ext cx="7282927" cy="898799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T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opic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M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odelling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Using a pretrained topic model</a:t>
            </a:r>
          </a:p>
        </p:txBody>
      </p:sp>
      <p:sp>
        <p:nvSpPr>
          <p:cNvPr id="6" name="Google Shape;106;p2">
            <a:extLst>
              <a:ext uri="{FF2B5EF4-FFF2-40B4-BE49-F238E27FC236}">
                <a16:creationId xmlns:a16="http://schemas.microsoft.com/office/drawing/2014/main" id="{9F8BB44E-60CB-40A9-A0E6-F9A271F49892}"/>
              </a:ext>
            </a:extLst>
          </p:cNvPr>
          <p:cNvSpPr txBox="1"/>
          <p:nvPr/>
        </p:nvSpPr>
        <p:spPr>
          <a:xfrm>
            <a:off x="3179259" y="1839163"/>
            <a:ext cx="7282927" cy="29587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B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ooks 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C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orpus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(Zhu et al., 'Aligning Books and Movies: Towards Story-like Visual Explanations by Watching Movies and Reading Books’, </a:t>
            </a:r>
            <a:r>
              <a:rPr lang="en-GB" sz="1500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arXiv</a:t>
            </a:r>
            <a:r>
              <a:rPr lang="en-GB" sz="15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(2015))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- </a:t>
            </a:r>
            <a:r>
              <a:rPr lang="en-GB" sz="1800" b="0" i="0" dirty="0">
                <a:solidFill>
                  <a:srgbClr val="D5D5D5"/>
                </a:solidFill>
                <a:effectLst/>
                <a:latin typeface="Bahnschrift SemiBold SemiConden" panose="020B0502040204020203" pitchFamily="34" charset="0"/>
              </a:rPr>
              <a:t> </a:t>
            </a:r>
            <a:r>
              <a:rPr lang="en-GB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Large collection of contemporary, self-published, English-language, novel-length fiction</a:t>
            </a:r>
          </a:p>
          <a:p>
            <a:pPr algn="ctr"/>
            <a:r>
              <a:rPr lang="en-GB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- 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Generally </a:t>
            </a:r>
            <a:r>
              <a:rPr lang="en-GB" sz="18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self-publish</a:t>
            </a:r>
            <a:r>
              <a:rPr lang="en-US" sz="18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e</a:t>
            </a:r>
            <a:r>
              <a:rPr lang="en-GB" sz="18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d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, not heavily edited or mediated</a:t>
            </a:r>
            <a:endParaRPr lang="en-US" sz="18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Google Shape;106;p2">
            <a:extLst>
              <a:ext uri="{FF2B5EF4-FFF2-40B4-BE49-F238E27FC236}">
                <a16:creationId xmlns:a16="http://schemas.microsoft.com/office/drawing/2014/main" id="{2EDDCC32-220D-4CBF-B970-F92831960BB2}"/>
              </a:ext>
            </a:extLst>
          </p:cNvPr>
          <p:cNvSpPr txBox="1"/>
          <p:nvPr/>
        </p:nvSpPr>
        <p:spPr>
          <a:xfrm>
            <a:off x="3179258" y="5102984"/>
            <a:ext cx="7282927" cy="10223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N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on-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N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egative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M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atrix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F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actorization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GB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NMF</a:t>
            </a:r>
            <a:r>
              <a:rPr lang="en-GB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)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(Or another topic model if I deem it more suitable)</a:t>
            </a:r>
          </a:p>
        </p:txBody>
      </p:sp>
    </p:spTree>
    <p:extLst>
      <p:ext uri="{BB962C8B-B14F-4D97-AF65-F5344CB8AC3E}">
        <p14:creationId xmlns:p14="http://schemas.microsoft.com/office/powerpoint/2010/main" val="361822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1EC"/>
            </a:gs>
            <a:gs pos="91000">
              <a:srgbClr val="FFF1FF"/>
            </a:gs>
            <a:gs pos="92000">
              <a:srgbClr val="7A5883"/>
            </a:gs>
            <a:gs pos="100000">
              <a:srgbClr val="B18BAA"/>
            </a:gs>
          </a:gsLst>
          <a:lin ang="5400000" scaled="1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Afbeelding met tekst, persoon, poseren, staand&#10;&#10;Automatisch gegenereerde beschrijving">
            <a:extLst>
              <a:ext uri="{FF2B5EF4-FFF2-40B4-BE49-F238E27FC236}">
                <a16:creationId xmlns:a16="http://schemas.microsoft.com/office/drawing/2014/main" id="{96831B36-834A-4FAA-8457-BA0F56B39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8"/>
          <a:stretch/>
        </p:blipFill>
        <p:spPr>
          <a:xfrm>
            <a:off x="896085" y="-61784"/>
            <a:ext cx="10243750" cy="6981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CFCF7ACF-CD2E-4C32-8BF0-8521CB94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12" y="4045910"/>
            <a:ext cx="6077135" cy="2354890"/>
          </a:xfrm>
          <a:prstGeom prst="rect">
            <a:avLst/>
          </a:prstGeom>
        </p:spPr>
      </p:pic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FB60C2C1-9E41-434F-9930-1BA95029E15B}"/>
              </a:ext>
            </a:extLst>
          </p:cNvPr>
          <p:cNvSpPr txBox="1"/>
          <p:nvPr/>
        </p:nvSpPr>
        <p:spPr>
          <a:xfrm>
            <a:off x="1473798" y="3743392"/>
            <a:ext cx="6691256" cy="898799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T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hank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you for paying attention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ny questions</a:t>
            </a:r>
            <a:r>
              <a:rPr lang="en-US" sz="2200" dirty="0">
                <a:solidFill>
                  <a:srgbClr val="8E0033"/>
                </a:solidFill>
                <a:latin typeface="Bahnschrift SemiBold SemiConden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168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7;p2">
            <a:extLst>
              <a:ext uri="{FF2B5EF4-FFF2-40B4-BE49-F238E27FC236}">
                <a16:creationId xmlns:a16="http://schemas.microsoft.com/office/drawing/2014/main" id="{4255B0B4-70A8-4B91-B09E-98FFE4129038}"/>
              </a:ext>
            </a:extLst>
          </p:cNvPr>
          <p:cNvSpPr txBox="1"/>
          <p:nvPr/>
        </p:nvSpPr>
        <p:spPr>
          <a:xfrm>
            <a:off x="2354400" y="2745685"/>
            <a:ext cx="7483200" cy="136662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A300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400">
                <a:solidFill>
                  <a:srgbClr val="FFD13F"/>
                </a:solidFill>
              </a:defRPr>
            </a:lvl1pPr>
          </a:lstStyle>
          <a:p>
            <a:r>
              <a:rPr lang="en-GB" sz="60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D</a:t>
            </a:r>
            <a:r>
              <a:rPr lang="en-GB" sz="6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30956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6;p2">
            <a:extLst>
              <a:ext uri="{FF2B5EF4-FFF2-40B4-BE49-F238E27FC236}">
                <a16:creationId xmlns:a16="http://schemas.microsoft.com/office/drawing/2014/main" id="{E3844B3B-1F48-4DFB-BA8D-5D950417C369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FFFB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 b="0" i="0" u="none" strike="noStrike" cap="none" dirty="0">
              <a:solidFill>
                <a:srgbClr val="FFFB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96;p7">
            <a:extLst>
              <a:ext uri="{FF2B5EF4-FFF2-40B4-BE49-F238E27FC236}">
                <a16:creationId xmlns:a16="http://schemas.microsoft.com/office/drawing/2014/main" id="{671A1850-D7F1-42BC-A9A7-6084C7A89B08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BFF"/>
                </a:solidFill>
              </a:rPr>
              <a:pPr/>
              <a:t>3</a:t>
            </a:fld>
            <a:endParaRPr dirty="0">
              <a:solidFill>
                <a:srgbClr val="FFFBFF"/>
              </a:solidFill>
            </a:endParaRPr>
          </a:p>
        </p:txBody>
      </p:sp>
      <p:sp>
        <p:nvSpPr>
          <p:cNvPr id="15" name="Google Shape;106;p2">
            <a:extLst>
              <a:ext uri="{FF2B5EF4-FFF2-40B4-BE49-F238E27FC236}">
                <a16:creationId xmlns:a16="http://schemas.microsoft.com/office/drawing/2014/main" id="{2F08E076-1EBE-4FEC-A5E7-DAA77F61DC91}"/>
              </a:ext>
            </a:extLst>
          </p:cNvPr>
          <p:cNvSpPr txBox="1"/>
          <p:nvPr/>
        </p:nvSpPr>
        <p:spPr>
          <a:xfrm>
            <a:off x="3286836" y="2411584"/>
            <a:ext cx="7282927" cy="49485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J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apanese 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V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isual 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N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ovel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8C985F5-FC45-4896-93A4-2800FB297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79" b="22830"/>
          <a:stretch/>
        </p:blipFill>
        <p:spPr>
          <a:xfrm>
            <a:off x="3889733" y="794431"/>
            <a:ext cx="6077135" cy="1247887"/>
          </a:xfrm>
          <a:prstGeom prst="rect">
            <a:avLst/>
          </a:prstGeom>
        </p:spPr>
      </p:pic>
      <p:sp>
        <p:nvSpPr>
          <p:cNvPr id="17" name="Google Shape;106;p2">
            <a:extLst>
              <a:ext uri="{FF2B5EF4-FFF2-40B4-BE49-F238E27FC236}">
                <a16:creationId xmlns:a16="http://schemas.microsoft.com/office/drawing/2014/main" id="{7DDC6185-8E11-4B27-9F98-DF83F1E6863B}"/>
              </a:ext>
            </a:extLst>
          </p:cNvPr>
          <p:cNvSpPr txBox="1"/>
          <p:nvPr/>
        </p:nvSpPr>
        <p:spPr>
          <a:xfrm>
            <a:off x="3286834" y="5027733"/>
            <a:ext cx="7282927" cy="49485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200">
                <a:solidFill>
                  <a:srgbClr val="E4007F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14</a:t>
            </a:r>
            <a:r>
              <a:rPr lang="en-US" dirty="0">
                <a:solidFill>
                  <a:schemeClr val="tx1"/>
                </a:solidFill>
              </a:rPr>
              <a:t> translated volumes, </a:t>
            </a:r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 translated ‘sub volumes’</a:t>
            </a:r>
          </a:p>
        </p:txBody>
      </p:sp>
      <p:sp>
        <p:nvSpPr>
          <p:cNvPr id="20" name="Google Shape;106;p2">
            <a:extLst>
              <a:ext uri="{FF2B5EF4-FFF2-40B4-BE49-F238E27FC236}">
                <a16:creationId xmlns:a16="http://schemas.microsoft.com/office/drawing/2014/main" id="{FD087E13-8582-49EF-A867-DFC380302F18}"/>
              </a:ext>
            </a:extLst>
          </p:cNvPr>
          <p:cNvSpPr txBox="1"/>
          <p:nvPr/>
        </p:nvSpPr>
        <p:spPr>
          <a:xfrm>
            <a:off x="3286835" y="3099663"/>
            <a:ext cx="7282927" cy="173052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200">
                <a:solidFill>
                  <a:srgbClr val="E4007F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About </a:t>
            </a:r>
            <a:r>
              <a:rPr lang="en-US" dirty="0">
                <a:solidFill>
                  <a:srgbClr val="A3003C"/>
                </a:solidFill>
              </a:rPr>
              <a:t>high school students </a:t>
            </a:r>
            <a:r>
              <a:rPr lang="en-US" dirty="0">
                <a:solidFill>
                  <a:schemeClr val="tx1"/>
                </a:solidFill>
              </a:rPr>
              <a:t>competing to be the ‘best’ class within their year through various competitions.</a:t>
            </a:r>
          </a:p>
          <a:p>
            <a:r>
              <a:rPr lang="en-US" dirty="0">
                <a:solidFill>
                  <a:schemeClr val="tx1"/>
                </a:solidFill>
              </a:rPr>
              <a:t>Under the premise that </a:t>
            </a:r>
            <a:r>
              <a:rPr lang="en-US" dirty="0">
                <a:solidFill>
                  <a:srgbClr val="A3003C"/>
                </a:solidFill>
              </a:rPr>
              <a:t>graduates from the best class </a:t>
            </a:r>
            <a:r>
              <a:rPr lang="en-US" dirty="0">
                <a:solidFill>
                  <a:schemeClr val="tx1"/>
                </a:solidFill>
              </a:rPr>
              <a:t>in this school </a:t>
            </a:r>
            <a:r>
              <a:rPr lang="en-US" dirty="0">
                <a:solidFill>
                  <a:srgbClr val="A3003C"/>
                </a:solidFill>
              </a:rPr>
              <a:t>can get </a:t>
            </a:r>
            <a:r>
              <a:rPr lang="en-US" dirty="0">
                <a:solidFill>
                  <a:schemeClr val="tx1"/>
                </a:solidFill>
              </a:rPr>
              <a:t>them </a:t>
            </a:r>
            <a:r>
              <a:rPr lang="en-US" dirty="0">
                <a:solidFill>
                  <a:srgbClr val="A3003C"/>
                </a:solidFill>
              </a:rPr>
              <a:t>any position in society </a:t>
            </a:r>
            <a:r>
              <a:rPr lang="en-US" dirty="0">
                <a:solidFill>
                  <a:schemeClr val="tx1"/>
                </a:solidFill>
              </a:rPr>
              <a:t>they would like.</a:t>
            </a:r>
          </a:p>
        </p:txBody>
      </p:sp>
    </p:spTree>
    <p:extLst>
      <p:ext uri="{BB962C8B-B14F-4D97-AF65-F5344CB8AC3E}">
        <p14:creationId xmlns:p14="http://schemas.microsoft.com/office/powerpoint/2010/main" val="16923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rgbClr val="FFF1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4</a:t>
            </a:fld>
            <a:endParaRPr dirty="0">
              <a:solidFill>
                <a:srgbClr val="FFF1FF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62F379-628E-4F9B-8B32-BDF9750C2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59" t="5031" r="57118" b="42745"/>
          <a:stretch/>
        </p:blipFill>
        <p:spPr>
          <a:xfrm>
            <a:off x="3879637" y="297498"/>
            <a:ext cx="6678239" cy="62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1FF"/>
                </a:solidFill>
              </a:rPr>
              <a:t>Dataset</a:t>
            </a:r>
            <a:endParaRPr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5</a:t>
            </a:fld>
            <a:endParaRPr dirty="0">
              <a:solidFill>
                <a:srgbClr val="FFF1FF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26AE5EF-5E2C-4CE0-85B7-0784F97AF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3" t="5031" r="42647" b="79765"/>
          <a:stretch/>
        </p:blipFill>
        <p:spPr>
          <a:xfrm>
            <a:off x="2944852" y="2635313"/>
            <a:ext cx="8450540" cy="15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7;p2">
            <a:extLst>
              <a:ext uri="{FF2B5EF4-FFF2-40B4-BE49-F238E27FC236}">
                <a16:creationId xmlns:a16="http://schemas.microsoft.com/office/drawing/2014/main" id="{4255B0B4-70A8-4B91-B09E-98FFE4129038}"/>
              </a:ext>
            </a:extLst>
          </p:cNvPr>
          <p:cNvSpPr txBox="1"/>
          <p:nvPr/>
        </p:nvSpPr>
        <p:spPr>
          <a:xfrm>
            <a:off x="2354400" y="2745685"/>
            <a:ext cx="7483200" cy="136662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A300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400">
                <a:solidFill>
                  <a:srgbClr val="FFD13F"/>
                </a:solidFill>
              </a:defRPr>
            </a:lvl1pPr>
          </a:lstStyle>
          <a:p>
            <a:r>
              <a:rPr lang="en-GB" sz="60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R</a:t>
            </a:r>
            <a:r>
              <a:rPr lang="en-GB" sz="6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esearch </a:t>
            </a:r>
            <a:r>
              <a:rPr lang="en-GB" sz="60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Q</a:t>
            </a:r>
            <a:r>
              <a:rPr lang="en-GB" sz="6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uestion</a:t>
            </a:r>
          </a:p>
        </p:txBody>
      </p:sp>
    </p:spTree>
    <p:extLst>
      <p:ext uri="{BB962C8B-B14F-4D97-AF65-F5344CB8AC3E}">
        <p14:creationId xmlns:p14="http://schemas.microsoft.com/office/powerpoint/2010/main" val="9032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1FF"/>
                </a:solidFill>
              </a:rPr>
              <a:t>Hypothesis</a:t>
            </a:r>
            <a:endParaRPr lang="en-GB"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7</a:t>
            </a:fld>
            <a:endParaRPr dirty="0">
              <a:solidFill>
                <a:srgbClr val="FFF1FF"/>
              </a:solidFill>
            </a:endParaRPr>
          </a:p>
        </p:txBody>
      </p:sp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3B3E95BA-6BA4-4FC9-BCC1-BCE502C831C7}"/>
              </a:ext>
            </a:extLst>
          </p:cNvPr>
          <p:cNvSpPr txBox="1"/>
          <p:nvPr/>
        </p:nvSpPr>
        <p:spPr>
          <a:xfrm>
            <a:off x="3351382" y="794431"/>
            <a:ext cx="7282927" cy="898799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H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ow do topics change in between the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main volumes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and ‘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sub volumes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’ of Classroom of the Elite?</a:t>
            </a:r>
          </a:p>
        </p:txBody>
      </p:sp>
      <p:sp>
        <p:nvSpPr>
          <p:cNvPr id="6" name="Google Shape;106;p2">
            <a:extLst>
              <a:ext uri="{FF2B5EF4-FFF2-40B4-BE49-F238E27FC236}">
                <a16:creationId xmlns:a16="http://schemas.microsoft.com/office/drawing/2014/main" id="{E31D5FAA-2D55-448E-A383-AF9539B78E8B}"/>
              </a:ext>
            </a:extLst>
          </p:cNvPr>
          <p:cNvSpPr txBox="1"/>
          <p:nvPr/>
        </p:nvSpPr>
        <p:spPr>
          <a:xfrm>
            <a:off x="3351382" y="1892952"/>
            <a:ext cx="7282927" cy="124828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H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ow do topics change in between the main volumes of Classroom of the Elite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covering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each trimester </a:t>
            </a:r>
            <a:r>
              <a:rPr lang="en-US" sz="2200" dirty="0">
                <a:solidFill>
                  <a:srgbClr val="8E0033"/>
                </a:solidFill>
                <a:latin typeface="Bahnschrift SemiBold SemiConden" panose="020B0502040204020203" pitchFamily="34" charset="0"/>
              </a:rPr>
              <a:t>of high school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for the protagonist?</a:t>
            </a:r>
          </a:p>
        </p:txBody>
      </p:sp>
    </p:spTree>
    <p:extLst>
      <p:ext uri="{BB962C8B-B14F-4D97-AF65-F5344CB8AC3E}">
        <p14:creationId xmlns:p14="http://schemas.microsoft.com/office/powerpoint/2010/main" val="5385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7;p2">
            <a:extLst>
              <a:ext uri="{FF2B5EF4-FFF2-40B4-BE49-F238E27FC236}">
                <a16:creationId xmlns:a16="http://schemas.microsoft.com/office/drawing/2014/main" id="{4255B0B4-70A8-4B91-B09E-98FFE4129038}"/>
              </a:ext>
            </a:extLst>
          </p:cNvPr>
          <p:cNvSpPr txBox="1"/>
          <p:nvPr/>
        </p:nvSpPr>
        <p:spPr>
          <a:xfrm>
            <a:off x="2354400" y="2745685"/>
            <a:ext cx="7483200" cy="136662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A3003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400">
                <a:solidFill>
                  <a:srgbClr val="FFD13F"/>
                </a:solidFill>
              </a:defRPr>
            </a:lvl1pPr>
          </a:lstStyle>
          <a:p>
            <a:r>
              <a:rPr lang="en-GB" sz="60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H</a:t>
            </a:r>
            <a:r>
              <a:rPr lang="en-GB" sz="60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ypothesis</a:t>
            </a:r>
          </a:p>
        </p:txBody>
      </p:sp>
    </p:spTree>
    <p:extLst>
      <p:ext uri="{BB962C8B-B14F-4D97-AF65-F5344CB8AC3E}">
        <p14:creationId xmlns:p14="http://schemas.microsoft.com/office/powerpoint/2010/main" val="338114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2">
            <a:extLst>
              <a:ext uri="{FF2B5EF4-FFF2-40B4-BE49-F238E27FC236}">
                <a16:creationId xmlns:a16="http://schemas.microsoft.com/office/drawing/2014/main" id="{96FFF3BD-A299-4DD3-888C-7149AB19FA4E}"/>
              </a:ext>
            </a:extLst>
          </p:cNvPr>
          <p:cNvSpPr txBox="1"/>
          <p:nvPr/>
        </p:nvSpPr>
        <p:spPr>
          <a:xfrm>
            <a:off x="202473" y="345031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1FF"/>
                </a:solidFill>
              </a:rPr>
              <a:t>Hypothesis</a:t>
            </a:r>
            <a:endParaRPr lang="en-GB" sz="1800" b="0" i="0" u="none" strike="noStrike" cap="none" dirty="0">
              <a:solidFill>
                <a:srgbClr val="FFF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6;p7">
            <a:extLst>
              <a:ext uri="{FF2B5EF4-FFF2-40B4-BE49-F238E27FC236}">
                <a16:creationId xmlns:a16="http://schemas.microsoft.com/office/drawing/2014/main" id="{9DBA3090-01C3-4E55-A462-82BFFFF28F2C}"/>
              </a:ext>
            </a:extLst>
          </p:cNvPr>
          <p:cNvSpPr txBox="1"/>
          <p:nvPr/>
        </p:nvSpPr>
        <p:spPr>
          <a:xfrm>
            <a:off x="202473" y="5614169"/>
            <a:ext cx="1775400" cy="8988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F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2000">
                <a:solidFill>
                  <a:srgbClr val="FFD13F"/>
                </a:solidFill>
              </a:defRPr>
            </a:lvl1pPr>
          </a:lstStyle>
          <a:p>
            <a:fld id="{00000000-1234-1234-1234-123412341234}" type="slidenum">
              <a:rPr lang="en-GB">
                <a:solidFill>
                  <a:srgbClr val="FFF1FF"/>
                </a:solidFill>
              </a:rPr>
              <a:pPr/>
              <a:t>9</a:t>
            </a:fld>
            <a:endParaRPr dirty="0">
              <a:solidFill>
                <a:srgbClr val="FFF1FF"/>
              </a:solidFill>
            </a:endParaRPr>
          </a:p>
        </p:txBody>
      </p:sp>
      <p:sp>
        <p:nvSpPr>
          <p:cNvPr id="7" name="Google Shape;106;p2">
            <a:extLst>
              <a:ext uri="{FF2B5EF4-FFF2-40B4-BE49-F238E27FC236}">
                <a16:creationId xmlns:a16="http://schemas.microsoft.com/office/drawing/2014/main" id="{7B56B33E-CAEC-4D6E-B6AC-0212E4DBFAEE}"/>
              </a:ext>
            </a:extLst>
          </p:cNvPr>
          <p:cNvSpPr txBox="1"/>
          <p:nvPr/>
        </p:nvSpPr>
        <p:spPr>
          <a:xfrm>
            <a:off x="3609190" y="1459533"/>
            <a:ext cx="7282927" cy="3938934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M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ain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V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olumes: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Competition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, rankings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General info about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classes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School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related topics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S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ub</a:t>
            </a:r>
            <a:r>
              <a:rPr lang="en-US" sz="2200" dirty="0">
                <a:solidFill>
                  <a:srgbClr val="E4007F"/>
                </a:solidFill>
                <a:latin typeface="Bahnschrift SemiBold SemiConden" panose="020B0502040204020203" pitchFamily="34" charset="0"/>
              </a:rPr>
              <a:t> V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olumes: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More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personal 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developments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Focus on intercharacter </a:t>
            </a: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relationships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A3003C"/>
                </a:solidFill>
                <a:latin typeface="Bahnschrift SemiBold SemiConden" panose="020B0502040204020203" pitchFamily="34" charset="0"/>
              </a:rPr>
              <a:t>Vacation</a:t>
            </a:r>
            <a:r>
              <a:rPr lang="en-US" sz="220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/break related topics</a:t>
            </a:r>
          </a:p>
        </p:txBody>
      </p:sp>
      <p:sp>
        <p:nvSpPr>
          <p:cNvPr id="4" name="Pijl: omhoog/omlaag 3">
            <a:extLst>
              <a:ext uri="{FF2B5EF4-FFF2-40B4-BE49-F238E27FC236}">
                <a16:creationId xmlns:a16="http://schemas.microsoft.com/office/drawing/2014/main" id="{4B90A996-44DD-4D44-B0E0-A54B53D564D9}"/>
              </a:ext>
            </a:extLst>
          </p:cNvPr>
          <p:cNvSpPr/>
          <p:nvPr/>
        </p:nvSpPr>
        <p:spPr>
          <a:xfrm>
            <a:off x="7057202" y="3079376"/>
            <a:ext cx="386901" cy="699247"/>
          </a:xfrm>
          <a:prstGeom prst="upDownArrow">
            <a:avLst/>
          </a:prstGeom>
          <a:solidFill>
            <a:srgbClr val="E4007F"/>
          </a:solidFill>
          <a:ln>
            <a:solidFill>
              <a:srgbClr val="8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30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087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308</Words>
  <Application>Microsoft Office PowerPoint</Application>
  <PresentationFormat>Breedbeeld</PresentationFormat>
  <Paragraphs>69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Bahnschrift SemiBold SemiConden</vt:lpstr>
      <vt:lpstr>Calibri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</dc:title>
  <dc:creator>morine.art@gmail.com</dc:creator>
  <cp:lastModifiedBy>Morine Croguennec</cp:lastModifiedBy>
  <cp:revision>355</cp:revision>
  <dcterms:created xsi:type="dcterms:W3CDTF">2019-11-19T11:57:09Z</dcterms:created>
  <dcterms:modified xsi:type="dcterms:W3CDTF">2022-05-18T22:41:04Z</dcterms:modified>
</cp:coreProperties>
</file>