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81056C95.xml" ContentType="application/vnd.ms-powerpoint.comments+xml"/>
  <Override PartName="/ppt/comments/modernComment_102_998EA88E.xml" ContentType="application/vnd.ms-powerpoint.comments+xml"/>
  <Override PartName="/ppt/comments/modernComment_104_9695787D.xml" ContentType="application/vnd.ms-powerpoint.comments+xml"/>
  <Override PartName="/ppt/comments/modernComment_103_FC44602F.xml" ContentType="application/vnd.ms-powerpoint.comments+xml"/>
  <Override PartName="/ppt/comments/modernComment_105_7004E0E8.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49DB7F6F-C89D-5310-58E5-0F3A85E52BD7}" name="Bradly Van Hoorebeke" initials="BVH" userId="54b8afc868b6af1d" providerId="Windows Live"/>
  <p188:author id="{9C68FC8B-6B96-918E-CE19-4E83060547BD}" name="VanHoorebeke, Bradly" initials="VB" userId="S::bradly.vanhoorebeke@snhu.edu::511d0681-caef-4b8e-9792-1744051b14aa"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BF015A-2F2D-4372-9E39-46AB62C30494}" v="4" dt="2023-08-12T22:26:29.6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p:scale>
          <a:sx n="66" d="100"/>
          <a:sy n="66" d="100"/>
        </p:scale>
        <p:origin x="48" y="10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dly Van Hoorebeke" userId="54b8afc868b6af1d" providerId="LiveId" clId="{DFBF015A-2F2D-4372-9E39-46AB62C30494}"/>
    <pc:docChg chg="custSel modSld">
      <pc:chgData name="Bradly Van Hoorebeke" userId="54b8afc868b6af1d" providerId="LiveId" clId="{DFBF015A-2F2D-4372-9E39-46AB62C30494}" dt="2023-08-12T22:26:30.778" v="89" actId="20577"/>
      <pc:docMkLst>
        <pc:docMk/>
      </pc:docMkLst>
      <pc:sldChg chg="addSp delSp modSp mod">
        <pc:chgData name="Bradly Van Hoorebeke" userId="54b8afc868b6af1d" providerId="LiveId" clId="{DFBF015A-2F2D-4372-9E39-46AB62C30494}" dt="2023-08-12T22:10:55.790" v="0" actId="26606"/>
        <pc:sldMkLst>
          <pc:docMk/>
          <pc:sldMk cId="2020656804" sldId="256"/>
        </pc:sldMkLst>
        <pc:spChg chg="mod">
          <ac:chgData name="Bradly Van Hoorebeke" userId="54b8afc868b6af1d" providerId="LiveId" clId="{DFBF015A-2F2D-4372-9E39-46AB62C30494}" dt="2023-08-12T22:10:55.790" v="0" actId="26606"/>
          <ac:spMkLst>
            <pc:docMk/>
            <pc:sldMk cId="2020656804" sldId="256"/>
            <ac:spMk id="2" creationId="{62B7BBB2-F21C-3212-C2D7-FC8BF39BAF40}"/>
          </ac:spMkLst>
        </pc:spChg>
        <pc:spChg chg="mod">
          <ac:chgData name="Bradly Van Hoorebeke" userId="54b8afc868b6af1d" providerId="LiveId" clId="{DFBF015A-2F2D-4372-9E39-46AB62C30494}" dt="2023-08-12T22:10:55.790" v="0" actId="26606"/>
          <ac:spMkLst>
            <pc:docMk/>
            <pc:sldMk cId="2020656804" sldId="256"/>
            <ac:spMk id="3" creationId="{5458023E-4875-C6C9-972D-70906C8C938F}"/>
          </ac:spMkLst>
        </pc:spChg>
        <pc:spChg chg="del">
          <ac:chgData name="Bradly Van Hoorebeke" userId="54b8afc868b6af1d" providerId="LiveId" clId="{DFBF015A-2F2D-4372-9E39-46AB62C30494}" dt="2023-08-12T22:10:55.790" v="0" actId="26606"/>
          <ac:spMkLst>
            <pc:docMk/>
            <pc:sldMk cId="2020656804" sldId="256"/>
            <ac:spMk id="8" creationId="{081EA652-8C6A-4E69-BEB9-170809474553}"/>
          </ac:spMkLst>
        </pc:spChg>
        <pc:spChg chg="del">
          <ac:chgData name="Bradly Van Hoorebeke" userId="54b8afc868b6af1d" providerId="LiveId" clId="{DFBF015A-2F2D-4372-9E39-46AB62C30494}" dt="2023-08-12T22:10:55.790" v="0" actId="26606"/>
          <ac:spMkLst>
            <pc:docMk/>
            <pc:sldMk cId="2020656804" sldId="256"/>
            <ac:spMk id="10" creationId="{A4026A73-1F7F-49F2-B319-8CA3B3D53269}"/>
          </ac:spMkLst>
        </pc:spChg>
        <pc:spChg chg="del">
          <ac:chgData name="Bradly Van Hoorebeke" userId="54b8afc868b6af1d" providerId="LiveId" clId="{DFBF015A-2F2D-4372-9E39-46AB62C30494}" dt="2023-08-12T22:10:55.790" v="0" actId="26606"/>
          <ac:spMkLst>
            <pc:docMk/>
            <pc:sldMk cId="2020656804" sldId="256"/>
            <ac:spMk id="12" creationId="{5298780A-33B9-4EA2-8F67-DE68AD62841B}"/>
          </ac:spMkLst>
        </pc:spChg>
        <pc:spChg chg="del">
          <ac:chgData name="Bradly Van Hoorebeke" userId="54b8afc868b6af1d" providerId="LiveId" clId="{DFBF015A-2F2D-4372-9E39-46AB62C30494}" dt="2023-08-12T22:10:55.790" v="0" actId="26606"/>
          <ac:spMkLst>
            <pc:docMk/>
            <pc:sldMk cId="2020656804" sldId="256"/>
            <ac:spMk id="14" creationId="{7F488E8B-4E1E-4402-8935-D4E6C02615C7}"/>
          </ac:spMkLst>
        </pc:spChg>
        <pc:spChg chg="add">
          <ac:chgData name="Bradly Van Hoorebeke" userId="54b8afc868b6af1d" providerId="LiveId" clId="{DFBF015A-2F2D-4372-9E39-46AB62C30494}" dt="2023-08-12T22:10:55.790" v="0" actId="26606"/>
          <ac:spMkLst>
            <pc:docMk/>
            <pc:sldMk cId="2020656804" sldId="256"/>
            <ac:spMk id="21" creationId="{3001AFEA-2442-4A9F-BA37-8C469F306654}"/>
          </ac:spMkLst>
        </pc:spChg>
        <pc:spChg chg="add">
          <ac:chgData name="Bradly Van Hoorebeke" userId="54b8afc868b6af1d" providerId="LiveId" clId="{DFBF015A-2F2D-4372-9E39-46AB62C30494}" dt="2023-08-12T22:10:55.790" v="0" actId="26606"/>
          <ac:spMkLst>
            <pc:docMk/>
            <pc:sldMk cId="2020656804" sldId="256"/>
            <ac:spMk id="23" creationId="{755E9CD0-04B0-4A3C-B291-AD913379C713}"/>
          </ac:spMkLst>
        </pc:spChg>
        <pc:spChg chg="add">
          <ac:chgData name="Bradly Van Hoorebeke" userId="54b8afc868b6af1d" providerId="LiveId" clId="{DFBF015A-2F2D-4372-9E39-46AB62C30494}" dt="2023-08-12T22:10:55.790" v="0" actId="26606"/>
          <ac:spMkLst>
            <pc:docMk/>
            <pc:sldMk cId="2020656804" sldId="256"/>
            <ac:spMk id="25" creationId="{1DD8BF3B-6066-418C-8D1A-75C5E396FC04}"/>
          </ac:spMkLst>
        </pc:spChg>
        <pc:spChg chg="add">
          <ac:chgData name="Bradly Van Hoorebeke" userId="54b8afc868b6af1d" providerId="LiveId" clId="{DFBF015A-2F2D-4372-9E39-46AB62C30494}" dt="2023-08-12T22:10:55.790" v="0" actId="26606"/>
          <ac:spMkLst>
            <pc:docMk/>
            <pc:sldMk cId="2020656804" sldId="256"/>
            <ac:spMk id="27" creationId="{80BC66F9-7A74-4286-AD22-1174052CC22C}"/>
          </ac:spMkLst>
        </pc:spChg>
        <pc:spChg chg="add">
          <ac:chgData name="Bradly Van Hoorebeke" userId="54b8afc868b6af1d" providerId="LiveId" clId="{DFBF015A-2F2D-4372-9E39-46AB62C30494}" dt="2023-08-12T22:10:55.790" v="0" actId="26606"/>
          <ac:spMkLst>
            <pc:docMk/>
            <pc:sldMk cId="2020656804" sldId="256"/>
            <ac:spMk id="29" creationId="{D8142CC3-2B5C-48E6-9DF0-6C8ACBAF23EF}"/>
          </ac:spMkLst>
        </pc:spChg>
        <pc:spChg chg="add">
          <ac:chgData name="Bradly Van Hoorebeke" userId="54b8afc868b6af1d" providerId="LiveId" clId="{DFBF015A-2F2D-4372-9E39-46AB62C30494}" dt="2023-08-12T22:10:55.790" v="0" actId="26606"/>
          <ac:spMkLst>
            <pc:docMk/>
            <pc:sldMk cId="2020656804" sldId="256"/>
            <ac:spMk id="33" creationId="{46A89C79-8EF3-4AF9-B3D9-59A883F41C83}"/>
          </ac:spMkLst>
        </pc:spChg>
        <pc:spChg chg="add">
          <ac:chgData name="Bradly Van Hoorebeke" userId="54b8afc868b6af1d" providerId="LiveId" clId="{DFBF015A-2F2D-4372-9E39-46AB62C30494}" dt="2023-08-12T22:10:55.790" v="0" actId="26606"/>
          <ac:spMkLst>
            <pc:docMk/>
            <pc:sldMk cId="2020656804" sldId="256"/>
            <ac:spMk id="35" creationId="{EFE5CE34-4543-42E5-B82C-1F3D12422CDD}"/>
          </ac:spMkLst>
        </pc:spChg>
        <pc:spChg chg="add">
          <ac:chgData name="Bradly Van Hoorebeke" userId="54b8afc868b6af1d" providerId="LiveId" clId="{DFBF015A-2F2D-4372-9E39-46AB62C30494}" dt="2023-08-12T22:10:55.790" v="0" actId="26606"/>
          <ac:spMkLst>
            <pc:docMk/>
            <pc:sldMk cId="2020656804" sldId="256"/>
            <ac:spMk id="37" creationId="{72AF41FE-63D7-4695-81D2-66D2510E4486}"/>
          </ac:spMkLst>
        </pc:spChg>
        <pc:cxnChg chg="del">
          <ac:chgData name="Bradly Van Hoorebeke" userId="54b8afc868b6af1d" providerId="LiveId" clId="{DFBF015A-2F2D-4372-9E39-46AB62C30494}" dt="2023-08-12T22:10:55.790" v="0" actId="26606"/>
          <ac:cxnSpMkLst>
            <pc:docMk/>
            <pc:sldMk cId="2020656804" sldId="256"/>
            <ac:cxnSpMk id="16" creationId="{23AAC9B5-8015-485C-ACF9-A750390E9A56}"/>
          </ac:cxnSpMkLst>
        </pc:cxnChg>
        <pc:cxnChg chg="add">
          <ac:chgData name="Bradly Van Hoorebeke" userId="54b8afc868b6af1d" providerId="LiveId" clId="{DFBF015A-2F2D-4372-9E39-46AB62C30494}" dt="2023-08-12T22:10:55.790" v="0" actId="26606"/>
          <ac:cxnSpMkLst>
            <pc:docMk/>
            <pc:sldMk cId="2020656804" sldId="256"/>
            <ac:cxnSpMk id="31" creationId="{7B2D303B-3DD0-4319-9EAD-361847FEC71D}"/>
          </ac:cxnSpMkLst>
        </pc:cxnChg>
      </pc:sldChg>
      <pc:sldChg chg="addCm">
        <pc:chgData name="Bradly Van Hoorebeke" userId="54b8afc868b6af1d" providerId="LiveId" clId="{DFBF015A-2F2D-4372-9E39-46AB62C30494}" dt="2023-08-12T22:16:41.589" v="12"/>
        <pc:sldMkLst>
          <pc:docMk/>
          <pc:sldMk cId="2164616341" sldId="257"/>
        </pc:sldMkLst>
        <pc:extLst>
          <p:ext xmlns:p="http://schemas.openxmlformats.org/presentationml/2006/main" uri="{D6D511B9-2390-475A-947B-AFAB55BFBCF1}">
            <pc226:cmChg xmlns:pc226="http://schemas.microsoft.com/office/powerpoint/2022/06/main/command" chg="add">
              <pc226:chgData name="Bradly Van Hoorebeke" userId="54b8afc868b6af1d" providerId="LiveId" clId="{DFBF015A-2F2D-4372-9E39-46AB62C30494}" dt="2023-08-12T22:15:53.492" v="10"/>
              <pc2:cmMkLst xmlns:pc2="http://schemas.microsoft.com/office/powerpoint/2019/9/main/command">
                <pc:docMk/>
                <pc:sldMk cId="2164616341" sldId="257"/>
                <pc2:cmMk id="{CFAD033A-BC0D-40BB-9873-236C948A171D}"/>
              </pc2:cmMkLst>
            </pc226:cmChg>
            <pc226:cmChg xmlns:pc226="http://schemas.microsoft.com/office/powerpoint/2022/06/main/command" chg="add">
              <pc226:chgData name="Bradly Van Hoorebeke" userId="54b8afc868b6af1d" providerId="LiveId" clId="{DFBF015A-2F2D-4372-9E39-46AB62C30494}" dt="2023-08-12T22:16:41.589" v="12"/>
              <pc2:cmMkLst xmlns:pc2="http://schemas.microsoft.com/office/powerpoint/2019/9/main/command">
                <pc:docMk/>
                <pc:sldMk cId="2164616341" sldId="257"/>
                <pc2:cmMk id="{4DE6D75F-E08A-4976-8262-797DEE267399}"/>
              </pc2:cmMkLst>
            </pc226:cmChg>
            <pc226:cmChg xmlns:pc226="http://schemas.microsoft.com/office/powerpoint/2022/06/main/command" chg="add">
              <pc226:chgData name="Bradly Van Hoorebeke" userId="54b8afc868b6af1d" providerId="LiveId" clId="{DFBF015A-2F2D-4372-9E39-46AB62C30494}" dt="2023-08-12T22:16:27.180" v="11"/>
              <pc2:cmMkLst xmlns:pc2="http://schemas.microsoft.com/office/powerpoint/2019/9/main/command">
                <pc:docMk/>
                <pc:sldMk cId="2164616341" sldId="257"/>
                <pc2:cmMk id="{7A7ED6EF-5FA3-41B3-A714-782F174F15EC}"/>
              </pc2:cmMkLst>
            </pc226:cmChg>
            <pc226:cmChg xmlns:pc226="http://schemas.microsoft.com/office/powerpoint/2022/06/main/command" chg="add">
              <pc226:chgData name="Bradly Van Hoorebeke" userId="54b8afc868b6af1d" providerId="LiveId" clId="{DFBF015A-2F2D-4372-9E39-46AB62C30494}" dt="2023-08-12T22:15:37.060" v="9"/>
              <pc2:cmMkLst xmlns:pc2="http://schemas.microsoft.com/office/powerpoint/2019/9/main/command">
                <pc:docMk/>
                <pc:sldMk cId="2164616341" sldId="257"/>
                <pc2:cmMk id="{2F38E0F6-23F8-4B33-8BF9-E32D143C086E}"/>
              </pc2:cmMkLst>
            </pc226:cmChg>
          </p:ext>
        </pc:extLst>
      </pc:sldChg>
      <pc:sldChg chg="modSp mod addCm delCm">
        <pc:chgData name="Bradly Van Hoorebeke" userId="54b8afc868b6af1d" providerId="LiveId" clId="{DFBF015A-2F2D-4372-9E39-46AB62C30494}" dt="2023-08-12T22:18:53.220" v="17"/>
        <pc:sldMkLst>
          <pc:docMk/>
          <pc:sldMk cId="2576263310" sldId="258"/>
        </pc:sldMkLst>
        <pc:spChg chg="mod">
          <ac:chgData name="Bradly Van Hoorebeke" userId="54b8afc868b6af1d" providerId="LiveId" clId="{DFBF015A-2F2D-4372-9E39-46AB62C30494}" dt="2023-08-12T22:18:12.016" v="16" actId="207"/>
          <ac:spMkLst>
            <pc:docMk/>
            <pc:sldMk cId="2576263310" sldId="258"/>
            <ac:spMk id="3" creationId="{9AD7F11B-AA5F-6C7C-FBD5-644BDE5EADE0}"/>
          </ac:spMkLst>
        </pc:spChg>
        <pc:extLst>
          <p:ext xmlns:p="http://schemas.openxmlformats.org/presentationml/2006/main" uri="{D6D511B9-2390-475A-947B-AFAB55BFBCF1}">
            <pc226:cmChg xmlns:pc226="http://schemas.microsoft.com/office/powerpoint/2022/06/main/command" chg="del">
              <pc226:chgData name="Bradly Van Hoorebeke" userId="54b8afc868b6af1d" providerId="LiveId" clId="{DFBF015A-2F2D-4372-9E39-46AB62C30494}" dt="2023-08-12T22:13:20.776" v="3"/>
              <pc2:cmMkLst xmlns:pc2="http://schemas.microsoft.com/office/powerpoint/2019/9/main/command">
                <pc:docMk/>
                <pc:sldMk cId="2576263310" sldId="258"/>
                <pc2:cmMk id="{F09F4E01-D544-44B9-9C7D-FB50FC81202F}"/>
              </pc2:cmMkLst>
            </pc226:cmChg>
            <pc226:cmChg xmlns:pc226="http://schemas.microsoft.com/office/powerpoint/2022/06/main/command" chg="del">
              <pc226:chgData name="Bradly Van Hoorebeke" userId="54b8afc868b6af1d" providerId="LiveId" clId="{DFBF015A-2F2D-4372-9E39-46AB62C30494}" dt="2023-08-12T22:13:29.001" v="7"/>
              <pc2:cmMkLst xmlns:pc2="http://schemas.microsoft.com/office/powerpoint/2019/9/main/command">
                <pc:docMk/>
                <pc:sldMk cId="2576263310" sldId="258"/>
                <pc2:cmMk id="{858AB71E-7B36-461B-8EA4-3CDBFF3B30B5}"/>
              </pc2:cmMkLst>
            </pc226:cmChg>
            <pc226:cmChg xmlns:pc226="http://schemas.microsoft.com/office/powerpoint/2022/06/main/command" chg="del">
              <pc226:chgData name="Bradly Van Hoorebeke" userId="54b8afc868b6af1d" providerId="LiveId" clId="{DFBF015A-2F2D-4372-9E39-46AB62C30494}" dt="2023-08-12T22:13:22.545" v="4"/>
              <pc2:cmMkLst xmlns:pc2="http://schemas.microsoft.com/office/powerpoint/2019/9/main/command">
                <pc:docMk/>
                <pc:sldMk cId="2576263310" sldId="258"/>
                <pc2:cmMk id="{17B77046-6E70-4B87-8FB4-00598E799557}"/>
              </pc2:cmMkLst>
            </pc226:cmChg>
            <pc226:cmChg xmlns:pc226="http://schemas.microsoft.com/office/powerpoint/2022/06/main/command" chg="add">
              <pc226:chgData name="Bradly Van Hoorebeke" userId="54b8afc868b6af1d" providerId="LiveId" clId="{DFBF015A-2F2D-4372-9E39-46AB62C30494}" dt="2023-08-12T22:18:53.220" v="17"/>
              <pc2:cmMkLst xmlns:pc2="http://schemas.microsoft.com/office/powerpoint/2019/9/main/command">
                <pc:docMk/>
                <pc:sldMk cId="2576263310" sldId="258"/>
                <pc2:cmMk id="{500C7BA0-A071-4D75-AFC8-B50B41589EC4}"/>
              </pc2:cmMkLst>
            </pc226:cmChg>
            <pc226:cmChg xmlns:pc226="http://schemas.microsoft.com/office/powerpoint/2022/06/main/command" chg="del">
              <pc226:chgData name="Bradly Van Hoorebeke" userId="54b8afc868b6af1d" providerId="LiveId" clId="{DFBF015A-2F2D-4372-9E39-46AB62C30494}" dt="2023-08-12T22:13:27.119" v="6"/>
              <pc2:cmMkLst xmlns:pc2="http://schemas.microsoft.com/office/powerpoint/2019/9/main/command">
                <pc:docMk/>
                <pc:sldMk cId="2576263310" sldId="258"/>
                <pc2:cmMk id="{76373FA6-D8B3-454F-960B-CE473FAACBD5}"/>
              </pc2:cmMkLst>
            </pc226:cmChg>
            <pc226:cmChg xmlns:pc226="http://schemas.microsoft.com/office/powerpoint/2022/06/main/command" chg="del">
              <pc226:chgData name="Bradly Van Hoorebeke" userId="54b8afc868b6af1d" providerId="LiveId" clId="{DFBF015A-2F2D-4372-9E39-46AB62C30494}" dt="2023-08-12T22:13:24.588" v="5"/>
              <pc2:cmMkLst xmlns:pc2="http://schemas.microsoft.com/office/powerpoint/2019/9/main/command">
                <pc:docMk/>
                <pc:sldMk cId="2576263310" sldId="258"/>
                <pc2:cmMk id="{08D7D4C4-D9AE-4657-9250-B4C8229C0D3E}"/>
              </pc2:cmMkLst>
            </pc226:cmChg>
            <pc226:cmChg xmlns:pc226="http://schemas.microsoft.com/office/powerpoint/2022/06/main/command" chg="del">
              <pc226:chgData name="Bradly Van Hoorebeke" userId="54b8afc868b6af1d" providerId="LiveId" clId="{DFBF015A-2F2D-4372-9E39-46AB62C30494}" dt="2023-08-12T22:13:30.946" v="8"/>
              <pc2:cmMkLst xmlns:pc2="http://schemas.microsoft.com/office/powerpoint/2019/9/main/command">
                <pc:docMk/>
                <pc:sldMk cId="2576263310" sldId="258"/>
                <pc2:cmMk id="{31CC3DF4-921D-4CCB-91FA-B317CA299CCC}"/>
              </pc2:cmMkLst>
            </pc226:cmChg>
          </p:ext>
        </pc:extLst>
      </pc:sldChg>
      <pc:sldChg chg="modSp mod addCm delCm">
        <pc:chgData name="Bradly Van Hoorebeke" userId="54b8afc868b6af1d" providerId="LiveId" clId="{DFBF015A-2F2D-4372-9E39-46AB62C30494}" dt="2023-08-12T22:21:01.061" v="24"/>
        <pc:sldMkLst>
          <pc:docMk/>
          <pc:sldMk cId="4232339503" sldId="259"/>
        </pc:sldMkLst>
        <pc:spChg chg="mod">
          <ac:chgData name="Bradly Van Hoorebeke" userId="54b8afc868b6af1d" providerId="LiveId" clId="{DFBF015A-2F2D-4372-9E39-46AB62C30494}" dt="2023-08-12T22:20:08.014" v="21" actId="27636"/>
          <ac:spMkLst>
            <pc:docMk/>
            <pc:sldMk cId="4232339503" sldId="259"/>
            <ac:spMk id="3" creationId="{4075A336-13F8-F8F5-A014-3FEED1F4478E}"/>
          </ac:spMkLst>
        </pc:spChg>
        <pc:extLst>
          <p:ext xmlns:p="http://schemas.openxmlformats.org/presentationml/2006/main" uri="{D6D511B9-2390-475A-947B-AFAB55BFBCF1}">
            <pc226:cmChg xmlns:pc226="http://schemas.microsoft.com/office/powerpoint/2022/06/main/command" chg="add">
              <pc226:chgData name="Bradly Van Hoorebeke" userId="54b8afc868b6af1d" providerId="LiveId" clId="{DFBF015A-2F2D-4372-9E39-46AB62C30494}" dt="2023-08-12T22:20:45.231" v="23"/>
              <pc2:cmMkLst xmlns:pc2="http://schemas.microsoft.com/office/powerpoint/2019/9/main/command">
                <pc:docMk/>
                <pc:sldMk cId="4232339503" sldId="259"/>
                <pc2:cmMk id="{5C22A66F-63FC-4430-B4C1-4DE5735A8532}"/>
              </pc2:cmMkLst>
            </pc226:cmChg>
            <pc226:cmChg xmlns:pc226="http://schemas.microsoft.com/office/powerpoint/2022/06/main/command" chg="del">
              <pc226:chgData name="Bradly Van Hoorebeke" userId="54b8afc868b6af1d" providerId="LiveId" clId="{DFBF015A-2F2D-4372-9E39-46AB62C30494}" dt="2023-08-12T22:20:13.050" v="22"/>
              <pc2:cmMkLst xmlns:pc2="http://schemas.microsoft.com/office/powerpoint/2019/9/main/command">
                <pc:docMk/>
                <pc:sldMk cId="4232339503" sldId="259"/>
                <pc2:cmMk id="{3D48CB79-1E78-4EFC-9DFB-73063425CCB4}"/>
              </pc2:cmMkLst>
            </pc226:cmChg>
            <pc226:cmChg xmlns:pc226="http://schemas.microsoft.com/office/powerpoint/2022/06/main/command" chg="add">
              <pc226:chgData name="Bradly Van Hoorebeke" userId="54b8afc868b6af1d" providerId="LiveId" clId="{DFBF015A-2F2D-4372-9E39-46AB62C30494}" dt="2023-08-12T22:21:01.061" v="24"/>
              <pc2:cmMkLst xmlns:pc2="http://schemas.microsoft.com/office/powerpoint/2019/9/main/command">
                <pc:docMk/>
                <pc:sldMk cId="4232339503" sldId="259"/>
                <pc2:cmMk id="{75A4A4F3-5C67-43F8-8494-F5906853921D}"/>
              </pc2:cmMkLst>
            </pc226:cmChg>
          </p:ext>
        </pc:extLst>
      </pc:sldChg>
      <pc:sldChg chg="modSp mod addCm">
        <pc:chgData name="Bradly Van Hoorebeke" userId="54b8afc868b6af1d" providerId="LiveId" clId="{DFBF015A-2F2D-4372-9E39-46AB62C30494}" dt="2023-08-12T22:23:08.512" v="32"/>
        <pc:sldMkLst>
          <pc:docMk/>
          <pc:sldMk cId="1879367912" sldId="261"/>
        </pc:sldMkLst>
        <pc:spChg chg="mod">
          <ac:chgData name="Bradly Van Hoorebeke" userId="54b8afc868b6af1d" providerId="LiveId" clId="{DFBF015A-2F2D-4372-9E39-46AB62C30494}" dt="2023-08-12T22:22:34.923" v="31" actId="27636"/>
          <ac:spMkLst>
            <pc:docMk/>
            <pc:sldMk cId="1879367912" sldId="261"/>
            <ac:spMk id="3" creationId="{ECEC0F31-AD6D-7978-9687-E8D296706FFA}"/>
          </ac:spMkLst>
        </pc:spChg>
        <pc:extLst>
          <p:ext xmlns:p="http://schemas.openxmlformats.org/presentationml/2006/main" uri="{D6D511B9-2390-475A-947B-AFAB55BFBCF1}">
            <pc226:cmChg xmlns:pc226="http://schemas.microsoft.com/office/powerpoint/2022/06/main/command" chg="add">
              <pc226:chgData name="Bradly Van Hoorebeke" userId="54b8afc868b6af1d" providerId="LiveId" clId="{DFBF015A-2F2D-4372-9E39-46AB62C30494}" dt="2023-08-12T22:23:08.512" v="32"/>
              <pc2:cmMkLst xmlns:pc2="http://schemas.microsoft.com/office/powerpoint/2019/9/main/command">
                <pc:docMk/>
                <pc:sldMk cId="1879367912" sldId="261"/>
                <pc2:cmMk id="{9EAE7661-C08F-453A-85D7-4B59BC61E9EC}"/>
              </pc2:cmMkLst>
            </pc226:cmChg>
          </p:ext>
        </pc:extLst>
      </pc:sldChg>
      <pc:sldChg chg="modSp mod">
        <pc:chgData name="Bradly Van Hoorebeke" userId="54b8afc868b6af1d" providerId="LiveId" clId="{DFBF015A-2F2D-4372-9E39-46AB62C30494}" dt="2023-08-12T22:26:30.778" v="89" actId="20577"/>
        <pc:sldMkLst>
          <pc:docMk/>
          <pc:sldMk cId="3507939852" sldId="262"/>
        </pc:sldMkLst>
        <pc:spChg chg="mod">
          <ac:chgData name="Bradly Van Hoorebeke" userId="54b8afc868b6af1d" providerId="LiveId" clId="{DFBF015A-2F2D-4372-9E39-46AB62C30494}" dt="2023-08-12T22:24:18.608" v="63" actId="20577"/>
          <ac:spMkLst>
            <pc:docMk/>
            <pc:sldMk cId="3507939852" sldId="262"/>
            <ac:spMk id="2" creationId="{AF31F666-D5FA-322A-83D9-963C0C083732}"/>
          </ac:spMkLst>
        </pc:spChg>
        <pc:spChg chg="mod">
          <ac:chgData name="Bradly Van Hoorebeke" userId="54b8afc868b6af1d" providerId="LiveId" clId="{DFBF015A-2F2D-4372-9E39-46AB62C30494}" dt="2023-08-12T22:26:30.778" v="89" actId="20577"/>
          <ac:spMkLst>
            <pc:docMk/>
            <pc:sldMk cId="3507939852" sldId="262"/>
            <ac:spMk id="3" creationId="{FD41C8EA-6A4C-CA69-33DE-E29608187AA5}"/>
          </ac:spMkLst>
        </pc:spChg>
      </pc:sldChg>
    </pc:docChg>
  </pc:docChgLst>
</pc:chgInfo>
</file>

<file path=ppt/comments/modernComment_101_81056C95.xml><?xml version="1.0" encoding="utf-8"?>
<p188:cmLst xmlns:a="http://schemas.openxmlformats.org/drawingml/2006/main" xmlns:r="http://schemas.openxmlformats.org/officeDocument/2006/relationships" xmlns:p188="http://schemas.microsoft.com/office/powerpoint/2018/8/main">
  <p188:cm id="{2F38E0F6-23F8-4B33-8BF9-E32D143C086E}" authorId="{49DB7F6F-C89D-5310-58E5-0F3A85E52BD7}" created="2023-08-12T22:15:37.058">
    <pc:sldMkLst xmlns:pc="http://schemas.microsoft.com/office/powerpoint/2013/main/command">
      <pc:docMk/>
      <pc:sldMk cId="2164616341" sldId="257"/>
    </pc:sldMkLst>
    <p188:txBody>
      <a:bodyPr/>
      <a:lstStyle/>
      <a:p>
        <a:r>
          <a:rPr lang="en-US"/>
          <a:t>Scrum Master:
Facilitates Scrum practices and events.
Supports the team, removes obstacles, and fosters collaboration.
Ensures adherence to agile principles and continuous improvement.
Importance: Creates an environment for the team to work effectively, enabling seamless development and innovation.</a:t>
        </a:r>
      </a:p>
    </p188:txBody>
  </p188:cm>
  <p188:cm id="{CFAD033A-BC0D-40BB-9873-236C948A171D}" authorId="{49DB7F6F-C89D-5310-58E5-0F3A85E52BD7}" created="2023-08-12T22:15:53.491">
    <pc:sldMkLst xmlns:pc="http://schemas.microsoft.com/office/powerpoint/2013/main/command">
      <pc:docMk/>
      <pc:sldMk cId="2164616341" sldId="257"/>
    </pc:sldMkLst>
    <p188:txBody>
      <a:bodyPr/>
      <a:lstStyle/>
      <a:p>
        <a:r>
          <a:rPr lang="en-US"/>
          <a:t>Product Owner:
Represents stakeholders, communicates their needs.
Prioritizes backlog items for maximum business value.
Ensures alignment between development and business goals.
Importance: Drives project success by guiding development towards delivering the most valuable features.</a:t>
        </a:r>
      </a:p>
    </p188:txBody>
  </p188:cm>
  <p188:cm id="{7A7ED6EF-5FA3-41B3-A714-782F174F15EC}" authorId="{49DB7F6F-C89D-5310-58E5-0F3A85E52BD7}" created="2023-08-12T22:16:27.178">
    <pc:sldMkLst xmlns:pc="http://schemas.microsoft.com/office/powerpoint/2013/main/command">
      <pc:docMk/>
      <pc:sldMk cId="2164616341" sldId="257"/>
    </pc:sldMkLst>
    <p188:txBody>
      <a:bodyPr/>
      <a:lstStyle/>
      <a:p>
        <a:r>
          <a:rPr lang="en-US"/>
          <a:t>Testers:
Plan and execute testing strategies.
Identify defects and ensure product quality.
Collaborate closely with developers for testing activities.
Importance: Validates product functionality, enhances quality, and supports iterative development.</a:t>
        </a:r>
      </a:p>
    </p188:txBody>
  </p188:cm>
  <p188:cm id="{4DE6D75F-E08A-4976-8262-797DEE267399}" authorId="{49DB7F6F-C89D-5310-58E5-0F3A85E52BD7}" created="2023-08-12T22:16:41.588">
    <pc:sldMkLst xmlns:pc="http://schemas.microsoft.com/office/powerpoint/2013/main/command">
      <pc:docMk/>
      <pc:sldMk cId="2164616341" sldId="257"/>
    </pc:sldMkLst>
    <p188:txBody>
      <a:bodyPr/>
      <a:lstStyle/>
      <a:p>
        <a:r>
          <a:rPr lang="en-US"/>
          <a:t>Developers (Programmers):
Design, develop, and test product functionality.
Collaborate to deliver user stories during each sprint.
Own the technical execution of the project.
Importance: Their skills and teamwork result in the creation of tangible product increments.</a:t>
        </a:r>
      </a:p>
    </p188:txBody>
  </p188:cm>
</p188:cmLst>
</file>

<file path=ppt/comments/modernComment_102_998EA88E.xml><?xml version="1.0" encoding="utf-8"?>
<p188:cmLst xmlns:a="http://schemas.openxmlformats.org/drawingml/2006/main" xmlns:r="http://schemas.openxmlformats.org/officeDocument/2006/relationships" xmlns:p188="http://schemas.microsoft.com/office/powerpoint/2018/8/main">
  <p188:cm id="{500C7BA0-A071-4D75-AFC8-B50B41589EC4}" authorId="{49DB7F6F-C89D-5310-58E5-0F3A85E52BD7}" created="2023-08-12T22:18:53.219">
    <pc:sldMkLst xmlns:pc="http://schemas.microsoft.com/office/powerpoint/2013/main/command">
      <pc:docMk/>
      <pc:sldMk cId="2576263310" sldId="258"/>
    </pc:sldMkLst>
    <p188:txBody>
      <a:bodyPr/>
      <a:lstStyle/>
      <a:p>
        <a:r>
          <a:rPr lang="en-US"/>
          <a:t>This slide elaborates on how the various phases of the SDLC are executed within an Agile approach. It defines each phase, its significance, and the benefits of the Agile method. Practical relevance is established by connecting these phases to your course project, emphasizing the alignment with Agile principles.</a:t>
        </a:r>
      </a:p>
    </p188:txBody>
  </p188:cm>
</p188:cmLst>
</file>

<file path=ppt/comments/modernComment_103_FC44602F.xml><?xml version="1.0" encoding="utf-8"?>
<p188:cmLst xmlns:a="http://schemas.openxmlformats.org/drawingml/2006/main" xmlns:r="http://schemas.openxmlformats.org/officeDocument/2006/relationships" xmlns:p188="http://schemas.microsoft.com/office/powerpoint/2018/8/main">
  <p188:cm id="{5C22A66F-63FC-4430-B4C1-4DE5735A8532}" authorId="{49DB7F6F-C89D-5310-58E5-0F3A85E52BD7}" created="2023-08-12T22:20:45.231">
    <pc:sldMkLst xmlns:pc="http://schemas.microsoft.com/office/powerpoint/2013/main/command">
      <pc:docMk/>
      <pc:sldMk cId="4232339503" sldId="259"/>
    </pc:sldMkLst>
    <p188:txBody>
      <a:bodyPr/>
      <a:lstStyle/>
      <a:p>
        <a:r>
          <a:rPr lang="en-US"/>
          <a:t>This slide presents a scenario of a change in requirements mid-development and contrasts how the Waterfall and Agile approaches would handle it differently. The problem and solution are explained for both approaches, showcasing the limitations of Waterfall in managing changes and Agile's adaptability. The relevance of the scenario to your course project reinforces the practical implications of choosing an Agile approach.</a:t>
        </a:r>
      </a:p>
    </p188:txBody>
  </p188:cm>
  <p188:cm id="{75A4A4F3-5C67-43F8-8494-F5906853921D}" authorId="{49DB7F6F-C89D-5310-58E5-0F3A85E52BD7}" created="2023-08-12T22:21:01.060">
    <pc:sldMkLst xmlns:pc="http://schemas.microsoft.com/office/powerpoint/2013/main/command">
      <pc:docMk/>
      <pc:sldMk cId="4232339503" sldId="259"/>
    </pc:sldMkLst>
    <p188:txBody>
      <a:bodyPr/>
      <a:lstStyle/>
      <a:p>
        <a:r>
          <a:rPr lang="en-US"/>
          <a:t>Our course project utilized Agile's approach, allowing us to address evolving requirements efficiently, resulting in improved customer satisfaction.</a:t>
        </a:r>
      </a:p>
    </p188:txBody>
  </p188:cm>
</p188:cmLst>
</file>

<file path=ppt/comments/modernComment_104_9695787D.xml><?xml version="1.0" encoding="utf-8"?>
<p188:cmLst xmlns:a="http://schemas.openxmlformats.org/drawingml/2006/main" xmlns:r="http://schemas.openxmlformats.org/officeDocument/2006/relationships" xmlns:p188="http://schemas.microsoft.com/office/powerpoint/2018/8/main">
  <p188:cm id="{E4D86675-4AB6-468E-930B-CFC51315772B}" authorId="{9C68FC8B-6B96-918E-CE19-4E83060547BD}" created="2023-08-12T21:50:04.644">
    <pc:sldMkLst xmlns:pc="http://schemas.microsoft.com/office/powerpoint/2013/main/command">
      <pc:docMk/>
      <pc:sldMk cId="2526378109" sldId="260"/>
    </pc:sldMkLst>
    <p188:txBody>
      <a:bodyPr/>
      <a:lstStyle/>
      <a:p>
        <a:r>
          <a:rPr lang="en-US"/>
          <a:t>In this slide, the comparison between Agile and Waterfall approaches is visually represented. The scenario of a change in requirements mid-development is used as an example to illustrate how the processes would differ. The image provides a visual reference. This comparison effectively highlights the advantage of Agile's adaptability and minimization of disruptions in the face of changes.
</a:t>
        </a:r>
      </a:p>
    </p188:txBody>
  </p188:cm>
</p188:cmLst>
</file>

<file path=ppt/comments/modernComment_105_7004E0E8.xml><?xml version="1.0" encoding="utf-8"?>
<p188:cmLst xmlns:a="http://schemas.openxmlformats.org/drawingml/2006/main" xmlns:r="http://schemas.openxmlformats.org/officeDocument/2006/relationships" xmlns:p188="http://schemas.microsoft.com/office/powerpoint/2018/8/main">
  <p188:cm id="{9EAE7661-C08F-453A-85D7-4B59BC61E9EC}" authorId="{49DB7F6F-C89D-5310-58E5-0F3A85E52BD7}" created="2023-08-12T22:23:08.511">
    <pc:sldMkLst xmlns:pc="http://schemas.microsoft.com/office/powerpoint/2013/main/command">
      <pc:docMk/>
      <pc:sldMk cId="1879367912" sldId="261"/>
    </pc:sldMkLst>
    <p188:txBody>
      <a:bodyPr/>
      <a:lstStyle/>
      <a:p>
        <a:r>
          <a:rPr lang="en-US"/>
          <a:t>This slide outlines the factors to consider when selecting between Waterfall and Agile approaches, supported by your course experience. Each factor is associated with its impact on your course project, providing practical context. The slide concludes by underlining the significance of aligning the chosen approach with project requirements.</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3F505-C953-C32B-0C88-7E8332BBA9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AF016B-77CC-CA5B-5C38-A6B24BA0A5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537EDF-9525-551E-97F9-4EB4495C3FE0}"/>
              </a:ext>
            </a:extLst>
          </p:cNvPr>
          <p:cNvSpPr>
            <a:spLocks noGrp="1"/>
          </p:cNvSpPr>
          <p:nvPr>
            <p:ph type="dt" sz="half" idx="10"/>
          </p:nvPr>
        </p:nvSpPr>
        <p:spPr/>
        <p:txBody>
          <a:bodyPr/>
          <a:lstStyle/>
          <a:p>
            <a:fld id="{93A958DA-AA94-435D-B38F-9BDAE1BF1C44}" type="datetimeFigureOut">
              <a:rPr lang="en-US" smtClean="0"/>
              <a:t>8/12/2023</a:t>
            </a:fld>
            <a:endParaRPr lang="en-US"/>
          </a:p>
        </p:txBody>
      </p:sp>
      <p:sp>
        <p:nvSpPr>
          <p:cNvPr id="5" name="Footer Placeholder 4">
            <a:extLst>
              <a:ext uri="{FF2B5EF4-FFF2-40B4-BE49-F238E27FC236}">
                <a16:creationId xmlns:a16="http://schemas.microsoft.com/office/drawing/2014/main" id="{94984E05-FACF-DF86-1311-D2FC4E534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BB1766-B218-6C3F-900F-D91C6D90EE98}"/>
              </a:ext>
            </a:extLst>
          </p:cNvPr>
          <p:cNvSpPr>
            <a:spLocks noGrp="1"/>
          </p:cNvSpPr>
          <p:nvPr>
            <p:ph type="sldNum" sz="quarter" idx="12"/>
          </p:nvPr>
        </p:nvSpPr>
        <p:spPr/>
        <p:txBody>
          <a:bodyPr/>
          <a:lstStyle/>
          <a:p>
            <a:fld id="{B12B8F83-E3C1-47D7-9435-9E3B6AB8434A}" type="slidenum">
              <a:rPr lang="en-US" smtClean="0"/>
              <a:t>‹#›</a:t>
            </a:fld>
            <a:endParaRPr lang="en-US"/>
          </a:p>
        </p:txBody>
      </p:sp>
    </p:spTree>
    <p:extLst>
      <p:ext uri="{BB962C8B-B14F-4D97-AF65-F5344CB8AC3E}">
        <p14:creationId xmlns:p14="http://schemas.microsoft.com/office/powerpoint/2010/main" val="710195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47B6-2795-06A9-2D46-5D5220C6BB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8C53C8-5B02-3B25-E406-6EA45207D8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76BC78-B66F-3248-21EB-C6ED1A46F62B}"/>
              </a:ext>
            </a:extLst>
          </p:cNvPr>
          <p:cNvSpPr>
            <a:spLocks noGrp="1"/>
          </p:cNvSpPr>
          <p:nvPr>
            <p:ph type="dt" sz="half" idx="10"/>
          </p:nvPr>
        </p:nvSpPr>
        <p:spPr/>
        <p:txBody>
          <a:bodyPr/>
          <a:lstStyle/>
          <a:p>
            <a:fld id="{93A958DA-AA94-435D-B38F-9BDAE1BF1C44}" type="datetimeFigureOut">
              <a:rPr lang="en-US" smtClean="0"/>
              <a:t>8/12/2023</a:t>
            </a:fld>
            <a:endParaRPr lang="en-US"/>
          </a:p>
        </p:txBody>
      </p:sp>
      <p:sp>
        <p:nvSpPr>
          <p:cNvPr id="5" name="Footer Placeholder 4">
            <a:extLst>
              <a:ext uri="{FF2B5EF4-FFF2-40B4-BE49-F238E27FC236}">
                <a16:creationId xmlns:a16="http://schemas.microsoft.com/office/drawing/2014/main" id="{61935516-FF03-FF57-A91F-C1C33E9BF6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C99F6E-C648-4EF3-BA6D-AF9008AAF789}"/>
              </a:ext>
            </a:extLst>
          </p:cNvPr>
          <p:cNvSpPr>
            <a:spLocks noGrp="1"/>
          </p:cNvSpPr>
          <p:nvPr>
            <p:ph type="sldNum" sz="quarter" idx="12"/>
          </p:nvPr>
        </p:nvSpPr>
        <p:spPr/>
        <p:txBody>
          <a:bodyPr/>
          <a:lstStyle/>
          <a:p>
            <a:fld id="{B12B8F83-E3C1-47D7-9435-9E3B6AB8434A}" type="slidenum">
              <a:rPr lang="en-US" smtClean="0"/>
              <a:t>‹#›</a:t>
            </a:fld>
            <a:endParaRPr lang="en-US"/>
          </a:p>
        </p:txBody>
      </p:sp>
    </p:spTree>
    <p:extLst>
      <p:ext uri="{BB962C8B-B14F-4D97-AF65-F5344CB8AC3E}">
        <p14:creationId xmlns:p14="http://schemas.microsoft.com/office/powerpoint/2010/main" val="1625829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1B2F81-4467-3EAB-33F3-CD7C5A91ED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EE70DB-FD10-0F0A-C176-D3AF50C5C7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9683CD-09E1-074A-284B-0D7EA8999F55}"/>
              </a:ext>
            </a:extLst>
          </p:cNvPr>
          <p:cNvSpPr>
            <a:spLocks noGrp="1"/>
          </p:cNvSpPr>
          <p:nvPr>
            <p:ph type="dt" sz="half" idx="10"/>
          </p:nvPr>
        </p:nvSpPr>
        <p:spPr/>
        <p:txBody>
          <a:bodyPr/>
          <a:lstStyle/>
          <a:p>
            <a:fld id="{93A958DA-AA94-435D-B38F-9BDAE1BF1C44}" type="datetimeFigureOut">
              <a:rPr lang="en-US" smtClean="0"/>
              <a:t>8/12/2023</a:t>
            </a:fld>
            <a:endParaRPr lang="en-US"/>
          </a:p>
        </p:txBody>
      </p:sp>
      <p:sp>
        <p:nvSpPr>
          <p:cNvPr id="5" name="Footer Placeholder 4">
            <a:extLst>
              <a:ext uri="{FF2B5EF4-FFF2-40B4-BE49-F238E27FC236}">
                <a16:creationId xmlns:a16="http://schemas.microsoft.com/office/drawing/2014/main" id="{D40EA1B6-40A3-C0D0-9E84-2649C0AEB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E03330-962F-651F-E9D0-95BE81747730}"/>
              </a:ext>
            </a:extLst>
          </p:cNvPr>
          <p:cNvSpPr>
            <a:spLocks noGrp="1"/>
          </p:cNvSpPr>
          <p:nvPr>
            <p:ph type="sldNum" sz="quarter" idx="12"/>
          </p:nvPr>
        </p:nvSpPr>
        <p:spPr/>
        <p:txBody>
          <a:bodyPr/>
          <a:lstStyle/>
          <a:p>
            <a:fld id="{B12B8F83-E3C1-47D7-9435-9E3B6AB8434A}" type="slidenum">
              <a:rPr lang="en-US" smtClean="0"/>
              <a:t>‹#›</a:t>
            </a:fld>
            <a:endParaRPr lang="en-US"/>
          </a:p>
        </p:txBody>
      </p:sp>
    </p:spTree>
    <p:extLst>
      <p:ext uri="{BB962C8B-B14F-4D97-AF65-F5344CB8AC3E}">
        <p14:creationId xmlns:p14="http://schemas.microsoft.com/office/powerpoint/2010/main" val="1934525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C0294-CA1B-F8A7-8A04-DE94E2C7CE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F70092-D1D1-A4D3-8BA5-9EE8F577C2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C712F5-BC7A-4345-7EC0-10A04F28E860}"/>
              </a:ext>
            </a:extLst>
          </p:cNvPr>
          <p:cNvSpPr>
            <a:spLocks noGrp="1"/>
          </p:cNvSpPr>
          <p:nvPr>
            <p:ph type="dt" sz="half" idx="10"/>
          </p:nvPr>
        </p:nvSpPr>
        <p:spPr/>
        <p:txBody>
          <a:bodyPr/>
          <a:lstStyle/>
          <a:p>
            <a:fld id="{93A958DA-AA94-435D-B38F-9BDAE1BF1C44}" type="datetimeFigureOut">
              <a:rPr lang="en-US" smtClean="0"/>
              <a:t>8/12/2023</a:t>
            </a:fld>
            <a:endParaRPr lang="en-US"/>
          </a:p>
        </p:txBody>
      </p:sp>
      <p:sp>
        <p:nvSpPr>
          <p:cNvPr id="5" name="Footer Placeholder 4">
            <a:extLst>
              <a:ext uri="{FF2B5EF4-FFF2-40B4-BE49-F238E27FC236}">
                <a16:creationId xmlns:a16="http://schemas.microsoft.com/office/drawing/2014/main" id="{B360886B-D8EA-F215-0203-08C7AA8017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55AE2-A507-65B0-94D3-0F9CAF67ADF6}"/>
              </a:ext>
            </a:extLst>
          </p:cNvPr>
          <p:cNvSpPr>
            <a:spLocks noGrp="1"/>
          </p:cNvSpPr>
          <p:nvPr>
            <p:ph type="sldNum" sz="quarter" idx="12"/>
          </p:nvPr>
        </p:nvSpPr>
        <p:spPr/>
        <p:txBody>
          <a:bodyPr/>
          <a:lstStyle/>
          <a:p>
            <a:fld id="{B12B8F83-E3C1-47D7-9435-9E3B6AB8434A}" type="slidenum">
              <a:rPr lang="en-US" smtClean="0"/>
              <a:t>‹#›</a:t>
            </a:fld>
            <a:endParaRPr lang="en-US"/>
          </a:p>
        </p:txBody>
      </p:sp>
    </p:spTree>
    <p:extLst>
      <p:ext uri="{BB962C8B-B14F-4D97-AF65-F5344CB8AC3E}">
        <p14:creationId xmlns:p14="http://schemas.microsoft.com/office/powerpoint/2010/main" val="226633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E973C-640D-1E9E-5725-8C4DBB507F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BC1E00-7429-A512-32F1-4FAFBC4570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7DC41F-2406-45CC-722A-E51C781AADC8}"/>
              </a:ext>
            </a:extLst>
          </p:cNvPr>
          <p:cNvSpPr>
            <a:spLocks noGrp="1"/>
          </p:cNvSpPr>
          <p:nvPr>
            <p:ph type="dt" sz="half" idx="10"/>
          </p:nvPr>
        </p:nvSpPr>
        <p:spPr/>
        <p:txBody>
          <a:bodyPr/>
          <a:lstStyle/>
          <a:p>
            <a:fld id="{93A958DA-AA94-435D-B38F-9BDAE1BF1C44}" type="datetimeFigureOut">
              <a:rPr lang="en-US" smtClean="0"/>
              <a:t>8/12/2023</a:t>
            </a:fld>
            <a:endParaRPr lang="en-US"/>
          </a:p>
        </p:txBody>
      </p:sp>
      <p:sp>
        <p:nvSpPr>
          <p:cNvPr id="5" name="Footer Placeholder 4">
            <a:extLst>
              <a:ext uri="{FF2B5EF4-FFF2-40B4-BE49-F238E27FC236}">
                <a16:creationId xmlns:a16="http://schemas.microsoft.com/office/drawing/2014/main" id="{9380167C-D414-81F8-A133-0018BD319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46D113-3B7C-9F3F-C7C5-3A1514576900}"/>
              </a:ext>
            </a:extLst>
          </p:cNvPr>
          <p:cNvSpPr>
            <a:spLocks noGrp="1"/>
          </p:cNvSpPr>
          <p:nvPr>
            <p:ph type="sldNum" sz="quarter" idx="12"/>
          </p:nvPr>
        </p:nvSpPr>
        <p:spPr/>
        <p:txBody>
          <a:bodyPr/>
          <a:lstStyle/>
          <a:p>
            <a:fld id="{B12B8F83-E3C1-47D7-9435-9E3B6AB8434A}" type="slidenum">
              <a:rPr lang="en-US" smtClean="0"/>
              <a:t>‹#›</a:t>
            </a:fld>
            <a:endParaRPr lang="en-US"/>
          </a:p>
        </p:txBody>
      </p:sp>
    </p:spTree>
    <p:extLst>
      <p:ext uri="{BB962C8B-B14F-4D97-AF65-F5344CB8AC3E}">
        <p14:creationId xmlns:p14="http://schemas.microsoft.com/office/powerpoint/2010/main" val="416671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B1656-BD73-70C8-480D-27FAE5981C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B43BAB-237F-CEB3-9DA1-EF14B6A29E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FC2443-EE3F-4364-26A4-9B438CFA85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E9B656-A80B-E220-A094-6DE43549B095}"/>
              </a:ext>
            </a:extLst>
          </p:cNvPr>
          <p:cNvSpPr>
            <a:spLocks noGrp="1"/>
          </p:cNvSpPr>
          <p:nvPr>
            <p:ph type="dt" sz="half" idx="10"/>
          </p:nvPr>
        </p:nvSpPr>
        <p:spPr/>
        <p:txBody>
          <a:bodyPr/>
          <a:lstStyle/>
          <a:p>
            <a:fld id="{93A958DA-AA94-435D-B38F-9BDAE1BF1C44}" type="datetimeFigureOut">
              <a:rPr lang="en-US" smtClean="0"/>
              <a:t>8/12/2023</a:t>
            </a:fld>
            <a:endParaRPr lang="en-US"/>
          </a:p>
        </p:txBody>
      </p:sp>
      <p:sp>
        <p:nvSpPr>
          <p:cNvPr id="6" name="Footer Placeholder 5">
            <a:extLst>
              <a:ext uri="{FF2B5EF4-FFF2-40B4-BE49-F238E27FC236}">
                <a16:creationId xmlns:a16="http://schemas.microsoft.com/office/drawing/2014/main" id="{40681931-BFE2-2FCF-099D-3671AE3D7F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094C71-4126-BA17-B1DA-63453D163F46}"/>
              </a:ext>
            </a:extLst>
          </p:cNvPr>
          <p:cNvSpPr>
            <a:spLocks noGrp="1"/>
          </p:cNvSpPr>
          <p:nvPr>
            <p:ph type="sldNum" sz="quarter" idx="12"/>
          </p:nvPr>
        </p:nvSpPr>
        <p:spPr/>
        <p:txBody>
          <a:bodyPr/>
          <a:lstStyle/>
          <a:p>
            <a:fld id="{B12B8F83-E3C1-47D7-9435-9E3B6AB8434A}" type="slidenum">
              <a:rPr lang="en-US" smtClean="0"/>
              <a:t>‹#›</a:t>
            </a:fld>
            <a:endParaRPr lang="en-US"/>
          </a:p>
        </p:txBody>
      </p:sp>
    </p:spTree>
    <p:extLst>
      <p:ext uri="{BB962C8B-B14F-4D97-AF65-F5344CB8AC3E}">
        <p14:creationId xmlns:p14="http://schemas.microsoft.com/office/powerpoint/2010/main" val="402078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EED95-C2DA-8A67-588A-16CF6F1B1D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6FF03A-B165-DEBF-33D5-8E4F072442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3DDA82-F3E6-4083-3D10-F88FFD685D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80A163-8098-B761-434A-CBB6C44AD3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C67C7C-F0DC-8938-355B-BFE70D57BA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478702-53ED-6811-5B20-015D80E1154D}"/>
              </a:ext>
            </a:extLst>
          </p:cNvPr>
          <p:cNvSpPr>
            <a:spLocks noGrp="1"/>
          </p:cNvSpPr>
          <p:nvPr>
            <p:ph type="dt" sz="half" idx="10"/>
          </p:nvPr>
        </p:nvSpPr>
        <p:spPr/>
        <p:txBody>
          <a:bodyPr/>
          <a:lstStyle/>
          <a:p>
            <a:fld id="{93A958DA-AA94-435D-B38F-9BDAE1BF1C44}" type="datetimeFigureOut">
              <a:rPr lang="en-US" smtClean="0"/>
              <a:t>8/12/2023</a:t>
            </a:fld>
            <a:endParaRPr lang="en-US"/>
          </a:p>
        </p:txBody>
      </p:sp>
      <p:sp>
        <p:nvSpPr>
          <p:cNvPr id="8" name="Footer Placeholder 7">
            <a:extLst>
              <a:ext uri="{FF2B5EF4-FFF2-40B4-BE49-F238E27FC236}">
                <a16:creationId xmlns:a16="http://schemas.microsoft.com/office/drawing/2014/main" id="{BEC92657-0BCA-75E1-CB00-8AD3054982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E8F1ED-3109-604E-10A4-CEB97DE80BD0}"/>
              </a:ext>
            </a:extLst>
          </p:cNvPr>
          <p:cNvSpPr>
            <a:spLocks noGrp="1"/>
          </p:cNvSpPr>
          <p:nvPr>
            <p:ph type="sldNum" sz="quarter" idx="12"/>
          </p:nvPr>
        </p:nvSpPr>
        <p:spPr/>
        <p:txBody>
          <a:bodyPr/>
          <a:lstStyle/>
          <a:p>
            <a:fld id="{B12B8F83-E3C1-47D7-9435-9E3B6AB8434A}" type="slidenum">
              <a:rPr lang="en-US" smtClean="0"/>
              <a:t>‹#›</a:t>
            </a:fld>
            <a:endParaRPr lang="en-US"/>
          </a:p>
        </p:txBody>
      </p:sp>
    </p:spTree>
    <p:extLst>
      <p:ext uri="{BB962C8B-B14F-4D97-AF65-F5344CB8AC3E}">
        <p14:creationId xmlns:p14="http://schemas.microsoft.com/office/powerpoint/2010/main" val="4082013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E0833-2D4E-F2F4-828B-7EADDA7590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8382DC-7198-D2A1-CD37-D8F9D6E39CE9}"/>
              </a:ext>
            </a:extLst>
          </p:cNvPr>
          <p:cNvSpPr>
            <a:spLocks noGrp="1"/>
          </p:cNvSpPr>
          <p:nvPr>
            <p:ph type="dt" sz="half" idx="10"/>
          </p:nvPr>
        </p:nvSpPr>
        <p:spPr/>
        <p:txBody>
          <a:bodyPr/>
          <a:lstStyle/>
          <a:p>
            <a:fld id="{93A958DA-AA94-435D-B38F-9BDAE1BF1C44}" type="datetimeFigureOut">
              <a:rPr lang="en-US" smtClean="0"/>
              <a:t>8/12/2023</a:t>
            </a:fld>
            <a:endParaRPr lang="en-US"/>
          </a:p>
        </p:txBody>
      </p:sp>
      <p:sp>
        <p:nvSpPr>
          <p:cNvPr id="4" name="Footer Placeholder 3">
            <a:extLst>
              <a:ext uri="{FF2B5EF4-FFF2-40B4-BE49-F238E27FC236}">
                <a16:creationId xmlns:a16="http://schemas.microsoft.com/office/drawing/2014/main" id="{ED8CE3C7-FA39-D114-898A-4D8EAA9858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00D1F9-8407-BDDF-F6B3-4A12C264A6C5}"/>
              </a:ext>
            </a:extLst>
          </p:cNvPr>
          <p:cNvSpPr>
            <a:spLocks noGrp="1"/>
          </p:cNvSpPr>
          <p:nvPr>
            <p:ph type="sldNum" sz="quarter" idx="12"/>
          </p:nvPr>
        </p:nvSpPr>
        <p:spPr/>
        <p:txBody>
          <a:bodyPr/>
          <a:lstStyle/>
          <a:p>
            <a:fld id="{B12B8F83-E3C1-47D7-9435-9E3B6AB8434A}" type="slidenum">
              <a:rPr lang="en-US" smtClean="0"/>
              <a:t>‹#›</a:t>
            </a:fld>
            <a:endParaRPr lang="en-US"/>
          </a:p>
        </p:txBody>
      </p:sp>
    </p:spTree>
    <p:extLst>
      <p:ext uri="{BB962C8B-B14F-4D97-AF65-F5344CB8AC3E}">
        <p14:creationId xmlns:p14="http://schemas.microsoft.com/office/powerpoint/2010/main" val="2813176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C79037-1C7F-9237-E036-F5EA757E2324}"/>
              </a:ext>
            </a:extLst>
          </p:cNvPr>
          <p:cNvSpPr>
            <a:spLocks noGrp="1"/>
          </p:cNvSpPr>
          <p:nvPr>
            <p:ph type="dt" sz="half" idx="10"/>
          </p:nvPr>
        </p:nvSpPr>
        <p:spPr/>
        <p:txBody>
          <a:bodyPr/>
          <a:lstStyle/>
          <a:p>
            <a:fld id="{93A958DA-AA94-435D-B38F-9BDAE1BF1C44}" type="datetimeFigureOut">
              <a:rPr lang="en-US" smtClean="0"/>
              <a:t>8/12/2023</a:t>
            </a:fld>
            <a:endParaRPr lang="en-US"/>
          </a:p>
        </p:txBody>
      </p:sp>
      <p:sp>
        <p:nvSpPr>
          <p:cNvPr id="3" name="Footer Placeholder 2">
            <a:extLst>
              <a:ext uri="{FF2B5EF4-FFF2-40B4-BE49-F238E27FC236}">
                <a16:creationId xmlns:a16="http://schemas.microsoft.com/office/drawing/2014/main" id="{04DEAC41-3AC0-00D9-A8ED-B6A8EBEB66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21AE96-9E77-50F3-184E-75E659CE96D7}"/>
              </a:ext>
            </a:extLst>
          </p:cNvPr>
          <p:cNvSpPr>
            <a:spLocks noGrp="1"/>
          </p:cNvSpPr>
          <p:nvPr>
            <p:ph type="sldNum" sz="quarter" idx="12"/>
          </p:nvPr>
        </p:nvSpPr>
        <p:spPr/>
        <p:txBody>
          <a:bodyPr/>
          <a:lstStyle/>
          <a:p>
            <a:fld id="{B12B8F83-E3C1-47D7-9435-9E3B6AB8434A}" type="slidenum">
              <a:rPr lang="en-US" smtClean="0"/>
              <a:t>‹#›</a:t>
            </a:fld>
            <a:endParaRPr lang="en-US"/>
          </a:p>
        </p:txBody>
      </p:sp>
    </p:spTree>
    <p:extLst>
      <p:ext uri="{BB962C8B-B14F-4D97-AF65-F5344CB8AC3E}">
        <p14:creationId xmlns:p14="http://schemas.microsoft.com/office/powerpoint/2010/main" val="3370221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79B21-6CB9-FE0E-96D1-201B58059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AF6CCA-4005-2AB3-750B-9D84F66AAE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A2C722-7A20-C9C0-4CF4-2960B8942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74A89C-D3B3-B686-9085-B554706E5097}"/>
              </a:ext>
            </a:extLst>
          </p:cNvPr>
          <p:cNvSpPr>
            <a:spLocks noGrp="1"/>
          </p:cNvSpPr>
          <p:nvPr>
            <p:ph type="dt" sz="half" idx="10"/>
          </p:nvPr>
        </p:nvSpPr>
        <p:spPr/>
        <p:txBody>
          <a:bodyPr/>
          <a:lstStyle/>
          <a:p>
            <a:fld id="{93A958DA-AA94-435D-B38F-9BDAE1BF1C44}" type="datetimeFigureOut">
              <a:rPr lang="en-US" smtClean="0"/>
              <a:t>8/12/2023</a:t>
            </a:fld>
            <a:endParaRPr lang="en-US"/>
          </a:p>
        </p:txBody>
      </p:sp>
      <p:sp>
        <p:nvSpPr>
          <p:cNvPr id="6" name="Footer Placeholder 5">
            <a:extLst>
              <a:ext uri="{FF2B5EF4-FFF2-40B4-BE49-F238E27FC236}">
                <a16:creationId xmlns:a16="http://schemas.microsoft.com/office/drawing/2014/main" id="{48570029-E029-58F1-6EB2-C47F8B7101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D71937-0085-6934-5B15-78C880C392F2}"/>
              </a:ext>
            </a:extLst>
          </p:cNvPr>
          <p:cNvSpPr>
            <a:spLocks noGrp="1"/>
          </p:cNvSpPr>
          <p:nvPr>
            <p:ph type="sldNum" sz="quarter" idx="12"/>
          </p:nvPr>
        </p:nvSpPr>
        <p:spPr/>
        <p:txBody>
          <a:bodyPr/>
          <a:lstStyle/>
          <a:p>
            <a:fld id="{B12B8F83-E3C1-47D7-9435-9E3B6AB8434A}" type="slidenum">
              <a:rPr lang="en-US" smtClean="0"/>
              <a:t>‹#›</a:t>
            </a:fld>
            <a:endParaRPr lang="en-US"/>
          </a:p>
        </p:txBody>
      </p:sp>
    </p:spTree>
    <p:extLst>
      <p:ext uri="{BB962C8B-B14F-4D97-AF65-F5344CB8AC3E}">
        <p14:creationId xmlns:p14="http://schemas.microsoft.com/office/powerpoint/2010/main" val="3521387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E11E-E54D-72ED-DE28-91504EE379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CCDF8E-378A-9EFC-77BE-C540BA6AD8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F71B47-A536-6902-B596-028476236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67CFAE-8BC7-2040-EE85-F3FB54DA9506}"/>
              </a:ext>
            </a:extLst>
          </p:cNvPr>
          <p:cNvSpPr>
            <a:spLocks noGrp="1"/>
          </p:cNvSpPr>
          <p:nvPr>
            <p:ph type="dt" sz="half" idx="10"/>
          </p:nvPr>
        </p:nvSpPr>
        <p:spPr/>
        <p:txBody>
          <a:bodyPr/>
          <a:lstStyle/>
          <a:p>
            <a:fld id="{93A958DA-AA94-435D-B38F-9BDAE1BF1C44}" type="datetimeFigureOut">
              <a:rPr lang="en-US" smtClean="0"/>
              <a:t>8/12/2023</a:t>
            </a:fld>
            <a:endParaRPr lang="en-US"/>
          </a:p>
        </p:txBody>
      </p:sp>
      <p:sp>
        <p:nvSpPr>
          <p:cNvPr id="6" name="Footer Placeholder 5">
            <a:extLst>
              <a:ext uri="{FF2B5EF4-FFF2-40B4-BE49-F238E27FC236}">
                <a16:creationId xmlns:a16="http://schemas.microsoft.com/office/drawing/2014/main" id="{B253C86C-B05B-536F-0D31-9BC5CF3309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B7A4BE-A762-ABB5-DDE4-52949E506631}"/>
              </a:ext>
            </a:extLst>
          </p:cNvPr>
          <p:cNvSpPr>
            <a:spLocks noGrp="1"/>
          </p:cNvSpPr>
          <p:nvPr>
            <p:ph type="sldNum" sz="quarter" idx="12"/>
          </p:nvPr>
        </p:nvSpPr>
        <p:spPr/>
        <p:txBody>
          <a:bodyPr/>
          <a:lstStyle/>
          <a:p>
            <a:fld id="{B12B8F83-E3C1-47D7-9435-9E3B6AB8434A}" type="slidenum">
              <a:rPr lang="en-US" smtClean="0"/>
              <a:t>‹#›</a:t>
            </a:fld>
            <a:endParaRPr lang="en-US"/>
          </a:p>
        </p:txBody>
      </p:sp>
    </p:spTree>
    <p:extLst>
      <p:ext uri="{BB962C8B-B14F-4D97-AF65-F5344CB8AC3E}">
        <p14:creationId xmlns:p14="http://schemas.microsoft.com/office/powerpoint/2010/main" val="2524369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4A20C3-AC2B-BC5B-CBE0-AFB0C90E07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A828BD-03C9-15CF-00CA-9CA1A055D4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E3ABA5-9A09-C8AF-422E-621325396E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958DA-AA94-435D-B38F-9BDAE1BF1C44}" type="datetimeFigureOut">
              <a:rPr lang="en-US" smtClean="0"/>
              <a:t>8/12/2023</a:t>
            </a:fld>
            <a:endParaRPr lang="en-US"/>
          </a:p>
        </p:txBody>
      </p:sp>
      <p:sp>
        <p:nvSpPr>
          <p:cNvPr id="5" name="Footer Placeholder 4">
            <a:extLst>
              <a:ext uri="{FF2B5EF4-FFF2-40B4-BE49-F238E27FC236}">
                <a16:creationId xmlns:a16="http://schemas.microsoft.com/office/drawing/2014/main" id="{FA14B788-04AE-C13D-43D8-659FA7B05A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B6F4F6-8648-4502-4481-319F5294D8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B8F83-E3C1-47D7-9435-9E3B6AB8434A}" type="slidenum">
              <a:rPr lang="en-US" smtClean="0"/>
              <a:t>‹#›</a:t>
            </a:fld>
            <a:endParaRPr lang="en-US"/>
          </a:p>
        </p:txBody>
      </p:sp>
    </p:spTree>
    <p:extLst>
      <p:ext uri="{BB962C8B-B14F-4D97-AF65-F5344CB8AC3E}">
        <p14:creationId xmlns:p14="http://schemas.microsoft.com/office/powerpoint/2010/main" val="74612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1_81056C9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2_998EA88E.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4_9695787D.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03_FC44602F.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5_7004E0E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crumguides.org/scrum-guide.html#scrum-events" TargetMode="External"/><Relationship Id="rId2" Type="http://schemas.openxmlformats.org/officeDocument/2006/relationships/hyperlink" Target="https://www.geeksforgeeks.org/software-engineering-classical-waterfall-model/" TargetMode="External"/><Relationship Id="rId1" Type="http://schemas.openxmlformats.org/officeDocument/2006/relationships/slideLayout" Target="../slideLayouts/slideLayout2.xml"/><Relationship Id="rId5" Type="http://schemas.openxmlformats.org/officeDocument/2006/relationships/hyperlink" Target="https://www.atlassian.com/agile/scrum" TargetMode="External"/><Relationship Id="rId4" Type="http://schemas.openxmlformats.org/officeDocument/2006/relationships/hyperlink" Target="https://www.scrum.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001AFEA-2442-4A9F-BA37-8C469F306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2B7BBB2-F21C-3212-C2D7-FC8BF39BAF40}"/>
              </a:ext>
            </a:extLst>
          </p:cNvPr>
          <p:cNvSpPr>
            <a:spLocks noGrp="1"/>
          </p:cNvSpPr>
          <p:nvPr>
            <p:ph type="ctrTitle"/>
          </p:nvPr>
        </p:nvSpPr>
        <p:spPr>
          <a:xfrm>
            <a:off x="970908" y="637046"/>
            <a:ext cx="5174207" cy="2971473"/>
          </a:xfrm>
        </p:spPr>
        <p:txBody>
          <a:bodyPr vert="horz" lIns="91440" tIns="45720" rIns="91440" bIns="45720" rtlCol="0">
            <a:normAutofit/>
          </a:bodyPr>
          <a:lstStyle/>
          <a:p>
            <a:pPr algn="l"/>
            <a:r>
              <a:rPr lang="en-US" kern="1200">
                <a:solidFill>
                  <a:srgbClr val="FFFFFF"/>
                </a:solidFill>
                <a:latin typeface="+mj-lt"/>
                <a:ea typeface="+mj-ea"/>
                <a:cs typeface="+mj-cs"/>
              </a:rPr>
              <a:t>Agile Presentation</a:t>
            </a:r>
          </a:p>
        </p:txBody>
      </p:sp>
      <p:sp>
        <p:nvSpPr>
          <p:cNvPr id="3" name="Subtitle 2">
            <a:extLst>
              <a:ext uri="{FF2B5EF4-FFF2-40B4-BE49-F238E27FC236}">
                <a16:creationId xmlns:a16="http://schemas.microsoft.com/office/drawing/2014/main" id="{5458023E-4875-C6C9-972D-70906C8C938F}"/>
              </a:ext>
            </a:extLst>
          </p:cNvPr>
          <p:cNvSpPr>
            <a:spLocks noGrp="1"/>
          </p:cNvSpPr>
          <p:nvPr>
            <p:ph type="subTitle" idx="1"/>
          </p:nvPr>
        </p:nvSpPr>
        <p:spPr>
          <a:xfrm>
            <a:off x="970908" y="3700594"/>
            <a:ext cx="5174207" cy="1963486"/>
          </a:xfrm>
        </p:spPr>
        <p:txBody>
          <a:bodyPr vert="horz" lIns="91440" tIns="45720" rIns="91440" bIns="45720" rtlCol="0">
            <a:normAutofit/>
          </a:bodyPr>
          <a:lstStyle/>
          <a:p>
            <a:pPr indent="-228600" algn="l">
              <a:buFont typeface="Arial" panose="020B0604020202020204" pitchFamily="34" charset="0"/>
              <a:buChar char="•"/>
            </a:pPr>
            <a:r>
              <a:rPr lang="en-US">
                <a:solidFill>
                  <a:srgbClr val="FFFFFF"/>
                </a:solidFill>
              </a:rPr>
              <a:t>Southern New Hampshire University</a:t>
            </a:r>
          </a:p>
          <a:p>
            <a:pPr indent="-228600" algn="l">
              <a:buFont typeface="Arial" panose="020B0604020202020204" pitchFamily="34" charset="0"/>
              <a:buChar char="•"/>
            </a:pPr>
            <a:r>
              <a:rPr lang="en-US">
                <a:solidFill>
                  <a:srgbClr val="FFFFFF"/>
                </a:solidFill>
              </a:rPr>
              <a:t>CS – 250 7-1 Presentation</a:t>
            </a:r>
          </a:p>
          <a:p>
            <a:pPr indent="-228600" algn="l">
              <a:buFont typeface="Arial" panose="020B0604020202020204" pitchFamily="34" charset="0"/>
              <a:buChar char="•"/>
            </a:pPr>
            <a:r>
              <a:rPr lang="en-US">
                <a:solidFill>
                  <a:srgbClr val="FFFFFF"/>
                </a:solidFill>
              </a:rPr>
              <a:t>Bradly Van Hoorebeke</a:t>
            </a:r>
          </a:p>
          <a:p>
            <a:pPr indent="-228600" algn="l">
              <a:buFont typeface="Arial" panose="020B0604020202020204" pitchFamily="34" charset="0"/>
              <a:buChar char="•"/>
            </a:pPr>
            <a:r>
              <a:rPr lang="en-US">
                <a:solidFill>
                  <a:srgbClr val="FFFFFF"/>
                </a:solidFill>
              </a:rPr>
              <a:t>8/13/2023</a:t>
            </a:r>
          </a:p>
        </p:txBody>
      </p:sp>
      <p:sp>
        <p:nvSpPr>
          <p:cNvPr id="23" name="Freeform: Shape 22">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24">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Block Arc 26">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reeform: Shape 28">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4"/>
          </a:solidFill>
          <a:ln w="9525" cap="flat">
            <a:noFill/>
            <a:prstDash val="solid"/>
            <a:miter/>
          </a:ln>
        </p:spPr>
        <p:txBody>
          <a:bodyPr rtlCol="0" anchor="ctr"/>
          <a:lstStyle/>
          <a:p>
            <a:endParaRPr lang="en-US" dirty="0"/>
          </a:p>
        </p:txBody>
      </p:sp>
      <p:cxnSp>
        <p:nvCxnSpPr>
          <p:cNvPr id="31" name="Straight Connector 30">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3" name="Freeform: Shape 32">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4"/>
          </a:solidFill>
          <a:ln w="9525" cap="flat">
            <a:noFill/>
            <a:prstDash val="solid"/>
            <a:miter/>
          </a:ln>
        </p:spPr>
        <p:txBody>
          <a:bodyPr rtlCol="0" anchor="ctr"/>
          <a:lstStyle/>
          <a:p>
            <a:endParaRPr lang="en-US"/>
          </a:p>
        </p:txBody>
      </p:sp>
      <p:sp>
        <p:nvSpPr>
          <p:cNvPr id="35" name="Arc 34">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872052">
            <a:off x="6113252"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656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5C6002-5583-2BF4-0172-C0D147937B91}"/>
              </a:ext>
            </a:extLst>
          </p:cNvPr>
          <p:cNvSpPr>
            <a:spLocks noGrp="1"/>
          </p:cNvSpPr>
          <p:nvPr>
            <p:ph type="title"/>
          </p:nvPr>
        </p:nvSpPr>
        <p:spPr>
          <a:xfrm>
            <a:off x="838200" y="365125"/>
            <a:ext cx="5558489" cy="1325563"/>
          </a:xfrm>
        </p:spPr>
        <p:txBody>
          <a:bodyPr>
            <a:normAutofit/>
          </a:bodyPr>
          <a:lstStyle/>
          <a:p>
            <a:r>
              <a:rPr lang="en-US" dirty="0">
                <a:latin typeface="Times New Roman" panose="02020603050405020304" pitchFamily="18" charset="0"/>
                <a:cs typeface="Times New Roman" panose="02020603050405020304" pitchFamily="18" charset="0"/>
              </a:rPr>
              <a:t>Agile Team Roles</a:t>
            </a:r>
          </a:p>
        </p:txBody>
      </p:sp>
      <p:sp>
        <p:nvSpPr>
          <p:cNvPr id="19" name="Freeform: Shape 18">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201F01B-B98B-F2F2-DE86-D2263ECB216B}"/>
              </a:ext>
            </a:extLst>
          </p:cNvPr>
          <p:cNvSpPr>
            <a:spLocks noGrp="1"/>
          </p:cNvSpPr>
          <p:nvPr>
            <p:ph idx="1"/>
          </p:nvPr>
        </p:nvSpPr>
        <p:spPr>
          <a:xfrm>
            <a:off x="838200" y="1825625"/>
            <a:ext cx="5558489" cy="4351338"/>
          </a:xfrm>
        </p:spPr>
        <p:txBody>
          <a:bodyPr>
            <a:normAutofit fontScale="92500" lnSpcReduction="20000"/>
          </a:bodyPr>
          <a:lstStyle/>
          <a:p>
            <a:pPr marL="0" indent="0">
              <a:buNone/>
            </a:pPr>
            <a:r>
              <a:rPr lang="en-US" sz="2000" b="1" dirty="0"/>
              <a:t>Scrum Master:</a:t>
            </a:r>
          </a:p>
          <a:p>
            <a:pPr algn="l">
              <a:buFont typeface="Arial" panose="020B0604020202020204" pitchFamily="34" charset="0"/>
              <a:buChar char="•"/>
            </a:pPr>
            <a:r>
              <a:rPr lang="en-US" sz="1050" b="0" i="0" dirty="0">
                <a:effectLst/>
                <a:latin typeface="Söhne"/>
              </a:rPr>
              <a:t>Facilitates Scrum events, removes obstacles.</a:t>
            </a:r>
          </a:p>
          <a:p>
            <a:pPr algn="l">
              <a:buFont typeface="Arial" panose="020B0604020202020204" pitchFamily="34" charset="0"/>
              <a:buChar char="•"/>
            </a:pPr>
            <a:r>
              <a:rPr lang="en-US" sz="1050" b="0" i="0" dirty="0">
                <a:effectLst/>
                <a:latin typeface="Söhne"/>
              </a:rPr>
              <a:t>Champions agile principles and fosters collaboration.</a:t>
            </a:r>
          </a:p>
          <a:p>
            <a:pPr algn="l">
              <a:buFont typeface="Arial" panose="020B0604020202020204" pitchFamily="34" charset="0"/>
              <a:buChar char="•"/>
            </a:pPr>
            <a:r>
              <a:rPr lang="en-US" sz="1050" b="0" i="0" dirty="0">
                <a:effectLst/>
                <a:latin typeface="Söhne"/>
              </a:rPr>
              <a:t>Guides the team towards continuous improvement.</a:t>
            </a:r>
          </a:p>
          <a:p>
            <a:pPr marL="0" indent="0">
              <a:buNone/>
            </a:pPr>
            <a:r>
              <a:rPr lang="en-US" sz="2000" b="1" dirty="0"/>
              <a:t>Product Owner:</a:t>
            </a:r>
          </a:p>
          <a:p>
            <a:pPr algn="l">
              <a:buFont typeface="Arial" panose="020B0604020202020204" pitchFamily="34" charset="0"/>
              <a:buChar char="•"/>
            </a:pPr>
            <a:r>
              <a:rPr lang="en-US" sz="1400" b="0" i="0" dirty="0">
                <a:effectLst/>
                <a:latin typeface="Söhne"/>
              </a:rPr>
              <a:t>Prioritizes and manages the product backlog.</a:t>
            </a:r>
          </a:p>
          <a:p>
            <a:pPr algn="l">
              <a:buFont typeface="Arial" panose="020B0604020202020204" pitchFamily="34" charset="0"/>
              <a:buChar char="•"/>
            </a:pPr>
            <a:r>
              <a:rPr lang="en-US" sz="1400" b="0" i="0" dirty="0">
                <a:effectLst/>
                <a:latin typeface="Söhne"/>
              </a:rPr>
              <a:t>Represents stakeholders and aligns with business goals.</a:t>
            </a:r>
          </a:p>
          <a:p>
            <a:pPr algn="l">
              <a:buFont typeface="Arial" panose="020B0604020202020204" pitchFamily="34" charset="0"/>
              <a:buChar char="•"/>
            </a:pPr>
            <a:r>
              <a:rPr lang="en-US" sz="1400" b="0" i="0" dirty="0">
                <a:effectLst/>
                <a:latin typeface="Söhne"/>
              </a:rPr>
              <a:t>Ensures high-value features are developed.</a:t>
            </a:r>
          </a:p>
          <a:p>
            <a:pPr marL="0" indent="0" algn="l">
              <a:buNone/>
            </a:pPr>
            <a:r>
              <a:rPr lang="en-US" sz="2000" b="1" i="0" dirty="0">
                <a:effectLst/>
              </a:rPr>
              <a:t>Testers:</a:t>
            </a:r>
          </a:p>
          <a:p>
            <a:pPr algn="l">
              <a:buFont typeface="Arial" panose="020B0604020202020204" pitchFamily="34" charset="0"/>
              <a:buChar char="•"/>
            </a:pPr>
            <a:r>
              <a:rPr lang="en-US" sz="1400" i="0" dirty="0">
                <a:effectLst/>
                <a:latin typeface="Söhne"/>
              </a:rPr>
              <a:t>Plan and execute testing strategies.</a:t>
            </a:r>
          </a:p>
          <a:p>
            <a:pPr algn="l">
              <a:buFont typeface="Arial" panose="020B0604020202020204" pitchFamily="34" charset="0"/>
              <a:buChar char="•"/>
            </a:pPr>
            <a:r>
              <a:rPr lang="en-US" sz="1400" i="0" dirty="0">
                <a:effectLst/>
                <a:latin typeface="Söhne"/>
              </a:rPr>
              <a:t>Ensure product quality and identify defects.</a:t>
            </a:r>
          </a:p>
          <a:p>
            <a:pPr algn="l">
              <a:buFont typeface="Arial" panose="020B0604020202020204" pitchFamily="34" charset="0"/>
              <a:buChar char="•"/>
            </a:pPr>
            <a:r>
              <a:rPr lang="en-US" sz="1400" i="0" dirty="0">
                <a:effectLst/>
                <a:latin typeface="Söhne"/>
              </a:rPr>
              <a:t>Provide valuable feedback to developers.</a:t>
            </a:r>
          </a:p>
          <a:p>
            <a:pPr marL="0" indent="0">
              <a:buNone/>
            </a:pPr>
            <a:r>
              <a:rPr lang="en-US" sz="1400" b="1" i="0" dirty="0">
                <a:effectLst/>
                <a:latin typeface="Söhne"/>
              </a:rPr>
              <a:t>Developers</a:t>
            </a:r>
          </a:p>
          <a:p>
            <a:pPr algn="l">
              <a:buFont typeface="Arial" panose="020B0604020202020204" pitchFamily="34" charset="0"/>
              <a:buChar char="•"/>
            </a:pPr>
            <a:r>
              <a:rPr lang="en-US" sz="1400" b="0" i="0" dirty="0">
                <a:effectLst/>
                <a:latin typeface="Söhne"/>
              </a:rPr>
              <a:t>Design, code, and test software functionality.</a:t>
            </a:r>
          </a:p>
          <a:p>
            <a:pPr algn="l">
              <a:buFont typeface="Arial" panose="020B0604020202020204" pitchFamily="34" charset="0"/>
              <a:buChar char="•"/>
            </a:pPr>
            <a:r>
              <a:rPr lang="en-US" sz="1400" b="0" i="0" dirty="0">
                <a:effectLst/>
                <a:latin typeface="Söhne"/>
              </a:rPr>
              <a:t>Collaborate to achieve sprint goals.</a:t>
            </a:r>
          </a:p>
          <a:p>
            <a:pPr algn="l">
              <a:buFont typeface="Arial" panose="020B0604020202020204" pitchFamily="34" charset="0"/>
              <a:buChar char="•"/>
            </a:pPr>
            <a:r>
              <a:rPr lang="en-US" sz="1400" b="0" i="0" dirty="0">
                <a:effectLst/>
                <a:latin typeface="Söhne"/>
              </a:rPr>
              <a:t>Deliver functional product increments.</a:t>
            </a:r>
          </a:p>
          <a:p>
            <a:pPr marL="0" indent="0">
              <a:buNone/>
            </a:pPr>
            <a:endParaRPr lang="en-US" sz="2000" dirty="0"/>
          </a:p>
        </p:txBody>
      </p:sp>
      <p:sp>
        <p:nvSpPr>
          <p:cNvPr id="21" name="Oval 20">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Block Arc 22">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eeform: Shape 24">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7" name="Straight Connector 26">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1" name="Arc 30">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4616341"/>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AFFC27-A27B-49D5-AF07-E3D4F371A577}"/>
              </a:ext>
            </a:extLst>
          </p:cNvPr>
          <p:cNvSpPr>
            <a:spLocks noGrp="1"/>
          </p:cNvSpPr>
          <p:nvPr>
            <p:ph type="title"/>
          </p:nvPr>
        </p:nvSpPr>
        <p:spPr>
          <a:xfrm>
            <a:off x="838200" y="365125"/>
            <a:ext cx="5558489" cy="1325563"/>
          </a:xfrm>
        </p:spPr>
        <p:txBody>
          <a:bodyPr>
            <a:normAutofit/>
          </a:bodyPr>
          <a:lstStyle/>
          <a:p>
            <a:r>
              <a:rPr lang="en-US" dirty="0"/>
              <a:t>Navigating SDLC Phase in Agile Approach</a:t>
            </a:r>
          </a:p>
        </p:txBody>
      </p:sp>
      <p:sp>
        <p:nvSpPr>
          <p:cNvPr id="19" name="Freeform: Shape 18">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AD7F11B-AA5F-6C7C-FBD5-644BDE5EADE0}"/>
              </a:ext>
            </a:extLst>
          </p:cNvPr>
          <p:cNvSpPr>
            <a:spLocks noGrp="1"/>
          </p:cNvSpPr>
          <p:nvPr>
            <p:ph idx="1"/>
          </p:nvPr>
        </p:nvSpPr>
        <p:spPr>
          <a:xfrm>
            <a:off x="838200" y="1825625"/>
            <a:ext cx="5558489" cy="4351338"/>
          </a:xfrm>
        </p:spPr>
        <p:txBody>
          <a:bodyPr>
            <a:normAutofit fontScale="32500" lnSpcReduction="20000"/>
          </a:bodyPr>
          <a:lstStyle/>
          <a:p>
            <a:pPr algn="l">
              <a:buFont typeface="+mj-lt"/>
              <a:buAutoNum type="arabicPeriod"/>
            </a:pPr>
            <a:r>
              <a:rPr lang="en-US" b="1" i="0" dirty="0">
                <a:effectLst/>
                <a:latin typeface="Söhne"/>
              </a:rPr>
              <a:t>Backlog Creation:</a:t>
            </a:r>
            <a:endParaRPr lang="en-US" b="0" i="0" dirty="0">
              <a:effectLst/>
              <a:latin typeface="Söhne"/>
            </a:endParaRPr>
          </a:p>
          <a:p>
            <a:pPr marL="742950" lvl="1" indent="-285750" algn="l">
              <a:buFont typeface="+mj-lt"/>
              <a:buAutoNum type="arabicPeriod"/>
            </a:pPr>
            <a:r>
              <a:rPr lang="en-US" b="0" i="0" dirty="0">
                <a:effectLst/>
                <a:latin typeface="Söhne"/>
              </a:rPr>
              <a:t>Identify and prioritize user stories based on business value.</a:t>
            </a:r>
          </a:p>
          <a:p>
            <a:pPr marL="742950" lvl="1" indent="-285750" algn="l">
              <a:buFont typeface="+mj-lt"/>
              <a:buAutoNum type="arabicPeriod"/>
            </a:pPr>
            <a:r>
              <a:rPr lang="en-US" b="1" i="0" dirty="0">
                <a:effectLst/>
                <a:latin typeface="Söhne"/>
              </a:rPr>
              <a:t>Importance:</a:t>
            </a:r>
            <a:r>
              <a:rPr lang="en-US" b="0" i="0" dirty="0">
                <a:effectLst/>
                <a:latin typeface="Söhne"/>
              </a:rPr>
              <a:t> Lays the foundation by aligning development goals with business needs. Prioritization ensures efficient resource utilization.</a:t>
            </a:r>
          </a:p>
          <a:p>
            <a:pPr algn="l">
              <a:buFont typeface="+mj-lt"/>
              <a:buAutoNum type="arabicPeriod"/>
            </a:pPr>
            <a:r>
              <a:rPr lang="en-US" b="1" i="0" dirty="0">
                <a:effectLst/>
                <a:latin typeface="Söhne"/>
              </a:rPr>
              <a:t>Sprint Planning:</a:t>
            </a:r>
            <a:endParaRPr lang="en-US" b="0" i="0" dirty="0">
              <a:effectLst/>
              <a:latin typeface="Söhne"/>
            </a:endParaRPr>
          </a:p>
          <a:p>
            <a:pPr marL="742950" lvl="1" indent="-285750" algn="l">
              <a:buFont typeface="+mj-lt"/>
              <a:buAutoNum type="arabicPeriod"/>
            </a:pPr>
            <a:r>
              <a:rPr lang="en-US" b="0" i="0" dirty="0">
                <a:effectLst/>
                <a:latin typeface="Söhne"/>
              </a:rPr>
              <a:t>Select user stories for the upcoming sprint.</a:t>
            </a:r>
          </a:p>
          <a:p>
            <a:pPr marL="742950" lvl="1" indent="-285750" algn="l">
              <a:buFont typeface="+mj-lt"/>
              <a:buAutoNum type="arabicPeriod"/>
            </a:pPr>
            <a:r>
              <a:rPr lang="en-US" b="0" i="0" dirty="0">
                <a:effectLst/>
                <a:latin typeface="Söhne"/>
              </a:rPr>
              <a:t>Break stories into tasks and estimate effort.</a:t>
            </a:r>
          </a:p>
          <a:p>
            <a:pPr marL="742950" lvl="1" indent="-285750" algn="l">
              <a:buFont typeface="+mj-lt"/>
              <a:buAutoNum type="arabicPeriod"/>
            </a:pPr>
            <a:r>
              <a:rPr lang="en-US" b="1" i="0" dirty="0">
                <a:effectLst/>
                <a:latin typeface="Söhne"/>
              </a:rPr>
              <a:t>Importance:</a:t>
            </a:r>
            <a:r>
              <a:rPr lang="en-US" b="0" i="0" dirty="0">
                <a:effectLst/>
                <a:latin typeface="Söhne"/>
              </a:rPr>
              <a:t> Defines the sprint's scope, sets clear goals, and creates a roadmap for execution.</a:t>
            </a:r>
          </a:p>
          <a:p>
            <a:pPr algn="l">
              <a:buFont typeface="+mj-lt"/>
              <a:buAutoNum type="arabicPeriod"/>
            </a:pPr>
            <a:r>
              <a:rPr lang="en-US" b="1" i="0" dirty="0">
                <a:effectLst/>
                <a:latin typeface="Söhne"/>
              </a:rPr>
              <a:t>Sprint Execution:</a:t>
            </a:r>
            <a:endParaRPr lang="en-US" b="0" i="0" dirty="0">
              <a:effectLst/>
              <a:latin typeface="Söhne"/>
            </a:endParaRPr>
          </a:p>
          <a:p>
            <a:pPr marL="742950" lvl="1" indent="-285750" algn="l">
              <a:buFont typeface="+mj-lt"/>
              <a:buAutoNum type="arabicPeriod"/>
            </a:pPr>
            <a:r>
              <a:rPr lang="en-US" b="0" i="0" dirty="0">
                <a:effectLst/>
                <a:latin typeface="Söhne"/>
              </a:rPr>
              <a:t>Developers code, testers validate.</a:t>
            </a:r>
          </a:p>
          <a:p>
            <a:pPr marL="742950" lvl="1" indent="-285750" algn="l">
              <a:buFont typeface="+mj-lt"/>
              <a:buAutoNum type="arabicPeriod"/>
            </a:pPr>
            <a:r>
              <a:rPr lang="en-US" b="0" i="0" dirty="0">
                <a:effectLst/>
                <a:latin typeface="Söhne"/>
              </a:rPr>
              <a:t>Collaborate to deliver functional product increments.</a:t>
            </a:r>
          </a:p>
          <a:p>
            <a:pPr marL="742950" lvl="1" indent="-285750" algn="l">
              <a:buFont typeface="+mj-lt"/>
              <a:buAutoNum type="arabicPeriod"/>
            </a:pPr>
            <a:r>
              <a:rPr lang="en-US" b="1" i="0" dirty="0">
                <a:effectLst/>
                <a:latin typeface="Söhne"/>
              </a:rPr>
              <a:t>Importance:</a:t>
            </a:r>
            <a:r>
              <a:rPr lang="en-US" b="0" i="0" dirty="0">
                <a:effectLst/>
                <a:latin typeface="Söhne"/>
              </a:rPr>
              <a:t> Achieves incremental progress, promotes continuous integration, and offers early visibility of functionality.</a:t>
            </a:r>
          </a:p>
          <a:p>
            <a:pPr algn="l">
              <a:buFont typeface="+mj-lt"/>
              <a:buAutoNum type="arabicPeriod"/>
            </a:pPr>
            <a:r>
              <a:rPr lang="en-US" b="1" i="0" dirty="0">
                <a:effectLst/>
                <a:latin typeface="Söhne"/>
              </a:rPr>
              <a:t>Daily Standups:</a:t>
            </a:r>
            <a:endParaRPr lang="en-US" b="0" i="0" dirty="0">
              <a:effectLst/>
              <a:latin typeface="Söhne"/>
            </a:endParaRPr>
          </a:p>
          <a:p>
            <a:pPr marL="742950" lvl="1" indent="-285750" algn="l">
              <a:buFont typeface="+mj-lt"/>
              <a:buAutoNum type="arabicPeriod"/>
            </a:pPr>
            <a:r>
              <a:rPr lang="en-US" b="0" i="0" dirty="0">
                <a:effectLst/>
                <a:latin typeface="Söhne"/>
              </a:rPr>
              <a:t>Short daily meetings for progress updates.</a:t>
            </a:r>
          </a:p>
          <a:p>
            <a:pPr marL="742950" lvl="1" indent="-285750" algn="l">
              <a:buFont typeface="+mj-lt"/>
              <a:buAutoNum type="arabicPeriod"/>
            </a:pPr>
            <a:r>
              <a:rPr lang="en-US" b="0" i="0" dirty="0">
                <a:effectLst/>
                <a:latin typeface="Söhne"/>
              </a:rPr>
              <a:t>Identify and address obstacles promptly.</a:t>
            </a:r>
          </a:p>
          <a:p>
            <a:pPr marL="742950" lvl="1" indent="-285750" algn="l">
              <a:buFont typeface="+mj-lt"/>
              <a:buAutoNum type="arabicPeriod"/>
            </a:pPr>
            <a:r>
              <a:rPr lang="en-US" b="1" i="0" dirty="0">
                <a:effectLst/>
                <a:latin typeface="Söhne"/>
              </a:rPr>
              <a:t>Importance:</a:t>
            </a:r>
            <a:r>
              <a:rPr lang="en-US" b="0" i="0" dirty="0">
                <a:effectLst/>
                <a:latin typeface="Söhne"/>
              </a:rPr>
              <a:t> Enhances team communication, coordination, and real-time issue resolution.</a:t>
            </a:r>
          </a:p>
          <a:p>
            <a:pPr algn="l">
              <a:buFont typeface="+mj-lt"/>
              <a:buAutoNum type="arabicPeriod"/>
            </a:pPr>
            <a:r>
              <a:rPr lang="en-US" b="1" i="0" dirty="0">
                <a:effectLst/>
                <a:latin typeface="Söhne"/>
              </a:rPr>
              <a:t>Sprint Review:</a:t>
            </a:r>
            <a:endParaRPr lang="en-US" b="0" i="0" dirty="0">
              <a:effectLst/>
              <a:latin typeface="Söhne"/>
            </a:endParaRPr>
          </a:p>
          <a:p>
            <a:pPr marL="742950" lvl="1" indent="-285750" algn="l">
              <a:buFont typeface="+mj-lt"/>
              <a:buAutoNum type="arabicPeriod"/>
            </a:pPr>
            <a:r>
              <a:rPr lang="en-US" b="0" i="0" dirty="0">
                <a:effectLst/>
                <a:latin typeface="Söhne"/>
              </a:rPr>
              <a:t>Present completed work to stakeholders for feedback.</a:t>
            </a:r>
          </a:p>
          <a:p>
            <a:pPr marL="742950" lvl="1" indent="-285750" algn="l">
              <a:buFont typeface="+mj-lt"/>
              <a:buAutoNum type="arabicPeriod"/>
            </a:pPr>
            <a:r>
              <a:rPr lang="en-US" b="0" i="0" dirty="0">
                <a:effectLst/>
                <a:latin typeface="Söhne"/>
              </a:rPr>
              <a:t>Incorporate feedback for continuous improvement.</a:t>
            </a:r>
          </a:p>
          <a:p>
            <a:pPr marL="742950" lvl="1" indent="-285750" algn="l">
              <a:buFont typeface="+mj-lt"/>
              <a:buAutoNum type="arabicPeriod"/>
            </a:pPr>
            <a:r>
              <a:rPr lang="en-US" b="1" i="0" dirty="0">
                <a:effectLst/>
                <a:latin typeface="Söhne"/>
              </a:rPr>
              <a:t>Importance:</a:t>
            </a:r>
            <a:r>
              <a:rPr lang="en-US" b="0" i="0" dirty="0">
                <a:effectLst/>
                <a:latin typeface="Söhne"/>
              </a:rPr>
              <a:t> Validates the work, ensures alignment with customer expectations, and informs subsequent iterations.</a:t>
            </a:r>
          </a:p>
          <a:p>
            <a:pPr algn="l">
              <a:buFont typeface="+mj-lt"/>
              <a:buAutoNum type="arabicPeriod"/>
            </a:pPr>
            <a:r>
              <a:rPr lang="en-US" b="1" i="0" dirty="0">
                <a:effectLst/>
                <a:latin typeface="Söhne"/>
              </a:rPr>
              <a:t>Sprint Retrospective:</a:t>
            </a:r>
            <a:endParaRPr lang="en-US" b="0" i="0" dirty="0">
              <a:effectLst/>
              <a:latin typeface="Söhne"/>
            </a:endParaRPr>
          </a:p>
          <a:p>
            <a:pPr marL="742950" lvl="1" indent="-285750" algn="l">
              <a:buFont typeface="+mj-lt"/>
              <a:buAutoNum type="arabicPeriod"/>
            </a:pPr>
            <a:r>
              <a:rPr lang="en-US" b="0" i="0" dirty="0">
                <a:effectLst/>
                <a:latin typeface="Söhne"/>
              </a:rPr>
              <a:t>Reflect on the sprint's achievements, challenges.</a:t>
            </a:r>
          </a:p>
          <a:p>
            <a:pPr marL="742950" lvl="1" indent="-285750" algn="l">
              <a:buFont typeface="+mj-lt"/>
              <a:buAutoNum type="arabicPeriod"/>
            </a:pPr>
            <a:r>
              <a:rPr lang="en-US" b="0" i="0" dirty="0">
                <a:effectLst/>
                <a:latin typeface="Söhne"/>
              </a:rPr>
              <a:t>Identify improvements for future iterations.</a:t>
            </a:r>
          </a:p>
          <a:p>
            <a:pPr marL="742950" lvl="1" indent="-285750" algn="l">
              <a:buFont typeface="+mj-lt"/>
              <a:buAutoNum type="arabicPeriod"/>
            </a:pPr>
            <a:r>
              <a:rPr lang="en-US" b="1" i="0" dirty="0">
                <a:effectLst/>
                <a:latin typeface="Söhne"/>
              </a:rPr>
              <a:t>Importance:</a:t>
            </a:r>
            <a:r>
              <a:rPr lang="en-US" b="0" i="0" dirty="0">
                <a:effectLst/>
                <a:latin typeface="Söhne"/>
              </a:rPr>
              <a:t> Drives continuous improvement, enhances team effectiveness, and supports learning from experiences.</a:t>
            </a:r>
          </a:p>
          <a:p>
            <a:pPr>
              <a:buFont typeface="Arial" panose="020B0604020202020204" pitchFamily="34" charset="0"/>
              <a:buChar char="•"/>
            </a:pPr>
            <a:endParaRPr lang="en-US" sz="1600" b="0" i="0" dirty="0">
              <a:effectLst/>
              <a:latin typeface="Times New Roman" panose="02020603050405020304" pitchFamily="18" charset="0"/>
              <a:cs typeface="Times New Roman" panose="02020603050405020304" pitchFamily="18" charset="0"/>
            </a:endParaRPr>
          </a:p>
        </p:txBody>
      </p:sp>
      <p:sp>
        <p:nvSpPr>
          <p:cNvPr id="21" name="Oval 20">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Block Arc 22">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eeform: Shape 24">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7" name="Straight Connector 26">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1" name="Arc 30">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6263310"/>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9994B4-2B7E-3518-6976-379ABF30095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Waterfall and Agile</a:t>
            </a:r>
          </a:p>
        </p:txBody>
      </p:sp>
      <p:sp>
        <p:nvSpPr>
          <p:cNvPr id="2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Content Placeholder 15" descr="A diagram of a software development process&#10;&#10;Description automatically generated">
            <a:extLst>
              <a:ext uri="{FF2B5EF4-FFF2-40B4-BE49-F238E27FC236}">
                <a16:creationId xmlns:a16="http://schemas.microsoft.com/office/drawing/2014/main" id="{61398EE9-A77A-476E-E87B-AFB9CED73E1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54296" y="1133661"/>
            <a:ext cx="7214616" cy="4563245"/>
          </a:xfrm>
          <a:prstGeom prst="rect">
            <a:avLst/>
          </a:prstGeom>
        </p:spPr>
      </p:pic>
    </p:spTree>
    <p:extLst>
      <p:ext uri="{BB962C8B-B14F-4D97-AF65-F5344CB8AC3E}">
        <p14:creationId xmlns:p14="http://schemas.microsoft.com/office/powerpoint/2010/main" val="2526378109"/>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7AB1AE-EB8E-F220-990A-C4EB81CAF05E}"/>
              </a:ext>
            </a:extLst>
          </p:cNvPr>
          <p:cNvSpPr>
            <a:spLocks noGrp="1"/>
          </p:cNvSpPr>
          <p:nvPr>
            <p:ph type="title"/>
          </p:nvPr>
        </p:nvSpPr>
        <p:spPr>
          <a:xfrm>
            <a:off x="838200" y="365125"/>
            <a:ext cx="5558489" cy="1325563"/>
          </a:xfrm>
        </p:spPr>
        <p:txBody>
          <a:bodyPr>
            <a:normAutofit/>
          </a:bodyPr>
          <a:lstStyle/>
          <a:p>
            <a:r>
              <a:rPr lang="en-US" b="1" i="0" dirty="0">
                <a:effectLst/>
                <a:latin typeface="Söhne"/>
              </a:rPr>
              <a:t>Contrasting Waterfall and Agile Approaches</a:t>
            </a:r>
            <a:endParaRPr lang="en-US"/>
          </a:p>
        </p:txBody>
      </p:sp>
      <p:sp>
        <p:nvSpPr>
          <p:cNvPr id="19" name="Freeform: Shape 18">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075A336-13F8-F8F5-A014-3FEED1F4478E}"/>
              </a:ext>
            </a:extLst>
          </p:cNvPr>
          <p:cNvSpPr>
            <a:spLocks noGrp="1"/>
          </p:cNvSpPr>
          <p:nvPr>
            <p:ph idx="1"/>
          </p:nvPr>
        </p:nvSpPr>
        <p:spPr>
          <a:xfrm>
            <a:off x="838200" y="1825625"/>
            <a:ext cx="5558489" cy="4351338"/>
          </a:xfrm>
        </p:spPr>
        <p:txBody>
          <a:bodyPr>
            <a:normAutofit lnSpcReduction="10000"/>
          </a:bodyPr>
          <a:lstStyle/>
          <a:p>
            <a:pPr algn="l"/>
            <a:r>
              <a:rPr lang="en-US" sz="1200" b="1" i="0" dirty="0">
                <a:effectLst/>
                <a:latin typeface="Söhne"/>
              </a:rPr>
              <a:t>Waterfall Approach:</a:t>
            </a:r>
            <a:endParaRPr lang="en-US" sz="1200" b="0" i="0" dirty="0">
              <a:effectLst/>
              <a:latin typeface="Söhne"/>
            </a:endParaRPr>
          </a:p>
          <a:p>
            <a:pPr algn="l">
              <a:buFont typeface="Arial" panose="020B0604020202020204" pitchFamily="34" charset="0"/>
              <a:buChar char="•"/>
            </a:pPr>
            <a:r>
              <a:rPr lang="en-US" sz="1200" b="0" i="0" dirty="0">
                <a:effectLst/>
                <a:latin typeface="Söhne"/>
              </a:rPr>
              <a:t>Linear and sequential phases (Requirements, Design, Implementation, Testing).</a:t>
            </a:r>
          </a:p>
          <a:p>
            <a:pPr algn="l">
              <a:buFont typeface="Arial" panose="020B0604020202020204" pitchFamily="34" charset="0"/>
              <a:buChar char="•"/>
            </a:pPr>
            <a:r>
              <a:rPr lang="en-US" sz="1200" b="0" i="0" dirty="0">
                <a:effectLst/>
                <a:latin typeface="Söhne"/>
              </a:rPr>
              <a:t>Problem: Change in requirements would disrupt established flow.</a:t>
            </a:r>
          </a:p>
          <a:p>
            <a:pPr algn="l">
              <a:buFont typeface="Arial" panose="020B0604020202020204" pitchFamily="34" charset="0"/>
              <a:buChar char="•"/>
            </a:pPr>
            <a:r>
              <a:rPr lang="en-US" sz="1200" b="0" i="0" dirty="0">
                <a:effectLst/>
                <a:latin typeface="Söhne"/>
              </a:rPr>
              <a:t>Solution: Going back to earlier phases for adjustments, causing delays and increased costs.</a:t>
            </a:r>
          </a:p>
          <a:p>
            <a:pPr algn="l">
              <a:buFont typeface="Arial" panose="020B0604020202020204" pitchFamily="34" charset="0"/>
              <a:buChar char="•"/>
            </a:pPr>
            <a:r>
              <a:rPr lang="en-US" sz="1200" b="1" i="0" dirty="0">
                <a:effectLst/>
                <a:latin typeface="Söhne"/>
              </a:rPr>
              <a:t>Importance:</a:t>
            </a:r>
            <a:r>
              <a:rPr lang="en-US" sz="1200" b="0" i="0" dirty="0">
                <a:effectLst/>
                <a:latin typeface="Söhne"/>
              </a:rPr>
              <a:t> Demonstrates the inflexibility of Waterfall when dealing with evolving requirements, leading to extended timelines.</a:t>
            </a:r>
          </a:p>
          <a:p>
            <a:pPr algn="l"/>
            <a:r>
              <a:rPr lang="en-US" sz="1200" b="1" i="0" dirty="0">
                <a:effectLst/>
                <a:latin typeface="Söhne"/>
              </a:rPr>
              <a:t>Agile Approach:</a:t>
            </a:r>
            <a:endParaRPr lang="en-US" sz="1200" b="0" i="0" dirty="0">
              <a:effectLst/>
              <a:latin typeface="Söhne"/>
            </a:endParaRPr>
          </a:p>
          <a:p>
            <a:pPr algn="l">
              <a:buFont typeface="Arial" panose="020B0604020202020204" pitchFamily="34" charset="0"/>
              <a:buChar char="•"/>
            </a:pPr>
            <a:r>
              <a:rPr lang="en-US" sz="1200" b="0" i="0" dirty="0">
                <a:effectLst/>
                <a:latin typeface="Söhne"/>
              </a:rPr>
              <a:t>Iterative and incremental sprints.</a:t>
            </a:r>
          </a:p>
          <a:p>
            <a:pPr algn="l">
              <a:buFont typeface="Arial" panose="020B0604020202020204" pitchFamily="34" charset="0"/>
              <a:buChar char="•"/>
            </a:pPr>
            <a:r>
              <a:rPr lang="en-US" sz="1200" b="0" i="0" dirty="0">
                <a:effectLst/>
                <a:latin typeface="Söhne"/>
              </a:rPr>
              <a:t>Problem: Change can be accommodated in upcoming sprints.</a:t>
            </a:r>
          </a:p>
          <a:p>
            <a:pPr algn="l">
              <a:buFont typeface="Arial" panose="020B0604020202020204" pitchFamily="34" charset="0"/>
              <a:buChar char="•"/>
            </a:pPr>
            <a:r>
              <a:rPr lang="en-US" sz="1200" b="0" i="0" dirty="0">
                <a:effectLst/>
                <a:latin typeface="Söhne"/>
              </a:rPr>
              <a:t>Solution: Incorporating changes in the next sprint, maintaining adaptability and minimizing disruption.</a:t>
            </a:r>
          </a:p>
          <a:p>
            <a:pPr algn="l">
              <a:buFont typeface="Arial" panose="020B0604020202020204" pitchFamily="34" charset="0"/>
              <a:buChar char="•"/>
            </a:pPr>
            <a:r>
              <a:rPr lang="en-US" sz="1200" b="1" i="0" dirty="0">
                <a:effectLst/>
                <a:latin typeface="Söhne"/>
              </a:rPr>
              <a:t>Importance:</a:t>
            </a:r>
            <a:r>
              <a:rPr lang="en-US" sz="1200" b="0" i="0" dirty="0">
                <a:effectLst/>
                <a:latin typeface="Söhne"/>
              </a:rPr>
              <a:t> Highlights </a:t>
            </a:r>
            <a:r>
              <a:rPr lang="en-US" sz="1200" b="0" i="0" dirty="0" err="1">
                <a:effectLst/>
                <a:latin typeface="Söhne"/>
              </a:rPr>
              <a:t>Agile's</a:t>
            </a:r>
            <a:r>
              <a:rPr lang="en-US" sz="1200" b="0" i="0" dirty="0">
                <a:effectLst/>
                <a:latin typeface="Söhne"/>
              </a:rPr>
              <a:t> ability to respond quickly to changes, ensuring a smoother development process.</a:t>
            </a:r>
          </a:p>
          <a:p>
            <a:pPr algn="l"/>
            <a:r>
              <a:rPr lang="en-US" sz="1200" b="1" i="0" dirty="0">
                <a:effectLst/>
                <a:latin typeface="Söhne"/>
              </a:rPr>
              <a:t>Key Contrast:</a:t>
            </a:r>
            <a:endParaRPr lang="en-US" sz="1200" b="0" i="0" dirty="0">
              <a:effectLst/>
              <a:latin typeface="Söhne"/>
            </a:endParaRPr>
          </a:p>
          <a:p>
            <a:pPr algn="l">
              <a:buFont typeface="Arial" panose="020B0604020202020204" pitchFamily="34" charset="0"/>
              <a:buChar char="•"/>
            </a:pPr>
            <a:r>
              <a:rPr lang="en-US" sz="1200" b="0" i="0" dirty="0">
                <a:effectLst/>
                <a:latin typeface="Söhne"/>
              </a:rPr>
              <a:t>Waterfall: Rigid structure, changes are disruptive and costly.</a:t>
            </a:r>
          </a:p>
          <a:p>
            <a:pPr algn="l">
              <a:buFont typeface="Arial" panose="020B0604020202020204" pitchFamily="34" charset="0"/>
              <a:buChar char="•"/>
            </a:pPr>
            <a:r>
              <a:rPr lang="en-US" sz="1200" b="0" i="0" dirty="0">
                <a:effectLst/>
                <a:latin typeface="Söhne"/>
              </a:rPr>
              <a:t>Agile: Flexible framework, changes are manageable within short cycles.</a:t>
            </a:r>
          </a:p>
          <a:p>
            <a:pPr marL="0" indent="0">
              <a:buNone/>
            </a:pPr>
            <a:endParaRPr lang="en-US" sz="1300" dirty="0"/>
          </a:p>
        </p:txBody>
      </p:sp>
      <p:sp>
        <p:nvSpPr>
          <p:cNvPr id="21" name="Oval 20">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Block Arc 22">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eeform: Shape 24">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7" name="Straight Connector 26">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1" name="Arc 30">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2339503"/>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4416D1-E3C7-A66D-566B-80866F7006C5}"/>
              </a:ext>
            </a:extLst>
          </p:cNvPr>
          <p:cNvSpPr>
            <a:spLocks noGrp="1"/>
          </p:cNvSpPr>
          <p:nvPr>
            <p:ph type="title"/>
          </p:nvPr>
        </p:nvSpPr>
        <p:spPr>
          <a:xfrm>
            <a:off x="838200" y="365125"/>
            <a:ext cx="5558489" cy="1325563"/>
          </a:xfrm>
        </p:spPr>
        <p:txBody>
          <a:bodyPr>
            <a:normAutofit/>
          </a:bodyPr>
          <a:lstStyle/>
          <a:p>
            <a:r>
              <a:rPr lang="en-US" dirty="0"/>
              <a:t>Choosing Between Waterfall and Agile</a:t>
            </a:r>
          </a:p>
        </p:txBody>
      </p:sp>
      <p:sp>
        <p:nvSpPr>
          <p:cNvPr id="17"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CEC0F31-AD6D-7978-9687-E8D296706FFA}"/>
              </a:ext>
            </a:extLst>
          </p:cNvPr>
          <p:cNvSpPr>
            <a:spLocks noGrp="1"/>
          </p:cNvSpPr>
          <p:nvPr>
            <p:ph idx="1"/>
          </p:nvPr>
        </p:nvSpPr>
        <p:spPr>
          <a:xfrm>
            <a:off x="838200" y="1825625"/>
            <a:ext cx="5558489" cy="4351338"/>
          </a:xfrm>
        </p:spPr>
        <p:txBody>
          <a:bodyPr>
            <a:normAutofit fontScale="32500" lnSpcReduction="20000"/>
          </a:bodyPr>
          <a:lstStyle/>
          <a:p>
            <a:pPr algn="l">
              <a:buFont typeface="+mj-lt"/>
              <a:buAutoNum type="arabicPeriod"/>
            </a:pPr>
            <a:r>
              <a:rPr lang="en-US" sz="3000" b="1" i="0" dirty="0">
                <a:effectLst/>
                <a:latin typeface="Söhne"/>
              </a:rPr>
              <a:t>Project Complexity:</a:t>
            </a:r>
            <a:endParaRPr lang="en-US" sz="3000" b="0" i="0" dirty="0">
              <a:effectLst/>
              <a:latin typeface="Söhne"/>
            </a:endParaRPr>
          </a:p>
          <a:p>
            <a:pPr marL="742950" lvl="1" indent="-285750" algn="l">
              <a:buFont typeface="+mj-lt"/>
              <a:buAutoNum type="arabicPeriod"/>
            </a:pPr>
            <a:r>
              <a:rPr lang="en-US" sz="3000" b="0" i="0" dirty="0">
                <a:effectLst/>
                <a:latin typeface="Söhne"/>
              </a:rPr>
              <a:t>Waterfall: Well-defined, stable projects.</a:t>
            </a:r>
          </a:p>
          <a:p>
            <a:pPr marL="742950" lvl="1" indent="-285750" algn="l">
              <a:buFont typeface="+mj-lt"/>
              <a:buAutoNum type="arabicPeriod"/>
            </a:pPr>
            <a:r>
              <a:rPr lang="en-US" sz="3000" b="0" i="0" dirty="0">
                <a:effectLst/>
                <a:latin typeface="Söhne"/>
              </a:rPr>
              <a:t>Agile: Complex, evolving projects.</a:t>
            </a:r>
          </a:p>
          <a:p>
            <a:pPr marL="742950" lvl="1" indent="-285750" algn="l">
              <a:buFont typeface="+mj-lt"/>
              <a:buAutoNum type="arabicPeriod"/>
            </a:pPr>
            <a:r>
              <a:rPr lang="en-US" sz="3000" b="1" i="0" dirty="0">
                <a:effectLst/>
                <a:latin typeface="Söhne"/>
              </a:rPr>
              <a:t>Course Experience:</a:t>
            </a:r>
            <a:r>
              <a:rPr lang="en-US" sz="3000" b="0" i="0" dirty="0">
                <a:effectLst/>
                <a:latin typeface="Söhne"/>
              </a:rPr>
              <a:t> Our course project involved dynamic requirements that evolved over time. </a:t>
            </a:r>
            <a:r>
              <a:rPr lang="en-US" sz="3000" b="0" i="0" dirty="0" err="1">
                <a:effectLst/>
                <a:latin typeface="Söhne"/>
              </a:rPr>
              <a:t>Agile's</a:t>
            </a:r>
            <a:r>
              <a:rPr lang="en-US" sz="3000" b="0" i="0" dirty="0">
                <a:effectLst/>
                <a:latin typeface="Söhne"/>
              </a:rPr>
              <a:t> adaptability allowed us to accommodate changes efficiently.</a:t>
            </a:r>
          </a:p>
          <a:p>
            <a:pPr algn="l">
              <a:buFont typeface="+mj-lt"/>
              <a:buAutoNum type="arabicPeriod"/>
            </a:pPr>
            <a:r>
              <a:rPr lang="en-US" sz="3000" b="1" i="0" dirty="0">
                <a:effectLst/>
                <a:latin typeface="Söhne"/>
              </a:rPr>
              <a:t>Customer Involvement:</a:t>
            </a:r>
            <a:endParaRPr lang="en-US" sz="3000" b="0" i="0" dirty="0">
              <a:effectLst/>
              <a:latin typeface="Söhne"/>
            </a:endParaRPr>
          </a:p>
          <a:p>
            <a:pPr marL="742950" lvl="1" indent="-285750" algn="l">
              <a:buFont typeface="+mj-lt"/>
              <a:buAutoNum type="arabicPeriod"/>
            </a:pPr>
            <a:r>
              <a:rPr lang="en-US" sz="3000" b="0" i="0" dirty="0">
                <a:effectLst/>
                <a:latin typeface="Söhne"/>
              </a:rPr>
              <a:t>Waterfall: Limited customer involvement after initial requirements.</a:t>
            </a:r>
          </a:p>
          <a:p>
            <a:pPr marL="742950" lvl="1" indent="-285750" algn="l">
              <a:buFont typeface="+mj-lt"/>
              <a:buAutoNum type="arabicPeriod"/>
            </a:pPr>
            <a:r>
              <a:rPr lang="en-US" sz="3000" b="0" i="0" dirty="0">
                <a:effectLst/>
                <a:latin typeface="Söhne"/>
              </a:rPr>
              <a:t>Agile: Continuous customer engagement.</a:t>
            </a:r>
          </a:p>
          <a:p>
            <a:pPr marL="742950" lvl="1" indent="-285750" algn="l">
              <a:buFont typeface="+mj-lt"/>
              <a:buAutoNum type="arabicPeriod"/>
            </a:pPr>
            <a:r>
              <a:rPr lang="en-US" sz="3000" b="1" i="0" dirty="0">
                <a:effectLst/>
                <a:latin typeface="Söhne"/>
              </a:rPr>
              <a:t>Course Experience:</a:t>
            </a:r>
            <a:r>
              <a:rPr lang="en-US" sz="3000" b="0" i="0" dirty="0">
                <a:effectLst/>
                <a:latin typeface="Söhne"/>
              </a:rPr>
              <a:t> </a:t>
            </a:r>
            <a:r>
              <a:rPr lang="en-US" sz="3000" b="0" i="0" dirty="0" err="1">
                <a:effectLst/>
                <a:latin typeface="Söhne"/>
              </a:rPr>
              <a:t>Agile's</a:t>
            </a:r>
            <a:r>
              <a:rPr lang="en-US" sz="3000" b="0" i="0" dirty="0">
                <a:effectLst/>
                <a:latin typeface="Söhne"/>
              </a:rPr>
              <a:t> iterative nature enabled us to incorporate frequent customer feedback, ensuring our final product met their expectations.</a:t>
            </a:r>
          </a:p>
          <a:p>
            <a:pPr algn="l">
              <a:buFont typeface="+mj-lt"/>
              <a:buAutoNum type="arabicPeriod"/>
            </a:pPr>
            <a:r>
              <a:rPr lang="en-US" sz="3000" b="1" i="0" dirty="0">
                <a:effectLst/>
                <a:latin typeface="Söhne"/>
              </a:rPr>
              <a:t>Adaptability:</a:t>
            </a:r>
            <a:endParaRPr lang="en-US" sz="3000" b="0" i="0" dirty="0">
              <a:effectLst/>
              <a:latin typeface="Söhne"/>
            </a:endParaRPr>
          </a:p>
          <a:p>
            <a:pPr marL="742950" lvl="1" indent="-285750" algn="l">
              <a:buFont typeface="+mj-lt"/>
              <a:buAutoNum type="arabicPeriod"/>
            </a:pPr>
            <a:r>
              <a:rPr lang="en-US" sz="3000" b="0" i="0" dirty="0">
                <a:effectLst/>
                <a:latin typeface="Söhne"/>
              </a:rPr>
              <a:t>Waterfall: Limited room for adjustments.</a:t>
            </a:r>
          </a:p>
          <a:p>
            <a:pPr marL="742950" lvl="1" indent="-285750" algn="l">
              <a:buFont typeface="+mj-lt"/>
              <a:buAutoNum type="arabicPeriod"/>
            </a:pPr>
            <a:r>
              <a:rPr lang="en-US" sz="3000" b="0" i="0" dirty="0">
                <a:effectLst/>
                <a:latin typeface="Söhne"/>
              </a:rPr>
              <a:t>Agile: Emphasis on responding to changes.</a:t>
            </a:r>
          </a:p>
          <a:p>
            <a:pPr marL="742950" lvl="1" indent="-285750" algn="l">
              <a:buFont typeface="+mj-lt"/>
              <a:buAutoNum type="arabicPeriod"/>
            </a:pPr>
            <a:r>
              <a:rPr lang="en-US" sz="3000" b="1" i="0" dirty="0">
                <a:effectLst/>
                <a:latin typeface="Söhne"/>
              </a:rPr>
              <a:t>Course Experience:</a:t>
            </a:r>
            <a:r>
              <a:rPr lang="en-US" sz="3000" b="0" i="0" dirty="0">
                <a:effectLst/>
                <a:latin typeface="Söhne"/>
              </a:rPr>
              <a:t> </a:t>
            </a:r>
            <a:r>
              <a:rPr lang="en-US" sz="3000" b="0" i="0" dirty="0" err="1">
                <a:effectLst/>
                <a:latin typeface="Söhne"/>
              </a:rPr>
              <a:t>Agile's</a:t>
            </a:r>
            <a:r>
              <a:rPr lang="en-US" sz="3000" b="0" i="0" dirty="0">
                <a:effectLst/>
                <a:latin typeface="Söhne"/>
              </a:rPr>
              <a:t> iterative cycles allowed us to refine our approach based on insights gained during development, leading to better outcomes.</a:t>
            </a:r>
          </a:p>
          <a:p>
            <a:pPr algn="l">
              <a:buFont typeface="+mj-lt"/>
              <a:buAutoNum type="arabicPeriod"/>
            </a:pPr>
            <a:r>
              <a:rPr lang="en-US" sz="3000" b="1" i="0" dirty="0">
                <a:effectLst/>
                <a:latin typeface="Söhne"/>
              </a:rPr>
              <a:t>Predictability:</a:t>
            </a:r>
            <a:endParaRPr lang="en-US" sz="3000" b="0" i="0" dirty="0">
              <a:effectLst/>
              <a:latin typeface="Söhne"/>
            </a:endParaRPr>
          </a:p>
          <a:p>
            <a:pPr marL="742950" lvl="1" indent="-285750" algn="l">
              <a:buFont typeface="+mj-lt"/>
              <a:buAutoNum type="arabicPeriod"/>
            </a:pPr>
            <a:r>
              <a:rPr lang="en-US" sz="3000" b="0" i="0" dirty="0">
                <a:effectLst/>
                <a:latin typeface="Söhne"/>
              </a:rPr>
              <a:t>Waterfall: Offers predictability in timeline and scope.</a:t>
            </a:r>
          </a:p>
          <a:p>
            <a:pPr marL="742950" lvl="1" indent="-285750" algn="l">
              <a:buFont typeface="+mj-lt"/>
              <a:buAutoNum type="arabicPeriod"/>
            </a:pPr>
            <a:r>
              <a:rPr lang="en-US" sz="3000" b="0" i="0" dirty="0">
                <a:effectLst/>
                <a:latin typeface="Söhne"/>
              </a:rPr>
              <a:t>Agile: Provides flexibility with some predictability trade-off.</a:t>
            </a:r>
          </a:p>
          <a:p>
            <a:pPr marL="742950" lvl="1" indent="-285750" algn="l">
              <a:buFont typeface="+mj-lt"/>
              <a:buAutoNum type="arabicPeriod"/>
            </a:pPr>
            <a:r>
              <a:rPr lang="en-US" sz="3000" b="1" i="0" dirty="0">
                <a:effectLst/>
                <a:latin typeface="Söhne"/>
              </a:rPr>
              <a:t>Course Experience:</a:t>
            </a:r>
            <a:r>
              <a:rPr lang="en-US" sz="3000" b="0" i="0" dirty="0">
                <a:effectLst/>
                <a:latin typeface="Söhne"/>
              </a:rPr>
              <a:t> </a:t>
            </a:r>
            <a:r>
              <a:rPr lang="en-US" sz="3000" b="0" i="0" dirty="0" err="1">
                <a:effectLst/>
                <a:latin typeface="Söhne"/>
              </a:rPr>
              <a:t>Agile's</a:t>
            </a:r>
            <a:r>
              <a:rPr lang="en-US" sz="3000" b="0" i="0" dirty="0">
                <a:effectLst/>
                <a:latin typeface="Söhne"/>
              </a:rPr>
              <a:t> iterative nature occasionally introduced variability, but it facilitated course correction for optimal results.</a:t>
            </a:r>
          </a:p>
          <a:p>
            <a:pPr algn="l">
              <a:buFont typeface="+mj-lt"/>
              <a:buAutoNum type="arabicPeriod"/>
            </a:pPr>
            <a:r>
              <a:rPr lang="en-US" sz="3000" b="1" i="0" dirty="0">
                <a:effectLst/>
                <a:latin typeface="Söhne"/>
              </a:rPr>
              <a:t>Time-to-Market:</a:t>
            </a:r>
            <a:endParaRPr lang="en-US" sz="3000" b="0" i="0" dirty="0">
              <a:effectLst/>
              <a:latin typeface="Söhne"/>
            </a:endParaRPr>
          </a:p>
          <a:p>
            <a:pPr marL="742950" lvl="1" indent="-285750" algn="l">
              <a:buFont typeface="+mj-lt"/>
              <a:buAutoNum type="arabicPeriod"/>
            </a:pPr>
            <a:r>
              <a:rPr lang="en-US" sz="3000" b="0" i="0" dirty="0">
                <a:effectLst/>
                <a:latin typeface="Söhne"/>
              </a:rPr>
              <a:t>Waterfall: Longer time to final product delivery.</a:t>
            </a:r>
          </a:p>
          <a:p>
            <a:pPr marL="742950" lvl="1" indent="-285750" algn="l">
              <a:buFont typeface="+mj-lt"/>
              <a:buAutoNum type="arabicPeriod"/>
            </a:pPr>
            <a:r>
              <a:rPr lang="en-US" sz="3000" b="0" i="0" dirty="0">
                <a:effectLst/>
                <a:latin typeface="Söhne"/>
              </a:rPr>
              <a:t>Agile: Frequent releases deliver incremental value sooner.</a:t>
            </a:r>
          </a:p>
          <a:p>
            <a:pPr marL="742950" lvl="1" indent="-285750" algn="l">
              <a:buFont typeface="+mj-lt"/>
              <a:buAutoNum type="arabicPeriod"/>
            </a:pPr>
            <a:r>
              <a:rPr lang="en-US" sz="3000" b="1" i="0" dirty="0">
                <a:effectLst/>
                <a:latin typeface="Söhne"/>
              </a:rPr>
              <a:t>Course Experience:</a:t>
            </a:r>
            <a:r>
              <a:rPr lang="en-US" sz="3000" b="0" i="0" dirty="0">
                <a:effectLst/>
                <a:latin typeface="Söhne"/>
              </a:rPr>
              <a:t> </a:t>
            </a:r>
            <a:r>
              <a:rPr lang="en-US" sz="3000" b="0" i="0" dirty="0" err="1">
                <a:effectLst/>
                <a:latin typeface="Söhne"/>
              </a:rPr>
              <a:t>Agile's</a:t>
            </a:r>
            <a:r>
              <a:rPr lang="en-US" sz="3000" b="0" i="0" dirty="0">
                <a:effectLst/>
                <a:latin typeface="Söhne"/>
              </a:rPr>
              <a:t> phased approach allowed us to showcase working components earlier, enhancing stakeholder engagement.</a:t>
            </a:r>
          </a:p>
          <a:p>
            <a:endParaRPr lang="en-US" dirty="0"/>
          </a:p>
        </p:txBody>
      </p:sp>
      <p:sp>
        <p:nvSpPr>
          <p:cNvPr id="19"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9367912"/>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31F666-D5FA-322A-83D9-963C0C083732}"/>
              </a:ext>
            </a:extLst>
          </p:cNvPr>
          <p:cNvSpPr>
            <a:spLocks noGrp="1"/>
          </p:cNvSpPr>
          <p:nvPr>
            <p:ph type="title"/>
          </p:nvPr>
        </p:nvSpPr>
        <p:spPr>
          <a:xfrm>
            <a:off x="838200" y="365125"/>
            <a:ext cx="5558489" cy="1325563"/>
          </a:xfrm>
        </p:spPr>
        <p:txBody>
          <a:bodyPr>
            <a:normAutofit/>
          </a:bodyPr>
          <a:lstStyle/>
          <a:p>
            <a:pPr algn="ctr"/>
            <a:r>
              <a:rPr lang="en-US" dirty="0"/>
              <a:t>References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D41C8EA-6A4C-CA69-33DE-E29608187AA5}"/>
              </a:ext>
            </a:extLst>
          </p:cNvPr>
          <p:cNvSpPr>
            <a:spLocks noGrp="1"/>
          </p:cNvSpPr>
          <p:nvPr>
            <p:ph idx="1"/>
          </p:nvPr>
        </p:nvSpPr>
        <p:spPr>
          <a:xfrm>
            <a:off x="838200" y="1825625"/>
            <a:ext cx="5558489" cy="4351338"/>
          </a:xfrm>
        </p:spPr>
        <p:txBody>
          <a:bodyPr>
            <a:normAutofit/>
          </a:bodyPr>
          <a:lstStyle/>
          <a:p>
            <a:pPr marL="285750" indent="-285750">
              <a:buFont typeface="Arial" panose="020B0604020202020204" pitchFamily="34" charset="0"/>
              <a:buChar char="•"/>
            </a:pPr>
            <a:r>
              <a:rPr lang="en-US" sz="1800" dirty="0">
                <a:effectLst/>
              </a:rPr>
              <a:t>Pal, S. K. (2019, September 9). </a:t>
            </a:r>
            <a:r>
              <a:rPr lang="en-US" sz="1800" i="1" dirty="0">
                <a:effectLst/>
              </a:rPr>
              <a:t>Software engineering: Classical waterfall model</a:t>
            </a:r>
            <a:r>
              <a:rPr lang="en-US" sz="1800" dirty="0">
                <a:effectLst/>
              </a:rPr>
              <a:t>. </a:t>
            </a:r>
            <a:r>
              <a:rPr lang="en-US" sz="1800" dirty="0" err="1">
                <a:effectLst/>
              </a:rPr>
              <a:t>GeeksforGeeks</a:t>
            </a:r>
            <a:r>
              <a:rPr lang="en-US" sz="1800" dirty="0">
                <a:effectLst/>
              </a:rPr>
              <a:t>. </a:t>
            </a:r>
            <a:r>
              <a:rPr lang="en-US" sz="1800" dirty="0">
                <a:effectLst/>
                <a:hlinkClick r:id="rId2"/>
              </a:rPr>
              <a:t>https://www.geeksforgeeks.org/software-engineering-classical-waterfall-model/</a:t>
            </a:r>
            <a:endParaRPr lang="en-US" sz="1800" dirty="0">
              <a:effectLst/>
            </a:endParaRPr>
          </a:p>
          <a:p>
            <a:pPr marL="285750" indent="-285750">
              <a:buFont typeface="Arial" panose="020B0604020202020204" pitchFamily="34" charset="0"/>
              <a:buChar char="•"/>
            </a:pPr>
            <a:r>
              <a:rPr lang="en-US" sz="1800" dirty="0" err="1">
                <a:effectLst/>
              </a:rPr>
              <a:t>Schwaber</a:t>
            </a:r>
            <a:r>
              <a:rPr lang="en-US" sz="1800" dirty="0">
                <a:effectLst/>
              </a:rPr>
              <a:t>, K., &amp; Sutherland, J. (2020). </a:t>
            </a:r>
            <a:r>
              <a:rPr lang="en-US" sz="1800" i="1" dirty="0">
                <a:effectLst/>
              </a:rPr>
              <a:t>The 2020 Scrum Guide</a:t>
            </a:r>
            <a:r>
              <a:rPr lang="en-US" sz="1800" dirty="0">
                <a:effectLst/>
              </a:rPr>
              <a:t>. Scrum Guide | Scrum Guides. </a:t>
            </a:r>
            <a:r>
              <a:rPr lang="en-US" sz="1800" dirty="0">
                <a:effectLst/>
                <a:hlinkClick r:id="rId3"/>
              </a:rPr>
              <a:t>https://scrumguides.org/scrum-guide.html#scrum-events</a:t>
            </a:r>
            <a:endParaRPr lang="en-US" sz="1800" dirty="0">
              <a:effectLst/>
            </a:endParaRPr>
          </a:p>
          <a:p>
            <a:pPr marL="285750" indent="-285750">
              <a:buFont typeface="Arial" panose="020B0604020202020204" pitchFamily="34" charset="0"/>
              <a:buChar char="•"/>
            </a:pPr>
            <a:r>
              <a:rPr lang="en-US" sz="1800" i="1" dirty="0">
                <a:effectLst/>
              </a:rPr>
              <a:t>Scrum Forum </a:t>
            </a:r>
            <a:r>
              <a:rPr lang="en-US" sz="1800" dirty="0">
                <a:effectLst/>
              </a:rPr>
              <a:t>. Scrum.org. (n.d.). </a:t>
            </a:r>
            <a:r>
              <a:rPr lang="en-US" sz="1800" dirty="0">
                <a:effectLst/>
                <a:hlinkClick r:id="rId4"/>
              </a:rPr>
              <a:t>https://www.scrum.org/</a:t>
            </a:r>
            <a:endParaRPr lang="en-US" sz="1800" dirty="0">
              <a:effectLst/>
            </a:endParaRPr>
          </a:p>
          <a:p>
            <a:pPr marL="285750" indent="-285750">
              <a:buFont typeface="Arial" panose="020B0604020202020204" pitchFamily="34" charset="0"/>
              <a:buChar char="•"/>
            </a:pPr>
            <a:r>
              <a:rPr lang="en-US" sz="1800" dirty="0">
                <a:effectLst/>
              </a:rPr>
              <a:t>West, D. (n.d.). </a:t>
            </a:r>
            <a:r>
              <a:rPr lang="en-US" sz="1800" i="1" dirty="0">
                <a:effectLst/>
              </a:rPr>
              <a:t>Scrum - what it is, how it works, and why it's awesome</a:t>
            </a:r>
            <a:r>
              <a:rPr lang="en-US" sz="1800" dirty="0">
                <a:effectLst/>
              </a:rPr>
              <a:t>. Atlassian. </a:t>
            </a:r>
            <a:r>
              <a:rPr lang="en-US" sz="1800" dirty="0">
                <a:effectLst/>
                <a:hlinkClick r:id="rId5"/>
              </a:rPr>
              <a:t>https://www.atlassian.com/agile/scrum</a:t>
            </a:r>
            <a:endParaRPr lang="en-US" sz="1800" dirty="0">
              <a:effectLst/>
            </a:endParaRPr>
          </a:p>
          <a:p>
            <a:pPr marL="285750" indent="-285750">
              <a:buFont typeface="Arial" panose="020B0604020202020204" pitchFamily="34" charset="0"/>
              <a:buChar char="•"/>
            </a:pPr>
            <a:endParaRPr lang="en-US" sz="1800" dirty="0">
              <a:effectLst/>
            </a:endParaRPr>
          </a:p>
          <a:p>
            <a:pPr marL="0" indent="0">
              <a:buNone/>
            </a:pPr>
            <a:endParaRPr lang="en-US"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7939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782</Words>
  <Application>Microsoft Office PowerPoint</Application>
  <PresentationFormat>Widescreen</PresentationFormat>
  <Paragraphs>87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Söhne</vt:lpstr>
      <vt:lpstr>Times New Roman</vt:lpstr>
      <vt:lpstr>Office Theme</vt:lpstr>
      <vt:lpstr>Agile Presentation</vt:lpstr>
      <vt:lpstr>Agile Team Roles</vt:lpstr>
      <vt:lpstr>Navigating SDLC Phase in Agile Approach</vt:lpstr>
      <vt:lpstr>Waterfall and Agile</vt:lpstr>
      <vt:lpstr>Contrasting Waterfall and Agile Approaches</vt:lpstr>
      <vt:lpstr>Choosing Between Waterfall and Agile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VanHoorebeke, Bradly</dc:creator>
  <cp:lastModifiedBy>VanHoorebeke, Bradly</cp:lastModifiedBy>
  <cp:revision>1</cp:revision>
  <dcterms:created xsi:type="dcterms:W3CDTF">2023-08-12T20:50:01Z</dcterms:created>
  <dcterms:modified xsi:type="dcterms:W3CDTF">2023-08-12T22:26:34Z</dcterms:modified>
</cp:coreProperties>
</file>