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F3EAA-23F9-43A9-9066-4AEE16BF9611}" v="81" dt="2025-05-25T17:26:0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577-F145-69FD-0C05-43C802A0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0EAA22-A7E9-A60E-9ACE-2C27B3DDE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3DB5C-E504-8FE5-CCDA-4E88B658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40F40-135A-41A1-BC95-A132B5E2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FBE0E-C70D-7C80-F1A5-58D8541F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EEED3-2AB6-94DA-0511-6A787F3F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42A1AE-03D6-B08D-8E44-E63DDB1BE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50134-C41A-58A4-9C27-3B7035C0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FB99F-D3BF-AF34-34F1-6D134C1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35E4B0-5C2A-E672-7721-8810FFF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8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B2E2AD-0FE8-2595-EDE8-BA4DE9100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A8B8DE-4825-7BC6-45D9-D56BEBF9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8444C-4B0F-AAC6-DE10-AF0974A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EA134-158B-2926-2385-D9DD790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6D6CC-6F91-FE27-4CD2-7BE4624A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B256A-DFF8-2E0D-58EF-0D62A5D3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3D8A0-5A33-F6C7-02EA-34817B3E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10851-BE5F-F280-CCC7-9C172E9A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0295F-AD90-68EB-B195-C3F8AC6F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56B61-88D9-7220-0E92-CF365EDF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4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90A3D-71A7-A75B-5234-692880D5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F41BF4-3D68-28D8-3C8D-D97C5093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3DE257-6057-B353-EE06-49865BE0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E79AF-1EC2-412B-F9BD-255A9471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7C5E12-1041-829F-B39A-E58C8518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85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28BD4-AE8D-2EA1-3EEE-D84DAFA8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80E42-137B-B1E0-BD94-5513D41D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87F27-0BB9-7708-B6C4-E8732C90A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D18D7E-83E4-5F27-98E3-F062B8CB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17BB1-1CD5-FC29-528B-C1C5651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9179F5-B279-A1AD-F55D-309969CD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2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E410E-DF85-A49D-E5CE-3FAC09E6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49B363-D12A-997C-B481-98C72AC1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295AB-5CD6-52CF-B101-87B25040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08E922-630E-FBBA-1001-EECD5268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F45803-977D-B53E-3F7C-3AE2B3597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21371-F994-2D20-D675-7CB2E21A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64AE36-E60F-385D-78BE-504D1CB3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D19B13-F92C-2EC6-863F-1ACD20AC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93ECF-8254-1358-4490-67674A3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DA9725-9272-C70F-78FF-F013827B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6E266C-0200-A38E-D3A1-B2D92251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C698BE-7029-CE6E-52EA-C20EE105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8BE7B6-37D4-B697-8A11-02457F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A83FF-CC8C-1C1F-7816-C115D2BE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744855-F47E-C62A-5665-76BD33C9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95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8983A-073D-A50D-B128-DBE63811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06704A-63B9-4267-B736-D75BE96B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033DDF-FB2D-2DF4-A2A0-A496222B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07665E-E328-8656-EDFF-692C410E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6AD4-1179-7EC2-C6F2-32BF7BF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C07D25-8FB4-298D-2704-9BA20F66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026EC-0DFC-E170-36E3-47F583D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26D2E0-9D66-8524-2DC5-B1E8D440A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FBF307-CDA9-07BC-5659-DBE64FB6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2BD931-CC71-4562-B510-3FE7575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A45AE0-3E64-3AC1-1685-15FEE537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F60F15-FC16-8780-2543-9B5A1621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AE54AB-C5AE-D3F1-78A9-4C71F139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D1F701-8097-1650-F179-45DA5ECB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FAC92-0171-F875-CFDC-409E5BF44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8DDF3-5942-44BB-B2D8-B8751008287C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8EEE2-D707-646D-BB92-9BBD5B74C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F9DCE-F155-639D-BFAA-8CE16F05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7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Morioka-Yutaka/sas_dataset_json/blob/main/sas_dataset_json/06_macros/m_sas_to_json1_1.sas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disc-org/sdtm-adam-pilot-project/tree/master/updated-pilot-submission-package/900172/m5/datasets/cdiscpilot01/analysis/ada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bwon/SAS_PACKAG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oka-Yutaka/sas_dataset_json/tree/main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github.com/Morioka-Yutaka/sasha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oka-Yutaka/sas_dataset_json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s.formzu.net/dist/S278409885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xdV8gyyyk3c" TargetMode="External"/><Relationship Id="rId3" Type="http://schemas.openxmlformats.org/officeDocument/2006/relationships/hyperlink" Target="https://github.com/yabwon/SAS_PACKAGES" TargetMode="External"/><Relationship Id="rId7" Type="http://schemas.openxmlformats.org/officeDocument/2006/relationships/hyperlink" Target="https://github.com/defineEditor/vde-dataset-viewer" TargetMode="External"/><Relationship Id="rId2" Type="http://schemas.openxmlformats.org/officeDocument/2006/relationships/hyperlink" Target="https://cdisc-org.github.io/DataExchange-DatasetJson/doc/dataset-json1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rioka-Yutaka/sas_dataset_json/blob/main/sas_dataset_json/06_macros/m_sas_to_json1_1.sas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31067-7A13-1D12-E1C9-7957AA348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2800" dirty="0"/>
              <a:t>日本ユーザー向け</a:t>
            </a:r>
            <a:br>
              <a:rPr kumimoji="1" lang="en-US" altLang="ja-JP" sz="2800" dirty="0"/>
            </a:br>
            <a:r>
              <a:rPr kumimoji="1" lang="ja-JP" altLang="en-US" sz="2800" dirty="0"/>
              <a:t>はじめての</a:t>
            </a:r>
            <a:r>
              <a:rPr kumimoji="1" lang="en-US" altLang="ja-JP" sz="2800" dirty="0"/>
              <a:t>Dataset-JSON</a:t>
            </a:r>
            <a:br>
              <a:rPr kumimoji="1" lang="en-US" altLang="ja-JP" dirty="0"/>
            </a:br>
            <a:r>
              <a:rPr kumimoji="1" lang="en-US" altLang="ja-JP" dirty="0" err="1"/>
              <a:t>sas_dataset_json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744E9-B11F-BF80-DAEF-482663B6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4083730"/>
            <a:ext cx="9144000" cy="1900691"/>
          </a:xfrm>
        </p:spPr>
        <p:txBody>
          <a:bodyPr>
            <a:normAutofit fontScale="92500" lnSpcReduction="20000"/>
          </a:bodyPr>
          <a:lstStyle/>
          <a:p>
            <a:endParaRPr kumimoji="1" lang="en-US" altLang="ja-JP" dirty="0"/>
          </a:p>
          <a:p>
            <a:r>
              <a:rPr lang="en-US" altLang="ja-JP" dirty="0"/>
              <a:t>2025-05-25</a:t>
            </a:r>
          </a:p>
          <a:p>
            <a:r>
              <a:rPr kumimoji="1" lang="en-US" altLang="ja-JP" dirty="0"/>
              <a:t>m_sas_to_json1_1.sas</a:t>
            </a:r>
          </a:p>
          <a:p>
            <a:r>
              <a:rPr kumimoji="1" lang="en-US" altLang="ja-JP" dirty="0"/>
              <a:t>m_json1_1_to_sas.sas</a:t>
            </a:r>
          </a:p>
          <a:p>
            <a:r>
              <a:rPr lang="ja-JP" altLang="en-US" dirty="0"/>
              <a:t>森岡　裕 </a:t>
            </a:r>
            <a:r>
              <a:rPr lang="en-US" altLang="ja-JP" dirty="0"/>
              <a:t>(</a:t>
            </a:r>
            <a:r>
              <a:rPr lang="ja-JP" altLang="en-US" dirty="0"/>
              <a:t>イーピーエス株式会社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55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5B4CA5-F167-C6ED-CBD0-82CC08B4E17D}"/>
              </a:ext>
            </a:extLst>
          </p:cNvPr>
          <p:cNvSpPr txBox="1"/>
          <p:nvPr/>
        </p:nvSpPr>
        <p:spPr>
          <a:xfrm>
            <a:off x="0" y="646367"/>
            <a:ext cx="10782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XXXX,library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work,dataset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adsl,</a:t>
            </a:r>
            <a:r>
              <a:rPr lang="en-US" altLang="ja-JP" sz="2400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pretty</a:t>
            </a:r>
            <a:r>
              <a:rPr lang="en-US" altLang="ja-JP" sz="2400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= 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AA77BEA-FC5D-26CE-42EA-B7AAB1B5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2" y="1036113"/>
            <a:ext cx="4275702" cy="306559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3F1DC1-9C71-17A1-D654-DC70280E4F4A}"/>
              </a:ext>
            </a:extLst>
          </p:cNvPr>
          <p:cNvSpPr txBox="1"/>
          <p:nvPr/>
        </p:nvSpPr>
        <p:spPr>
          <a:xfrm>
            <a:off x="218502" y="4260624"/>
            <a:ext cx="10782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XXXX,library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work,dataset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adsl,</a:t>
            </a:r>
            <a:r>
              <a:rPr lang="en-US" altLang="ja-JP" sz="2400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pretty</a:t>
            </a:r>
            <a:r>
              <a:rPr lang="en-US" altLang="ja-JP" sz="2400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= N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CAA6D2C-C3EC-6CBC-55F8-18E1521F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3" y="4879308"/>
            <a:ext cx="10166873" cy="8128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908687-A1B3-38BF-21AB-4ADC3E9F356E}"/>
              </a:ext>
            </a:extLst>
          </p:cNvPr>
          <p:cNvSpPr txBox="1"/>
          <p:nvPr/>
        </p:nvSpPr>
        <p:spPr>
          <a:xfrm>
            <a:off x="218502" y="6100230"/>
            <a:ext cx="10685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pretty</a:t>
            </a:r>
            <a:r>
              <a:rPr lang="ja-JP" altLang="en-US" b="1" dirty="0">
                <a:solidFill>
                  <a:srgbClr val="FF0000"/>
                </a:solidFill>
              </a:rPr>
              <a:t>は</a:t>
            </a:r>
            <a:r>
              <a:rPr lang="en-US" altLang="ja-JP" b="1" dirty="0">
                <a:solidFill>
                  <a:srgbClr val="FF0000"/>
                </a:solidFill>
              </a:rPr>
              <a:t>JSON</a:t>
            </a:r>
            <a:r>
              <a:rPr lang="ja-JP" altLang="en-US" b="1" dirty="0">
                <a:solidFill>
                  <a:srgbClr val="FF0000"/>
                </a:solidFill>
              </a:rPr>
              <a:t>構造を改行で見やすくするだけの機能であるため，データ転送時は</a:t>
            </a:r>
            <a:r>
              <a:rPr lang="en-US" altLang="ja-JP" b="1" dirty="0">
                <a:solidFill>
                  <a:srgbClr val="FF0000"/>
                </a:solidFill>
              </a:rPr>
              <a:t>N</a:t>
            </a:r>
            <a:r>
              <a:rPr lang="ja-JP" altLang="en-US" b="1" dirty="0">
                <a:solidFill>
                  <a:srgbClr val="FF0000"/>
                </a:solidFill>
              </a:rPr>
              <a:t>にする．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中身をテキストで見たい時のみ</a:t>
            </a:r>
            <a:r>
              <a:rPr lang="en-US" altLang="ja-JP" b="1" dirty="0">
                <a:solidFill>
                  <a:srgbClr val="FF0000"/>
                </a:solidFill>
              </a:rPr>
              <a:t>Y</a:t>
            </a:r>
            <a:r>
              <a:rPr lang="ja-JP" altLang="en-US" b="1" dirty="0">
                <a:solidFill>
                  <a:srgbClr val="FF0000"/>
                </a:solidFill>
              </a:rPr>
              <a:t>にする．</a:t>
            </a:r>
            <a:r>
              <a:rPr lang="en-US" altLang="ja-JP" b="1" dirty="0">
                <a:solidFill>
                  <a:srgbClr val="FF0000"/>
                </a:solidFill>
              </a:rPr>
              <a:t>N</a:t>
            </a:r>
            <a:r>
              <a:rPr lang="ja-JP" altLang="en-US" b="1" dirty="0">
                <a:solidFill>
                  <a:srgbClr val="FF0000"/>
                </a:solidFill>
              </a:rPr>
              <a:t>にしないと容量が大きくなる．（デフォルトは</a:t>
            </a:r>
            <a:r>
              <a:rPr lang="en-US" altLang="ja-JP" b="1" dirty="0">
                <a:solidFill>
                  <a:srgbClr val="FF0000"/>
                </a:solidFill>
              </a:rPr>
              <a:t>Y</a:t>
            </a:r>
            <a:r>
              <a:rPr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B1FB85B-F1B8-BA3D-01D7-D56C2A64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13" y="0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6B7E85-16C7-3C0C-0D29-E010CCF33C65}"/>
              </a:ext>
            </a:extLst>
          </p:cNvPr>
          <p:cNvSpPr txBox="1"/>
          <p:nvPr/>
        </p:nvSpPr>
        <p:spPr>
          <a:xfrm>
            <a:off x="209550" y="204106"/>
            <a:ext cx="10760528" cy="607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datasets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nolist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         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modify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   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sz="105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xattr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ds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originator=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"X corp."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fileOID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"www.cdisc.org/StudyMSGv2/1/Define-XML_2.1.0/2024-11-11/"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					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studyOID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"XX001-001"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					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"MDV.MSGv2.0.SDTMIG.3.4.SDTM.2.0"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sourceSystem_name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ja-JP" sz="1050" b="0" dirty="0" err="1">
                <a:solidFill>
                  <a:srgbClr val="800080"/>
                </a:solidFill>
                <a:latin typeface="Courier New" panose="02070309020205020404" pitchFamily="49" charset="0"/>
              </a:rPr>
              <a:t>SASxxxx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sourceSystem_version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"9.4xxxx"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sz="105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xattr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STUDYID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"Study Identifier"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"string"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length=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8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keySequence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USUBJID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"Unique Subject Identifier"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"string"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length=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keySequence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RFSTDTC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"Subject Reference Start Date/Time"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"date"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AGE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"Age"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"integer"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length=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TRTSDT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 of First Exposure to Treatment"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"integer"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displayFormat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"E8601DA."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ja-JP" altLang="en-US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%</a:t>
            </a:r>
            <a:r>
              <a:rPr lang="en-US" altLang="ja-JP" sz="105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05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050" dirty="0">
                <a:solidFill>
                  <a:srgbClr val="000000"/>
                </a:solidFill>
                <a:latin typeface="Courier New" panose="02070309020205020404" pitchFamily="49" charset="0"/>
              </a:rPr>
              <a:t>XXXXX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library = WORK,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dataset = </a:t>
            </a:r>
            <a:r>
              <a:rPr lang="en-US" altLang="ja-JP" sz="105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pretty = Y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sz="10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74805C-5B38-967C-05D6-2304FCB82754}"/>
              </a:ext>
            </a:extLst>
          </p:cNvPr>
          <p:cNvSpPr txBox="1"/>
          <p:nvPr/>
        </p:nvSpPr>
        <p:spPr>
          <a:xfrm>
            <a:off x="6319158" y="2085006"/>
            <a:ext cx="5388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Proc datasets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en-US" altLang="ja-JP" dirty="0" err="1"/>
              <a:t>Xattr</a:t>
            </a:r>
            <a:r>
              <a:rPr lang="en-US" altLang="ja-JP" dirty="0"/>
              <a:t> add ds</a:t>
            </a:r>
            <a:r>
              <a:rPr lang="ja-JP" altLang="en-US" dirty="0"/>
              <a:t>でデータセットレベルの拡張属性</a:t>
            </a:r>
            <a:endParaRPr lang="en-US" altLang="ja-JP" dirty="0"/>
          </a:p>
          <a:p>
            <a:r>
              <a:rPr lang="en-US" altLang="ja-JP" dirty="0" err="1"/>
              <a:t>Xattr</a:t>
            </a:r>
            <a:r>
              <a:rPr lang="en-US" altLang="ja-JP" dirty="0"/>
              <a:t> add var</a:t>
            </a:r>
            <a:r>
              <a:rPr lang="ja-JP" altLang="en-US" dirty="0"/>
              <a:t>で変数レベルの拡張属性をつけると</a:t>
            </a:r>
            <a:endParaRPr lang="en-US" altLang="ja-JP" dirty="0"/>
          </a:p>
          <a:p>
            <a:r>
              <a:rPr lang="ja-JP" altLang="en-US" dirty="0"/>
              <a:t>それを</a:t>
            </a:r>
            <a:r>
              <a:rPr lang="en-US" altLang="ja-JP" dirty="0"/>
              <a:t>Dataset-JSON</a:t>
            </a:r>
            <a:r>
              <a:rPr lang="ja-JP" altLang="en-US" dirty="0"/>
              <a:t>に反映できるのが</a:t>
            </a:r>
            <a:endParaRPr lang="en-US" altLang="ja-JP" dirty="0"/>
          </a:p>
          <a:p>
            <a:r>
              <a:rPr lang="ja-JP" altLang="en-US" dirty="0"/>
              <a:t>このマクロの特徴である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9B588C7-A55A-F94B-7E7F-5D357597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95" y="145537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0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443191-6FB6-F46E-7C04-717FA4C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0" y="245498"/>
            <a:ext cx="7664521" cy="352467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DD7983E-E56F-8436-B1B0-761B2439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96" y="3429000"/>
            <a:ext cx="6890535" cy="28159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4B2F89-1F3F-A997-F30D-F09EC5C586EA}"/>
              </a:ext>
            </a:extLst>
          </p:cNvPr>
          <p:cNvSpPr txBox="1"/>
          <p:nvPr/>
        </p:nvSpPr>
        <p:spPr>
          <a:xfrm>
            <a:off x="246580" y="4618502"/>
            <a:ext cx="4282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拡張属性での指定が</a:t>
            </a:r>
            <a:endParaRPr lang="en-US" altLang="ja-JP" dirty="0"/>
          </a:p>
          <a:p>
            <a:r>
              <a:rPr lang="ja-JP" altLang="en-US" dirty="0"/>
              <a:t>デフォルトより優先されていることがわかる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9F5A7A6-4702-3018-FC38-1B7CFF6F5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733" y="83949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4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A62EB4-55C0-C488-F76C-153201BDD1BE}"/>
              </a:ext>
            </a:extLst>
          </p:cNvPr>
          <p:cNvSpPr txBox="1"/>
          <p:nvPr/>
        </p:nvSpPr>
        <p:spPr>
          <a:xfrm>
            <a:off x="370715" y="889742"/>
            <a:ext cx="750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/>
              <a:t>%</a:t>
            </a:r>
            <a:r>
              <a:rPr kumimoji="1" lang="en-US" altLang="ja-JP" b="1" dirty="0"/>
              <a:t> m_json1_1_to_sas</a:t>
            </a:r>
            <a:endParaRPr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E4BBBD-FDAB-E619-7317-FDE6060B1E1A}"/>
              </a:ext>
            </a:extLst>
          </p:cNvPr>
          <p:cNvSpPr txBox="1"/>
          <p:nvPr/>
        </p:nvSpPr>
        <p:spPr>
          <a:xfrm>
            <a:off x="370715" y="185833"/>
            <a:ext cx="10938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②　</a:t>
            </a:r>
            <a:r>
              <a:rPr lang="en-US" altLang="ja-JP" b="1" dirty="0" err="1"/>
              <a:t>Datast</a:t>
            </a:r>
            <a:r>
              <a:rPr lang="en-US" altLang="ja-JP" b="1" dirty="0"/>
              <a:t>-JSON(version1.1)</a:t>
            </a:r>
            <a:r>
              <a:rPr lang="ja-JP" altLang="en-US" b="1" dirty="0"/>
              <a:t>を</a:t>
            </a:r>
            <a:r>
              <a:rPr lang="en-US" altLang="ja-JP" b="1" dirty="0"/>
              <a:t>SAS</a:t>
            </a:r>
            <a:r>
              <a:rPr lang="ja-JP" altLang="en-US" b="1" dirty="0"/>
              <a:t>データセットに変換する</a:t>
            </a:r>
            <a:endParaRPr lang="en-US" altLang="ja-JP" b="1" dirty="0"/>
          </a:p>
          <a:p>
            <a:r>
              <a:rPr lang="ja-JP" altLang="en-US" dirty="0"/>
              <a:t>マクロごとに単体使用するケースを紹介します</a:t>
            </a:r>
            <a:r>
              <a:rPr lang="en-US" altLang="ja-JP" dirty="0"/>
              <a:t>.SASPAC</a:t>
            </a:r>
            <a:r>
              <a:rPr lang="ja-JP" altLang="en-US" dirty="0"/>
              <a:t>によるパッケージ呼び出しは後半で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33BF590-61B3-5C43-EEA8-48A12DA4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6" y="2109108"/>
            <a:ext cx="4395395" cy="15321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77C5AE-E589-F300-5FDB-1F37D2DB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40" y="1724597"/>
            <a:ext cx="3891677" cy="211795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9391E83-851D-F846-9FE6-883B39E38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1" y="4692131"/>
            <a:ext cx="6232071" cy="105359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3C7AA1-31E0-EA52-DEDC-DFC0BC09980D}"/>
              </a:ext>
            </a:extLst>
          </p:cNvPr>
          <p:cNvSpPr txBox="1"/>
          <p:nvPr/>
        </p:nvSpPr>
        <p:spPr>
          <a:xfrm>
            <a:off x="427866" y="1280700"/>
            <a:ext cx="1093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5"/>
              </a:rPr>
              <a:t>https://github.com/Morioka-Yutaka/sas_dataset_json/blob/main/sas_dataset_json/06_macros/m_sas_to_json1_1.sas</a:t>
            </a:r>
            <a:endParaRPr lang="ja-JP" altLang="en-US" sz="14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F3A8765-385A-543E-17FD-772D2616918A}"/>
              </a:ext>
            </a:extLst>
          </p:cNvPr>
          <p:cNvSpPr/>
          <p:nvPr/>
        </p:nvSpPr>
        <p:spPr>
          <a:xfrm flipV="1">
            <a:off x="4958888" y="2954238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83254E25-8875-D95C-C783-DEC7F57A5BE1}"/>
              </a:ext>
            </a:extLst>
          </p:cNvPr>
          <p:cNvSpPr/>
          <p:nvPr/>
        </p:nvSpPr>
        <p:spPr>
          <a:xfrm rot="7767559" flipV="1">
            <a:off x="4945045" y="4023555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14DB38F-D549-C93E-B33B-61F23627403D}"/>
              </a:ext>
            </a:extLst>
          </p:cNvPr>
          <p:cNvSpPr/>
          <p:nvPr/>
        </p:nvSpPr>
        <p:spPr>
          <a:xfrm flipV="1">
            <a:off x="5409534" y="5253846"/>
            <a:ext cx="464490" cy="186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3AA80F-1952-A533-48B4-EE8AE14D4A95}"/>
              </a:ext>
            </a:extLst>
          </p:cNvPr>
          <p:cNvSpPr txBox="1"/>
          <p:nvPr/>
        </p:nvSpPr>
        <p:spPr>
          <a:xfrm>
            <a:off x="6095999" y="6138495"/>
            <a:ext cx="462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ダウンロード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C697749-74ED-04A4-FB29-04E9FAC34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2050" y="140963"/>
            <a:ext cx="709651" cy="610313"/>
          </a:xfrm>
          <a:prstGeom prst="rect">
            <a:avLst/>
          </a:prstGeom>
          <a:ln>
            <a:noFill/>
          </a:ln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B81ABCF-FC43-BE9F-E119-6ACB9AF625D8}"/>
              </a:ext>
            </a:extLst>
          </p:cNvPr>
          <p:cNvGrpSpPr/>
          <p:nvPr/>
        </p:nvGrpSpPr>
        <p:grpSpPr>
          <a:xfrm>
            <a:off x="10067001" y="59053"/>
            <a:ext cx="709651" cy="646331"/>
            <a:chOff x="5941395" y="654152"/>
            <a:chExt cx="1714500" cy="1851505"/>
          </a:xfrm>
        </p:grpSpPr>
        <p:pic>
          <p:nvPicPr>
            <p:cNvPr id="31" name="Picture 2" descr="json logo">
              <a:extLst>
                <a:ext uri="{FF2B5EF4-FFF2-40B4-BE49-F238E27FC236}">
                  <a16:creationId xmlns:a16="http://schemas.microsoft.com/office/drawing/2014/main" id="{E41D9586-63D6-DB23-DA76-100FC0658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463" y="1129293"/>
              <a:ext cx="1376364" cy="1376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515CD4C-6744-5651-7017-40B2E0F839CC}"/>
                </a:ext>
              </a:extLst>
            </p:cNvPr>
            <p:cNvSpPr txBox="1"/>
            <p:nvPr/>
          </p:nvSpPr>
          <p:spPr>
            <a:xfrm>
              <a:off x="5941395" y="654152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矢印: 右 32">
            <a:extLst>
              <a:ext uri="{FF2B5EF4-FFF2-40B4-BE49-F238E27FC236}">
                <a16:creationId xmlns:a16="http://schemas.microsoft.com/office/drawing/2014/main" id="{1567575B-681F-DE86-D83F-7C3B21C1165C}"/>
              </a:ext>
            </a:extLst>
          </p:cNvPr>
          <p:cNvSpPr/>
          <p:nvPr/>
        </p:nvSpPr>
        <p:spPr>
          <a:xfrm>
            <a:off x="10782684" y="337956"/>
            <a:ext cx="310013" cy="310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9171D-69EA-671E-377A-ED06D9C6018F}"/>
              </a:ext>
            </a:extLst>
          </p:cNvPr>
          <p:cNvSpPr txBox="1"/>
          <p:nvPr/>
        </p:nvSpPr>
        <p:spPr>
          <a:xfrm>
            <a:off x="10118047" y="688973"/>
            <a:ext cx="172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JSON</a:t>
            </a:r>
            <a:r>
              <a:rPr lang="ja-JP" altLang="en-US" dirty="0"/>
              <a:t>から</a:t>
            </a:r>
            <a:r>
              <a:rPr lang="en-US" altLang="ja-JP" dirty="0"/>
              <a:t>SAS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58F9C4-5FEC-61D6-5AD5-46FD4E25A0CF}"/>
              </a:ext>
            </a:extLst>
          </p:cNvPr>
          <p:cNvSpPr/>
          <p:nvPr/>
        </p:nvSpPr>
        <p:spPr>
          <a:xfrm>
            <a:off x="10118047" y="185833"/>
            <a:ext cx="1703238" cy="879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3810C7-BAEB-A85A-D5C5-6952E134CA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29" y="5048462"/>
            <a:ext cx="5031543" cy="78289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BA68BD-A85A-9BF5-8B9F-F093AFFD8E86}"/>
              </a:ext>
            </a:extLst>
          </p:cNvPr>
          <p:cNvSpPr/>
          <p:nvPr/>
        </p:nvSpPr>
        <p:spPr>
          <a:xfrm>
            <a:off x="267129" y="5532942"/>
            <a:ext cx="4962418" cy="13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51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C1EFBF-B936-1950-2B34-85908C03AA5C}"/>
              </a:ext>
            </a:extLst>
          </p:cNvPr>
          <p:cNvSpPr txBox="1"/>
          <p:nvPr/>
        </p:nvSpPr>
        <p:spPr>
          <a:xfrm>
            <a:off x="144376" y="1305242"/>
            <a:ext cx="10923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https://github.com/cdisc-org/sdtm-adam-pilot-project/tree/master/updated-pilot-submission-package/900172/m5/datasets/cdiscpilot01/analysis/adam/datasets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EDC3FA-7496-EB63-C3B3-444FAA32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7" y="1951573"/>
            <a:ext cx="7778648" cy="45342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8AB3B1-C3A6-61C6-6766-A012DA7D5A94}"/>
              </a:ext>
            </a:extLst>
          </p:cNvPr>
          <p:cNvSpPr txBox="1"/>
          <p:nvPr/>
        </p:nvSpPr>
        <p:spPr>
          <a:xfrm>
            <a:off x="223493" y="356382"/>
            <a:ext cx="9495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以下に</a:t>
            </a:r>
            <a:r>
              <a:rPr lang="en-US" altLang="ja-JP" dirty="0"/>
              <a:t>FDA</a:t>
            </a:r>
            <a:r>
              <a:rPr lang="ja-JP" altLang="en-US" dirty="0"/>
              <a:t>の</a:t>
            </a:r>
            <a:r>
              <a:rPr lang="en-US" altLang="ja-JP" dirty="0"/>
              <a:t>Pilot</a:t>
            </a:r>
            <a:r>
              <a:rPr lang="ja-JP" altLang="en-US" dirty="0"/>
              <a:t> </a:t>
            </a:r>
            <a:r>
              <a:rPr lang="en-US" altLang="ja-JP" dirty="0"/>
              <a:t>Study</a:t>
            </a:r>
            <a:r>
              <a:rPr lang="ja-JP" altLang="en-US" dirty="0"/>
              <a:t>で実際に使用された</a:t>
            </a:r>
            <a:r>
              <a:rPr lang="en-US" altLang="ja-JP" dirty="0"/>
              <a:t>Dataset-JSON v1.1</a:t>
            </a:r>
            <a:r>
              <a:rPr lang="ja-JP" altLang="en-US" dirty="0"/>
              <a:t>が</a:t>
            </a:r>
            <a:r>
              <a:rPr lang="en-US" altLang="ja-JP" dirty="0"/>
              <a:t>SDTM/</a:t>
            </a:r>
            <a:r>
              <a:rPr lang="en-US" altLang="ja-JP" dirty="0" err="1"/>
              <a:t>ADaM</a:t>
            </a:r>
            <a:r>
              <a:rPr lang="ja-JP" altLang="en-US" dirty="0"/>
              <a:t>ともに</a:t>
            </a:r>
            <a:endParaRPr lang="en-US" altLang="ja-JP" dirty="0"/>
          </a:p>
          <a:p>
            <a:r>
              <a:rPr lang="ja-JP" altLang="en-US" dirty="0"/>
              <a:t>公開されているので，これを</a:t>
            </a:r>
            <a:r>
              <a:rPr lang="en-US" altLang="ja-JP" dirty="0"/>
              <a:t>SAS</a:t>
            </a:r>
            <a:r>
              <a:rPr lang="ja-JP" altLang="en-US" dirty="0"/>
              <a:t>データセットにできるかを試してみる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206674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DCA345-CA39-68A1-BCB9-7EE314F3368D}"/>
              </a:ext>
            </a:extLst>
          </p:cNvPr>
          <p:cNvSpPr txBox="1"/>
          <p:nvPr/>
        </p:nvSpPr>
        <p:spPr>
          <a:xfrm>
            <a:off x="696074" y="263647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m_json1_1_to_sas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xxxxxx</a:t>
            </a:r>
            <a:endParaRPr lang="en-US" altLang="ja-JP" sz="1800" b="0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,ds=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adae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5D2DDF-68C2-51D4-DA5E-82B244E6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0" y="1811010"/>
            <a:ext cx="5762172" cy="210978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B5E9F7B-3E2F-A898-B799-46A46968A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5" y="4030879"/>
            <a:ext cx="6528391" cy="1723870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89678BAE-B3F8-D8F0-3D90-9124C8250ACC}"/>
              </a:ext>
            </a:extLst>
          </p:cNvPr>
          <p:cNvSpPr/>
          <p:nvPr/>
        </p:nvSpPr>
        <p:spPr>
          <a:xfrm>
            <a:off x="6126988" y="3329870"/>
            <a:ext cx="1010093" cy="6459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2BD5F96-81E9-0836-0703-D6B0E347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687" y="3309541"/>
            <a:ext cx="4812453" cy="144267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0B82C-2A03-C9B7-08A4-564AE9C39C83}"/>
              </a:ext>
            </a:extLst>
          </p:cNvPr>
          <p:cNvSpPr txBox="1"/>
          <p:nvPr/>
        </p:nvSpPr>
        <p:spPr>
          <a:xfrm>
            <a:off x="2607067" y="105735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指定はパスと拡張子前のデータセット名のみ</a:t>
            </a:r>
          </a:p>
        </p:txBody>
      </p:sp>
    </p:spTree>
    <p:extLst>
      <p:ext uri="{BB962C8B-B14F-4D97-AF65-F5344CB8AC3E}">
        <p14:creationId xmlns:p14="http://schemas.microsoft.com/office/powerpoint/2010/main" val="418054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0B82C-2A03-C9B7-08A4-564AE9C39C83}"/>
              </a:ext>
            </a:extLst>
          </p:cNvPr>
          <p:cNvSpPr txBox="1"/>
          <p:nvPr/>
        </p:nvSpPr>
        <p:spPr>
          <a:xfrm>
            <a:off x="1051816" y="1190917"/>
            <a:ext cx="837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Dataset-JSON</a:t>
            </a:r>
            <a:r>
              <a:rPr lang="ja-JP" altLang="en-US" dirty="0">
                <a:solidFill>
                  <a:srgbClr val="FF0000"/>
                </a:solidFill>
              </a:rPr>
              <a:t>内のメタデータは拡張属性に自動的に格納されている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CADFE2-090B-BBBB-0A15-E3E97B86365D}"/>
              </a:ext>
            </a:extLst>
          </p:cNvPr>
          <p:cNvSpPr txBox="1"/>
          <p:nvPr/>
        </p:nvSpPr>
        <p:spPr>
          <a:xfrm>
            <a:off x="449494" y="21788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adae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varnum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9C5270-F1BF-D33E-3956-3B651D6B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21" y="1729645"/>
            <a:ext cx="4979199" cy="32139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1E5764-4AED-7E6E-0CA4-AF76FB2D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04" y="1729645"/>
            <a:ext cx="2993981" cy="41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1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9374BD-ECAB-B160-18FA-D062CA0EFAE7}"/>
              </a:ext>
            </a:extLst>
          </p:cNvPr>
          <p:cNvSpPr txBox="1"/>
          <p:nvPr/>
        </p:nvSpPr>
        <p:spPr>
          <a:xfrm>
            <a:off x="357027" y="1397675"/>
            <a:ext cx="114779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DataType</a:t>
            </a:r>
            <a:r>
              <a:rPr lang="ja-JP" altLang="en-US" dirty="0"/>
              <a:t>が </a:t>
            </a:r>
            <a:r>
              <a:rPr lang="en-US" altLang="ja-JP" dirty="0"/>
              <a:t>Date, Datetime, Time</a:t>
            </a:r>
            <a:r>
              <a:rPr lang="ja-JP" altLang="en-US" dirty="0"/>
              <a:t>であり，</a:t>
            </a:r>
            <a:r>
              <a:rPr lang="en-US" altLang="ja-JP" dirty="0" err="1"/>
              <a:t>TargetType</a:t>
            </a:r>
            <a:r>
              <a:rPr lang="ja-JP" altLang="en-US" dirty="0"/>
              <a:t>が</a:t>
            </a:r>
            <a:r>
              <a:rPr lang="en-US" altLang="ja-JP" dirty="0"/>
              <a:t>integer</a:t>
            </a:r>
            <a:r>
              <a:rPr lang="ja-JP" altLang="en-US" dirty="0"/>
              <a:t>である場合，</a:t>
            </a:r>
            <a:endParaRPr lang="en-US" altLang="ja-JP" dirty="0"/>
          </a:p>
          <a:p>
            <a:r>
              <a:rPr lang="ja-JP" altLang="en-US" dirty="0"/>
              <a:t>つまり</a:t>
            </a:r>
            <a:r>
              <a:rPr lang="en-US" altLang="ja-JP" dirty="0" err="1"/>
              <a:t>ADaM</a:t>
            </a:r>
            <a:r>
              <a:rPr lang="ja-JP" altLang="en-US" dirty="0"/>
              <a:t>の</a:t>
            </a:r>
            <a:r>
              <a:rPr lang="en-US" altLang="ja-JP" dirty="0"/>
              <a:t>ADT</a:t>
            </a:r>
            <a:r>
              <a:rPr lang="ja-JP" altLang="en-US" dirty="0"/>
              <a:t>や</a:t>
            </a:r>
            <a:r>
              <a:rPr lang="en-US" altLang="ja-JP" dirty="0"/>
              <a:t>ADTM</a:t>
            </a:r>
            <a:r>
              <a:rPr lang="ja-JP" altLang="en-US" dirty="0"/>
              <a:t>等の場合は，</a:t>
            </a:r>
            <a:r>
              <a:rPr lang="en-US" altLang="ja-JP" dirty="0"/>
              <a:t>Dataset-JSON</a:t>
            </a:r>
            <a:r>
              <a:rPr lang="ja-JP" altLang="en-US" dirty="0"/>
              <a:t>で正しく属性がついていれば自動的に型変換される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ただし，</a:t>
            </a:r>
            <a:r>
              <a:rPr lang="en-US" altLang="ja-JP" dirty="0"/>
              <a:t>decimal</a:t>
            </a:r>
            <a:r>
              <a:rPr lang="ja-JP" altLang="en-US" dirty="0"/>
              <a:t>型については，</a:t>
            </a:r>
            <a:r>
              <a:rPr lang="en-US" altLang="ja-JP" dirty="0"/>
              <a:t>SAS</a:t>
            </a:r>
            <a:r>
              <a:rPr lang="ja-JP" altLang="en-US" dirty="0"/>
              <a:t>と</a:t>
            </a:r>
            <a:r>
              <a:rPr lang="en-US" altLang="ja-JP" dirty="0"/>
              <a:t>R</a:t>
            </a:r>
            <a:r>
              <a:rPr lang="ja-JP" altLang="en-US" dirty="0"/>
              <a:t>ではサポートしておらず，</a:t>
            </a:r>
            <a:r>
              <a:rPr lang="en-US" altLang="ja-JP" dirty="0"/>
              <a:t>Python</a:t>
            </a:r>
            <a:r>
              <a:rPr lang="ja-JP" altLang="en-US" dirty="0"/>
              <a:t>のみであるため，</a:t>
            </a:r>
            <a:r>
              <a:rPr lang="en-US" altLang="ja-JP" dirty="0"/>
              <a:t>Warning</a:t>
            </a:r>
            <a:r>
              <a:rPr lang="ja-JP" altLang="en-US" dirty="0"/>
              <a:t>メッセージをだしたうえで</a:t>
            </a:r>
            <a:r>
              <a:rPr lang="en-US" altLang="ja-JP" dirty="0"/>
              <a:t>best</a:t>
            </a:r>
            <a:r>
              <a:rPr lang="ja-JP" altLang="en-US" dirty="0"/>
              <a:t>フォーマットで読みこむ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21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4552D3-A725-8207-8E54-DB11744F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1" y="300781"/>
            <a:ext cx="5234964" cy="15935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052739-F260-4153-B897-76FADADDFD83}"/>
              </a:ext>
            </a:extLst>
          </p:cNvPr>
          <p:cNvSpPr txBox="1"/>
          <p:nvPr/>
        </p:nvSpPr>
        <p:spPr>
          <a:xfrm>
            <a:off x="624063" y="211206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https://github.com/yabwon/SAS_PACKAGES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B313667-8991-80C3-4F0C-63066FC7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17" y="300781"/>
            <a:ext cx="5313395" cy="266573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6D5CA5-1783-42D2-61B1-1F46627226E0}"/>
              </a:ext>
            </a:extLst>
          </p:cNvPr>
          <p:cNvSpPr txBox="1"/>
          <p:nvPr/>
        </p:nvSpPr>
        <p:spPr>
          <a:xfrm>
            <a:off x="375558" y="3184279"/>
            <a:ext cx="11176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spf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“ SAS_PACKAGES 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から落としてきた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SPF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フォルダのパス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altLang="ja-JP" sz="1800" dirty="0">
                <a:solidFill>
                  <a:srgbClr val="0000FF"/>
                </a:solidFill>
                <a:latin typeface="Courier New" panose="02070309020205020404" pitchFamily="49" charset="0"/>
              </a:rPr>
              <a:t>%include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spf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SPFinit.sas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  <a:p>
            <a:r>
              <a:rPr lang="en-US" altLang="ja-JP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packages 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“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右上で落としてきたパッケージの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zip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ファイル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ja-JP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loadPackage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sas_dataset_json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  <a:p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👆</a:t>
            </a:r>
            <a:endParaRPr lang="en-US" altLang="ja-JP" sz="1800" b="0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でいう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install.packages</a:t>
            </a:r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と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と同じ機能で，これよって，以降パッケージ内のマクロをすべて呼び出し可能</a:t>
            </a:r>
            <a:endParaRPr lang="en-US" altLang="ja-JP" sz="1800" b="0" i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1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4D4A33-DF60-AAAD-50B0-4FF54D909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8" y="756652"/>
            <a:ext cx="2048161" cy="19243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8D9DAC-774D-DAFE-D406-F5CCF9F132B2}"/>
              </a:ext>
            </a:extLst>
          </p:cNvPr>
          <p:cNvSpPr txBox="1"/>
          <p:nvPr/>
        </p:nvSpPr>
        <p:spPr>
          <a:xfrm>
            <a:off x="330149" y="324381"/>
            <a:ext cx="10169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https://github.com/Morioka-Yutaka/sas_dataset_json/tree/main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92FF7D-E187-EA5E-DE0D-36379338FC2F}"/>
              </a:ext>
            </a:extLst>
          </p:cNvPr>
          <p:cNvSpPr txBox="1"/>
          <p:nvPr/>
        </p:nvSpPr>
        <p:spPr>
          <a:xfrm>
            <a:off x="2164359" y="1129784"/>
            <a:ext cx="82287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今後は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ndjson</a:t>
            </a:r>
            <a:r>
              <a:rPr lang="ja-JP" altLang="en-US" dirty="0"/>
              <a:t>形式の読み書きの実装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define.xml</a:t>
            </a:r>
            <a:r>
              <a:rPr lang="ja-JP" altLang="en-US" dirty="0"/>
              <a:t>を読み込んで拡張属性を作る機能の実装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dataset-JSON</a:t>
            </a:r>
            <a:r>
              <a:rPr lang="ja-JP" altLang="en-US" dirty="0"/>
              <a:t>の出来上がりに規格仕様との齟齬がないかのチェック機構</a:t>
            </a:r>
            <a:endParaRPr lang="en-US" altLang="ja-JP" dirty="0"/>
          </a:p>
          <a:p>
            <a:r>
              <a:rPr lang="ja-JP" altLang="en-US" dirty="0"/>
              <a:t>などを追加していきたい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D68CC4-B9AF-94F1-5C84-8C695F232036}"/>
              </a:ext>
            </a:extLst>
          </p:cNvPr>
          <p:cNvSpPr txBox="1"/>
          <p:nvPr/>
        </p:nvSpPr>
        <p:spPr>
          <a:xfrm>
            <a:off x="330149" y="324433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https://github.com/Morioka-Yutaka/sashash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5358838-1903-93B3-6830-F2BB5D36F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49" y="3796392"/>
            <a:ext cx="1601840" cy="164173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6A5BE8-4C32-21F9-5F02-14D08B26F73B}"/>
              </a:ext>
            </a:extLst>
          </p:cNvPr>
          <p:cNvSpPr txBox="1"/>
          <p:nvPr/>
        </p:nvSpPr>
        <p:spPr>
          <a:xfrm>
            <a:off x="2164359" y="3909161"/>
            <a:ext cx="842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作者の別の，パッケージ．</a:t>
            </a:r>
            <a:r>
              <a:rPr lang="en-US" altLang="ja-JP" dirty="0"/>
              <a:t>SAS</a:t>
            </a:r>
            <a:r>
              <a:rPr lang="ja-JP" altLang="en-US" dirty="0"/>
              <a:t>でハッシュオブジェクトによる</a:t>
            </a:r>
            <a:r>
              <a:rPr lang="en-US" altLang="ja-JP" dirty="0"/>
              <a:t>key-data</a:t>
            </a:r>
            <a:r>
              <a:rPr lang="ja-JP" altLang="en-US" dirty="0"/>
              <a:t>処理を簡易に行える</a:t>
            </a:r>
          </a:p>
        </p:txBody>
      </p:sp>
    </p:spTree>
    <p:extLst>
      <p:ext uri="{BB962C8B-B14F-4D97-AF65-F5344CB8AC3E}">
        <p14:creationId xmlns:p14="http://schemas.microsoft.com/office/powerpoint/2010/main" val="261231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EB83FCD-C283-AF78-5952-6319CA0B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529885"/>
            <a:ext cx="8459381" cy="40867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8E7198-C6CD-AB16-5FA9-8EECACE7DCB7}"/>
              </a:ext>
            </a:extLst>
          </p:cNvPr>
          <p:cNvSpPr txBox="1"/>
          <p:nvPr/>
        </p:nvSpPr>
        <p:spPr>
          <a:xfrm>
            <a:off x="679676" y="619493"/>
            <a:ext cx="10456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最新のプログラムは常に</a:t>
            </a:r>
            <a:r>
              <a:rPr lang="en-US" altLang="ja-JP" dirty="0" err="1"/>
              <a:t>github</a:t>
            </a:r>
            <a:r>
              <a:rPr lang="ja-JP" altLang="en-US" dirty="0"/>
              <a:t>上に公開．</a:t>
            </a:r>
            <a:r>
              <a:rPr lang="en-US" altLang="ja-JP" dirty="0"/>
              <a:t>MIT</a:t>
            </a:r>
            <a:r>
              <a:rPr lang="ja-JP" altLang="en-US" dirty="0"/>
              <a:t>ライセンスの範囲で自由に使用ください．</a:t>
            </a:r>
            <a:endParaRPr lang="en-US" altLang="ja-JP" dirty="0"/>
          </a:p>
          <a:p>
            <a:r>
              <a:rPr lang="ja-JP" altLang="en-US" dirty="0"/>
              <a:t>随時バクフィックスしながら更新しています</a:t>
            </a:r>
            <a:endParaRPr lang="en-US" altLang="ja-JP" dirty="0"/>
          </a:p>
          <a:p>
            <a:r>
              <a:rPr lang="ja-JP" altLang="en-US" dirty="0">
                <a:hlinkClick r:id="rId3"/>
              </a:rPr>
              <a:t>https://github.com/Morioka-Yutaka/sas_dataset_json/tree/main</a:t>
            </a:r>
            <a:endParaRPr lang="ja-JP" altLang="en-US" dirty="0"/>
          </a:p>
          <a:p>
            <a:endParaRPr lang="en-US" altLang="ja-JP" dirty="0"/>
          </a:p>
          <a:p>
            <a:r>
              <a:rPr lang="ja-JP" altLang="en-US" dirty="0"/>
              <a:t>もし，不具合等あれば</a:t>
            </a:r>
            <a:r>
              <a:rPr lang="en-US" altLang="ja-JP" dirty="0" err="1"/>
              <a:t>github</a:t>
            </a:r>
            <a:r>
              <a:rPr lang="ja-JP" altLang="en-US" dirty="0"/>
              <a:t>上か，</a:t>
            </a:r>
            <a:r>
              <a:rPr lang="en-US" altLang="ja-JP" dirty="0"/>
              <a:t> </a:t>
            </a:r>
            <a:r>
              <a:rPr lang="ja-JP" altLang="en-US" dirty="0">
                <a:hlinkClick r:id="rId4"/>
              </a:rPr>
              <a:t>お問い合わせフォーム</a:t>
            </a:r>
            <a:r>
              <a:rPr lang="ja-JP" altLang="en-US" dirty="0"/>
              <a:t>までコメントいただければ助かります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8CC83E-EE6C-D923-8765-67E159834A5C}"/>
              </a:ext>
            </a:extLst>
          </p:cNvPr>
          <p:cNvSpPr txBox="1"/>
          <p:nvPr/>
        </p:nvSpPr>
        <p:spPr>
          <a:xfrm>
            <a:off x="255134" y="9409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/>
              <a:t>プログラムの場所と，はじめに</a:t>
            </a:r>
          </a:p>
        </p:txBody>
      </p:sp>
    </p:spTree>
    <p:extLst>
      <p:ext uri="{BB962C8B-B14F-4D97-AF65-F5344CB8AC3E}">
        <p14:creationId xmlns:p14="http://schemas.microsoft.com/office/powerpoint/2010/main" val="214104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2A2B4-5A74-B123-3F5F-FEEA4C420575}"/>
              </a:ext>
            </a:extLst>
          </p:cNvPr>
          <p:cNvSpPr txBox="1"/>
          <p:nvPr/>
        </p:nvSpPr>
        <p:spPr>
          <a:xfrm>
            <a:off x="443252" y="811377"/>
            <a:ext cx="10056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CDISC Dataset-JSON Specification </a:t>
            </a:r>
            <a:r>
              <a:rPr lang="en-US" altLang="ja-JP" dirty="0"/>
              <a:t>2024-12-05 (version 1.1)</a:t>
            </a:r>
          </a:p>
          <a:p>
            <a:r>
              <a:rPr lang="en-US" altLang="ja-JP" dirty="0">
                <a:hlinkClick r:id="rId2"/>
              </a:rPr>
              <a:t>https://cdisc-org.github.io/DataExchange-DatasetJson/doc/dataset-json1-1.html</a:t>
            </a:r>
            <a:endParaRPr lang="en-US" altLang="ja-JP" dirty="0"/>
          </a:p>
          <a:p>
            <a:r>
              <a:rPr lang="ja-JP" altLang="en-US" dirty="0"/>
              <a:t>に準拠して，</a:t>
            </a:r>
            <a:r>
              <a:rPr lang="en-US" altLang="ja-JP" dirty="0"/>
              <a:t>Dataset-JSON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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>
                <a:sym typeface="Wingdings" panose="05000000000000000000" pitchFamily="2" charset="2"/>
              </a:rPr>
              <a:t>SAS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>
                <a:sym typeface="Wingdings" panose="05000000000000000000" pitchFamily="2" charset="2"/>
              </a:rPr>
              <a:t>Dataset</a:t>
            </a:r>
            <a:r>
              <a:rPr lang="ja-JP" altLang="en-US" dirty="0">
                <a:sym typeface="Wingdings" panose="05000000000000000000" pitchFamily="2" charset="2"/>
              </a:rPr>
              <a:t>　の変換を行うことを目指しています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97D018-AE88-1C1B-76FC-4F97F193B66B}"/>
              </a:ext>
            </a:extLst>
          </p:cNvPr>
          <p:cNvSpPr txBox="1"/>
          <p:nvPr/>
        </p:nvSpPr>
        <p:spPr>
          <a:xfrm>
            <a:off x="481166" y="2959749"/>
            <a:ext cx="11305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マクロはそれぞれ単体で機能するため，ここのマクロをダウンロードして使うことができます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/>
              <a:t>SAS_PACKAGES - a SAS Packages Framework</a:t>
            </a: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https://github.com/yabwon/SAS_PACKAGES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のフレームワークで開発しており</a:t>
            </a:r>
            <a:r>
              <a:rPr lang="en-US" altLang="ja-JP" dirty="0"/>
              <a:t>SASPAC</a:t>
            </a:r>
            <a:r>
              <a:rPr lang="ja-JP" altLang="en-US" dirty="0"/>
              <a:t>からパッケージ呼び出しで使用することもできます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CE36C-69D8-33CF-29CF-DAECCF0C2804}"/>
              </a:ext>
            </a:extLst>
          </p:cNvPr>
          <p:cNvSpPr txBox="1"/>
          <p:nvPr/>
        </p:nvSpPr>
        <p:spPr>
          <a:xfrm>
            <a:off x="275543" y="279704"/>
            <a:ext cx="1147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準拠している仕様，採用しているフレームワーク，おすすめの</a:t>
            </a:r>
            <a:r>
              <a:rPr lang="en-US" altLang="ja-JP" b="1" dirty="0"/>
              <a:t>Dataset-JSON</a:t>
            </a:r>
            <a:r>
              <a:rPr lang="ja-JP" altLang="en-US" b="1" dirty="0"/>
              <a:t> </a:t>
            </a:r>
            <a:r>
              <a:rPr lang="en-US" altLang="ja-JP" b="1" dirty="0"/>
              <a:t>Viewer</a:t>
            </a:r>
            <a:endParaRPr lang="ja-JP" altLang="en-US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47F9D73-B79C-07AB-1076-78975E539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2" y="1734707"/>
            <a:ext cx="2623952" cy="10827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5FAFCEA-BFAB-B627-DC4E-41CAD209D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66" y="3855486"/>
            <a:ext cx="3007057" cy="9153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295F75-642D-88D3-C24F-BDE860CB76DB}"/>
              </a:ext>
            </a:extLst>
          </p:cNvPr>
          <p:cNvSpPr txBox="1"/>
          <p:nvPr/>
        </p:nvSpPr>
        <p:spPr>
          <a:xfrm>
            <a:off x="481165" y="5015788"/>
            <a:ext cx="11144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VDE Dataset Viewerを</a:t>
            </a:r>
            <a:r>
              <a:rPr lang="en-US" altLang="ja-JP" sz="1800" dirty="0"/>
              <a:t>D</a:t>
            </a:r>
            <a:r>
              <a:rPr lang="en-US" altLang="ja-JP" dirty="0"/>
              <a:t>ataset-JSON</a:t>
            </a:r>
            <a:r>
              <a:rPr lang="ja-JP" altLang="en-US" dirty="0"/>
              <a:t>のビューワーとして紹介しています．</a:t>
            </a:r>
            <a:r>
              <a:rPr lang="en-US" altLang="ja-JP" dirty="0"/>
              <a:t>CDISC</a:t>
            </a:r>
            <a:r>
              <a:rPr lang="ja-JP" altLang="en-US" dirty="0"/>
              <a:t>の公式ハッカソンの優勝ソフトウェアになります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246B989-3700-7640-F178-5410F4758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65" y="6075426"/>
            <a:ext cx="3823939" cy="56599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7BD076-8662-8EC7-57CB-FB52BCA38175}"/>
              </a:ext>
            </a:extLst>
          </p:cNvPr>
          <p:cNvSpPr txBox="1"/>
          <p:nvPr/>
        </p:nvSpPr>
        <p:spPr>
          <a:xfrm>
            <a:off x="3206447" y="53851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buFont typeface="Arial" panose="020B0604020202020204" pitchFamily="34" charset="0"/>
              <a:buChar char="•"/>
            </a:pPr>
            <a:r>
              <a:rPr lang="en-US" altLang="ja-JP" sz="1800" dirty="0">
                <a:effectLst/>
                <a:latin typeface="var(--artdeco-typography-ja)"/>
                <a:hlinkClick r:id="rId7"/>
              </a:rPr>
              <a:t>Viewer Repository</a:t>
            </a:r>
            <a:r>
              <a:rPr lang="en-US" altLang="ja-JP" sz="1800" dirty="0">
                <a:effectLst/>
                <a:latin typeface="var(--artdeco-typography-ja)"/>
              </a:rPr>
              <a:t> 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en-US" altLang="ja-JP" sz="1800" dirty="0">
                <a:effectLst/>
                <a:latin typeface="var(--artdeco-typography-ja)"/>
                <a:hlinkClick r:id="rId8"/>
              </a:rPr>
              <a:t>Short Video Demonstration</a:t>
            </a:r>
            <a:r>
              <a:rPr lang="en-US" altLang="ja-JP" sz="1800" dirty="0">
                <a:effectLst/>
                <a:latin typeface="var(--artdeco-typography-ja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8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A62EB4-55C0-C488-F76C-153201BDD1BE}"/>
              </a:ext>
            </a:extLst>
          </p:cNvPr>
          <p:cNvSpPr txBox="1"/>
          <p:nvPr/>
        </p:nvSpPr>
        <p:spPr>
          <a:xfrm>
            <a:off x="370715" y="889742"/>
            <a:ext cx="750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/>
              <a:t>%</a:t>
            </a:r>
            <a:r>
              <a:rPr kumimoji="1" lang="en-US" altLang="ja-JP" b="1" dirty="0"/>
              <a:t> m_sas_to_json1_1</a:t>
            </a:r>
            <a:endParaRPr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E4BBBD-FDAB-E619-7317-FDE6060B1E1A}"/>
              </a:ext>
            </a:extLst>
          </p:cNvPr>
          <p:cNvSpPr txBox="1"/>
          <p:nvPr/>
        </p:nvSpPr>
        <p:spPr>
          <a:xfrm>
            <a:off x="370715" y="185833"/>
            <a:ext cx="10938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①　</a:t>
            </a:r>
            <a:r>
              <a:rPr lang="en-US" altLang="ja-JP" b="1" dirty="0"/>
              <a:t>SAS</a:t>
            </a:r>
            <a:r>
              <a:rPr lang="ja-JP" altLang="en-US" b="1" dirty="0"/>
              <a:t>データセットを</a:t>
            </a:r>
            <a:r>
              <a:rPr lang="en-US" altLang="ja-JP" b="1" dirty="0" err="1"/>
              <a:t>Datast</a:t>
            </a:r>
            <a:r>
              <a:rPr lang="en-US" altLang="ja-JP" b="1" dirty="0"/>
              <a:t>-JSON(version1.1)</a:t>
            </a:r>
            <a:r>
              <a:rPr lang="ja-JP" altLang="en-US" b="1" dirty="0"/>
              <a:t>に変換する</a:t>
            </a:r>
            <a:endParaRPr lang="en-US" altLang="ja-JP" b="1" dirty="0"/>
          </a:p>
          <a:p>
            <a:r>
              <a:rPr lang="ja-JP" altLang="en-US" dirty="0"/>
              <a:t>マクロごとに単体使用するケースを紹介します</a:t>
            </a:r>
            <a:r>
              <a:rPr lang="en-US" altLang="ja-JP" dirty="0"/>
              <a:t>.SASPAC</a:t>
            </a:r>
            <a:r>
              <a:rPr lang="ja-JP" altLang="en-US" dirty="0"/>
              <a:t>によるパッケージ呼び出しは後半で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33BF590-61B3-5C43-EEA8-48A12DA4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6" y="2109108"/>
            <a:ext cx="4395395" cy="15321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77C5AE-E589-F300-5FDB-1F37D2DB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40" y="1724597"/>
            <a:ext cx="3891677" cy="211795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4F940CB-9B31-BE4F-4752-1E87FB58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16" y="4315791"/>
            <a:ext cx="5076717" cy="179926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9391E83-851D-F846-9FE6-883B39E38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971" y="4692131"/>
            <a:ext cx="6232071" cy="105359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3C7AA1-31E0-EA52-DEDC-DFC0BC09980D}"/>
              </a:ext>
            </a:extLst>
          </p:cNvPr>
          <p:cNvSpPr txBox="1"/>
          <p:nvPr/>
        </p:nvSpPr>
        <p:spPr>
          <a:xfrm>
            <a:off x="427866" y="1280700"/>
            <a:ext cx="1093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hlinkClick r:id="rId6"/>
              </a:rPr>
              <a:t>https://github.com/Morioka-Yutaka/sas_dataset_json/blob/main/sas_dataset_json/06_macros/m_sas_to_json1_1.sas</a:t>
            </a:r>
            <a:endParaRPr lang="ja-JP" altLang="en-US" sz="14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F3A8765-385A-543E-17FD-772D2616918A}"/>
              </a:ext>
            </a:extLst>
          </p:cNvPr>
          <p:cNvSpPr/>
          <p:nvPr/>
        </p:nvSpPr>
        <p:spPr>
          <a:xfrm flipV="1">
            <a:off x="4958888" y="2954238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83254E25-8875-D95C-C783-DEC7F57A5BE1}"/>
              </a:ext>
            </a:extLst>
          </p:cNvPr>
          <p:cNvSpPr/>
          <p:nvPr/>
        </p:nvSpPr>
        <p:spPr>
          <a:xfrm rot="7767559" flipV="1">
            <a:off x="4945045" y="4023555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14DB38F-D549-C93E-B33B-61F23627403D}"/>
              </a:ext>
            </a:extLst>
          </p:cNvPr>
          <p:cNvSpPr/>
          <p:nvPr/>
        </p:nvSpPr>
        <p:spPr>
          <a:xfrm flipV="1">
            <a:off x="5409534" y="5253846"/>
            <a:ext cx="464490" cy="186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3AA80F-1952-A533-48B4-EE8AE14D4A95}"/>
              </a:ext>
            </a:extLst>
          </p:cNvPr>
          <p:cNvSpPr txBox="1"/>
          <p:nvPr/>
        </p:nvSpPr>
        <p:spPr>
          <a:xfrm>
            <a:off x="6095999" y="6138495"/>
            <a:ext cx="462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ダウンロード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C697749-74ED-04A4-FB29-04E9FAC34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8047" y="162716"/>
            <a:ext cx="709651" cy="610313"/>
          </a:xfrm>
          <a:prstGeom prst="rect">
            <a:avLst/>
          </a:prstGeom>
          <a:ln>
            <a:noFill/>
          </a:ln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B81ABCF-FC43-BE9F-E119-6ACB9AF625D8}"/>
              </a:ext>
            </a:extLst>
          </p:cNvPr>
          <p:cNvGrpSpPr/>
          <p:nvPr/>
        </p:nvGrpSpPr>
        <p:grpSpPr>
          <a:xfrm>
            <a:off x="11067732" y="86936"/>
            <a:ext cx="709651" cy="646331"/>
            <a:chOff x="5941395" y="654152"/>
            <a:chExt cx="1714500" cy="1851505"/>
          </a:xfrm>
        </p:grpSpPr>
        <p:pic>
          <p:nvPicPr>
            <p:cNvPr id="31" name="Picture 2" descr="json logo">
              <a:extLst>
                <a:ext uri="{FF2B5EF4-FFF2-40B4-BE49-F238E27FC236}">
                  <a16:creationId xmlns:a16="http://schemas.microsoft.com/office/drawing/2014/main" id="{E41D9586-63D6-DB23-DA76-100FC0658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463" y="1129293"/>
              <a:ext cx="1376364" cy="1376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515CD4C-6744-5651-7017-40B2E0F839CC}"/>
                </a:ext>
              </a:extLst>
            </p:cNvPr>
            <p:cNvSpPr txBox="1"/>
            <p:nvPr/>
          </p:nvSpPr>
          <p:spPr>
            <a:xfrm>
              <a:off x="5941395" y="654152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矢印: 右 32">
            <a:extLst>
              <a:ext uri="{FF2B5EF4-FFF2-40B4-BE49-F238E27FC236}">
                <a16:creationId xmlns:a16="http://schemas.microsoft.com/office/drawing/2014/main" id="{1567575B-681F-DE86-D83F-7C3B21C1165C}"/>
              </a:ext>
            </a:extLst>
          </p:cNvPr>
          <p:cNvSpPr/>
          <p:nvPr/>
        </p:nvSpPr>
        <p:spPr>
          <a:xfrm>
            <a:off x="10782684" y="337956"/>
            <a:ext cx="310013" cy="310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9171D-69EA-671E-377A-ED06D9C6018F}"/>
              </a:ext>
            </a:extLst>
          </p:cNvPr>
          <p:cNvSpPr txBox="1"/>
          <p:nvPr/>
        </p:nvSpPr>
        <p:spPr>
          <a:xfrm>
            <a:off x="10118047" y="688973"/>
            <a:ext cx="1728852" cy="36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SAS</a:t>
            </a:r>
            <a:r>
              <a:rPr lang="ja-JP" altLang="en-US" dirty="0"/>
              <a:t>から</a:t>
            </a:r>
            <a:r>
              <a:rPr lang="en-US" altLang="ja-JP" dirty="0"/>
              <a:t>JSON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58F9C4-5FEC-61D6-5AD5-46FD4E25A0CF}"/>
              </a:ext>
            </a:extLst>
          </p:cNvPr>
          <p:cNvSpPr/>
          <p:nvPr/>
        </p:nvSpPr>
        <p:spPr>
          <a:xfrm>
            <a:off x="10118047" y="185833"/>
            <a:ext cx="1703238" cy="879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2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C23E72-9F3C-AC03-E0FA-BD6D41F1F3E9}"/>
              </a:ext>
            </a:extLst>
          </p:cNvPr>
          <p:cNvSpPr txBox="1"/>
          <p:nvPr/>
        </p:nvSpPr>
        <p:spPr>
          <a:xfrm>
            <a:off x="434747" y="927731"/>
            <a:ext cx="10260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xxxxxxxx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library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sashelp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dataset = class,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pretty = Y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9588DFB-6D9A-4CD1-5C4B-9BF9A605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7" y="2876763"/>
            <a:ext cx="3752456" cy="3300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1F66A2-9A05-0DFB-8F4D-04BF4BC4C8E2}"/>
              </a:ext>
            </a:extLst>
          </p:cNvPr>
          <p:cNvSpPr txBox="1"/>
          <p:nvPr/>
        </p:nvSpPr>
        <p:spPr>
          <a:xfrm>
            <a:off x="434747" y="281400"/>
            <a:ext cx="10934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とりあえず，何かデータセットを</a:t>
            </a:r>
            <a:r>
              <a:rPr lang="en-US" altLang="ja-JP" dirty="0"/>
              <a:t>Dataset-JSON</a:t>
            </a:r>
            <a:r>
              <a:rPr lang="ja-JP" altLang="en-US" dirty="0"/>
              <a:t>形式でだしてみる</a:t>
            </a:r>
            <a:endParaRPr lang="en-US" altLang="ja-JP" dirty="0"/>
          </a:p>
          <a:p>
            <a:r>
              <a:rPr lang="ja-JP" altLang="en-US" dirty="0"/>
              <a:t>別に</a:t>
            </a:r>
            <a:r>
              <a:rPr lang="en-US" altLang="ja-JP" dirty="0"/>
              <a:t>SDTM/</a:t>
            </a:r>
            <a:r>
              <a:rPr lang="en-US" altLang="ja-JP" dirty="0" err="1"/>
              <a:t>ADaM</a:t>
            </a:r>
            <a:r>
              <a:rPr lang="ja-JP" altLang="en-US" dirty="0"/>
              <a:t>じゃなくても</a:t>
            </a:r>
            <a:r>
              <a:rPr lang="en-US" altLang="ja-JP" dirty="0"/>
              <a:t>Dataset-JSON</a:t>
            </a:r>
            <a:r>
              <a:rPr lang="ja-JP" altLang="en-US" dirty="0"/>
              <a:t>形式にできる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FB9160-4196-4089-3E37-679453F3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71" y="2876763"/>
            <a:ext cx="5581937" cy="2927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735327C-6780-D8C0-55B6-FD08CE42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412" y="158262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2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53B2901-4BC7-79EC-5481-3A61DFDD35BF}"/>
              </a:ext>
            </a:extLst>
          </p:cNvPr>
          <p:cNvGrpSpPr/>
          <p:nvPr/>
        </p:nvGrpSpPr>
        <p:grpSpPr>
          <a:xfrm>
            <a:off x="138223" y="136740"/>
            <a:ext cx="7887854" cy="5401841"/>
            <a:chOff x="138223" y="136740"/>
            <a:chExt cx="7887854" cy="54018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9CE306E-22E0-1E01-5C9C-30BD9D62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23" y="136740"/>
              <a:ext cx="7887854" cy="315935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A841B3B-FF65-A632-6D33-7F665D92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223" y="3429000"/>
              <a:ext cx="6576320" cy="2109581"/>
            </a:xfrm>
            <a:prstGeom prst="rect">
              <a:avLst/>
            </a:prstGeom>
          </p:spPr>
        </p:pic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3E50B0-27E1-24CA-E67A-35AC8776F044}"/>
              </a:ext>
            </a:extLst>
          </p:cNvPr>
          <p:cNvSpPr/>
          <p:nvPr/>
        </p:nvSpPr>
        <p:spPr>
          <a:xfrm>
            <a:off x="138223" y="1078787"/>
            <a:ext cx="1146047" cy="55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647C2B-06AE-90CD-091A-DE293AE72775}"/>
              </a:ext>
            </a:extLst>
          </p:cNvPr>
          <p:cNvSpPr/>
          <p:nvPr/>
        </p:nvSpPr>
        <p:spPr>
          <a:xfrm>
            <a:off x="138223" y="1708987"/>
            <a:ext cx="1146047" cy="55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28B548-A735-024C-5308-A56CB31F581B}"/>
              </a:ext>
            </a:extLst>
          </p:cNvPr>
          <p:cNvSpPr/>
          <p:nvPr/>
        </p:nvSpPr>
        <p:spPr>
          <a:xfrm>
            <a:off x="138222" y="2298236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1F4783-427D-956C-4147-B45DABA5E1C6}"/>
              </a:ext>
            </a:extLst>
          </p:cNvPr>
          <p:cNvSpPr/>
          <p:nvPr/>
        </p:nvSpPr>
        <p:spPr>
          <a:xfrm>
            <a:off x="138222" y="2835285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FE9B37-016F-4917-5AD0-A7855E155E8C}"/>
              </a:ext>
            </a:extLst>
          </p:cNvPr>
          <p:cNvSpPr/>
          <p:nvPr/>
        </p:nvSpPr>
        <p:spPr>
          <a:xfrm>
            <a:off x="138222" y="3488428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79FC80B-C310-2FBD-AFBA-0E0B785B9DD0}"/>
              </a:ext>
            </a:extLst>
          </p:cNvPr>
          <p:cNvSpPr/>
          <p:nvPr/>
        </p:nvSpPr>
        <p:spPr>
          <a:xfrm>
            <a:off x="4181359" y="2263791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C29EE-2748-F046-3453-FFBDD1FFAE0D}"/>
              </a:ext>
            </a:extLst>
          </p:cNvPr>
          <p:cNvSpPr txBox="1"/>
          <p:nvPr/>
        </p:nvSpPr>
        <p:spPr>
          <a:xfrm>
            <a:off x="1284270" y="1215155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SAS</a:t>
            </a:r>
            <a:r>
              <a:rPr lang="ja-JP" altLang="en-US" sz="1100" dirty="0">
                <a:solidFill>
                  <a:srgbClr val="FF0000"/>
                </a:solidFill>
              </a:rPr>
              <a:t>データセット名が強制で入る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0ECDB8-D193-B005-2355-C895E3305D38}"/>
              </a:ext>
            </a:extLst>
          </p:cNvPr>
          <p:cNvSpPr txBox="1"/>
          <p:nvPr/>
        </p:nvSpPr>
        <p:spPr>
          <a:xfrm>
            <a:off x="1284270" y="1835109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SAS</a:t>
            </a:r>
            <a:r>
              <a:rPr lang="ja-JP" altLang="en-US" sz="1100" dirty="0">
                <a:solidFill>
                  <a:srgbClr val="FF0000"/>
                </a:solidFill>
              </a:rPr>
              <a:t>データセットラベルが強制で入る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3B5C5F0-7D90-13C0-B58B-BD2CC8EFE114}"/>
              </a:ext>
            </a:extLst>
          </p:cNvPr>
          <p:cNvSpPr txBox="1"/>
          <p:nvPr/>
        </p:nvSpPr>
        <p:spPr>
          <a:xfrm>
            <a:off x="1461407" y="2384103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オブザベーション数が強制で入る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389093-4D59-5489-7A35-ED87BD1A481B}"/>
              </a:ext>
            </a:extLst>
          </p:cNvPr>
          <p:cNvSpPr txBox="1"/>
          <p:nvPr/>
        </p:nvSpPr>
        <p:spPr>
          <a:xfrm>
            <a:off x="1461407" y="2894713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変数数が強制で入る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FEA1B5-B4BF-704E-7E5D-DD58815A6611}"/>
              </a:ext>
            </a:extLst>
          </p:cNvPr>
          <p:cNvSpPr txBox="1"/>
          <p:nvPr/>
        </p:nvSpPr>
        <p:spPr>
          <a:xfrm>
            <a:off x="1518557" y="3523633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データセット作成日時が強制で入る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0CA1A0C-ACFD-844B-A07F-98C60C6DE3BF}"/>
              </a:ext>
            </a:extLst>
          </p:cNvPr>
          <p:cNvSpPr txBox="1"/>
          <p:nvPr/>
        </p:nvSpPr>
        <p:spPr>
          <a:xfrm>
            <a:off x="5833271" y="2298235"/>
            <a:ext cx="56783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データセット最終更新日時が強制で入る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lang="en-US" altLang="ja-JP" sz="1100" dirty="0">
                <a:solidFill>
                  <a:srgbClr val="FF0000"/>
                </a:solidFill>
              </a:rPr>
              <a:t>※modify</a:t>
            </a:r>
            <a:r>
              <a:rPr lang="ja-JP" altLang="en-US" sz="1100" dirty="0">
                <a:solidFill>
                  <a:srgbClr val="FF0000"/>
                </a:solidFill>
              </a:rPr>
              <a:t>ステートメントや</a:t>
            </a:r>
            <a:r>
              <a:rPr lang="en-US" altLang="ja-JP" sz="1100" dirty="0">
                <a:solidFill>
                  <a:srgbClr val="FF0000"/>
                </a:solidFill>
              </a:rPr>
              <a:t>Proc </a:t>
            </a:r>
            <a:r>
              <a:rPr lang="en-US" altLang="ja-JP" sz="1100" dirty="0" err="1">
                <a:solidFill>
                  <a:srgbClr val="FF0000"/>
                </a:solidFill>
              </a:rPr>
              <a:t>sql</a:t>
            </a:r>
            <a:r>
              <a:rPr lang="ja-JP" altLang="en-US" sz="1100" dirty="0">
                <a:solidFill>
                  <a:srgbClr val="FF0000"/>
                </a:solidFill>
              </a:rPr>
              <a:t>の</a:t>
            </a:r>
            <a:r>
              <a:rPr lang="en-US" altLang="ja-JP" sz="1100" dirty="0">
                <a:solidFill>
                  <a:srgbClr val="FF0000"/>
                </a:solidFill>
              </a:rPr>
              <a:t>update</a:t>
            </a:r>
            <a:r>
              <a:rPr lang="ja-JP" altLang="en-US" sz="1100" dirty="0">
                <a:solidFill>
                  <a:srgbClr val="FF0000"/>
                </a:solidFill>
              </a:rPr>
              <a:t>等を使った場合，作成日と更新日は異なる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8BFA5458-A8F7-0FF8-E606-28F874B2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150" y="4569548"/>
            <a:ext cx="1118500" cy="415777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E4444DF-93E0-4084-5B72-7D5EEEFCDE9B}"/>
              </a:ext>
            </a:extLst>
          </p:cNvPr>
          <p:cNvSpPr/>
          <p:nvPr/>
        </p:nvSpPr>
        <p:spPr>
          <a:xfrm>
            <a:off x="4082150" y="4583730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4431C4-84D9-14D2-8D7F-373816227796}"/>
              </a:ext>
            </a:extLst>
          </p:cNvPr>
          <p:cNvSpPr txBox="1"/>
          <p:nvPr/>
        </p:nvSpPr>
        <p:spPr>
          <a:xfrm>
            <a:off x="5480713" y="4629007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IG.SAS</a:t>
            </a:r>
            <a:r>
              <a:rPr lang="ja-JP" altLang="en-US" sz="1100" dirty="0">
                <a:solidFill>
                  <a:srgbClr val="FF0000"/>
                </a:solidFill>
              </a:rPr>
              <a:t>データセット名が強制で入る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2B52FC3-313B-9C38-BABC-A33D4109D7EE}"/>
              </a:ext>
            </a:extLst>
          </p:cNvPr>
          <p:cNvSpPr txBox="1"/>
          <p:nvPr/>
        </p:nvSpPr>
        <p:spPr>
          <a:xfrm>
            <a:off x="184921" y="5875787"/>
            <a:ext cx="1068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データセットレベルでのメタ情報①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ADC2BAE8-F6D3-0AA0-955C-C16C561AA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090" y="97800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53B2901-4BC7-79EC-5481-3A61DFDD35BF}"/>
              </a:ext>
            </a:extLst>
          </p:cNvPr>
          <p:cNvGrpSpPr/>
          <p:nvPr/>
        </p:nvGrpSpPr>
        <p:grpSpPr>
          <a:xfrm>
            <a:off x="138223" y="136740"/>
            <a:ext cx="7887854" cy="5401841"/>
            <a:chOff x="138223" y="136740"/>
            <a:chExt cx="7887854" cy="54018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9CE306E-22E0-1E01-5C9C-30BD9D62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23" y="136740"/>
              <a:ext cx="7887854" cy="315935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A841B3B-FF65-A632-6D33-7F665D92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223" y="3429000"/>
              <a:ext cx="6576320" cy="2109581"/>
            </a:xfrm>
            <a:prstGeom prst="rect">
              <a:avLst/>
            </a:prstGeom>
          </p:spPr>
        </p:pic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8BFA5458-A8F7-0FF8-E606-28F874B2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150" y="4569548"/>
            <a:ext cx="1118500" cy="41577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55B3BB-C789-E975-3F9F-BB66CC429446}"/>
              </a:ext>
            </a:extLst>
          </p:cNvPr>
          <p:cNvSpPr/>
          <p:nvPr/>
        </p:nvSpPr>
        <p:spPr>
          <a:xfrm>
            <a:off x="138223" y="4079647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4DD743-8C9F-44A1-C36A-2391B7B63804}"/>
              </a:ext>
            </a:extLst>
          </p:cNvPr>
          <p:cNvSpPr/>
          <p:nvPr/>
        </p:nvSpPr>
        <p:spPr>
          <a:xfrm>
            <a:off x="138223" y="4607042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CFB565-6EC0-BF2E-0449-4BD551727A80}"/>
              </a:ext>
            </a:extLst>
          </p:cNvPr>
          <p:cNvSpPr/>
          <p:nvPr/>
        </p:nvSpPr>
        <p:spPr>
          <a:xfrm>
            <a:off x="138223" y="5134438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29A02C-CAE6-2180-D50C-D68905FC2170}"/>
              </a:ext>
            </a:extLst>
          </p:cNvPr>
          <p:cNvSpPr/>
          <p:nvPr/>
        </p:nvSpPr>
        <p:spPr>
          <a:xfrm>
            <a:off x="4184987" y="1117347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BB35C03-00E0-3079-9D2F-0EEF509A680B}"/>
              </a:ext>
            </a:extLst>
          </p:cNvPr>
          <p:cNvSpPr/>
          <p:nvPr/>
        </p:nvSpPr>
        <p:spPr>
          <a:xfrm>
            <a:off x="4169215" y="1742239"/>
            <a:ext cx="1475933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584DA6B-7E47-C53B-65C4-39FE0740409B}"/>
              </a:ext>
            </a:extLst>
          </p:cNvPr>
          <p:cNvSpPr/>
          <p:nvPr/>
        </p:nvSpPr>
        <p:spPr>
          <a:xfrm>
            <a:off x="4082150" y="2875744"/>
            <a:ext cx="3747400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255B525-B2F1-038C-3C15-B622926C32A9}"/>
              </a:ext>
            </a:extLst>
          </p:cNvPr>
          <p:cNvSpPr/>
          <p:nvPr/>
        </p:nvSpPr>
        <p:spPr>
          <a:xfrm>
            <a:off x="4082150" y="3458703"/>
            <a:ext cx="1118500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A7E0DD-6EDD-42A6-7DDE-B6E054357575}"/>
              </a:ext>
            </a:extLst>
          </p:cNvPr>
          <p:cNvSpPr/>
          <p:nvPr/>
        </p:nvSpPr>
        <p:spPr>
          <a:xfrm>
            <a:off x="4169215" y="4058422"/>
            <a:ext cx="2019314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0BEA82-B0E0-8B63-8CB4-4B024C7AB3A1}"/>
              </a:ext>
            </a:extLst>
          </p:cNvPr>
          <p:cNvSpPr txBox="1"/>
          <p:nvPr/>
        </p:nvSpPr>
        <p:spPr>
          <a:xfrm>
            <a:off x="1618398" y="3958552"/>
            <a:ext cx="2443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originator=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”originator”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DUMMY Corporation</a:t>
            </a:r>
            <a:r>
              <a:rPr lang="ja-JP" altLang="en-US" sz="900" dirty="0">
                <a:solidFill>
                  <a:srgbClr val="FF0000"/>
                </a:solidFill>
              </a:rPr>
              <a:t>と入る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80C29C8-41FB-1B91-AFF7-2B98D76A4FD8}"/>
              </a:ext>
            </a:extLst>
          </p:cNvPr>
          <p:cNvSpPr txBox="1"/>
          <p:nvPr/>
        </p:nvSpPr>
        <p:spPr>
          <a:xfrm>
            <a:off x="1598385" y="5130121"/>
            <a:ext cx="24437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現状，固定で</a:t>
            </a:r>
            <a:r>
              <a:rPr lang="en-US" altLang="ja-JP" sz="900" dirty="0">
                <a:solidFill>
                  <a:srgbClr val="FF0000"/>
                </a:solidFill>
              </a:rPr>
              <a:t>1.1.0</a:t>
            </a:r>
            <a:r>
              <a:rPr lang="ja-JP" altLang="en-US" sz="900" dirty="0">
                <a:solidFill>
                  <a:srgbClr val="FF0000"/>
                </a:solidFill>
              </a:rPr>
              <a:t>といれるようにしている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945C0-0D63-7211-B98D-1B8BD01B42C9}"/>
              </a:ext>
            </a:extLst>
          </p:cNvPr>
          <p:cNvSpPr txBox="1"/>
          <p:nvPr/>
        </p:nvSpPr>
        <p:spPr>
          <a:xfrm>
            <a:off x="5721349" y="1065502"/>
            <a:ext cx="57658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sourceSystem_name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sourceSystem_name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SAS on &amp;SYSSCPL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r>
              <a:rPr lang="en-US" altLang="ja-JP" sz="900" dirty="0">
                <a:solidFill>
                  <a:srgbClr val="FF0000"/>
                </a:solidFill>
              </a:rPr>
              <a:t> &amp;SYSSCPL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の自動マクロ変数で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のシステム情報がはいる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3637052-BF0F-1CC1-B163-549BD5DC52F1}"/>
              </a:ext>
            </a:extLst>
          </p:cNvPr>
          <p:cNvSpPr txBox="1"/>
          <p:nvPr/>
        </p:nvSpPr>
        <p:spPr>
          <a:xfrm>
            <a:off x="5721349" y="1672967"/>
            <a:ext cx="57658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sourceSystem_version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sourceSystem_version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scan( &amp;SYSVLONG,1,P)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r>
              <a:rPr lang="en-US" altLang="ja-JP" sz="900" dirty="0">
                <a:solidFill>
                  <a:srgbClr val="FF0000"/>
                </a:solidFill>
              </a:rPr>
              <a:t> &amp; SYSVLONG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の自動マクロ変数で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のシステム情報がはいる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BF03F5F-A9BA-88CD-AEB8-1FF3C1F2E783}"/>
              </a:ext>
            </a:extLst>
          </p:cNvPr>
          <p:cNvSpPr txBox="1"/>
          <p:nvPr/>
        </p:nvSpPr>
        <p:spPr>
          <a:xfrm>
            <a:off x="7829550" y="2793284"/>
            <a:ext cx="347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”www.cdisc.org/StudyMSGv2/1/Define-XML_2.1.0/2024-11-11/</a:t>
            </a:r>
            <a:r>
              <a:rPr lang="ja-JP" altLang="en-US" sz="900" dirty="0">
                <a:solidFill>
                  <a:srgbClr val="FF0000"/>
                </a:solidFill>
              </a:rPr>
              <a:t>データセット名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5442E3-884E-1E29-5253-FA7BDA22BB8D}"/>
              </a:ext>
            </a:extLst>
          </p:cNvPr>
          <p:cNvSpPr txBox="1"/>
          <p:nvPr/>
        </p:nvSpPr>
        <p:spPr>
          <a:xfrm>
            <a:off x="5255533" y="3448507"/>
            <a:ext cx="59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”DUMMY-111”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9F02274-4007-8955-1B83-4A8EB2C5714B}"/>
              </a:ext>
            </a:extLst>
          </p:cNvPr>
          <p:cNvSpPr txBox="1"/>
          <p:nvPr/>
        </p:nvSpPr>
        <p:spPr>
          <a:xfrm>
            <a:off x="184921" y="5875787"/>
            <a:ext cx="10689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データセットレベルでのメタ情報②</a:t>
            </a:r>
            <a:endParaRPr lang="en-US" altLang="ja-JP" dirty="0"/>
          </a:p>
          <a:p>
            <a:r>
              <a:rPr lang="ja-JP" altLang="en-US" dirty="0"/>
              <a:t>基本的には，デフォルト値からの変更はマクロパラメータでの指定か，拡張属性による上書きを利用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BED265F-E032-748B-2A02-785D6AFC12DC}"/>
              </a:ext>
            </a:extLst>
          </p:cNvPr>
          <p:cNvSpPr txBox="1"/>
          <p:nvPr/>
        </p:nvSpPr>
        <p:spPr>
          <a:xfrm>
            <a:off x="6295608" y="4075827"/>
            <a:ext cx="400772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metaDataVersionOID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metaDataVersionOID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” MDV.MSGv2.0.SDTMIG.3.3.SDTM.1.7”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0E2B2F3C-1064-4E71-FCD6-1D8006B0B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330" y="41033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FE1C67-8C95-A731-F31A-CF468ADB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3" y="147520"/>
            <a:ext cx="6710111" cy="2795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68BF60-9547-24CF-8872-F01AF841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3" y="2939145"/>
            <a:ext cx="6710112" cy="101007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D85B71-943C-F031-1417-2E7C5DD75AAA}"/>
              </a:ext>
            </a:extLst>
          </p:cNvPr>
          <p:cNvSpPr txBox="1"/>
          <p:nvPr/>
        </p:nvSpPr>
        <p:spPr>
          <a:xfrm>
            <a:off x="188710" y="4232212"/>
            <a:ext cx="11747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変数レベルのメタデータ</a:t>
            </a:r>
            <a:endParaRPr lang="en-US" altLang="ja-JP" sz="1400" b="1" dirty="0"/>
          </a:p>
          <a:p>
            <a:r>
              <a:rPr lang="en-US" altLang="ja-JP" sz="1400" dirty="0"/>
              <a:t>Name</a:t>
            </a:r>
            <a:r>
              <a:rPr lang="ja-JP" altLang="en-US" sz="1400" dirty="0"/>
              <a:t>には変数名，</a:t>
            </a:r>
            <a:r>
              <a:rPr lang="en-US" altLang="ja-JP" sz="1400" dirty="0"/>
              <a:t>Label</a:t>
            </a:r>
            <a:r>
              <a:rPr lang="ja-JP" altLang="en-US" sz="1400" dirty="0"/>
              <a:t>には変数ラベル，</a:t>
            </a:r>
            <a:r>
              <a:rPr lang="en-US" altLang="ja-JP" sz="1400" dirty="0"/>
              <a:t>Length</a:t>
            </a:r>
            <a:r>
              <a:rPr lang="ja-JP" altLang="en-US" sz="1400" dirty="0"/>
              <a:t>にはデータセットでの</a:t>
            </a:r>
            <a:r>
              <a:rPr lang="en-US" altLang="ja-JP" sz="1400" dirty="0"/>
              <a:t>Length</a:t>
            </a:r>
            <a:r>
              <a:rPr lang="ja-JP" altLang="en-US" sz="1400" dirty="0"/>
              <a:t>が入る</a:t>
            </a:r>
            <a:r>
              <a:rPr lang="en-US" altLang="ja-JP" sz="1400" dirty="0"/>
              <a:t>.</a:t>
            </a:r>
          </a:p>
          <a:p>
            <a:r>
              <a:rPr lang="en-US" altLang="ja-JP" sz="1400" dirty="0"/>
              <a:t>Display Format</a:t>
            </a:r>
            <a:r>
              <a:rPr lang="ja-JP" altLang="en-US" sz="1400" dirty="0"/>
              <a:t>にはデータセットで適用されている</a:t>
            </a:r>
            <a:r>
              <a:rPr lang="en-US" altLang="ja-JP" sz="1400" dirty="0"/>
              <a:t>SAS</a:t>
            </a:r>
            <a:r>
              <a:rPr lang="ja-JP" altLang="en-US" sz="1400" dirty="0"/>
              <a:t>フォーマットがはいる．</a:t>
            </a:r>
            <a:endParaRPr lang="en-US" altLang="ja-JP" sz="1400" dirty="0"/>
          </a:p>
          <a:p>
            <a:r>
              <a:rPr lang="en-US" altLang="ja-JP" sz="1400" dirty="0"/>
              <a:t>Datatype</a:t>
            </a:r>
            <a:r>
              <a:rPr lang="ja-JP" altLang="en-US" sz="1400" dirty="0"/>
              <a:t>について，文字型は</a:t>
            </a:r>
            <a:r>
              <a:rPr lang="en-US" altLang="ja-JP" sz="1400" dirty="0"/>
              <a:t>string</a:t>
            </a:r>
            <a:r>
              <a:rPr lang="ja-JP" altLang="en-US" sz="1400" dirty="0"/>
              <a:t>，数値型は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になる．ただし，拡張属性で上書き設定することを前提にしている．</a:t>
            </a:r>
            <a:endParaRPr lang="en-US" altLang="ja-JP" sz="1400" dirty="0"/>
          </a:p>
          <a:p>
            <a:r>
              <a:rPr lang="en-US" altLang="ja-JP" sz="1400" dirty="0"/>
              <a:t>HOUR</a:t>
            </a:r>
            <a:r>
              <a:rPr lang="ja-JP" altLang="en-US" sz="1400" dirty="0"/>
              <a:t>，</a:t>
            </a:r>
            <a:r>
              <a:rPr lang="en-US" altLang="ja-JP" sz="1400" dirty="0"/>
              <a:t>TOD</a:t>
            </a:r>
            <a:r>
              <a:rPr lang="ja-JP" altLang="en-US" sz="1400" dirty="0"/>
              <a:t>，</a:t>
            </a:r>
            <a:r>
              <a:rPr lang="en-US" altLang="ja-JP" sz="1400" dirty="0"/>
              <a:t>TIME</a:t>
            </a:r>
            <a:r>
              <a:rPr lang="ja-JP" altLang="en-US" sz="1400" dirty="0"/>
              <a:t>が</a:t>
            </a:r>
            <a:r>
              <a:rPr lang="en-US" altLang="ja-JP" sz="1400" dirty="0"/>
              <a:t>Display Format</a:t>
            </a:r>
            <a:r>
              <a:rPr lang="ja-JP" altLang="en-US" sz="1400" dirty="0"/>
              <a:t>になっている場合，</a:t>
            </a:r>
            <a:r>
              <a:rPr lang="en-US" altLang="ja-JP" sz="1400" dirty="0"/>
              <a:t>Data Type</a:t>
            </a:r>
            <a:r>
              <a:rPr lang="ja-JP" altLang="en-US" sz="1400" dirty="0"/>
              <a:t>は自動で</a:t>
            </a:r>
            <a:r>
              <a:rPr lang="en-US" altLang="ja-JP" sz="1400" dirty="0"/>
              <a:t>Time</a:t>
            </a:r>
            <a:r>
              <a:rPr lang="ja-JP" altLang="en-US" sz="1400" dirty="0"/>
              <a:t>となり，</a:t>
            </a:r>
            <a:r>
              <a:rPr lang="en-US" altLang="ja-JP" sz="1400" dirty="0"/>
              <a:t>Target Data Type</a:t>
            </a:r>
            <a:r>
              <a:rPr lang="ja-JP" altLang="en-US" sz="1400" dirty="0"/>
              <a:t>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となる</a:t>
            </a:r>
            <a:endParaRPr lang="en-US" altLang="ja-JP" sz="1400" dirty="0"/>
          </a:p>
          <a:p>
            <a:r>
              <a:rPr lang="en-US" altLang="ja-JP" sz="1400" dirty="0"/>
              <a:t>DATE</a:t>
            </a:r>
            <a:r>
              <a:rPr lang="ja-JP" altLang="en-US" sz="1400" dirty="0"/>
              <a:t>，</a:t>
            </a:r>
            <a:r>
              <a:rPr lang="en-US" altLang="ja-JP" sz="1400" dirty="0"/>
              <a:t>DDMMYY</a:t>
            </a:r>
            <a:r>
              <a:rPr lang="ja-JP" altLang="en-US" sz="1400" dirty="0"/>
              <a:t>，</a:t>
            </a:r>
            <a:r>
              <a:rPr lang="en-US" altLang="ja-JP" sz="1400" dirty="0"/>
              <a:t>MMDDYY</a:t>
            </a:r>
            <a:r>
              <a:rPr lang="ja-JP" altLang="en-US" sz="1400" dirty="0"/>
              <a:t>，</a:t>
            </a:r>
            <a:r>
              <a:rPr lang="en-US" altLang="ja-JP" sz="1400" dirty="0"/>
              <a:t>DDMMYY,</a:t>
            </a:r>
            <a:r>
              <a:rPr lang="ja-JP" altLang="en-US" sz="1400" dirty="0"/>
              <a:t>　</a:t>
            </a:r>
            <a:r>
              <a:rPr lang="en-US" altLang="ja-JP" sz="1400" dirty="0"/>
              <a:t>8601DA</a:t>
            </a:r>
            <a:r>
              <a:rPr lang="ja-JP" altLang="en-US" sz="1400" dirty="0"/>
              <a:t>が</a:t>
            </a:r>
            <a:r>
              <a:rPr lang="en-US" altLang="ja-JP" sz="1400" dirty="0"/>
              <a:t>Display Format</a:t>
            </a:r>
            <a:r>
              <a:rPr lang="ja-JP" altLang="en-US" sz="1400" dirty="0"/>
              <a:t>になっている場合，</a:t>
            </a:r>
            <a:r>
              <a:rPr lang="en-US" altLang="ja-JP" sz="1400" dirty="0"/>
              <a:t>Data Type</a:t>
            </a:r>
            <a:r>
              <a:rPr lang="ja-JP" altLang="en-US" sz="1400" dirty="0"/>
              <a:t>は自動で</a:t>
            </a:r>
            <a:r>
              <a:rPr lang="en-US" altLang="ja-JP" sz="1400" dirty="0"/>
              <a:t>Date</a:t>
            </a:r>
            <a:r>
              <a:rPr lang="ja-JP" altLang="en-US" sz="1400" dirty="0"/>
              <a:t>となり，</a:t>
            </a:r>
            <a:r>
              <a:rPr lang="en-US" altLang="ja-JP" sz="1400" dirty="0"/>
              <a:t>Target Data Type</a:t>
            </a:r>
            <a:r>
              <a:rPr lang="ja-JP" altLang="en-US" sz="1400" dirty="0"/>
              <a:t>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となる</a:t>
            </a:r>
            <a:endParaRPr lang="en-US" altLang="ja-JP" sz="1400" dirty="0"/>
          </a:p>
          <a:p>
            <a:r>
              <a:rPr lang="en-US" altLang="ja-JP" sz="1400" dirty="0"/>
              <a:t>DATETIME</a:t>
            </a:r>
            <a:r>
              <a:rPr lang="ja-JP" altLang="en-US" sz="1400" dirty="0"/>
              <a:t>，</a:t>
            </a:r>
            <a:r>
              <a:rPr lang="en-US" altLang="ja-JP" sz="1400" dirty="0"/>
              <a:t>DATEAMPM</a:t>
            </a:r>
            <a:r>
              <a:rPr lang="ja-JP" altLang="en-US" sz="1400" dirty="0"/>
              <a:t>，</a:t>
            </a:r>
            <a:r>
              <a:rPr lang="en-US" altLang="ja-JP" sz="1400" dirty="0"/>
              <a:t>8601DT</a:t>
            </a:r>
            <a:r>
              <a:rPr lang="ja-JP" altLang="en-US" sz="1400" dirty="0"/>
              <a:t>が</a:t>
            </a:r>
            <a:r>
              <a:rPr lang="en-US" altLang="ja-JP" sz="1400" dirty="0"/>
              <a:t>Display Format</a:t>
            </a:r>
            <a:r>
              <a:rPr lang="ja-JP" altLang="en-US" sz="1400" dirty="0"/>
              <a:t>になっている場合，</a:t>
            </a:r>
            <a:r>
              <a:rPr lang="en-US" altLang="ja-JP" sz="1400" dirty="0"/>
              <a:t>Data Type</a:t>
            </a:r>
            <a:r>
              <a:rPr lang="ja-JP" altLang="en-US" sz="1400" dirty="0"/>
              <a:t>は自動で</a:t>
            </a:r>
            <a:r>
              <a:rPr lang="en-US" altLang="ja-JP" sz="1400" dirty="0"/>
              <a:t>Date</a:t>
            </a:r>
            <a:r>
              <a:rPr lang="ja-JP" altLang="en-US" sz="1400" dirty="0"/>
              <a:t>となり，</a:t>
            </a:r>
            <a:r>
              <a:rPr lang="en-US" altLang="ja-JP" sz="1400" dirty="0"/>
              <a:t>Target Data Type</a:t>
            </a:r>
            <a:r>
              <a:rPr lang="ja-JP" altLang="en-US" sz="1400" dirty="0"/>
              <a:t>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となる</a:t>
            </a:r>
            <a:endParaRPr lang="en-US" altLang="ja-JP" sz="1400" dirty="0"/>
          </a:p>
          <a:p>
            <a:r>
              <a:rPr lang="ja-JP" altLang="en-US" sz="1400" dirty="0"/>
              <a:t>．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4AA6B6-8B52-C6FB-1647-B5FD5BC8DE4F}"/>
              </a:ext>
            </a:extLst>
          </p:cNvPr>
          <p:cNvSpPr txBox="1"/>
          <p:nvPr/>
        </p:nvSpPr>
        <p:spPr>
          <a:xfrm>
            <a:off x="7137695" y="1260410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Data Type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dataType</a:t>
            </a:r>
            <a:r>
              <a:rPr lang="ja-JP" altLang="en-US" sz="1200" dirty="0"/>
              <a:t>で上書き可能である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F151B0-DA32-20D6-1992-6BDC822D2014}"/>
              </a:ext>
            </a:extLst>
          </p:cNvPr>
          <p:cNvSpPr txBox="1"/>
          <p:nvPr/>
        </p:nvSpPr>
        <p:spPr>
          <a:xfrm>
            <a:off x="7137695" y="1681900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Target</a:t>
            </a:r>
            <a:r>
              <a:rPr lang="ja-JP" altLang="en-US" sz="1200" dirty="0"/>
              <a:t> </a:t>
            </a:r>
            <a:r>
              <a:rPr lang="en-US" altLang="ja-JP" sz="1200" dirty="0"/>
              <a:t>Data Type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targetDataType</a:t>
            </a:r>
            <a:r>
              <a:rPr lang="ja-JP" altLang="en-US" sz="1200" dirty="0"/>
              <a:t>で上書き可能である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83B1B7-0D59-578A-BD3A-7C213DA1A18A}"/>
              </a:ext>
            </a:extLst>
          </p:cNvPr>
          <p:cNvSpPr txBox="1"/>
          <p:nvPr/>
        </p:nvSpPr>
        <p:spPr>
          <a:xfrm>
            <a:off x="7137695" y="2151848"/>
            <a:ext cx="4945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Length</a:t>
            </a:r>
            <a:r>
              <a:rPr lang="ja-JP" altLang="en-US" sz="1200" dirty="0"/>
              <a:t>は拡張属性</a:t>
            </a:r>
            <a:r>
              <a:rPr lang="en-US" altLang="ja-JP" sz="1200" dirty="0"/>
              <a:t>length</a:t>
            </a:r>
            <a:r>
              <a:rPr lang="ja-JP" altLang="en-US" sz="1200" dirty="0"/>
              <a:t>で上書き可能である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実際の</a:t>
            </a:r>
            <a:r>
              <a:rPr lang="en-US" altLang="ja-JP" sz="1200" dirty="0"/>
              <a:t>length</a:t>
            </a:r>
            <a:r>
              <a:rPr lang="ja-JP" altLang="en-US" sz="1200" dirty="0"/>
              <a:t>を属性上上書きする状況は想像しがたい</a:t>
            </a:r>
          </a:p>
          <a:p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D2785F-0A3D-CCD8-597E-C81C7CED965C}"/>
              </a:ext>
            </a:extLst>
          </p:cNvPr>
          <p:cNvSpPr txBox="1"/>
          <p:nvPr/>
        </p:nvSpPr>
        <p:spPr>
          <a:xfrm>
            <a:off x="7137695" y="2621796"/>
            <a:ext cx="4945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Display Format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displayFormat</a:t>
            </a:r>
            <a:r>
              <a:rPr lang="ja-JP" altLang="en-US" sz="1200" dirty="0"/>
              <a:t>で上書き可能である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実際当たっているフォーマットを上書きする状況は想像しがたい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EC1229-9CDD-7A6A-B568-49892A54B7A8}"/>
              </a:ext>
            </a:extLst>
          </p:cNvPr>
          <p:cNvSpPr txBox="1"/>
          <p:nvPr/>
        </p:nvSpPr>
        <p:spPr>
          <a:xfrm>
            <a:off x="7137695" y="3266007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Key Sequence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keySequence</a:t>
            </a:r>
            <a:r>
              <a:rPr lang="ja-JP" altLang="en-US" sz="1200" dirty="0"/>
              <a:t>で上書き可能である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EBE6EC-EA29-D19D-8F87-5EE4292BF32B}"/>
              </a:ext>
            </a:extLst>
          </p:cNvPr>
          <p:cNvSpPr txBox="1"/>
          <p:nvPr/>
        </p:nvSpPr>
        <p:spPr>
          <a:xfrm>
            <a:off x="7137695" y="3810721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Item OID</a:t>
            </a:r>
            <a:r>
              <a:rPr lang="ja-JP" altLang="en-US" sz="1200" dirty="0"/>
              <a:t>は</a:t>
            </a:r>
            <a:r>
              <a:rPr lang="en-US" altLang="ja-JP" sz="1200" dirty="0"/>
              <a:t>IT.</a:t>
            </a:r>
            <a:r>
              <a:rPr lang="ja-JP" altLang="en-US" sz="1200" dirty="0"/>
              <a:t>データセット名．変数名で自動設定される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5A2F5E-AE21-52E8-9661-653E683E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499" y="174154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DE59F1-4F38-989D-38E6-6A0FFC97A979}"/>
              </a:ext>
            </a:extLst>
          </p:cNvPr>
          <p:cNvSpPr txBox="1"/>
          <p:nvPr/>
        </p:nvSpPr>
        <p:spPr>
          <a:xfrm>
            <a:off x="187778" y="149591"/>
            <a:ext cx="11421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ja-JP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test_data</a:t>
            </a:r>
            <a:r>
              <a:rPr lang="en-US" altLang="ja-JP" sz="1200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endParaRPr lang="en-US" altLang="ja-JP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attrib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STUDYID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"Study Identifier"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$20.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USUBJID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"Unique Subject Identifier"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$20.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RFSTDTC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"Subject Reference Start Date/Time"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$10.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AGE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"Age"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8.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TRTSDT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 of First Exposure to Treatment"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8.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E8601DA.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STUDYID 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"XXXX-001"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;USUBJID=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"YYYY-01"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;RFSTDTC=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"2025-01-01"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;AGE=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41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;TRTSDT=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"01Jun2025"d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STUDYID 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"XXXX-001"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;USUBJID=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"YYYY-02"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;RFSTDTC=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"2025-02-01"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;AGE=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51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;TRTSDT=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"01Feb2025"d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C1D5F5-1FAF-E231-D1EC-F680806D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2" y="2447641"/>
            <a:ext cx="9512681" cy="11853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2AC38-2B23-DB9F-726F-111B3527A14A}"/>
              </a:ext>
            </a:extLst>
          </p:cNvPr>
          <p:cNvSpPr txBox="1"/>
          <p:nvPr/>
        </p:nvSpPr>
        <p:spPr>
          <a:xfrm>
            <a:off x="0" y="3833923"/>
            <a:ext cx="1173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XXXX,library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work,dataset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adsl,pretty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Y);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3005B54-7264-6001-0DC1-311BA992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" y="4404218"/>
            <a:ext cx="5641522" cy="139914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05DD714-C2BF-5158-B32E-129E424C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2" y="4343450"/>
            <a:ext cx="4729843" cy="223318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35F9002-E37C-8397-6EC0-2182918D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4701" y="274563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9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1926</Words>
  <Application>Microsoft Office PowerPoint</Application>
  <PresentationFormat>ワイド画面</PresentationFormat>
  <Paragraphs>166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var(--artdeco-typography-ja)</vt:lpstr>
      <vt:lpstr>游ゴシック</vt:lpstr>
      <vt:lpstr>游ゴシック Light</vt:lpstr>
      <vt:lpstr>Arial</vt:lpstr>
      <vt:lpstr>Courier New</vt:lpstr>
      <vt:lpstr>Wingdings</vt:lpstr>
      <vt:lpstr>Office テーマ</vt:lpstr>
      <vt:lpstr>日本ユーザー向け はじめてのDataset-JSON sas_dataset_jsonの使い方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森岡　裕(038)</dc:creator>
  <cp:lastModifiedBy>森岡　裕(038)</cp:lastModifiedBy>
  <cp:revision>2</cp:revision>
  <dcterms:created xsi:type="dcterms:W3CDTF">2025-05-24T23:58:04Z</dcterms:created>
  <dcterms:modified xsi:type="dcterms:W3CDTF">2025-05-25T17:30:15Z</dcterms:modified>
</cp:coreProperties>
</file>