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3" r:id="rId4"/>
    <p:sldId id="257" r:id="rId5"/>
    <p:sldId id="259" r:id="rId6"/>
    <p:sldId id="260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6" r:id="rId19"/>
    <p:sldId id="274" r:id="rId20"/>
    <p:sldId id="275" r:id="rId2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0F3EAA-23F9-43A9-9066-4AEE16BF9611}" v="81" dt="2025-05-25T17:26:00.4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2" d="100"/>
          <a:sy n="62" d="100"/>
        </p:scale>
        <p:origin x="72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32A577-F145-69FD-0C05-43C802A0A9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00EAA22-A7E9-A60E-9ACE-2C27B3DDEA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B13DB5C-E504-8FE5-CCDA-4E88B658C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8DDF3-5942-44BB-B2D8-B8751008287C}" type="datetimeFigureOut">
              <a:rPr kumimoji="1" lang="ja-JP" altLang="en-US" smtClean="0"/>
              <a:t>2025/6/23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E440F40-135A-41A1-BC95-A132B5E2A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D4FBE0E-C70D-7C80-F1A5-58D8541FE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C8836-97A3-4F05-852F-C3C3E5B95F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1875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6EEED3-2AB6-94DA-0511-6A787F3F1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142A1AE-03D6-B08D-8E44-E63DDB1BEC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7650134-C41A-58A4-9C27-3B7035C04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8DDF3-5942-44BB-B2D8-B8751008287C}" type="datetimeFigureOut">
              <a:rPr kumimoji="1" lang="ja-JP" altLang="en-US" smtClean="0"/>
              <a:t>2025/6/23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EEFB99F-D3BF-AF34-34F1-6D134C173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35E4B0-5C2A-E672-7721-8810FFFB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C8836-97A3-4F05-852F-C3C3E5B95F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287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7B2E2AD-0FE8-2595-EDE8-BA4DE9100C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1A8B8DE-4825-7BC6-45D9-D56BEBF911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698444C-4B0F-AAC6-DE10-AF0974AA9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8DDF3-5942-44BB-B2D8-B8751008287C}" type="datetimeFigureOut">
              <a:rPr kumimoji="1" lang="ja-JP" altLang="en-US" smtClean="0"/>
              <a:t>2025/6/23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BEA134-158B-2926-2385-D9DD790DB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3B6D6CC-6F91-FE27-4CD2-7BE4624AA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C8836-97A3-4F05-852F-C3C3E5B95F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7065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BB256A-DFF8-2E0D-58EF-0D62A5D3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3B3D8A0-5A33-F6C7-02EA-34817B3EB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8410851-BE5F-F280-CCC7-9C172E9A9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8DDF3-5942-44BB-B2D8-B8751008287C}" type="datetimeFigureOut">
              <a:rPr kumimoji="1" lang="ja-JP" altLang="en-US" smtClean="0"/>
              <a:t>2025/6/23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C70295F-AD90-68EB-B195-C3F8AC6F2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6856B61-88D9-7220-0E92-CF365EDF2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C8836-97A3-4F05-852F-C3C3E5B95F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2740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090A3D-71A7-A75B-5234-692880D53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8F41BF4-3D68-28D8-3C8D-D97C50938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63DE257-6057-B353-EE06-49865BE0A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8DDF3-5942-44BB-B2D8-B8751008287C}" type="datetimeFigureOut">
              <a:rPr kumimoji="1" lang="ja-JP" altLang="en-US" smtClean="0"/>
              <a:t>2025/6/23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44E79AF-1EC2-412B-F9BD-255A9471A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17C5E12-1041-829F-B39A-E58C8518E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C8836-97A3-4F05-852F-C3C3E5B95F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5850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C28BD4-AE8D-2EA1-3EEE-D84DAFA8F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F80E42-137B-B1E0-BD94-5513D41D44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DC87F27-0BB9-7708-B6C4-E8732C90AB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FD18D7E-83E4-5F27-98E3-F062B8CBC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8DDF3-5942-44BB-B2D8-B8751008287C}" type="datetimeFigureOut">
              <a:rPr kumimoji="1" lang="ja-JP" altLang="en-US" smtClean="0"/>
              <a:t>2025/6/23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B317BB1-1CD5-FC29-528B-C1C565174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79179F5-B279-A1AD-F55D-309969CDC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C8836-97A3-4F05-852F-C3C3E5B95F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7249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9E410E-DF85-A49D-E5CE-3FAC09E6E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849B363-D12A-997C-B481-98C72AC16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B3295AB-5CD6-52CF-B101-87B25040F2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308E922-630E-FBBA-1001-EECD526832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7F45803-977D-B53E-3F7C-3AE2B3597A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B121371-F994-2D20-D675-7CB2E21AC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8DDF3-5942-44BB-B2D8-B8751008287C}" type="datetimeFigureOut">
              <a:rPr kumimoji="1" lang="ja-JP" altLang="en-US" smtClean="0"/>
              <a:t>2025/6/23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864AE36-E60F-385D-78BE-504D1CB37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6D19B13-F92C-2EC6-863F-1ACD20AC1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C8836-97A3-4F05-852F-C3C3E5B95F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9185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193ECF-8254-1358-4490-67674A3D6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3DA9725-9272-C70F-78FF-F013827B0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8DDF3-5942-44BB-B2D8-B8751008287C}" type="datetimeFigureOut">
              <a:rPr kumimoji="1" lang="ja-JP" altLang="en-US" smtClean="0"/>
              <a:t>2025/6/23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76E266C-0200-A38E-D3A1-B2D922519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9C698BE-7029-CE6E-52EA-C20EE1059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C8836-97A3-4F05-852F-C3C3E5B95F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3830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78BE7B6-37D4-B697-8A11-02457FF69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8DDF3-5942-44BB-B2D8-B8751008287C}" type="datetimeFigureOut">
              <a:rPr kumimoji="1" lang="ja-JP" altLang="en-US" smtClean="0"/>
              <a:t>2025/6/23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CBA83FF-CC8C-1C1F-7816-C115D2BED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2744855-F47E-C62A-5665-76BD33C9E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C8836-97A3-4F05-852F-C3C3E5B95F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3957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38983A-073D-A50D-B128-DBE638115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F06704A-63B9-4267-B736-D75BE96B3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7033DDF-FB2D-2DF4-A2A0-A496222BE1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C07665E-E328-8656-EDFF-692C410EF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8DDF3-5942-44BB-B2D8-B8751008287C}" type="datetimeFigureOut">
              <a:rPr kumimoji="1" lang="ja-JP" altLang="en-US" smtClean="0"/>
              <a:t>2025/6/23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88A6AD4-1179-7EC2-C6F2-32BF7BF2D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FC07D25-8FB4-298D-2704-9BA20F666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C8836-97A3-4F05-852F-C3C3E5B95F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3939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F026EC-0DFC-E170-36E3-47F583D06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026D2E0-9D66-8524-2DC5-B1E8D440AF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DFBF307-CDA9-07BC-5659-DBE64FB624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C2BD931-CC71-4562-B510-3FE757572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8DDF3-5942-44BB-B2D8-B8751008287C}" type="datetimeFigureOut">
              <a:rPr kumimoji="1" lang="ja-JP" altLang="en-US" smtClean="0"/>
              <a:t>2025/6/23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1A45AE0-3E64-3AC1-1685-15FEE5371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0F60F15-FC16-8780-2543-9B5A1621F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C8836-97A3-4F05-852F-C3C3E5B95F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8840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2AE54AB-C5AE-D3F1-78A9-4C71F1396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DD1F701-8097-1650-F179-45DA5ECB81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92FAC92-0171-F875-CFDC-409E5BF445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38DDF3-5942-44BB-B2D8-B8751008287C}" type="datetimeFigureOut">
              <a:rPr kumimoji="1" lang="ja-JP" altLang="en-US" smtClean="0"/>
              <a:t>2025/6/23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928EEE2-D707-646D-BB92-9BBD5B74C7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D2F9DCE-F155-639D-BFAA-8CE16F05D7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9C8836-97A3-4F05-852F-C3C3E5B95F5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9171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6.png"/><Relationship Id="rId7" Type="http://schemas.openxmlformats.org/officeDocument/2006/relationships/image" Target="../media/image10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hyperlink" Target="https://github.com/Morioka-Yutaka/sas_dataset_json/blob/main/sas_dataset_json/06_macros/m_sas_to_json1_1.sas" TargetMode="Externa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github.com/cdisc-org/sdtm-adam-pilot-project/tree/master/updated-pilot-submission-package/900172/m5/datasets/cdiscpilot01/analysis/adam/dataset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abwon/SAS_PACKAGE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orioka-Yutaka/sas_dataset_json/tree/main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s.formzu.net/dist/S278409885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orioka-Yutaka/sas_dataset_json/tree/main" TargetMode="Externa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hyperlink" Target="https://github.com/Morioka-Yutaka/sashash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youtu.be/xdV8gyyyk3c" TargetMode="External"/><Relationship Id="rId3" Type="http://schemas.openxmlformats.org/officeDocument/2006/relationships/hyperlink" Target="https://github.com/yabwon/SAS_PACKAGES" TargetMode="External"/><Relationship Id="rId7" Type="http://schemas.openxmlformats.org/officeDocument/2006/relationships/hyperlink" Target="https://github.com/defineEditor/vde-dataset-viewer" TargetMode="External"/><Relationship Id="rId2" Type="http://schemas.openxmlformats.org/officeDocument/2006/relationships/hyperlink" Target="https://cdisc-org.github.io/DataExchange-DatasetJson/doc/dataset-json1-1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gif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orioka-Yutaka/sas_dataset_json/blob/main/sas_dataset_json/06_macros/m_sas_to_json1_1.sas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D31067-7A13-1D12-E1C9-7957AA3488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sz="2800" dirty="0"/>
              <a:t>日本ユーザー向け</a:t>
            </a:r>
            <a:br>
              <a:rPr kumimoji="1" lang="en-US" altLang="ja-JP" sz="2800" dirty="0"/>
            </a:br>
            <a:r>
              <a:rPr kumimoji="1" lang="ja-JP" altLang="en-US" sz="2800" dirty="0"/>
              <a:t>はじめての</a:t>
            </a:r>
            <a:r>
              <a:rPr kumimoji="1" lang="en-US" altLang="ja-JP" sz="2800" dirty="0"/>
              <a:t>Dataset-JSON</a:t>
            </a:r>
            <a:br>
              <a:rPr kumimoji="1" lang="en-US" altLang="ja-JP" dirty="0"/>
            </a:br>
            <a:r>
              <a:rPr kumimoji="1" lang="en-US" altLang="ja-JP" dirty="0" err="1"/>
              <a:t>sas_dataset_json</a:t>
            </a:r>
            <a:r>
              <a:rPr kumimoji="1" lang="ja-JP" altLang="en-US" dirty="0"/>
              <a:t>の使い方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83744E9-B11F-BF80-DAEF-482663B697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1150" y="4083730"/>
            <a:ext cx="9144000" cy="2387600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ja-JP" dirty="0"/>
              <a:t>2025-06-23</a:t>
            </a:r>
            <a:endParaRPr lang="en-US" altLang="ja-JP" dirty="0"/>
          </a:p>
          <a:p>
            <a:r>
              <a:rPr kumimoji="1" lang="en-US" altLang="ja-JP" dirty="0"/>
              <a:t>m_sas_to_json1_1.sas</a:t>
            </a:r>
          </a:p>
          <a:p>
            <a:r>
              <a:rPr kumimoji="1" lang="en-US" altLang="ja-JP" dirty="0"/>
              <a:t>m_json1_1_to_sas.sas</a:t>
            </a:r>
          </a:p>
          <a:p>
            <a:r>
              <a:rPr kumimoji="1" lang="en-US" altLang="ja-JP" dirty="0"/>
              <a:t>m_sas_to_ndjson1_1</a:t>
            </a:r>
          </a:p>
          <a:p>
            <a:r>
              <a:rPr kumimoji="1" lang="en-US" altLang="ja-JP" dirty="0"/>
              <a:t>m_ndjson1_1_to_sas</a:t>
            </a:r>
          </a:p>
          <a:p>
            <a:r>
              <a:rPr lang="ja-JP" altLang="en-US" dirty="0"/>
              <a:t>森岡　裕 </a:t>
            </a:r>
            <a:r>
              <a:rPr lang="en-US" altLang="ja-JP" dirty="0"/>
              <a:t>(</a:t>
            </a:r>
            <a:r>
              <a:rPr lang="ja-JP" altLang="en-US" dirty="0"/>
              <a:t>イーピーエス株式会社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82551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D5B4CA5-F167-C6ED-CBD0-82CC08B4E17D}"/>
              </a:ext>
            </a:extLst>
          </p:cNvPr>
          <p:cNvSpPr txBox="1"/>
          <p:nvPr/>
        </p:nvSpPr>
        <p:spPr>
          <a:xfrm>
            <a:off x="0" y="646367"/>
            <a:ext cx="1078298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800" dirty="0">
                <a:solidFill>
                  <a:srgbClr val="000000"/>
                </a:solidFill>
                <a:latin typeface="Courier New" panose="02070309020205020404" pitchFamily="49" charset="0"/>
              </a:rPr>
              <a:t>%</a:t>
            </a:r>
            <a:r>
              <a:rPr lang="en-US" altLang="ja-JP" sz="18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m_sas_to_json1_1</a:t>
            </a:r>
            <a:r>
              <a:rPr lang="en-US" altLang="ja-JP" sz="1800" b="0" i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ja-JP" sz="1800" b="0" i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outpath</a:t>
            </a:r>
            <a:r>
              <a:rPr lang="en-US" altLang="ja-JP" sz="1800" b="0" i="0" dirty="0">
                <a:solidFill>
                  <a:srgbClr val="000000"/>
                </a:solidFill>
                <a:latin typeface="Courier New" panose="02070309020205020404" pitchFamily="49" charset="0"/>
              </a:rPr>
              <a:t> =</a:t>
            </a:r>
            <a:r>
              <a:rPr lang="en-US" altLang="ja-JP" sz="1800" b="0" i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XXXX,library</a:t>
            </a:r>
            <a:r>
              <a:rPr lang="en-US" altLang="ja-JP" sz="1800" b="0" i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ja-JP" sz="1800" b="0" i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work,dataset</a:t>
            </a:r>
            <a:r>
              <a:rPr lang="en-US" altLang="ja-JP" sz="1800" b="0" i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ja-JP" sz="1800" b="0" i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adsl,</a:t>
            </a:r>
            <a:r>
              <a:rPr lang="en-US" altLang="ja-JP" sz="2400" b="1" i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pretty</a:t>
            </a:r>
            <a:r>
              <a:rPr lang="en-US" altLang="ja-JP" sz="2400" b="1" i="0" dirty="0">
                <a:solidFill>
                  <a:srgbClr val="000000"/>
                </a:solidFill>
                <a:latin typeface="Courier New" panose="02070309020205020404" pitchFamily="49" charset="0"/>
              </a:rPr>
              <a:t> = Y</a:t>
            </a:r>
            <a:r>
              <a:rPr lang="en-US" altLang="ja-JP" sz="1800" b="0" i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ja-JP" altLang="en-US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CAA77BEA-FC5D-26CE-42EA-B7AAB1B54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02" y="1036113"/>
            <a:ext cx="4275702" cy="3065598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93F1DC1-9C71-17A1-D654-DC70280E4F4A}"/>
              </a:ext>
            </a:extLst>
          </p:cNvPr>
          <p:cNvSpPr txBox="1"/>
          <p:nvPr/>
        </p:nvSpPr>
        <p:spPr>
          <a:xfrm>
            <a:off x="218502" y="4260624"/>
            <a:ext cx="1078298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800" dirty="0">
                <a:solidFill>
                  <a:srgbClr val="000000"/>
                </a:solidFill>
                <a:latin typeface="Courier New" panose="02070309020205020404" pitchFamily="49" charset="0"/>
              </a:rPr>
              <a:t>%</a:t>
            </a:r>
            <a:r>
              <a:rPr lang="en-US" altLang="ja-JP" sz="18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m_sas_to_json1_1</a:t>
            </a:r>
            <a:r>
              <a:rPr lang="en-US" altLang="ja-JP" sz="1800" b="0" i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ja-JP" sz="1800" b="0" i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outpath</a:t>
            </a:r>
            <a:r>
              <a:rPr lang="en-US" altLang="ja-JP" sz="1800" b="0" i="0" dirty="0">
                <a:solidFill>
                  <a:srgbClr val="000000"/>
                </a:solidFill>
                <a:latin typeface="Courier New" panose="02070309020205020404" pitchFamily="49" charset="0"/>
              </a:rPr>
              <a:t> =</a:t>
            </a:r>
            <a:r>
              <a:rPr lang="en-US" altLang="ja-JP" sz="1800" b="0" i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XXXX,library</a:t>
            </a:r>
            <a:r>
              <a:rPr lang="en-US" altLang="ja-JP" sz="1800" b="0" i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ja-JP" sz="1800" b="0" i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work,dataset</a:t>
            </a:r>
            <a:r>
              <a:rPr lang="en-US" altLang="ja-JP" sz="1800" b="0" i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ja-JP" sz="1800" b="0" i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adsl,</a:t>
            </a:r>
            <a:r>
              <a:rPr lang="en-US" altLang="ja-JP" sz="2400" b="1" i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pretty</a:t>
            </a:r>
            <a:r>
              <a:rPr lang="en-US" altLang="ja-JP" sz="2400" b="1" i="0" dirty="0">
                <a:solidFill>
                  <a:srgbClr val="000000"/>
                </a:solidFill>
                <a:latin typeface="Courier New" panose="02070309020205020404" pitchFamily="49" charset="0"/>
              </a:rPr>
              <a:t> = N</a:t>
            </a:r>
            <a:r>
              <a:rPr lang="en-US" altLang="ja-JP" sz="1800" b="0" i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ja-JP" altLang="en-US" dirty="0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7CAA6D2C-C3EC-6CBC-55F8-18E1521FED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053" y="4879308"/>
            <a:ext cx="10166873" cy="812842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A908687-A1B3-38BF-21AB-4ADC3E9F356E}"/>
              </a:ext>
            </a:extLst>
          </p:cNvPr>
          <p:cNvSpPr txBox="1"/>
          <p:nvPr/>
        </p:nvSpPr>
        <p:spPr>
          <a:xfrm>
            <a:off x="218502" y="6100230"/>
            <a:ext cx="106850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b="1" dirty="0">
                <a:solidFill>
                  <a:srgbClr val="FF0000"/>
                </a:solidFill>
              </a:rPr>
              <a:t>pretty</a:t>
            </a:r>
            <a:r>
              <a:rPr lang="ja-JP" altLang="en-US" b="1" dirty="0">
                <a:solidFill>
                  <a:srgbClr val="FF0000"/>
                </a:solidFill>
              </a:rPr>
              <a:t>は</a:t>
            </a:r>
            <a:r>
              <a:rPr lang="en-US" altLang="ja-JP" b="1" dirty="0">
                <a:solidFill>
                  <a:srgbClr val="FF0000"/>
                </a:solidFill>
              </a:rPr>
              <a:t>JSON</a:t>
            </a:r>
            <a:r>
              <a:rPr lang="ja-JP" altLang="en-US" b="1" dirty="0">
                <a:solidFill>
                  <a:srgbClr val="FF0000"/>
                </a:solidFill>
              </a:rPr>
              <a:t>構造を改行で見やすくするだけの機能であるため，データ転送時は</a:t>
            </a:r>
            <a:r>
              <a:rPr lang="en-US" altLang="ja-JP" b="1" dirty="0">
                <a:solidFill>
                  <a:srgbClr val="FF0000"/>
                </a:solidFill>
              </a:rPr>
              <a:t>N</a:t>
            </a:r>
            <a:r>
              <a:rPr lang="ja-JP" altLang="en-US" b="1" dirty="0">
                <a:solidFill>
                  <a:srgbClr val="FF0000"/>
                </a:solidFill>
              </a:rPr>
              <a:t>にする．</a:t>
            </a:r>
            <a:endParaRPr lang="en-US" altLang="ja-JP" b="1" dirty="0">
              <a:solidFill>
                <a:srgbClr val="FF0000"/>
              </a:solidFill>
            </a:endParaRPr>
          </a:p>
          <a:p>
            <a:r>
              <a:rPr lang="ja-JP" altLang="en-US" b="1" dirty="0">
                <a:solidFill>
                  <a:srgbClr val="FF0000"/>
                </a:solidFill>
              </a:rPr>
              <a:t>中身をテキストで見たい時のみ</a:t>
            </a:r>
            <a:r>
              <a:rPr lang="en-US" altLang="ja-JP" b="1" dirty="0">
                <a:solidFill>
                  <a:srgbClr val="FF0000"/>
                </a:solidFill>
              </a:rPr>
              <a:t>Y</a:t>
            </a:r>
            <a:r>
              <a:rPr lang="ja-JP" altLang="en-US" b="1" dirty="0">
                <a:solidFill>
                  <a:srgbClr val="FF0000"/>
                </a:solidFill>
              </a:rPr>
              <a:t>にする．</a:t>
            </a:r>
            <a:r>
              <a:rPr lang="en-US" altLang="ja-JP" b="1" dirty="0">
                <a:solidFill>
                  <a:srgbClr val="FF0000"/>
                </a:solidFill>
              </a:rPr>
              <a:t>N</a:t>
            </a:r>
            <a:r>
              <a:rPr lang="ja-JP" altLang="en-US" b="1" dirty="0">
                <a:solidFill>
                  <a:srgbClr val="FF0000"/>
                </a:solidFill>
              </a:rPr>
              <a:t>にしないと容量が大きくなる．（デフォルトは</a:t>
            </a:r>
            <a:r>
              <a:rPr lang="en-US" altLang="ja-JP" b="1" dirty="0">
                <a:solidFill>
                  <a:srgbClr val="FF0000"/>
                </a:solidFill>
              </a:rPr>
              <a:t>Y</a:t>
            </a:r>
            <a:r>
              <a:rPr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CB1FB85B-F1B8-BA3D-01D7-D56C2A64E5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96313" y="0"/>
            <a:ext cx="1695687" cy="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914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26B7E85-16C7-3C0C-0D29-E010CCF33C65}"/>
              </a:ext>
            </a:extLst>
          </p:cNvPr>
          <p:cNvSpPr txBox="1"/>
          <p:nvPr/>
        </p:nvSpPr>
        <p:spPr>
          <a:xfrm>
            <a:off x="209550" y="204106"/>
            <a:ext cx="10760528" cy="60708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50" b="1" dirty="0">
                <a:solidFill>
                  <a:srgbClr val="000080"/>
                </a:solidFill>
                <a:latin typeface="Courier New" panose="02070309020205020404" pitchFamily="49" charset="0"/>
              </a:rPr>
              <a:t>proc</a:t>
            </a:r>
            <a:r>
              <a:rPr lang="en-US" altLang="ja-JP" sz="1050" b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ja-JP" sz="1050" b="1" dirty="0">
                <a:solidFill>
                  <a:srgbClr val="000080"/>
                </a:solidFill>
                <a:latin typeface="Courier New" panose="02070309020205020404" pitchFamily="49" charset="0"/>
              </a:rPr>
              <a:t>datasets</a:t>
            </a:r>
            <a:r>
              <a:rPr lang="en-US" altLang="ja-JP" sz="1050" b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ja-JP" sz="1050" b="0" dirty="0" err="1">
                <a:solidFill>
                  <a:srgbClr val="0000FF"/>
                </a:solidFill>
                <a:latin typeface="Courier New" panose="02070309020205020404" pitchFamily="49" charset="0"/>
              </a:rPr>
              <a:t>nolist</a:t>
            </a:r>
            <a:r>
              <a:rPr lang="en-US" altLang="ja-JP" sz="1050" b="0" dirty="0">
                <a:solidFill>
                  <a:srgbClr val="000000"/>
                </a:solidFill>
                <a:latin typeface="Courier New" panose="02070309020205020404" pitchFamily="49" charset="0"/>
              </a:rPr>
              <a:t>;                             </a:t>
            </a:r>
          </a:p>
          <a:p>
            <a:r>
              <a:rPr lang="en-US" altLang="ja-JP" sz="1050" b="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altLang="ja-JP" sz="1050" b="0" dirty="0">
                <a:solidFill>
                  <a:srgbClr val="0000FF"/>
                </a:solidFill>
                <a:latin typeface="Courier New" panose="02070309020205020404" pitchFamily="49" charset="0"/>
              </a:rPr>
              <a:t>modify</a:t>
            </a:r>
            <a:r>
              <a:rPr lang="en-US" altLang="ja-JP" sz="1050" b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ja-JP" sz="1050" b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adsl</a:t>
            </a:r>
            <a:r>
              <a:rPr lang="en-US" altLang="ja-JP" sz="1050" b="0" dirty="0">
                <a:solidFill>
                  <a:srgbClr val="000000"/>
                </a:solidFill>
                <a:latin typeface="Courier New" panose="02070309020205020404" pitchFamily="49" charset="0"/>
              </a:rPr>
              <a:t>;     </a:t>
            </a:r>
          </a:p>
          <a:p>
            <a:r>
              <a:rPr lang="en-US" altLang="ja-JP" sz="1050" b="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altLang="ja-JP" sz="1050" b="0" dirty="0" err="1">
                <a:solidFill>
                  <a:srgbClr val="0000FF"/>
                </a:solidFill>
                <a:latin typeface="Courier New" panose="02070309020205020404" pitchFamily="49" charset="0"/>
              </a:rPr>
              <a:t>xattr</a:t>
            </a:r>
            <a:r>
              <a:rPr lang="en-US" altLang="ja-JP" sz="1050" b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ja-JP" sz="1050" b="0" dirty="0">
                <a:solidFill>
                  <a:srgbClr val="0000FF"/>
                </a:solidFill>
                <a:latin typeface="Courier New" panose="02070309020205020404" pitchFamily="49" charset="0"/>
              </a:rPr>
              <a:t>add</a:t>
            </a:r>
            <a:r>
              <a:rPr lang="en-US" altLang="ja-JP" sz="1050" b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ja-JP" sz="1050" b="0" dirty="0">
                <a:solidFill>
                  <a:srgbClr val="0000FF"/>
                </a:solidFill>
                <a:latin typeface="Courier New" panose="02070309020205020404" pitchFamily="49" charset="0"/>
              </a:rPr>
              <a:t>ds</a:t>
            </a:r>
            <a:r>
              <a:rPr lang="en-US" altLang="ja-JP" sz="1050" b="0" dirty="0">
                <a:solidFill>
                  <a:srgbClr val="000000"/>
                </a:solidFill>
                <a:latin typeface="Courier New" panose="02070309020205020404" pitchFamily="49" charset="0"/>
              </a:rPr>
              <a:t> originator=</a:t>
            </a:r>
            <a:r>
              <a:rPr lang="en-US" altLang="ja-JP" sz="1050" b="0" dirty="0">
                <a:solidFill>
                  <a:srgbClr val="800080"/>
                </a:solidFill>
                <a:latin typeface="Courier New" panose="02070309020205020404" pitchFamily="49" charset="0"/>
              </a:rPr>
              <a:t>"X corp."</a:t>
            </a:r>
            <a:endParaRPr lang="en-US" altLang="ja-JP" sz="1050" b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ja-JP" sz="1050" b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</a:t>
            </a:r>
            <a:r>
              <a:rPr lang="en-US" altLang="ja-JP" sz="1050" b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fileOID</a:t>
            </a:r>
            <a:r>
              <a:rPr lang="en-US" altLang="ja-JP" sz="1050" b="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ja-JP" sz="1050" b="0" dirty="0">
                <a:solidFill>
                  <a:srgbClr val="800080"/>
                </a:solidFill>
                <a:latin typeface="Courier New" panose="02070309020205020404" pitchFamily="49" charset="0"/>
              </a:rPr>
              <a:t>"www.cdisc.org/StudyMSGv2/1/Define-XML_2.1.0/2024-11-11/"</a:t>
            </a:r>
            <a:endParaRPr lang="en-US" altLang="ja-JP" sz="1050" b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ja-JP" sz="1050" b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					</a:t>
            </a:r>
            <a:r>
              <a:rPr lang="en-US" altLang="ja-JP" sz="1050" b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studyOID</a:t>
            </a:r>
            <a:r>
              <a:rPr lang="en-US" altLang="ja-JP" sz="1050" b="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ja-JP" sz="1050" b="0" dirty="0">
                <a:solidFill>
                  <a:srgbClr val="800080"/>
                </a:solidFill>
                <a:latin typeface="Courier New" panose="02070309020205020404" pitchFamily="49" charset="0"/>
              </a:rPr>
              <a:t>"XX001-001"</a:t>
            </a:r>
            <a:endParaRPr lang="en-US" altLang="ja-JP" sz="1050" b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ja-JP" sz="1050" b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					</a:t>
            </a:r>
            <a:r>
              <a:rPr lang="en-US" altLang="ja-JP" sz="1050" b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metaDataVersionOID</a:t>
            </a:r>
            <a:r>
              <a:rPr lang="en-US" altLang="ja-JP" sz="1050" b="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ja-JP" sz="1050" b="0" dirty="0">
                <a:solidFill>
                  <a:srgbClr val="800080"/>
                </a:solidFill>
                <a:latin typeface="Courier New" panose="02070309020205020404" pitchFamily="49" charset="0"/>
              </a:rPr>
              <a:t>"MDV.MSGv2.0.SDTMIG.3.4.SDTM.2.0"</a:t>
            </a:r>
            <a:endParaRPr lang="en-US" altLang="ja-JP" sz="1050" b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ja-JP" sz="1050" b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</a:t>
            </a:r>
            <a:r>
              <a:rPr lang="en-US" altLang="ja-JP" sz="1050" b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sourceSystem_name</a:t>
            </a:r>
            <a:r>
              <a:rPr lang="en-US" altLang="ja-JP" sz="1050" b="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ja-JP" sz="1050" b="0" dirty="0">
                <a:solidFill>
                  <a:srgbClr val="800080"/>
                </a:solidFill>
                <a:latin typeface="Courier New" panose="02070309020205020404" pitchFamily="49" charset="0"/>
              </a:rPr>
              <a:t>"</a:t>
            </a:r>
            <a:r>
              <a:rPr lang="en-US" altLang="ja-JP" sz="1050" b="0" dirty="0" err="1">
                <a:solidFill>
                  <a:srgbClr val="800080"/>
                </a:solidFill>
                <a:latin typeface="Courier New" panose="02070309020205020404" pitchFamily="49" charset="0"/>
              </a:rPr>
              <a:t>SASxxxx</a:t>
            </a:r>
            <a:r>
              <a:rPr lang="en-US" altLang="ja-JP" sz="1050" b="0" dirty="0">
                <a:solidFill>
                  <a:srgbClr val="800080"/>
                </a:solidFill>
                <a:latin typeface="Courier New" panose="02070309020205020404" pitchFamily="49" charset="0"/>
              </a:rPr>
              <a:t>"</a:t>
            </a:r>
            <a:endParaRPr lang="en-US" altLang="ja-JP" sz="1050" b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ja-JP" sz="1050" b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</a:t>
            </a:r>
            <a:r>
              <a:rPr lang="en-US" altLang="ja-JP" sz="1050" b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sourceSystem_version</a:t>
            </a:r>
            <a:r>
              <a:rPr lang="en-US" altLang="ja-JP" sz="1050" b="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ja-JP" sz="1050" b="0" dirty="0">
                <a:solidFill>
                  <a:srgbClr val="800080"/>
                </a:solidFill>
                <a:latin typeface="Courier New" panose="02070309020205020404" pitchFamily="49" charset="0"/>
              </a:rPr>
              <a:t>"9.4xxxx"</a:t>
            </a:r>
            <a:endParaRPr lang="en-US" altLang="ja-JP" sz="1050" b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ja-JP" altLang="en-US" sz="1050" b="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ja-JP" sz="1050" b="0" dirty="0">
                <a:solidFill>
                  <a:srgbClr val="000000"/>
                </a:solidFill>
                <a:latin typeface="Courier New" panose="02070309020205020404" pitchFamily="49" charset="0"/>
              </a:rPr>
              <a:t>;  </a:t>
            </a:r>
          </a:p>
          <a:p>
            <a:r>
              <a:rPr lang="en-US" altLang="ja-JP" sz="1050" b="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altLang="ja-JP" sz="1050" b="0" dirty="0" err="1">
                <a:solidFill>
                  <a:srgbClr val="0000FF"/>
                </a:solidFill>
                <a:latin typeface="Courier New" panose="02070309020205020404" pitchFamily="49" charset="0"/>
              </a:rPr>
              <a:t>xattr</a:t>
            </a:r>
            <a:r>
              <a:rPr lang="en-US" altLang="ja-JP" sz="1050" b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ja-JP" sz="1050" b="0" dirty="0">
                <a:solidFill>
                  <a:srgbClr val="0000FF"/>
                </a:solidFill>
                <a:latin typeface="Courier New" panose="02070309020205020404" pitchFamily="49" charset="0"/>
              </a:rPr>
              <a:t>add</a:t>
            </a:r>
            <a:r>
              <a:rPr lang="en-US" altLang="ja-JP" sz="1050" b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ja-JP" sz="1050" b="0" dirty="0">
                <a:solidFill>
                  <a:srgbClr val="0000FF"/>
                </a:solidFill>
                <a:latin typeface="Courier New" panose="02070309020205020404" pitchFamily="49" charset="0"/>
              </a:rPr>
              <a:t>var</a:t>
            </a:r>
            <a:r>
              <a:rPr lang="en-US" altLang="ja-JP" sz="1050" b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ja-JP" sz="1050" b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STUDYID (label=</a:t>
            </a:r>
            <a:r>
              <a:rPr lang="en-US" altLang="ja-JP" sz="1050" b="0" dirty="0">
                <a:solidFill>
                  <a:srgbClr val="800080"/>
                </a:solidFill>
                <a:latin typeface="Courier New" panose="02070309020205020404" pitchFamily="49" charset="0"/>
              </a:rPr>
              <a:t>"Study Identifier"</a:t>
            </a:r>
            <a:endParaRPr lang="en-US" altLang="ja-JP" sz="1050" b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ja-JP" sz="1050" b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           </a:t>
            </a:r>
            <a:r>
              <a:rPr lang="en-US" altLang="ja-JP" sz="1050" b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dataType</a:t>
            </a:r>
            <a:r>
              <a:rPr lang="en-US" altLang="ja-JP" sz="1050" b="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ja-JP" sz="1050" b="0" dirty="0">
                <a:solidFill>
                  <a:srgbClr val="800080"/>
                </a:solidFill>
                <a:latin typeface="Courier New" panose="02070309020205020404" pitchFamily="49" charset="0"/>
              </a:rPr>
              <a:t>"string"</a:t>
            </a:r>
            <a:endParaRPr lang="en-US" altLang="ja-JP" sz="1050" b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ja-JP" sz="1050" b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           length=</a:t>
            </a:r>
            <a:r>
              <a:rPr lang="en-US" altLang="ja-JP" sz="1050" b="1" dirty="0">
                <a:solidFill>
                  <a:srgbClr val="008080"/>
                </a:solidFill>
                <a:latin typeface="Courier New" panose="02070309020205020404" pitchFamily="49" charset="0"/>
              </a:rPr>
              <a:t>8</a:t>
            </a:r>
            <a:endParaRPr lang="en-US" altLang="ja-JP" sz="1050" b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ja-JP" sz="1050" b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           </a:t>
            </a:r>
            <a:r>
              <a:rPr lang="en-US" altLang="ja-JP" sz="1050" b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keySequence</a:t>
            </a:r>
            <a:r>
              <a:rPr lang="en-US" altLang="ja-JP" sz="1050" b="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ja-JP" sz="1050" b="1" dirty="0">
                <a:solidFill>
                  <a:srgbClr val="008080"/>
                </a:solidFill>
                <a:latin typeface="Courier New" panose="02070309020205020404" pitchFamily="49" charset="0"/>
              </a:rPr>
              <a:t>1</a:t>
            </a:r>
            <a:r>
              <a:rPr lang="en-US" altLang="ja-JP" sz="1050" b="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</a:p>
          <a:p>
            <a:r>
              <a:rPr lang="en-US" altLang="ja-JP" sz="1050" b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USUBJID (label=</a:t>
            </a:r>
            <a:r>
              <a:rPr lang="en-US" altLang="ja-JP" sz="1050" b="0" dirty="0">
                <a:solidFill>
                  <a:srgbClr val="800080"/>
                </a:solidFill>
                <a:latin typeface="Courier New" panose="02070309020205020404" pitchFamily="49" charset="0"/>
              </a:rPr>
              <a:t>"Unique Subject Identifier"</a:t>
            </a:r>
            <a:endParaRPr lang="en-US" altLang="ja-JP" sz="1050" b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ja-JP" sz="1050" b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           </a:t>
            </a:r>
            <a:r>
              <a:rPr lang="en-US" altLang="ja-JP" sz="1050" b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dataType</a:t>
            </a:r>
            <a:r>
              <a:rPr lang="en-US" altLang="ja-JP" sz="1050" b="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ja-JP" sz="1050" b="0" dirty="0">
                <a:solidFill>
                  <a:srgbClr val="800080"/>
                </a:solidFill>
                <a:latin typeface="Courier New" panose="02070309020205020404" pitchFamily="49" charset="0"/>
              </a:rPr>
              <a:t>"string"</a:t>
            </a:r>
            <a:endParaRPr lang="en-US" altLang="ja-JP" sz="1050" b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ja-JP" sz="1050" b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           length=</a:t>
            </a:r>
            <a:r>
              <a:rPr lang="en-US" altLang="ja-JP" sz="1050" b="1" dirty="0">
                <a:solidFill>
                  <a:srgbClr val="008080"/>
                </a:solidFill>
                <a:latin typeface="Courier New" panose="02070309020205020404" pitchFamily="49" charset="0"/>
              </a:rPr>
              <a:t>7</a:t>
            </a:r>
            <a:endParaRPr lang="en-US" altLang="ja-JP" sz="1050" b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ja-JP" sz="1050" b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           </a:t>
            </a:r>
            <a:r>
              <a:rPr lang="en-US" altLang="ja-JP" sz="1050" b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keySequence</a:t>
            </a:r>
            <a:r>
              <a:rPr lang="en-US" altLang="ja-JP" sz="1050" b="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ja-JP" sz="1050" b="1" dirty="0">
                <a:solidFill>
                  <a:srgbClr val="008080"/>
                </a:solidFill>
                <a:latin typeface="Courier New" panose="02070309020205020404" pitchFamily="49" charset="0"/>
              </a:rPr>
              <a:t>2</a:t>
            </a:r>
            <a:r>
              <a:rPr lang="en-US" altLang="ja-JP" sz="1050" b="0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</a:p>
          <a:p>
            <a:r>
              <a:rPr lang="en-US" altLang="ja-JP" sz="1050" b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RFSTDTC (label=</a:t>
            </a:r>
            <a:r>
              <a:rPr lang="en-US" altLang="ja-JP" sz="1050" b="0" dirty="0">
                <a:solidFill>
                  <a:srgbClr val="800080"/>
                </a:solidFill>
                <a:latin typeface="Courier New" panose="02070309020205020404" pitchFamily="49" charset="0"/>
              </a:rPr>
              <a:t>"Subject Reference Start Date/Time"</a:t>
            </a:r>
            <a:endParaRPr lang="en-US" altLang="ja-JP" sz="1050" b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ja-JP" sz="1050" b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           </a:t>
            </a:r>
            <a:r>
              <a:rPr lang="en-US" altLang="ja-JP" sz="1050" b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dataType</a:t>
            </a:r>
            <a:r>
              <a:rPr lang="en-US" altLang="ja-JP" sz="1050" b="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ja-JP" sz="1050" b="0" dirty="0">
                <a:solidFill>
                  <a:srgbClr val="800080"/>
                </a:solidFill>
                <a:latin typeface="Courier New" panose="02070309020205020404" pitchFamily="49" charset="0"/>
              </a:rPr>
              <a:t>"date"</a:t>
            </a:r>
            <a:r>
              <a:rPr lang="en-US" altLang="ja-JP" sz="1050" b="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ja-JP" sz="1050" b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AGE (label=</a:t>
            </a:r>
            <a:r>
              <a:rPr lang="en-US" altLang="ja-JP" sz="1050" b="0" dirty="0">
                <a:solidFill>
                  <a:srgbClr val="800080"/>
                </a:solidFill>
                <a:latin typeface="Courier New" panose="02070309020205020404" pitchFamily="49" charset="0"/>
              </a:rPr>
              <a:t>"Age"</a:t>
            </a:r>
            <a:endParaRPr lang="en-US" altLang="ja-JP" sz="1050" b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ja-JP" sz="1050" b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     </a:t>
            </a:r>
            <a:r>
              <a:rPr lang="en-US" altLang="ja-JP" sz="1050" b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dataType</a:t>
            </a:r>
            <a:r>
              <a:rPr lang="en-US" altLang="ja-JP" sz="1050" b="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ja-JP" sz="1050" b="0" dirty="0">
                <a:solidFill>
                  <a:srgbClr val="800080"/>
                </a:solidFill>
                <a:latin typeface="Courier New" panose="02070309020205020404" pitchFamily="49" charset="0"/>
              </a:rPr>
              <a:t>"integer"</a:t>
            </a:r>
            <a:endParaRPr lang="en-US" altLang="ja-JP" sz="1050" b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ja-JP" sz="1050" b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     length=</a:t>
            </a:r>
            <a:r>
              <a:rPr lang="en-US" altLang="ja-JP" sz="1050" b="1" dirty="0">
                <a:solidFill>
                  <a:srgbClr val="008080"/>
                </a:solidFill>
                <a:latin typeface="Courier New" panose="02070309020205020404" pitchFamily="49" charset="0"/>
              </a:rPr>
              <a:t>2</a:t>
            </a:r>
            <a:r>
              <a:rPr lang="en-US" altLang="ja-JP" sz="1050" b="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n-US" altLang="ja-JP" sz="1050" b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TRTSDT (label=</a:t>
            </a:r>
            <a:r>
              <a:rPr lang="en-US" altLang="ja-JP" sz="1050" b="0" dirty="0">
                <a:solidFill>
                  <a:srgbClr val="800080"/>
                </a:solidFill>
                <a:latin typeface="Courier New" panose="02070309020205020404" pitchFamily="49" charset="0"/>
              </a:rPr>
              <a:t>"Date of First Exposure to Treatment"</a:t>
            </a:r>
            <a:endParaRPr lang="en-US" altLang="ja-JP" sz="1050" b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ja-JP" sz="1050" b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     </a:t>
            </a:r>
            <a:r>
              <a:rPr lang="en-US" altLang="ja-JP" sz="1050" b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dataType</a:t>
            </a:r>
            <a:r>
              <a:rPr lang="en-US" altLang="ja-JP" sz="1050" b="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ja-JP" sz="1050" b="0" dirty="0">
                <a:solidFill>
                  <a:srgbClr val="800080"/>
                </a:solidFill>
                <a:latin typeface="Courier New" panose="02070309020205020404" pitchFamily="49" charset="0"/>
              </a:rPr>
              <a:t>"date"</a:t>
            </a:r>
            <a:endParaRPr lang="en-US" altLang="ja-JP" sz="1050" b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ja-JP" sz="1050" b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     </a:t>
            </a:r>
            <a:r>
              <a:rPr lang="en-US" altLang="ja-JP" sz="1050" b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targetDataType</a:t>
            </a:r>
            <a:r>
              <a:rPr lang="en-US" altLang="ja-JP" sz="1050" b="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ja-JP" sz="1050" b="0" dirty="0">
                <a:solidFill>
                  <a:srgbClr val="800080"/>
                </a:solidFill>
                <a:latin typeface="Courier New" panose="02070309020205020404" pitchFamily="49" charset="0"/>
              </a:rPr>
              <a:t>"integer"</a:t>
            </a:r>
            <a:endParaRPr lang="en-US" altLang="ja-JP" sz="1050" b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ja-JP" sz="1050" b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     </a:t>
            </a:r>
            <a:r>
              <a:rPr lang="en-US" altLang="ja-JP" sz="1050" b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displayFormat</a:t>
            </a:r>
            <a:r>
              <a:rPr lang="en-US" altLang="ja-JP" sz="1050" b="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ja-JP" sz="1050" b="0" dirty="0">
                <a:solidFill>
                  <a:srgbClr val="800080"/>
                </a:solidFill>
                <a:latin typeface="Courier New" panose="02070309020205020404" pitchFamily="49" charset="0"/>
              </a:rPr>
              <a:t>"E8601DA."</a:t>
            </a:r>
            <a:r>
              <a:rPr lang="en-US" altLang="ja-JP" sz="1050" b="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endParaRPr lang="ja-JP" altLang="en-US" sz="1050" b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ja-JP" altLang="en-US" sz="1050" b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ja-JP" sz="1050" b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altLang="ja-JP" sz="1050" b="0" dirty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</a:p>
          <a:p>
            <a:r>
              <a:rPr lang="en-US" altLang="ja-JP" sz="1050" b="1" dirty="0">
                <a:solidFill>
                  <a:srgbClr val="000080"/>
                </a:solidFill>
                <a:latin typeface="Courier New" panose="02070309020205020404" pitchFamily="49" charset="0"/>
              </a:rPr>
              <a:t>run</a:t>
            </a:r>
            <a:r>
              <a:rPr lang="en-US" altLang="ja-JP" sz="1050" b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altLang="ja-JP" sz="1050" b="1" dirty="0">
                <a:solidFill>
                  <a:srgbClr val="000080"/>
                </a:solidFill>
                <a:latin typeface="Courier New" panose="02070309020205020404" pitchFamily="49" charset="0"/>
              </a:rPr>
              <a:t>quit</a:t>
            </a:r>
            <a:r>
              <a:rPr lang="en-US" altLang="ja-JP" sz="1050" b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altLang="ja-JP" sz="1050" b="0" dirty="0">
                <a:solidFill>
                  <a:srgbClr val="000000"/>
                </a:solidFill>
                <a:latin typeface="Courier New" panose="02070309020205020404" pitchFamily="49" charset="0"/>
              </a:rPr>
              <a:t> %</a:t>
            </a:r>
            <a:r>
              <a:rPr lang="en-US" altLang="ja-JP" sz="105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m_sas_to_json1_1</a:t>
            </a:r>
            <a:r>
              <a:rPr lang="en-US" altLang="ja-JP" sz="1050" b="0" i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ja-JP" sz="1050" b="0" i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outpath</a:t>
            </a:r>
            <a:r>
              <a:rPr lang="en-US" altLang="ja-JP" sz="1050" b="0" i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ja-JP" sz="1050" dirty="0">
                <a:solidFill>
                  <a:srgbClr val="000000"/>
                </a:solidFill>
                <a:latin typeface="Courier New" panose="02070309020205020404" pitchFamily="49" charset="0"/>
              </a:rPr>
              <a:t>XXXXX</a:t>
            </a:r>
            <a:r>
              <a:rPr lang="en-US" altLang="ja-JP" sz="1050" b="0" i="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altLang="ja-JP" sz="1050" b="0" i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library = WORK,</a:t>
            </a:r>
          </a:p>
          <a:p>
            <a:r>
              <a:rPr lang="en-US" altLang="ja-JP" sz="1050" b="0" i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dataset = </a:t>
            </a:r>
            <a:r>
              <a:rPr lang="en-US" altLang="ja-JP" sz="1050" b="0" i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adsl</a:t>
            </a:r>
            <a:r>
              <a:rPr lang="en-US" altLang="ja-JP" sz="1050" b="0" i="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altLang="ja-JP" sz="1050" b="0" i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pretty = Y</a:t>
            </a:r>
          </a:p>
          <a:p>
            <a:r>
              <a:rPr lang="en-US" altLang="ja-JP" sz="1050" b="0" i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ja-JP" altLang="en-US" sz="105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374805C-5B38-967C-05D6-2304FCB82754}"/>
              </a:ext>
            </a:extLst>
          </p:cNvPr>
          <p:cNvSpPr txBox="1"/>
          <p:nvPr/>
        </p:nvSpPr>
        <p:spPr>
          <a:xfrm>
            <a:off x="6319158" y="2085006"/>
            <a:ext cx="538842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Proc datasets</a:t>
            </a:r>
            <a:r>
              <a:rPr lang="ja-JP" altLang="en-US" dirty="0"/>
              <a:t>の</a:t>
            </a:r>
            <a:endParaRPr lang="en-US" altLang="ja-JP" dirty="0"/>
          </a:p>
          <a:p>
            <a:r>
              <a:rPr lang="en-US" altLang="ja-JP" dirty="0" err="1"/>
              <a:t>Xattr</a:t>
            </a:r>
            <a:r>
              <a:rPr lang="en-US" altLang="ja-JP" dirty="0"/>
              <a:t> add ds</a:t>
            </a:r>
            <a:r>
              <a:rPr lang="ja-JP" altLang="en-US" dirty="0"/>
              <a:t>でデータセットレベルの拡張属性</a:t>
            </a:r>
            <a:endParaRPr lang="en-US" altLang="ja-JP" dirty="0"/>
          </a:p>
          <a:p>
            <a:r>
              <a:rPr lang="en-US" altLang="ja-JP" dirty="0" err="1"/>
              <a:t>Xattr</a:t>
            </a:r>
            <a:r>
              <a:rPr lang="en-US" altLang="ja-JP" dirty="0"/>
              <a:t> add var</a:t>
            </a:r>
            <a:r>
              <a:rPr lang="ja-JP" altLang="en-US" dirty="0"/>
              <a:t>で変数レベルの拡張属性をつけると</a:t>
            </a:r>
            <a:endParaRPr lang="en-US" altLang="ja-JP" dirty="0"/>
          </a:p>
          <a:p>
            <a:r>
              <a:rPr lang="ja-JP" altLang="en-US" dirty="0"/>
              <a:t>それを</a:t>
            </a:r>
            <a:r>
              <a:rPr lang="en-US" altLang="ja-JP" dirty="0"/>
              <a:t>Dataset-JSON</a:t>
            </a:r>
            <a:r>
              <a:rPr lang="ja-JP" altLang="en-US" dirty="0"/>
              <a:t>に反映できるのが</a:t>
            </a:r>
            <a:endParaRPr lang="en-US" altLang="ja-JP" dirty="0"/>
          </a:p>
          <a:p>
            <a:r>
              <a:rPr lang="ja-JP" altLang="en-US" dirty="0"/>
              <a:t>このマクロの特徴である</a:t>
            </a:r>
            <a:endParaRPr lang="en-US" altLang="ja-JP" dirty="0"/>
          </a:p>
          <a:p>
            <a:endParaRPr lang="en-US" altLang="ja-JP"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89B588C7-A55A-F94B-7E7F-5D35759799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9895" y="145537"/>
            <a:ext cx="1695687" cy="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404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3B443191-6FB6-F46E-7C04-717FA4C2B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580" y="245498"/>
            <a:ext cx="7664521" cy="3524671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4DD7983E-E56F-8436-B1B0-761B24391F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3096" y="3429000"/>
            <a:ext cx="6890535" cy="2815974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C4B2F89-1F3F-A997-F30D-F09EC5C586EA}"/>
              </a:ext>
            </a:extLst>
          </p:cNvPr>
          <p:cNvSpPr txBox="1"/>
          <p:nvPr/>
        </p:nvSpPr>
        <p:spPr>
          <a:xfrm>
            <a:off x="246580" y="4618502"/>
            <a:ext cx="428294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拡張属性での指定が</a:t>
            </a:r>
            <a:endParaRPr lang="en-US" altLang="ja-JP" dirty="0"/>
          </a:p>
          <a:p>
            <a:r>
              <a:rPr lang="ja-JP" altLang="en-US" dirty="0"/>
              <a:t>デフォルトより優先されていることがわかる</a:t>
            </a: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79F5A7A6-4702-3018-FC38-1B7CFF6F5A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9733" y="83949"/>
            <a:ext cx="1695687" cy="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145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7A62EB4-55C0-C488-F76C-153201BDD1BE}"/>
              </a:ext>
            </a:extLst>
          </p:cNvPr>
          <p:cNvSpPr txBox="1"/>
          <p:nvPr/>
        </p:nvSpPr>
        <p:spPr>
          <a:xfrm>
            <a:off x="370715" y="889742"/>
            <a:ext cx="75095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b="1" dirty="0"/>
              <a:t>%</a:t>
            </a:r>
            <a:r>
              <a:rPr kumimoji="1" lang="en-US" altLang="ja-JP" b="1" dirty="0"/>
              <a:t> m_json1_1_to_sas</a:t>
            </a:r>
            <a:endParaRPr lang="ja-JP" altLang="en-US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5E4BBBD-FDAB-E619-7317-FDE6060B1E1A}"/>
              </a:ext>
            </a:extLst>
          </p:cNvPr>
          <p:cNvSpPr txBox="1"/>
          <p:nvPr/>
        </p:nvSpPr>
        <p:spPr>
          <a:xfrm>
            <a:off x="370715" y="185833"/>
            <a:ext cx="109381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b="1" dirty="0"/>
              <a:t>②　</a:t>
            </a:r>
            <a:r>
              <a:rPr lang="en-US" altLang="ja-JP" b="1" dirty="0" err="1"/>
              <a:t>Datast</a:t>
            </a:r>
            <a:r>
              <a:rPr lang="en-US" altLang="ja-JP" b="1" dirty="0"/>
              <a:t>-JSON(version1.1)</a:t>
            </a:r>
            <a:r>
              <a:rPr lang="ja-JP" altLang="en-US" b="1" dirty="0"/>
              <a:t>を</a:t>
            </a:r>
            <a:r>
              <a:rPr lang="en-US" altLang="ja-JP" b="1" dirty="0"/>
              <a:t>SAS</a:t>
            </a:r>
            <a:r>
              <a:rPr lang="ja-JP" altLang="en-US" b="1" dirty="0"/>
              <a:t>データセットに変換する</a:t>
            </a:r>
            <a:endParaRPr lang="en-US" altLang="ja-JP" b="1" dirty="0"/>
          </a:p>
          <a:p>
            <a:r>
              <a:rPr lang="ja-JP" altLang="en-US" dirty="0"/>
              <a:t>マクロごとに単体使用するケースを紹介します</a:t>
            </a:r>
            <a:r>
              <a:rPr lang="en-US" altLang="ja-JP" dirty="0"/>
              <a:t>.SASPAC</a:t>
            </a:r>
            <a:r>
              <a:rPr lang="ja-JP" altLang="en-US" dirty="0"/>
              <a:t>によるパッケージ呼び出しは後半で</a:t>
            </a: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733BF590-61B3-5C43-EEA8-48A12DA4C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866" y="2109108"/>
            <a:ext cx="4395395" cy="1532164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0277C5AE-E589-F300-5FDB-1F37D2DB77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9340" y="1724597"/>
            <a:ext cx="3891677" cy="2117952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E9391E83-851D-F846-9FE6-883B39E381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2971" y="4692131"/>
            <a:ext cx="6232071" cy="1053594"/>
          </a:xfrm>
          <a:prstGeom prst="rect">
            <a:avLst/>
          </a:prstGeom>
        </p:spPr>
      </p:pic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A43C7AA1-31E0-EA52-DEDC-DFC0BC09980D}"/>
              </a:ext>
            </a:extLst>
          </p:cNvPr>
          <p:cNvSpPr txBox="1"/>
          <p:nvPr/>
        </p:nvSpPr>
        <p:spPr>
          <a:xfrm>
            <a:off x="427866" y="1280700"/>
            <a:ext cx="1093810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>
                <a:hlinkClick r:id="rId5"/>
              </a:rPr>
              <a:t>https://github.com/Morioka-Yutaka/sas_dataset_json/blob/main/sas_dataset_json/06_macros/m_sas_to_json1_1.sas</a:t>
            </a:r>
            <a:endParaRPr lang="ja-JP" altLang="en-US" sz="1400" dirty="0"/>
          </a:p>
        </p:txBody>
      </p:sp>
      <p:sp>
        <p:nvSpPr>
          <p:cNvPr id="22" name="矢印: 右 21">
            <a:extLst>
              <a:ext uri="{FF2B5EF4-FFF2-40B4-BE49-F238E27FC236}">
                <a16:creationId xmlns:a16="http://schemas.microsoft.com/office/drawing/2014/main" id="{FF3A8765-385A-543E-17FD-772D2616918A}"/>
              </a:ext>
            </a:extLst>
          </p:cNvPr>
          <p:cNvSpPr/>
          <p:nvPr/>
        </p:nvSpPr>
        <p:spPr>
          <a:xfrm flipV="1">
            <a:off x="4958888" y="2954238"/>
            <a:ext cx="504826" cy="18606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矢印: 右 22">
            <a:extLst>
              <a:ext uri="{FF2B5EF4-FFF2-40B4-BE49-F238E27FC236}">
                <a16:creationId xmlns:a16="http://schemas.microsoft.com/office/drawing/2014/main" id="{83254E25-8875-D95C-C783-DEC7F57A5BE1}"/>
              </a:ext>
            </a:extLst>
          </p:cNvPr>
          <p:cNvSpPr/>
          <p:nvPr/>
        </p:nvSpPr>
        <p:spPr>
          <a:xfrm rot="7767559" flipV="1">
            <a:off x="4945045" y="4023555"/>
            <a:ext cx="504826" cy="18606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矢印: 右 23">
            <a:extLst>
              <a:ext uri="{FF2B5EF4-FFF2-40B4-BE49-F238E27FC236}">
                <a16:creationId xmlns:a16="http://schemas.microsoft.com/office/drawing/2014/main" id="{414DB38F-D549-C93E-B33B-61F23627403D}"/>
              </a:ext>
            </a:extLst>
          </p:cNvPr>
          <p:cNvSpPr/>
          <p:nvPr/>
        </p:nvSpPr>
        <p:spPr>
          <a:xfrm flipV="1">
            <a:off x="5409534" y="5253846"/>
            <a:ext cx="464490" cy="18606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293AA80F-1952-A533-48B4-EE8AE14D4A95}"/>
              </a:ext>
            </a:extLst>
          </p:cNvPr>
          <p:cNvSpPr txBox="1"/>
          <p:nvPr/>
        </p:nvSpPr>
        <p:spPr>
          <a:xfrm>
            <a:off x="6095999" y="6138495"/>
            <a:ext cx="46298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ダウンロード</a:t>
            </a:r>
          </a:p>
        </p:txBody>
      </p:sp>
      <p:pic>
        <p:nvPicPr>
          <p:cNvPr id="28" name="図 27">
            <a:extLst>
              <a:ext uri="{FF2B5EF4-FFF2-40B4-BE49-F238E27FC236}">
                <a16:creationId xmlns:a16="http://schemas.microsoft.com/office/drawing/2014/main" id="{7C697749-74ED-04A4-FB29-04E9FAC34A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62050" y="140963"/>
            <a:ext cx="709651" cy="610313"/>
          </a:xfrm>
          <a:prstGeom prst="rect">
            <a:avLst/>
          </a:prstGeom>
          <a:ln>
            <a:noFill/>
          </a:ln>
        </p:spPr>
      </p:pic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7B81ABCF-FC43-BE9F-E119-6ACB9AF625D8}"/>
              </a:ext>
            </a:extLst>
          </p:cNvPr>
          <p:cNvGrpSpPr/>
          <p:nvPr/>
        </p:nvGrpSpPr>
        <p:grpSpPr>
          <a:xfrm>
            <a:off x="10067001" y="59053"/>
            <a:ext cx="709651" cy="646331"/>
            <a:chOff x="5941395" y="654152"/>
            <a:chExt cx="1714500" cy="1851505"/>
          </a:xfrm>
        </p:grpSpPr>
        <p:pic>
          <p:nvPicPr>
            <p:cNvPr id="31" name="Picture 2" descr="json logo">
              <a:extLst>
                <a:ext uri="{FF2B5EF4-FFF2-40B4-BE49-F238E27FC236}">
                  <a16:creationId xmlns:a16="http://schemas.microsoft.com/office/drawing/2014/main" id="{E41D9586-63D6-DB23-DA76-100FC06582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0463" y="1129293"/>
              <a:ext cx="1376364" cy="1376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C515CD4C-6744-5651-7017-40B2E0F839CC}"/>
                </a:ext>
              </a:extLst>
            </p:cNvPr>
            <p:cNvSpPr txBox="1"/>
            <p:nvPr/>
          </p:nvSpPr>
          <p:spPr>
            <a:xfrm>
              <a:off x="5941395" y="654152"/>
              <a:ext cx="17145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ja-JP" altLang="en-US" dirty="0"/>
            </a:p>
          </p:txBody>
        </p:sp>
      </p:grpSp>
      <p:sp>
        <p:nvSpPr>
          <p:cNvPr id="33" name="矢印: 右 32">
            <a:extLst>
              <a:ext uri="{FF2B5EF4-FFF2-40B4-BE49-F238E27FC236}">
                <a16:creationId xmlns:a16="http://schemas.microsoft.com/office/drawing/2014/main" id="{1567575B-681F-DE86-D83F-7C3B21C1165C}"/>
              </a:ext>
            </a:extLst>
          </p:cNvPr>
          <p:cNvSpPr/>
          <p:nvPr/>
        </p:nvSpPr>
        <p:spPr>
          <a:xfrm>
            <a:off x="10782684" y="337956"/>
            <a:ext cx="310013" cy="31015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08B9171D-69EA-671E-377A-ED06D9C6018F}"/>
              </a:ext>
            </a:extLst>
          </p:cNvPr>
          <p:cNvSpPr txBox="1"/>
          <p:nvPr/>
        </p:nvSpPr>
        <p:spPr>
          <a:xfrm>
            <a:off x="10118047" y="688973"/>
            <a:ext cx="17288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JSON</a:t>
            </a:r>
            <a:r>
              <a:rPr lang="ja-JP" altLang="en-US" dirty="0"/>
              <a:t>から</a:t>
            </a:r>
            <a:r>
              <a:rPr lang="en-US" altLang="ja-JP" dirty="0"/>
              <a:t>SAS</a:t>
            </a:r>
            <a:endParaRPr lang="ja-JP" altLang="en-US" dirty="0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7F58F9C4-5FEC-61D6-5AD5-46FD4E25A0CF}"/>
              </a:ext>
            </a:extLst>
          </p:cNvPr>
          <p:cNvSpPr/>
          <p:nvPr/>
        </p:nvSpPr>
        <p:spPr>
          <a:xfrm>
            <a:off x="10118047" y="185833"/>
            <a:ext cx="1703238" cy="87961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923810C7-BAEB-A85A-D5C5-6952E134CAC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7129" y="5048462"/>
            <a:ext cx="5031543" cy="782896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4BA68BD-A85A-9BF5-8B9F-F093AFFD8E86}"/>
              </a:ext>
            </a:extLst>
          </p:cNvPr>
          <p:cNvSpPr/>
          <p:nvPr/>
        </p:nvSpPr>
        <p:spPr>
          <a:xfrm>
            <a:off x="267129" y="5532942"/>
            <a:ext cx="4962418" cy="1383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95124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4C1EFBF-B936-1950-2B34-85908C03AA5C}"/>
              </a:ext>
            </a:extLst>
          </p:cNvPr>
          <p:cNvSpPr txBox="1"/>
          <p:nvPr/>
        </p:nvSpPr>
        <p:spPr>
          <a:xfrm>
            <a:off x="144376" y="1305242"/>
            <a:ext cx="109239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>
                <a:hlinkClick r:id="rId2"/>
              </a:rPr>
              <a:t>https://github.com/cdisc-org/sdtm-adam-pilot-project/tree/master/updated-pilot-submission-package/900172/m5/datasets/cdiscpilot01/analysis/adam/datasets</a:t>
            </a:r>
            <a:endParaRPr lang="ja-JP" altLang="en-US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DEEDC3FA-7496-EB63-C3B3-444FAA32D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027" y="1951573"/>
            <a:ext cx="7778648" cy="4534287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F127250C-C18E-A073-F5D0-B3FAC1FDCB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48760" y="7574"/>
            <a:ext cx="1886213" cy="1066949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58AB3B1-C3A6-61C6-6766-A012DA7D5A94}"/>
              </a:ext>
            </a:extLst>
          </p:cNvPr>
          <p:cNvSpPr txBox="1"/>
          <p:nvPr/>
        </p:nvSpPr>
        <p:spPr>
          <a:xfrm>
            <a:off x="223493" y="356382"/>
            <a:ext cx="94958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以下に</a:t>
            </a:r>
            <a:r>
              <a:rPr lang="en-US" altLang="ja-JP" dirty="0"/>
              <a:t>FDA</a:t>
            </a:r>
            <a:r>
              <a:rPr lang="ja-JP" altLang="en-US" dirty="0"/>
              <a:t>の</a:t>
            </a:r>
            <a:r>
              <a:rPr lang="en-US" altLang="ja-JP" dirty="0"/>
              <a:t>Pilot</a:t>
            </a:r>
            <a:r>
              <a:rPr lang="ja-JP" altLang="en-US" dirty="0"/>
              <a:t> </a:t>
            </a:r>
            <a:r>
              <a:rPr lang="en-US" altLang="ja-JP" dirty="0"/>
              <a:t>Study</a:t>
            </a:r>
            <a:r>
              <a:rPr lang="ja-JP" altLang="en-US" dirty="0"/>
              <a:t>で実際に使用された</a:t>
            </a:r>
            <a:r>
              <a:rPr lang="en-US" altLang="ja-JP" dirty="0"/>
              <a:t>Dataset-JSON v1.1</a:t>
            </a:r>
            <a:r>
              <a:rPr lang="ja-JP" altLang="en-US" dirty="0"/>
              <a:t>が</a:t>
            </a:r>
            <a:r>
              <a:rPr lang="en-US" altLang="ja-JP" dirty="0"/>
              <a:t>SDTM/</a:t>
            </a:r>
            <a:r>
              <a:rPr lang="en-US" altLang="ja-JP" dirty="0" err="1"/>
              <a:t>ADaM</a:t>
            </a:r>
            <a:r>
              <a:rPr lang="ja-JP" altLang="en-US" dirty="0"/>
              <a:t>ともに</a:t>
            </a:r>
            <a:endParaRPr lang="en-US" altLang="ja-JP" dirty="0"/>
          </a:p>
          <a:p>
            <a:r>
              <a:rPr lang="ja-JP" altLang="en-US" dirty="0"/>
              <a:t>公開されているので，これを</a:t>
            </a:r>
            <a:r>
              <a:rPr lang="en-US" altLang="ja-JP" dirty="0"/>
              <a:t>SAS</a:t>
            </a:r>
            <a:r>
              <a:rPr lang="ja-JP" altLang="en-US" dirty="0"/>
              <a:t>データセットにできるかを試してみる</a:t>
            </a:r>
          </a:p>
        </p:txBody>
      </p:sp>
    </p:spTree>
    <p:extLst>
      <p:ext uri="{BB962C8B-B14F-4D97-AF65-F5344CB8AC3E}">
        <p14:creationId xmlns:p14="http://schemas.microsoft.com/office/powerpoint/2010/main" val="2066740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>
            <a:extLst>
              <a:ext uri="{FF2B5EF4-FFF2-40B4-BE49-F238E27FC236}">
                <a16:creationId xmlns:a16="http://schemas.microsoft.com/office/drawing/2014/main" id="{F127250C-C18E-A073-F5D0-B3FAC1FDC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8760" y="7574"/>
            <a:ext cx="1886213" cy="1066949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1DCA345-CA39-68A1-BCB9-7EE314F3368D}"/>
              </a:ext>
            </a:extLst>
          </p:cNvPr>
          <p:cNvSpPr txBox="1"/>
          <p:nvPr/>
        </p:nvSpPr>
        <p:spPr>
          <a:xfrm>
            <a:off x="696074" y="263647"/>
            <a:ext cx="609771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800" dirty="0">
                <a:solidFill>
                  <a:srgbClr val="000000"/>
                </a:solidFill>
                <a:latin typeface="Courier New" panose="02070309020205020404" pitchFamily="49" charset="0"/>
              </a:rPr>
              <a:t>%</a:t>
            </a:r>
            <a:r>
              <a:rPr lang="en-US" altLang="ja-JP" sz="18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m_json1_1_to_sas</a:t>
            </a:r>
            <a:r>
              <a:rPr lang="en-US" altLang="ja-JP" sz="1800" b="0" i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</a:p>
          <a:p>
            <a:r>
              <a:rPr lang="en-US" altLang="ja-JP" sz="1800" b="0" i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inpath</a:t>
            </a:r>
            <a:r>
              <a:rPr lang="en-US" altLang="ja-JP" sz="1800" b="0" i="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ja-JP" sz="1800" b="0" i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xxxxxx</a:t>
            </a:r>
            <a:endParaRPr lang="en-US" altLang="ja-JP" sz="1800" b="0" i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ja-JP" sz="1800" b="0" i="0" dirty="0">
                <a:solidFill>
                  <a:srgbClr val="000000"/>
                </a:solidFill>
                <a:latin typeface="Courier New" panose="02070309020205020404" pitchFamily="49" charset="0"/>
              </a:rPr>
              <a:t>,ds=</a:t>
            </a:r>
            <a:r>
              <a:rPr lang="en-US" altLang="ja-JP" sz="1800" b="0" i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adae</a:t>
            </a:r>
            <a:r>
              <a:rPr lang="en-US" altLang="ja-JP" sz="1800" b="0" i="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AE5D2DDF-68C2-51D4-DA5E-82B244E6C7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860" y="1811010"/>
            <a:ext cx="5762172" cy="2109786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1B5E9F7B-3E2F-A898-B799-46A46968A7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395" y="4030879"/>
            <a:ext cx="6528391" cy="1723870"/>
          </a:xfrm>
          <a:prstGeom prst="rect">
            <a:avLst/>
          </a:prstGeom>
        </p:spPr>
      </p:pic>
      <p:sp>
        <p:nvSpPr>
          <p:cNvPr id="14" name="矢印: 右 13">
            <a:extLst>
              <a:ext uri="{FF2B5EF4-FFF2-40B4-BE49-F238E27FC236}">
                <a16:creationId xmlns:a16="http://schemas.microsoft.com/office/drawing/2014/main" id="{89678BAE-B3F8-D8F0-3D90-9124C8250ACC}"/>
              </a:ext>
            </a:extLst>
          </p:cNvPr>
          <p:cNvSpPr/>
          <p:nvPr/>
        </p:nvSpPr>
        <p:spPr>
          <a:xfrm>
            <a:off x="6126988" y="3329870"/>
            <a:ext cx="1010093" cy="64596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12BD5F96-81E9-0836-0703-D6B0E3478D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0687" y="3309541"/>
            <a:ext cx="4812453" cy="1442675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060B82C-2A03-C9B7-08A4-564AE9C39C83}"/>
              </a:ext>
            </a:extLst>
          </p:cNvPr>
          <p:cNvSpPr txBox="1"/>
          <p:nvPr/>
        </p:nvSpPr>
        <p:spPr>
          <a:xfrm>
            <a:off x="2607067" y="1057352"/>
            <a:ext cx="6097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指定はパスと拡張子前のデータセット名のみ</a:t>
            </a:r>
          </a:p>
        </p:txBody>
      </p:sp>
    </p:spTree>
    <p:extLst>
      <p:ext uri="{BB962C8B-B14F-4D97-AF65-F5344CB8AC3E}">
        <p14:creationId xmlns:p14="http://schemas.microsoft.com/office/powerpoint/2010/main" val="41805464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>
            <a:extLst>
              <a:ext uri="{FF2B5EF4-FFF2-40B4-BE49-F238E27FC236}">
                <a16:creationId xmlns:a16="http://schemas.microsoft.com/office/drawing/2014/main" id="{F127250C-C18E-A073-F5D0-B3FAC1FDC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8760" y="7574"/>
            <a:ext cx="1886213" cy="1066949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060B82C-2A03-C9B7-08A4-564AE9C39C83}"/>
              </a:ext>
            </a:extLst>
          </p:cNvPr>
          <p:cNvSpPr txBox="1"/>
          <p:nvPr/>
        </p:nvSpPr>
        <p:spPr>
          <a:xfrm>
            <a:off x="1051816" y="1190917"/>
            <a:ext cx="83760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Dataset-JSON</a:t>
            </a:r>
            <a:r>
              <a:rPr lang="ja-JP" altLang="en-US" dirty="0">
                <a:solidFill>
                  <a:srgbClr val="FF0000"/>
                </a:solidFill>
              </a:rPr>
              <a:t>内のメタデータは拡張属性に自動的に格納されている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4CADFE2-090B-BBBB-0A15-E3E97B86365D}"/>
              </a:ext>
            </a:extLst>
          </p:cNvPr>
          <p:cNvSpPr txBox="1"/>
          <p:nvPr/>
        </p:nvSpPr>
        <p:spPr>
          <a:xfrm>
            <a:off x="449494" y="217882"/>
            <a:ext cx="60977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proc</a:t>
            </a:r>
            <a:r>
              <a:rPr lang="en-US" altLang="ja-JP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ja-JP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contents</a:t>
            </a:r>
            <a:r>
              <a:rPr lang="en-US" altLang="ja-JP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ja-JP" sz="1800" b="0" dirty="0">
                <a:solidFill>
                  <a:srgbClr val="0000FF"/>
                </a:solidFill>
                <a:latin typeface="Courier New" panose="02070309020205020404" pitchFamily="49" charset="0"/>
              </a:rPr>
              <a:t>data</a:t>
            </a:r>
            <a:r>
              <a:rPr lang="en-US" altLang="ja-JP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ja-JP" sz="1800" b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adae</a:t>
            </a:r>
            <a:r>
              <a:rPr lang="en-US" altLang="ja-JP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ja-JP" sz="1800" b="0" dirty="0" err="1">
                <a:solidFill>
                  <a:srgbClr val="0000FF"/>
                </a:solidFill>
                <a:latin typeface="Courier New" panose="02070309020205020404" pitchFamily="49" charset="0"/>
              </a:rPr>
              <a:t>varnum</a:t>
            </a:r>
            <a:r>
              <a:rPr lang="en-US" altLang="ja-JP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altLang="ja-JP" sz="1800" b="1" dirty="0">
                <a:solidFill>
                  <a:srgbClr val="000080"/>
                </a:solidFill>
                <a:latin typeface="Courier New" panose="02070309020205020404" pitchFamily="49" charset="0"/>
              </a:rPr>
              <a:t>run</a:t>
            </a:r>
            <a:r>
              <a:rPr lang="en-US" altLang="ja-JP" sz="1800" b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4C9C5270-F1BF-D33E-3956-3B651D6BA6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621" y="1729645"/>
            <a:ext cx="4979199" cy="3213908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4E1E5764-4AED-7E6E-0CA4-AF76FB2DB0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4404" y="1729645"/>
            <a:ext cx="2993981" cy="4115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8173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>
            <a:extLst>
              <a:ext uri="{FF2B5EF4-FFF2-40B4-BE49-F238E27FC236}">
                <a16:creationId xmlns:a16="http://schemas.microsoft.com/office/drawing/2014/main" id="{F127250C-C18E-A073-F5D0-B3FAC1FDC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8760" y="7574"/>
            <a:ext cx="1886213" cy="1066949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9374BD-ECAB-B160-18FA-D062CA0EFAE7}"/>
              </a:ext>
            </a:extLst>
          </p:cNvPr>
          <p:cNvSpPr txBox="1"/>
          <p:nvPr/>
        </p:nvSpPr>
        <p:spPr>
          <a:xfrm>
            <a:off x="357027" y="1397675"/>
            <a:ext cx="1147794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 err="1"/>
              <a:t>DataType</a:t>
            </a:r>
            <a:r>
              <a:rPr lang="ja-JP" altLang="en-US" dirty="0"/>
              <a:t>が </a:t>
            </a:r>
            <a:r>
              <a:rPr lang="en-US" altLang="ja-JP" dirty="0"/>
              <a:t>Date, Datetime, Time</a:t>
            </a:r>
            <a:r>
              <a:rPr lang="ja-JP" altLang="en-US" dirty="0"/>
              <a:t>であり，</a:t>
            </a:r>
            <a:r>
              <a:rPr lang="en-US" altLang="ja-JP" dirty="0" err="1"/>
              <a:t>TargetType</a:t>
            </a:r>
            <a:r>
              <a:rPr lang="ja-JP" altLang="en-US" dirty="0"/>
              <a:t>が</a:t>
            </a:r>
            <a:r>
              <a:rPr lang="en-US" altLang="ja-JP" dirty="0"/>
              <a:t>integer</a:t>
            </a:r>
            <a:r>
              <a:rPr lang="ja-JP" altLang="en-US" dirty="0"/>
              <a:t>である場合，</a:t>
            </a:r>
            <a:endParaRPr lang="en-US" altLang="ja-JP" dirty="0"/>
          </a:p>
          <a:p>
            <a:r>
              <a:rPr lang="ja-JP" altLang="en-US" dirty="0"/>
              <a:t>つまり</a:t>
            </a:r>
            <a:r>
              <a:rPr lang="en-US" altLang="ja-JP" dirty="0" err="1"/>
              <a:t>ADaM</a:t>
            </a:r>
            <a:r>
              <a:rPr lang="ja-JP" altLang="en-US" dirty="0"/>
              <a:t>の</a:t>
            </a:r>
            <a:r>
              <a:rPr lang="en-US" altLang="ja-JP" dirty="0"/>
              <a:t>ADT</a:t>
            </a:r>
            <a:r>
              <a:rPr lang="ja-JP" altLang="en-US" dirty="0"/>
              <a:t>や</a:t>
            </a:r>
            <a:r>
              <a:rPr lang="en-US" altLang="ja-JP" dirty="0"/>
              <a:t>ADTM</a:t>
            </a:r>
            <a:r>
              <a:rPr lang="ja-JP" altLang="en-US" dirty="0"/>
              <a:t>等の場合は，</a:t>
            </a:r>
            <a:r>
              <a:rPr lang="en-US" altLang="ja-JP" dirty="0"/>
              <a:t>Dataset-JSON</a:t>
            </a:r>
            <a:r>
              <a:rPr lang="ja-JP" altLang="en-US" dirty="0"/>
              <a:t>で正しく属性がついていれば自動的に型変換される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ただし，</a:t>
            </a:r>
            <a:r>
              <a:rPr lang="en-US" altLang="ja-JP" dirty="0"/>
              <a:t>decimal</a:t>
            </a:r>
            <a:r>
              <a:rPr lang="ja-JP" altLang="en-US" dirty="0"/>
              <a:t>型については，</a:t>
            </a:r>
            <a:r>
              <a:rPr lang="en-US" altLang="ja-JP" dirty="0"/>
              <a:t>SAS</a:t>
            </a:r>
            <a:r>
              <a:rPr lang="ja-JP" altLang="en-US" dirty="0"/>
              <a:t>と</a:t>
            </a:r>
            <a:r>
              <a:rPr lang="en-US" altLang="ja-JP" dirty="0"/>
              <a:t>R</a:t>
            </a:r>
            <a:r>
              <a:rPr lang="ja-JP" altLang="en-US" dirty="0"/>
              <a:t>ではサポートしておらず，</a:t>
            </a:r>
            <a:r>
              <a:rPr lang="en-US" altLang="ja-JP" dirty="0"/>
              <a:t>Python</a:t>
            </a:r>
            <a:r>
              <a:rPr lang="ja-JP" altLang="en-US" dirty="0"/>
              <a:t>のみであるため，</a:t>
            </a:r>
            <a:r>
              <a:rPr lang="en-US" altLang="ja-JP" dirty="0"/>
              <a:t>Warning</a:t>
            </a:r>
            <a:r>
              <a:rPr lang="ja-JP" altLang="en-US" dirty="0"/>
              <a:t>メッセージをだしたうえで</a:t>
            </a:r>
            <a:r>
              <a:rPr lang="en-US" altLang="ja-JP" dirty="0"/>
              <a:t>best</a:t>
            </a:r>
            <a:r>
              <a:rPr lang="ja-JP" altLang="en-US" dirty="0"/>
              <a:t>フォーマットで読みこむ</a:t>
            </a:r>
            <a:endParaRPr lang="en-US" altLang="ja-JP" dirty="0"/>
          </a:p>
          <a:p>
            <a:endParaRPr lang="en-US" altLang="ja-JP" dirty="0"/>
          </a:p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032141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06A80D4-EFCD-FE4F-8B1C-B957B037642B}"/>
              </a:ext>
            </a:extLst>
          </p:cNvPr>
          <p:cNvSpPr txBox="1"/>
          <p:nvPr/>
        </p:nvSpPr>
        <p:spPr>
          <a:xfrm>
            <a:off x="557213" y="942006"/>
            <a:ext cx="6094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%m_sas_to_ndjson1_1.sas</a:t>
            </a:r>
            <a:endParaRPr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69D8C89-DEA3-5E70-A262-CD5AFAD07D0E}"/>
              </a:ext>
            </a:extLst>
          </p:cNvPr>
          <p:cNvSpPr txBox="1"/>
          <p:nvPr/>
        </p:nvSpPr>
        <p:spPr>
          <a:xfrm>
            <a:off x="442914" y="2056431"/>
            <a:ext cx="75172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b="1" dirty="0"/>
              <a:t>④　</a:t>
            </a:r>
            <a:r>
              <a:rPr lang="en-US" altLang="ja-JP" b="1" dirty="0" err="1"/>
              <a:t>ndjson</a:t>
            </a:r>
            <a:r>
              <a:rPr lang="ja-JP" altLang="en-US" b="1" dirty="0"/>
              <a:t>を</a:t>
            </a:r>
            <a:r>
              <a:rPr lang="en-US" altLang="ja-JP" b="1" dirty="0"/>
              <a:t>SAS</a:t>
            </a:r>
            <a:r>
              <a:rPr lang="ja-JP" altLang="en-US" b="1" dirty="0"/>
              <a:t>データセットに変換する</a:t>
            </a:r>
            <a:endParaRPr lang="en-US" altLang="ja-JP" b="1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A99EE9D-FA72-B719-7DDE-5DAB10600E9D}"/>
              </a:ext>
            </a:extLst>
          </p:cNvPr>
          <p:cNvSpPr txBox="1"/>
          <p:nvPr/>
        </p:nvSpPr>
        <p:spPr>
          <a:xfrm>
            <a:off x="647021" y="2515977"/>
            <a:ext cx="6094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%</a:t>
            </a:r>
            <a:r>
              <a:rPr lang="ja-JP" altLang="en-US" dirty="0"/>
              <a:t>m_</a:t>
            </a:r>
            <a:r>
              <a:rPr lang="en-US" altLang="ja-JP" dirty="0" err="1"/>
              <a:t>nd</a:t>
            </a:r>
            <a:r>
              <a:rPr lang="ja-JP" altLang="en-US" dirty="0"/>
              <a:t>json1_1_to_sas</a:t>
            </a:r>
            <a:endParaRPr lang="en-US" altLang="ja-JP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3122267-A94B-BA6D-0EE8-AB62A7400CE9}"/>
              </a:ext>
            </a:extLst>
          </p:cNvPr>
          <p:cNvSpPr txBox="1"/>
          <p:nvPr/>
        </p:nvSpPr>
        <p:spPr>
          <a:xfrm>
            <a:off x="344942" y="359995"/>
            <a:ext cx="75172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b="1" dirty="0"/>
              <a:t>③　</a:t>
            </a:r>
            <a:r>
              <a:rPr lang="en-US" altLang="ja-JP" b="1" dirty="0"/>
              <a:t>SAS</a:t>
            </a:r>
            <a:r>
              <a:rPr lang="ja-JP" altLang="en-US" b="1" dirty="0"/>
              <a:t>データセットを</a:t>
            </a:r>
            <a:r>
              <a:rPr lang="en-US" altLang="ja-JP" b="1" dirty="0" err="1"/>
              <a:t>ndjson</a:t>
            </a:r>
            <a:r>
              <a:rPr lang="ja-JP" altLang="en-US" b="1" dirty="0"/>
              <a:t>に変換する</a:t>
            </a:r>
            <a:endParaRPr lang="en-US" altLang="ja-JP" b="1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C4F876B-6D8D-B178-0F69-4DA6F9F738D1}"/>
              </a:ext>
            </a:extLst>
          </p:cNvPr>
          <p:cNvSpPr txBox="1"/>
          <p:nvPr/>
        </p:nvSpPr>
        <p:spPr>
          <a:xfrm>
            <a:off x="557212" y="1410100"/>
            <a:ext cx="88643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※pretty=</a:t>
            </a:r>
            <a:r>
              <a:rPr lang="ja-JP" altLang="en-US" dirty="0">
                <a:solidFill>
                  <a:srgbClr val="FF0000"/>
                </a:solidFill>
              </a:rPr>
              <a:t>オプションがない以外は</a:t>
            </a:r>
            <a:r>
              <a:rPr lang="en-US" altLang="ja-JP" dirty="0">
                <a:solidFill>
                  <a:srgbClr val="FF0000"/>
                </a:solidFill>
              </a:rPr>
              <a:t>%m_sas_to_json1_1</a:t>
            </a:r>
            <a:r>
              <a:rPr lang="ja-JP" altLang="en-US" dirty="0">
                <a:solidFill>
                  <a:srgbClr val="FF0000"/>
                </a:solidFill>
              </a:rPr>
              <a:t>と同じ使い方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BFB5C5D-D932-4D5E-41B1-E2E52C5DFB69}"/>
              </a:ext>
            </a:extLst>
          </p:cNvPr>
          <p:cNvSpPr txBox="1"/>
          <p:nvPr/>
        </p:nvSpPr>
        <p:spPr>
          <a:xfrm>
            <a:off x="647021" y="2921870"/>
            <a:ext cx="88643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※%</a:t>
            </a:r>
            <a:r>
              <a:rPr lang="ja-JP" altLang="en-US" dirty="0">
                <a:solidFill>
                  <a:srgbClr val="FF0000"/>
                </a:solidFill>
              </a:rPr>
              <a:t>m_</a:t>
            </a:r>
            <a:r>
              <a:rPr lang="en-US" altLang="ja-JP" dirty="0">
                <a:solidFill>
                  <a:srgbClr val="FF0000"/>
                </a:solidFill>
              </a:rPr>
              <a:t>j</a:t>
            </a:r>
            <a:r>
              <a:rPr lang="ja-JP" altLang="en-US" dirty="0">
                <a:solidFill>
                  <a:srgbClr val="FF0000"/>
                </a:solidFill>
              </a:rPr>
              <a:t>son1_1_to_sasと同じ使い方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A2B0B973-0C45-3174-3763-A052897D6BD5}"/>
              </a:ext>
            </a:extLst>
          </p:cNvPr>
          <p:cNvSpPr txBox="1"/>
          <p:nvPr/>
        </p:nvSpPr>
        <p:spPr>
          <a:xfrm>
            <a:off x="344942" y="3752867"/>
            <a:ext cx="94848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%</a:t>
            </a:r>
            <a:r>
              <a:rPr lang="en-US" altLang="ja-JP" sz="18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m_sas_to_ndjson1_1</a:t>
            </a:r>
            <a:r>
              <a:rPr lang="en-US" altLang="ja-JP" sz="1800" b="0" i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ja-JP" sz="1800" b="0" i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outpath</a:t>
            </a:r>
            <a:r>
              <a:rPr lang="en-US" altLang="ja-JP" sz="1800" b="0" i="0" dirty="0">
                <a:solidFill>
                  <a:srgbClr val="000000"/>
                </a:solidFill>
                <a:latin typeface="Courier New" panose="02070309020205020404" pitchFamily="49" charset="0"/>
              </a:rPr>
              <a:t>=XXXXX,</a:t>
            </a:r>
          </a:p>
          <a:p>
            <a:r>
              <a:rPr lang="en-US" altLang="ja-JP" sz="1800" b="0" i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library = </a:t>
            </a:r>
            <a:r>
              <a:rPr lang="en-US" altLang="ja-JP" sz="1800" b="0" i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sashelp</a:t>
            </a:r>
            <a:r>
              <a:rPr lang="en-US" altLang="ja-JP" sz="1800" b="0" i="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altLang="ja-JP" sz="1800" b="0" i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dataset = class);</a:t>
            </a:r>
            <a:endParaRPr lang="ja-JP" altLang="en-US" dirty="0"/>
          </a:p>
        </p:txBody>
      </p:sp>
      <p:sp>
        <p:nvSpPr>
          <p:cNvPr id="21" name="矢印: 右 20">
            <a:extLst>
              <a:ext uri="{FF2B5EF4-FFF2-40B4-BE49-F238E27FC236}">
                <a16:creationId xmlns:a16="http://schemas.microsoft.com/office/drawing/2014/main" id="{5EC18B36-214E-A720-90AE-A61DB0049891}"/>
              </a:ext>
            </a:extLst>
          </p:cNvPr>
          <p:cNvSpPr/>
          <p:nvPr/>
        </p:nvSpPr>
        <p:spPr>
          <a:xfrm rot="19267999">
            <a:off x="4912954" y="4396073"/>
            <a:ext cx="1448460" cy="7781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3" name="図 22">
            <a:extLst>
              <a:ext uri="{FF2B5EF4-FFF2-40B4-BE49-F238E27FC236}">
                <a16:creationId xmlns:a16="http://schemas.microsoft.com/office/drawing/2014/main" id="{4AD96F07-E293-3AC7-F825-4C0E8A22C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1880" y="2695683"/>
            <a:ext cx="6250529" cy="78726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80EC1238-FDA8-2F71-9F6A-C08523D2C1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914" y="5455773"/>
            <a:ext cx="5526371" cy="725685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92838429-8A86-B71A-D6A3-B40AF44FFF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5793" y="3709133"/>
            <a:ext cx="5147975" cy="149248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B087CC93-88D6-C4B9-7F71-DC9D43C797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4808" y="5130486"/>
            <a:ext cx="3039115" cy="1401137"/>
          </a:xfrm>
          <a:prstGeom prst="rect">
            <a:avLst/>
          </a:prstGeom>
        </p:spPr>
      </p:pic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BDC4B125-6625-BBC5-9080-9C777318DA9F}"/>
              </a:ext>
            </a:extLst>
          </p:cNvPr>
          <p:cNvSpPr txBox="1"/>
          <p:nvPr/>
        </p:nvSpPr>
        <p:spPr>
          <a:xfrm>
            <a:off x="5831880" y="1965667"/>
            <a:ext cx="60977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構造が違うだけで</a:t>
            </a:r>
            <a:r>
              <a:rPr lang="en-US" altLang="ja-JP" dirty="0"/>
              <a:t>dataset-</a:t>
            </a:r>
            <a:r>
              <a:rPr lang="en-US" altLang="ja-JP" dirty="0" err="1"/>
              <a:t>json</a:t>
            </a:r>
            <a:r>
              <a:rPr lang="ja-JP" altLang="en-US" dirty="0"/>
              <a:t>と</a:t>
            </a:r>
            <a:r>
              <a:rPr lang="en-US" altLang="ja-JP" dirty="0" err="1"/>
              <a:t>ndjson</a:t>
            </a:r>
            <a:r>
              <a:rPr lang="ja-JP" altLang="en-US" dirty="0"/>
              <a:t>は同じ情報を持ち同じように処理されなければならない</a:t>
            </a:r>
          </a:p>
        </p:txBody>
      </p:sp>
    </p:spTree>
    <p:extLst>
      <p:ext uri="{BB962C8B-B14F-4D97-AF65-F5344CB8AC3E}">
        <p14:creationId xmlns:p14="http://schemas.microsoft.com/office/powerpoint/2010/main" val="30063833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084552D3-A725-8207-8E54-DB11744F8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421" y="300781"/>
            <a:ext cx="5234964" cy="1593521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7052739-F260-4153-B897-76FADADDFD83}"/>
              </a:ext>
            </a:extLst>
          </p:cNvPr>
          <p:cNvSpPr txBox="1"/>
          <p:nvPr/>
        </p:nvSpPr>
        <p:spPr>
          <a:xfrm>
            <a:off x="624063" y="2112066"/>
            <a:ext cx="6097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>
                <a:hlinkClick r:id="rId3"/>
              </a:rPr>
              <a:t>https://github.com/yabwon/SAS_PACKAGES</a:t>
            </a:r>
            <a:endParaRPr lang="ja-JP" altLang="en-US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2B313667-8991-80C3-4F0C-63066FC7C3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1617" y="300781"/>
            <a:ext cx="5313395" cy="2665734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E6D5CA5-1783-42D2-61B1-1F46627226E0}"/>
              </a:ext>
            </a:extLst>
          </p:cNvPr>
          <p:cNvSpPr txBox="1"/>
          <p:nvPr/>
        </p:nvSpPr>
        <p:spPr>
          <a:xfrm>
            <a:off x="375558" y="3184279"/>
            <a:ext cx="1117690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800" dirty="0">
                <a:solidFill>
                  <a:srgbClr val="0000FF"/>
                </a:solidFill>
                <a:latin typeface="Courier New" panose="02070309020205020404" pitchFamily="49" charset="0"/>
              </a:rPr>
              <a:t>filename</a:t>
            </a:r>
            <a:r>
              <a:rPr lang="en-US" altLang="ja-JP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ja-JP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spf</a:t>
            </a:r>
            <a:r>
              <a:rPr lang="en-US" altLang="ja-JP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ja-JP" sz="1800" dirty="0">
                <a:solidFill>
                  <a:srgbClr val="800080"/>
                </a:solidFill>
                <a:latin typeface="Courier New" panose="02070309020205020404" pitchFamily="49" charset="0"/>
              </a:rPr>
              <a:t>“ SAS_PACKAGES </a:t>
            </a:r>
            <a:r>
              <a:rPr lang="ja-JP" altLang="en-US" sz="1800" dirty="0">
                <a:solidFill>
                  <a:srgbClr val="800080"/>
                </a:solidFill>
                <a:latin typeface="Courier New" panose="02070309020205020404" pitchFamily="49" charset="0"/>
              </a:rPr>
              <a:t>から落としてきた</a:t>
            </a:r>
            <a:r>
              <a:rPr lang="en-US" altLang="ja-JP" sz="1800" dirty="0">
                <a:solidFill>
                  <a:srgbClr val="800080"/>
                </a:solidFill>
                <a:latin typeface="Courier New" panose="02070309020205020404" pitchFamily="49" charset="0"/>
              </a:rPr>
              <a:t>SPF</a:t>
            </a:r>
            <a:r>
              <a:rPr lang="ja-JP" altLang="en-US" sz="1800" dirty="0">
                <a:solidFill>
                  <a:srgbClr val="800080"/>
                </a:solidFill>
                <a:latin typeface="Courier New" panose="02070309020205020404" pitchFamily="49" charset="0"/>
              </a:rPr>
              <a:t>フォルダのパス</a:t>
            </a:r>
            <a:r>
              <a:rPr lang="en-US" altLang="ja-JP" sz="1800" dirty="0">
                <a:solidFill>
                  <a:srgbClr val="800080"/>
                </a:solidFill>
                <a:latin typeface="Courier New" panose="02070309020205020404" pitchFamily="49" charset="0"/>
              </a:rPr>
              <a:t>"</a:t>
            </a:r>
            <a:r>
              <a:rPr lang="en-US" altLang="ja-JP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;</a:t>
            </a:r>
          </a:p>
          <a:p>
            <a:r>
              <a:rPr lang="en-US" altLang="ja-JP" sz="1800" dirty="0">
                <a:solidFill>
                  <a:srgbClr val="0000FF"/>
                </a:solidFill>
                <a:latin typeface="Courier New" panose="02070309020205020404" pitchFamily="49" charset="0"/>
              </a:rPr>
              <a:t>%include</a:t>
            </a:r>
            <a:r>
              <a:rPr lang="en-US" altLang="ja-JP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ja-JP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spf</a:t>
            </a:r>
            <a:r>
              <a:rPr lang="en-US" altLang="ja-JP" sz="18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ja-JP" sz="1800" dirty="0" err="1">
                <a:solidFill>
                  <a:srgbClr val="000000"/>
                </a:solidFill>
                <a:latin typeface="Courier New" panose="02070309020205020404" pitchFamily="49" charset="0"/>
              </a:rPr>
              <a:t>SPFinit.sas</a:t>
            </a:r>
            <a:r>
              <a:rPr lang="en-US" altLang="ja-JP" sz="1800" dirty="0">
                <a:solidFill>
                  <a:srgbClr val="000000"/>
                </a:solidFill>
                <a:latin typeface="Courier New" panose="02070309020205020404" pitchFamily="49" charset="0"/>
              </a:rPr>
              <a:t>) ;</a:t>
            </a:r>
          </a:p>
          <a:p>
            <a:r>
              <a:rPr lang="en-US" altLang="ja-JP" sz="1800" dirty="0">
                <a:solidFill>
                  <a:srgbClr val="0000FF"/>
                </a:solidFill>
                <a:latin typeface="Courier New" panose="02070309020205020404" pitchFamily="49" charset="0"/>
              </a:rPr>
              <a:t>filename</a:t>
            </a:r>
            <a:r>
              <a:rPr lang="en-US" altLang="ja-JP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packages </a:t>
            </a:r>
            <a:r>
              <a:rPr lang="en-US" altLang="ja-JP" sz="1800" dirty="0">
                <a:solidFill>
                  <a:srgbClr val="800080"/>
                </a:solidFill>
                <a:latin typeface="Courier New" panose="02070309020205020404" pitchFamily="49" charset="0"/>
              </a:rPr>
              <a:t>“</a:t>
            </a:r>
            <a:r>
              <a:rPr lang="ja-JP" altLang="en-US" sz="1800" dirty="0">
                <a:solidFill>
                  <a:srgbClr val="800080"/>
                </a:solidFill>
                <a:latin typeface="Courier New" panose="02070309020205020404" pitchFamily="49" charset="0"/>
              </a:rPr>
              <a:t>右上で落としてきたパッケージの</a:t>
            </a:r>
            <a:r>
              <a:rPr lang="en-US" altLang="ja-JP" sz="1800" dirty="0">
                <a:solidFill>
                  <a:srgbClr val="800080"/>
                </a:solidFill>
                <a:latin typeface="Courier New" panose="02070309020205020404" pitchFamily="49" charset="0"/>
              </a:rPr>
              <a:t>zip</a:t>
            </a:r>
            <a:r>
              <a:rPr lang="ja-JP" altLang="en-US" sz="1800" dirty="0">
                <a:solidFill>
                  <a:srgbClr val="800080"/>
                </a:solidFill>
                <a:latin typeface="Courier New" panose="02070309020205020404" pitchFamily="49" charset="0"/>
              </a:rPr>
              <a:t>ファイル</a:t>
            </a:r>
            <a:r>
              <a:rPr lang="en-US" altLang="ja-JP" sz="1800" dirty="0">
                <a:solidFill>
                  <a:srgbClr val="800080"/>
                </a:solidFill>
                <a:latin typeface="Courier New" panose="02070309020205020404" pitchFamily="49" charset="0"/>
              </a:rPr>
              <a:t>"</a:t>
            </a:r>
            <a:r>
              <a:rPr lang="en-US" altLang="ja-JP" sz="18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endParaRPr lang="ja-JP" altLang="en-US" sz="1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ja-JP" sz="1800" dirty="0">
                <a:solidFill>
                  <a:srgbClr val="000000"/>
                </a:solidFill>
                <a:latin typeface="Courier New" panose="02070309020205020404" pitchFamily="49" charset="0"/>
              </a:rPr>
              <a:t>%</a:t>
            </a:r>
            <a:r>
              <a:rPr lang="en-US" altLang="ja-JP" sz="1800" b="1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loadPackage</a:t>
            </a:r>
            <a:r>
              <a:rPr lang="en-US" altLang="ja-JP" sz="1800" b="0" i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ja-JP" sz="1800" b="0" i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sas_dataset_json</a:t>
            </a:r>
            <a:r>
              <a:rPr lang="en-US" altLang="ja-JP" sz="1800" b="0" i="0" dirty="0">
                <a:solidFill>
                  <a:srgbClr val="000000"/>
                </a:solidFill>
                <a:latin typeface="Courier New" panose="02070309020205020404" pitchFamily="49" charset="0"/>
              </a:rPr>
              <a:t>) ;</a:t>
            </a:r>
          </a:p>
          <a:p>
            <a:r>
              <a:rPr lang="ja-JP" altLang="en-US" sz="1800" b="0" i="0" dirty="0">
                <a:solidFill>
                  <a:srgbClr val="000000"/>
                </a:solidFill>
                <a:latin typeface="Courier New" panose="02070309020205020404" pitchFamily="49" charset="0"/>
              </a:rPr>
              <a:t>👆</a:t>
            </a:r>
            <a:endParaRPr lang="en-US" altLang="ja-JP" sz="1800" b="0" i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ja-JP" sz="1800" b="0" i="0" dirty="0">
                <a:solidFill>
                  <a:srgbClr val="000000"/>
                </a:solidFill>
                <a:latin typeface="Courier New" panose="02070309020205020404" pitchFamily="49" charset="0"/>
              </a:rPr>
              <a:t>R</a:t>
            </a:r>
            <a:r>
              <a:rPr lang="ja-JP" altLang="en-US" sz="1800" b="0" i="0" dirty="0">
                <a:solidFill>
                  <a:srgbClr val="000000"/>
                </a:solidFill>
                <a:latin typeface="Courier New" panose="02070309020205020404" pitchFamily="49" charset="0"/>
              </a:rPr>
              <a:t>でいう</a:t>
            </a:r>
            <a:r>
              <a:rPr lang="en-US" altLang="ja-JP" sz="1800" b="0" i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install.packages</a:t>
            </a:r>
            <a:r>
              <a:rPr lang="ja-JP" altLang="en-US" sz="1800" b="0" i="0" dirty="0">
                <a:solidFill>
                  <a:srgbClr val="000000"/>
                </a:solidFill>
                <a:latin typeface="Courier New" panose="02070309020205020404" pitchFamily="49" charset="0"/>
              </a:rPr>
              <a:t>と</a:t>
            </a:r>
            <a:r>
              <a:rPr lang="en-US" altLang="ja-JP" sz="1800" b="0" i="0" dirty="0">
                <a:solidFill>
                  <a:srgbClr val="000000"/>
                </a:solidFill>
                <a:latin typeface="Courier New" panose="02070309020205020404" pitchFamily="49" charset="0"/>
              </a:rPr>
              <a:t>library</a:t>
            </a:r>
            <a:r>
              <a:rPr lang="ja-JP" altLang="en-US" sz="1800" b="0" i="0" dirty="0">
                <a:solidFill>
                  <a:srgbClr val="000000"/>
                </a:solidFill>
                <a:latin typeface="Courier New" panose="02070309020205020404" pitchFamily="49" charset="0"/>
              </a:rPr>
              <a:t>と同じ機能で，これよって，以降パッケージ内のマクロをすべて呼び出し可能</a:t>
            </a:r>
            <a:endParaRPr lang="en-US" altLang="ja-JP" sz="1800" b="0" i="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7119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1EB83FCD-C283-AF78-5952-6319CA0B5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362" y="2529885"/>
            <a:ext cx="8459381" cy="4086795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98E7198-C6CD-AB16-5FA9-8EECACE7DCB7}"/>
              </a:ext>
            </a:extLst>
          </p:cNvPr>
          <p:cNvSpPr txBox="1"/>
          <p:nvPr/>
        </p:nvSpPr>
        <p:spPr>
          <a:xfrm>
            <a:off x="679676" y="619493"/>
            <a:ext cx="1045641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最新のプログラムは常に</a:t>
            </a:r>
            <a:r>
              <a:rPr lang="en-US" altLang="ja-JP" dirty="0" err="1"/>
              <a:t>github</a:t>
            </a:r>
            <a:r>
              <a:rPr lang="ja-JP" altLang="en-US" dirty="0"/>
              <a:t>上に公開．</a:t>
            </a:r>
            <a:r>
              <a:rPr lang="en-US" altLang="ja-JP" dirty="0"/>
              <a:t>MIT</a:t>
            </a:r>
            <a:r>
              <a:rPr lang="ja-JP" altLang="en-US" dirty="0"/>
              <a:t>ライセンスの範囲で自由に使用ください．</a:t>
            </a:r>
            <a:endParaRPr lang="en-US" altLang="ja-JP" dirty="0"/>
          </a:p>
          <a:p>
            <a:r>
              <a:rPr lang="ja-JP" altLang="en-US" dirty="0"/>
              <a:t>随時バクフィックスしながら更新しています</a:t>
            </a:r>
            <a:endParaRPr lang="en-US" altLang="ja-JP" dirty="0"/>
          </a:p>
          <a:p>
            <a:r>
              <a:rPr lang="ja-JP" altLang="en-US" dirty="0">
                <a:hlinkClick r:id="rId3"/>
              </a:rPr>
              <a:t>https://github.com/Morioka-Yutaka/sas_dataset_json/tree/main</a:t>
            </a:r>
            <a:endParaRPr lang="ja-JP" altLang="en-US" dirty="0"/>
          </a:p>
          <a:p>
            <a:endParaRPr lang="en-US" altLang="ja-JP" dirty="0"/>
          </a:p>
          <a:p>
            <a:r>
              <a:rPr lang="ja-JP" altLang="en-US" dirty="0"/>
              <a:t>もし，不具合等あれば</a:t>
            </a:r>
            <a:r>
              <a:rPr lang="en-US" altLang="ja-JP" dirty="0" err="1"/>
              <a:t>github</a:t>
            </a:r>
            <a:r>
              <a:rPr lang="ja-JP" altLang="en-US" dirty="0"/>
              <a:t>上か，</a:t>
            </a:r>
            <a:r>
              <a:rPr lang="en-US" altLang="ja-JP" dirty="0"/>
              <a:t> </a:t>
            </a:r>
            <a:r>
              <a:rPr lang="ja-JP" altLang="en-US" dirty="0">
                <a:hlinkClick r:id="rId4"/>
              </a:rPr>
              <a:t>お問い合わせフォーム</a:t>
            </a:r>
            <a:r>
              <a:rPr lang="ja-JP" altLang="en-US" dirty="0"/>
              <a:t>までコメントいただければ助かります</a:t>
            </a:r>
            <a:endParaRPr lang="en-US" altLang="ja-JP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18CC83E-EE6C-D923-8765-67E159834A5C}"/>
              </a:ext>
            </a:extLst>
          </p:cNvPr>
          <p:cNvSpPr txBox="1"/>
          <p:nvPr/>
        </p:nvSpPr>
        <p:spPr>
          <a:xfrm>
            <a:off x="255134" y="94095"/>
            <a:ext cx="60946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400" b="1" dirty="0"/>
              <a:t>プログラムの場所と，はじめに</a:t>
            </a:r>
          </a:p>
        </p:txBody>
      </p:sp>
    </p:spTree>
    <p:extLst>
      <p:ext uri="{BB962C8B-B14F-4D97-AF65-F5344CB8AC3E}">
        <p14:creationId xmlns:p14="http://schemas.microsoft.com/office/powerpoint/2010/main" val="21410478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604D4A33-DF60-AAAD-50B0-4FF54D9093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98" y="756652"/>
            <a:ext cx="2048161" cy="1924319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D8D9DAC-774D-DAFE-D406-F5CCF9F132B2}"/>
              </a:ext>
            </a:extLst>
          </p:cNvPr>
          <p:cNvSpPr txBox="1"/>
          <p:nvPr/>
        </p:nvSpPr>
        <p:spPr>
          <a:xfrm>
            <a:off x="330149" y="324381"/>
            <a:ext cx="101691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>
                <a:hlinkClick r:id="rId3"/>
              </a:rPr>
              <a:t>https://github.com/Morioka-Yutaka/sas_dataset_json/tree/main</a:t>
            </a:r>
            <a:endParaRPr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192FF7D-E187-EA5E-DE0D-36379338FC2F}"/>
              </a:ext>
            </a:extLst>
          </p:cNvPr>
          <p:cNvSpPr txBox="1"/>
          <p:nvPr/>
        </p:nvSpPr>
        <p:spPr>
          <a:xfrm>
            <a:off x="2164359" y="1129784"/>
            <a:ext cx="822877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今後は</a:t>
            </a:r>
            <a:endParaRPr lang="en-US" altLang="ja-JP" dirty="0"/>
          </a:p>
          <a:p>
            <a:r>
              <a:rPr lang="ja-JP" altLang="en-US" dirty="0"/>
              <a:t>・</a:t>
            </a:r>
            <a:r>
              <a:rPr lang="en-US" altLang="ja-JP" dirty="0" err="1"/>
              <a:t>ndjson</a:t>
            </a:r>
            <a:r>
              <a:rPr lang="ja-JP" altLang="en-US" dirty="0"/>
              <a:t>形式の読み書きの実装</a:t>
            </a:r>
            <a:endParaRPr lang="en-US" altLang="ja-JP" dirty="0"/>
          </a:p>
          <a:p>
            <a:r>
              <a:rPr lang="ja-JP" altLang="en-US" dirty="0"/>
              <a:t>・</a:t>
            </a:r>
            <a:r>
              <a:rPr lang="en-US" altLang="ja-JP" dirty="0"/>
              <a:t>define.xml</a:t>
            </a:r>
            <a:r>
              <a:rPr lang="ja-JP" altLang="en-US" dirty="0"/>
              <a:t>を読み込んで拡張属性を作る機能の実装</a:t>
            </a:r>
            <a:endParaRPr lang="en-US" altLang="ja-JP" dirty="0"/>
          </a:p>
          <a:p>
            <a:r>
              <a:rPr lang="ja-JP" altLang="en-US" dirty="0"/>
              <a:t>・</a:t>
            </a:r>
            <a:r>
              <a:rPr lang="en-US" altLang="ja-JP" dirty="0"/>
              <a:t>dataset-JSON</a:t>
            </a:r>
            <a:r>
              <a:rPr lang="ja-JP" altLang="en-US" dirty="0"/>
              <a:t>の出来上がりに規格仕様との齟齬がないかのチェック機構</a:t>
            </a:r>
            <a:endParaRPr lang="en-US" altLang="ja-JP" dirty="0"/>
          </a:p>
          <a:p>
            <a:r>
              <a:rPr lang="ja-JP" altLang="en-US" dirty="0"/>
              <a:t>などを追加していきたい</a:t>
            </a:r>
            <a:endParaRPr lang="en-US" altLang="ja-JP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BD68CC4-B9AF-94F1-5C84-8C695F232036}"/>
              </a:ext>
            </a:extLst>
          </p:cNvPr>
          <p:cNvSpPr txBox="1"/>
          <p:nvPr/>
        </p:nvSpPr>
        <p:spPr>
          <a:xfrm>
            <a:off x="330149" y="3244334"/>
            <a:ext cx="6094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>
                <a:hlinkClick r:id="rId4"/>
              </a:rPr>
              <a:t>https://github.com/Morioka-Yutaka/sashash</a:t>
            </a:r>
            <a:endParaRPr lang="ja-JP" altLang="en-US" dirty="0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F5358838-1903-93B3-6830-F2BB5D36FE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149" y="3796392"/>
            <a:ext cx="1601840" cy="1641733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F6A5BE8-4C32-21F9-5F02-14D08B26F73B}"/>
              </a:ext>
            </a:extLst>
          </p:cNvPr>
          <p:cNvSpPr txBox="1"/>
          <p:nvPr/>
        </p:nvSpPr>
        <p:spPr>
          <a:xfrm>
            <a:off x="2164359" y="3909161"/>
            <a:ext cx="84247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作者の別の，パッケージ．</a:t>
            </a:r>
            <a:r>
              <a:rPr lang="en-US" altLang="ja-JP" dirty="0"/>
              <a:t>SAS</a:t>
            </a:r>
            <a:r>
              <a:rPr lang="ja-JP" altLang="en-US" dirty="0"/>
              <a:t>でハッシュオブジェクトによる</a:t>
            </a:r>
            <a:r>
              <a:rPr lang="en-US" altLang="ja-JP" dirty="0"/>
              <a:t>key-data</a:t>
            </a:r>
            <a:r>
              <a:rPr lang="ja-JP" altLang="en-US" dirty="0"/>
              <a:t>処理を簡易に行える</a:t>
            </a:r>
          </a:p>
        </p:txBody>
      </p:sp>
    </p:spTree>
    <p:extLst>
      <p:ext uri="{BB962C8B-B14F-4D97-AF65-F5344CB8AC3E}">
        <p14:creationId xmlns:p14="http://schemas.microsoft.com/office/powerpoint/2010/main" val="2612316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852A2B4-5A74-B123-3F5F-FEEA4C420575}"/>
              </a:ext>
            </a:extLst>
          </p:cNvPr>
          <p:cNvSpPr txBox="1"/>
          <p:nvPr/>
        </p:nvSpPr>
        <p:spPr>
          <a:xfrm>
            <a:off x="443252" y="811377"/>
            <a:ext cx="1005635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CDISC Dataset-JSON Specification </a:t>
            </a:r>
            <a:r>
              <a:rPr lang="en-US" altLang="ja-JP" dirty="0"/>
              <a:t>2024-12-05 (version 1.1)</a:t>
            </a:r>
          </a:p>
          <a:p>
            <a:r>
              <a:rPr lang="en-US" altLang="ja-JP" dirty="0">
                <a:hlinkClick r:id="rId2"/>
              </a:rPr>
              <a:t>https://cdisc-org.github.io/DataExchange-DatasetJson/doc/dataset-json1-1.html</a:t>
            </a:r>
            <a:endParaRPr lang="en-US" altLang="ja-JP" dirty="0"/>
          </a:p>
          <a:p>
            <a:r>
              <a:rPr lang="ja-JP" altLang="en-US" dirty="0"/>
              <a:t>に準拠して，</a:t>
            </a:r>
            <a:r>
              <a:rPr lang="en-US" altLang="ja-JP" dirty="0"/>
              <a:t>Dataset-JSON</a:t>
            </a:r>
            <a:r>
              <a:rPr lang="ja-JP" altLang="en-US" dirty="0"/>
              <a:t> </a:t>
            </a:r>
            <a:r>
              <a:rPr lang="en-US" altLang="ja-JP" dirty="0">
                <a:sym typeface="Wingdings" panose="05000000000000000000" pitchFamily="2" charset="2"/>
              </a:rPr>
              <a:t></a:t>
            </a:r>
            <a:r>
              <a:rPr lang="ja-JP" altLang="en-US" dirty="0">
                <a:sym typeface="Wingdings" panose="05000000000000000000" pitchFamily="2" charset="2"/>
              </a:rPr>
              <a:t> </a:t>
            </a:r>
            <a:r>
              <a:rPr lang="en-US" altLang="ja-JP" dirty="0">
                <a:sym typeface="Wingdings" panose="05000000000000000000" pitchFamily="2" charset="2"/>
              </a:rPr>
              <a:t>SAS</a:t>
            </a:r>
            <a:r>
              <a:rPr lang="ja-JP" altLang="en-US" dirty="0">
                <a:sym typeface="Wingdings" panose="05000000000000000000" pitchFamily="2" charset="2"/>
              </a:rPr>
              <a:t> </a:t>
            </a:r>
            <a:r>
              <a:rPr lang="en-US" altLang="ja-JP" dirty="0">
                <a:sym typeface="Wingdings" panose="05000000000000000000" pitchFamily="2" charset="2"/>
              </a:rPr>
              <a:t>Dataset</a:t>
            </a:r>
            <a:r>
              <a:rPr lang="ja-JP" altLang="en-US" dirty="0">
                <a:sym typeface="Wingdings" panose="05000000000000000000" pitchFamily="2" charset="2"/>
              </a:rPr>
              <a:t>　の変換を行うことを目指しています</a:t>
            </a:r>
            <a:endParaRPr lang="en-US" altLang="ja-JP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D97D018-AE88-1C1B-76FC-4F97F193B66B}"/>
              </a:ext>
            </a:extLst>
          </p:cNvPr>
          <p:cNvSpPr txBox="1"/>
          <p:nvPr/>
        </p:nvSpPr>
        <p:spPr>
          <a:xfrm>
            <a:off x="481166" y="2959749"/>
            <a:ext cx="1130549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マクロはそれぞれ単体で機能するため，ここのマクロをダウンロードして使うことができます</a:t>
            </a:r>
            <a:endParaRPr lang="en-US" altLang="ja-JP" dirty="0"/>
          </a:p>
          <a:p>
            <a:r>
              <a:rPr lang="ja-JP" altLang="en-US" dirty="0"/>
              <a:t>また</a:t>
            </a:r>
            <a:r>
              <a:rPr lang="en-US" altLang="ja-JP" dirty="0"/>
              <a:t>SAS_PACKAGES - a SAS Packages Framework</a:t>
            </a:r>
            <a:r>
              <a:rPr lang="ja-JP" altLang="en-US" dirty="0"/>
              <a:t>（</a:t>
            </a:r>
            <a:r>
              <a:rPr lang="en-US" altLang="ja-JP" dirty="0">
                <a:hlinkClick r:id="rId3"/>
              </a:rPr>
              <a:t>https://github.com/yabwon/SAS_PACKAGES</a:t>
            </a:r>
            <a:r>
              <a:rPr lang="ja-JP" altLang="en-US" dirty="0"/>
              <a:t>）</a:t>
            </a:r>
            <a:endParaRPr lang="en-US" altLang="ja-JP" dirty="0"/>
          </a:p>
          <a:p>
            <a:r>
              <a:rPr lang="ja-JP" altLang="en-US" dirty="0"/>
              <a:t>のフレームワークで開発しており</a:t>
            </a:r>
            <a:r>
              <a:rPr lang="en-US" altLang="ja-JP" dirty="0"/>
              <a:t>SASPAC</a:t>
            </a:r>
            <a:r>
              <a:rPr lang="ja-JP" altLang="en-US" dirty="0"/>
              <a:t>からパッケージ呼び出しで使用することもできます</a:t>
            </a:r>
            <a:endParaRPr lang="en-US" altLang="ja-JP" dirty="0"/>
          </a:p>
          <a:p>
            <a:endParaRPr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F0CE36C-69D8-33CF-29CF-DAECCF0C2804}"/>
              </a:ext>
            </a:extLst>
          </p:cNvPr>
          <p:cNvSpPr txBox="1"/>
          <p:nvPr/>
        </p:nvSpPr>
        <p:spPr>
          <a:xfrm>
            <a:off x="275543" y="279704"/>
            <a:ext cx="114769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b="1" dirty="0"/>
              <a:t>準拠している仕様，採用しているフレームワーク，おすすめの</a:t>
            </a:r>
            <a:r>
              <a:rPr lang="en-US" altLang="ja-JP" b="1" dirty="0"/>
              <a:t>Dataset-JSON</a:t>
            </a:r>
            <a:r>
              <a:rPr lang="ja-JP" altLang="en-US" b="1" dirty="0"/>
              <a:t> </a:t>
            </a:r>
            <a:r>
              <a:rPr lang="en-US" altLang="ja-JP" b="1" dirty="0"/>
              <a:t>Viewer</a:t>
            </a:r>
            <a:endParaRPr lang="ja-JP" altLang="en-US" b="1" dirty="0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B47F9D73-B79C-07AB-1076-78975E5395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252" y="1734707"/>
            <a:ext cx="2623952" cy="1082733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55FAFCEA-BFAB-B627-DC4E-41CAD209D5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166" y="3855486"/>
            <a:ext cx="3007057" cy="915347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7295F75-642D-88D3-C24F-BDE860CB76DB}"/>
              </a:ext>
            </a:extLst>
          </p:cNvPr>
          <p:cNvSpPr txBox="1"/>
          <p:nvPr/>
        </p:nvSpPr>
        <p:spPr>
          <a:xfrm>
            <a:off x="481165" y="5015788"/>
            <a:ext cx="111447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800" dirty="0"/>
              <a:t>VDE Dataset Viewerを</a:t>
            </a:r>
            <a:r>
              <a:rPr lang="en-US" altLang="ja-JP" sz="1800" dirty="0"/>
              <a:t>D</a:t>
            </a:r>
            <a:r>
              <a:rPr lang="en-US" altLang="ja-JP" dirty="0"/>
              <a:t>ataset-JSON</a:t>
            </a:r>
            <a:r>
              <a:rPr lang="ja-JP" altLang="en-US" dirty="0"/>
              <a:t>のビューワーとして紹介しています．</a:t>
            </a:r>
            <a:r>
              <a:rPr lang="en-US" altLang="ja-JP" dirty="0"/>
              <a:t>CDISC</a:t>
            </a:r>
            <a:r>
              <a:rPr lang="ja-JP" altLang="en-US" dirty="0"/>
              <a:t>の公式ハッカソンの優勝ソフトウェアになります</a:t>
            </a:r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7246B989-3700-7640-F178-5410F47582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1165" y="6075426"/>
            <a:ext cx="3823939" cy="565999"/>
          </a:xfrm>
          <a:prstGeom prst="rect">
            <a:avLst/>
          </a:prstGeom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27BD076-8662-8EC7-57CB-FB52BCA38175}"/>
              </a:ext>
            </a:extLst>
          </p:cNvPr>
          <p:cNvSpPr txBox="1"/>
          <p:nvPr/>
        </p:nvSpPr>
        <p:spPr>
          <a:xfrm>
            <a:off x="3206447" y="538512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buFont typeface="Arial" panose="020B0604020202020204" pitchFamily="34" charset="0"/>
              <a:buChar char="•"/>
            </a:pPr>
            <a:r>
              <a:rPr lang="en-US" altLang="ja-JP" sz="1800" dirty="0">
                <a:effectLst/>
                <a:latin typeface="var(--artdeco-typography-ja)"/>
                <a:hlinkClick r:id="rId7"/>
              </a:rPr>
              <a:t>Viewer Repository</a:t>
            </a:r>
            <a:r>
              <a:rPr lang="en-US" altLang="ja-JP" sz="1800" dirty="0">
                <a:effectLst/>
                <a:latin typeface="var(--artdeco-typography-ja)"/>
              </a:rPr>
              <a:t> </a:t>
            </a:r>
          </a:p>
          <a:p>
            <a:pPr fontAlgn="auto">
              <a:buFont typeface="Arial" panose="020B0604020202020204" pitchFamily="34" charset="0"/>
              <a:buChar char="•"/>
            </a:pPr>
            <a:r>
              <a:rPr lang="en-US" altLang="ja-JP" sz="1800" dirty="0">
                <a:effectLst/>
                <a:latin typeface="var(--artdeco-typography-ja)"/>
                <a:hlinkClick r:id="rId8"/>
              </a:rPr>
              <a:t>Short Video Demonstration</a:t>
            </a:r>
            <a:r>
              <a:rPr lang="en-US" altLang="ja-JP" sz="1800" dirty="0">
                <a:effectLst/>
                <a:latin typeface="var(--artdeco-typography-ja)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08890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7A62EB4-55C0-C488-F76C-153201BDD1BE}"/>
              </a:ext>
            </a:extLst>
          </p:cNvPr>
          <p:cNvSpPr txBox="1"/>
          <p:nvPr/>
        </p:nvSpPr>
        <p:spPr>
          <a:xfrm>
            <a:off x="370715" y="889742"/>
            <a:ext cx="75095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b="1" dirty="0"/>
              <a:t>%</a:t>
            </a:r>
            <a:r>
              <a:rPr kumimoji="1" lang="en-US" altLang="ja-JP" b="1" dirty="0"/>
              <a:t> m_sas_to_json1_1</a:t>
            </a:r>
            <a:endParaRPr lang="ja-JP" altLang="en-US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5E4BBBD-FDAB-E619-7317-FDE6060B1E1A}"/>
              </a:ext>
            </a:extLst>
          </p:cNvPr>
          <p:cNvSpPr txBox="1"/>
          <p:nvPr/>
        </p:nvSpPr>
        <p:spPr>
          <a:xfrm>
            <a:off x="370715" y="185833"/>
            <a:ext cx="109381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b="1" dirty="0"/>
              <a:t>①　</a:t>
            </a:r>
            <a:r>
              <a:rPr lang="en-US" altLang="ja-JP" b="1" dirty="0"/>
              <a:t>SAS</a:t>
            </a:r>
            <a:r>
              <a:rPr lang="ja-JP" altLang="en-US" b="1" dirty="0"/>
              <a:t>データセットを</a:t>
            </a:r>
            <a:r>
              <a:rPr lang="en-US" altLang="ja-JP" b="1" dirty="0" err="1"/>
              <a:t>Datast</a:t>
            </a:r>
            <a:r>
              <a:rPr lang="en-US" altLang="ja-JP" b="1" dirty="0"/>
              <a:t>-JSON(version1.1)</a:t>
            </a:r>
            <a:r>
              <a:rPr lang="ja-JP" altLang="en-US" b="1" dirty="0"/>
              <a:t>に変換する</a:t>
            </a:r>
            <a:endParaRPr lang="en-US" altLang="ja-JP" b="1" dirty="0"/>
          </a:p>
          <a:p>
            <a:r>
              <a:rPr lang="ja-JP" altLang="en-US" dirty="0"/>
              <a:t>マクロごとに単体使用するケースを紹介します</a:t>
            </a:r>
            <a:r>
              <a:rPr lang="en-US" altLang="ja-JP" dirty="0"/>
              <a:t>.SASPAC</a:t>
            </a:r>
            <a:r>
              <a:rPr lang="ja-JP" altLang="en-US" dirty="0"/>
              <a:t>によるパッケージ呼び出しは後半で</a:t>
            </a: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733BF590-61B3-5C43-EEA8-48A12DA4C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866" y="2109108"/>
            <a:ext cx="4395395" cy="1532164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0277C5AE-E589-F300-5FDB-1F37D2DB77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9340" y="1724597"/>
            <a:ext cx="3891677" cy="2117952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D4F940CB-9B31-BE4F-4752-1E87FB58A5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716" y="4315791"/>
            <a:ext cx="5076717" cy="1799266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E9391E83-851D-F846-9FE6-883B39E381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2971" y="4692131"/>
            <a:ext cx="6232071" cy="1053594"/>
          </a:xfrm>
          <a:prstGeom prst="rect">
            <a:avLst/>
          </a:prstGeom>
        </p:spPr>
      </p:pic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A43C7AA1-31E0-EA52-DEDC-DFC0BC09980D}"/>
              </a:ext>
            </a:extLst>
          </p:cNvPr>
          <p:cNvSpPr txBox="1"/>
          <p:nvPr/>
        </p:nvSpPr>
        <p:spPr>
          <a:xfrm>
            <a:off x="427866" y="1280700"/>
            <a:ext cx="1093810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dirty="0">
                <a:hlinkClick r:id="rId6"/>
              </a:rPr>
              <a:t>https://github.com/Morioka-Yutaka/sas_dataset_json/blob/main/sas_dataset_json/06_macros/m_sas_to_json1_1.sas</a:t>
            </a:r>
            <a:endParaRPr lang="ja-JP" altLang="en-US" sz="1400" dirty="0"/>
          </a:p>
        </p:txBody>
      </p:sp>
      <p:sp>
        <p:nvSpPr>
          <p:cNvPr id="22" name="矢印: 右 21">
            <a:extLst>
              <a:ext uri="{FF2B5EF4-FFF2-40B4-BE49-F238E27FC236}">
                <a16:creationId xmlns:a16="http://schemas.microsoft.com/office/drawing/2014/main" id="{FF3A8765-385A-543E-17FD-772D2616918A}"/>
              </a:ext>
            </a:extLst>
          </p:cNvPr>
          <p:cNvSpPr/>
          <p:nvPr/>
        </p:nvSpPr>
        <p:spPr>
          <a:xfrm flipV="1">
            <a:off x="4958888" y="2954238"/>
            <a:ext cx="504826" cy="18606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矢印: 右 22">
            <a:extLst>
              <a:ext uri="{FF2B5EF4-FFF2-40B4-BE49-F238E27FC236}">
                <a16:creationId xmlns:a16="http://schemas.microsoft.com/office/drawing/2014/main" id="{83254E25-8875-D95C-C783-DEC7F57A5BE1}"/>
              </a:ext>
            </a:extLst>
          </p:cNvPr>
          <p:cNvSpPr/>
          <p:nvPr/>
        </p:nvSpPr>
        <p:spPr>
          <a:xfrm rot="7767559" flipV="1">
            <a:off x="4945045" y="4023555"/>
            <a:ext cx="504826" cy="18606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矢印: 右 23">
            <a:extLst>
              <a:ext uri="{FF2B5EF4-FFF2-40B4-BE49-F238E27FC236}">
                <a16:creationId xmlns:a16="http://schemas.microsoft.com/office/drawing/2014/main" id="{414DB38F-D549-C93E-B33B-61F23627403D}"/>
              </a:ext>
            </a:extLst>
          </p:cNvPr>
          <p:cNvSpPr/>
          <p:nvPr/>
        </p:nvSpPr>
        <p:spPr>
          <a:xfrm flipV="1">
            <a:off x="5409534" y="5253846"/>
            <a:ext cx="464490" cy="18606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293AA80F-1952-A533-48B4-EE8AE14D4A95}"/>
              </a:ext>
            </a:extLst>
          </p:cNvPr>
          <p:cNvSpPr txBox="1"/>
          <p:nvPr/>
        </p:nvSpPr>
        <p:spPr>
          <a:xfrm>
            <a:off x="6095999" y="6138495"/>
            <a:ext cx="46298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ダウンロード</a:t>
            </a:r>
          </a:p>
        </p:txBody>
      </p:sp>
      <p:pic>
        <p:nvPicPr>
          <p:cNvPr id="28" name="図 27">
            <a:extLst>
              <a:ext uri="{FF2B5EF4-FFF2-40B4-BE49-F238E27FC236}">
                <a16:creationId xmlns:a16="http://schemas.microsoft.com/office/drawing/2014/main" id="{7C697749-74ED-04A4-FB29-04E9FAC34A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18047" y="162716"/>
            <a:ext cx="709651" cy="610313"/>
          </a:xfrm>
          <a:prstGeom prst="rect">
            <a:avLst/>
          </a:prstGeom>
          <a:ln>
            <a:noFill/>
          </a:ln>
        </p:spPr>
      </p:pic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7B81ABCF-FC43-BE9F-E119-6ACB9AF625D8}"/>
              </a:ext>
            </a:extLst>
          </p:cNvPr>
          <p:cNvGrpSpPr/>
          <p:nvPr/>
        </p:nvGrpSpPr>
        <p:grpSpPr>
          <a:xfrm>
            <a:off x="11067732" y="86936"/>
            <a:ext cx="709651" cy="646331"/>
            <a:chOff x="5941395" y="654152"/>
            <a:chExt cx="1714500" cy="1851505"/>
          </a:xfrm>
        </p:grpSpPr>
        <p:pic>
          <p:nvPicPr>
            <p:cNvPr id="31" name="Picture 2" descr="json logo">
              <a:extLst>
                <a:ext uri="{FF2B5EF4-FFF2-40B4-BE49-F238E27FC236}">
                  <a16:creationId xmlns:a16="http://schemas.microsoft.com/office/drawing/2014/main" id="{E41D9586-63D6-DB23-DA76-100FC06582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0463" y="1129293"/>
              <a:ext cx="1376364" cy="13763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C515CD4C-6744-5651-7017-40B2E0F839CC}"/>
                </a:ext>
              </a:extLst>
            </p:cNvPr>
            <p:cNvSpPr txBox="1"/>
            <p:nvPr/>
          </p:nvSpPr>
          <p:spPr>
            <a:xfrm>
              <a:off x="5941395" y="654152"/>
              <a:ext cx="17145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endParaRPr lang="ja-JP" altLang="en-US" dirty="0"/>
            </a:p>
          </p:txBody>
        </p:sp>
      </p:grpSp>
      <p:sp>
        <p:nvSpPr>
          <p:cNvPr id="33" name="矢印: 右 32">
            <a:extLst>
              <a:ext uri="{FF2B5EF4-FFF2-40B4-BE49-F238E27FC236}">
                <a16:creationId xmlns:a16="http://schemas.microsoft.com/office/drawing/2014/main" id="{1567575B-681F-DE86-D83F-7C3B21C1165C}"/>
              </a:ext>
            </a:extLst>
          </p:cNvPr>
          <p:cNvSpPr/>
          <p:nvPr/>
        </p:nvSpPr>
        <p:spPr>
          <a:xfrm>
            <a:off x="10782684" y="337956"/>
            <a:ext cx="310013" cy="31015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08B9171D-69EA-671E-377A-ED06D9C6018F}"/>
              </a:ext>
            </a:extLst>
          </p:cNvPr>
          <p:cNvSpPr txBox="1"/>
          <p:nvPr/>
        </p:nvSpPr>
        <p:spPr>
          <a:xfrm>
            <a:off x="10118047" y="688973"/>
            <a:ext cx="1728852" cy="3659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SAS</a:t>
            </a:r>
            <a:r>
              <a:rPr lang="ja-JP" altLang="en-US" dirty="0"/>
              <a:t>から</a:t>
            </a:r>
            <a:r>
              <a:rPr lang="en-US" altLang="ja-JP" dirty="0"/>
              <a:t>JSON</a:t>
            </a:r>
            <a:endParaRPr lang="ja-JP" altLang="en-US" dirty="0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7F58F9C4-5FEC-61D6-5AD5-46FD4E25A0CF}"/>
              </a:ext>
            </a:extLst>
          </p:cNvPr>
          <p:cNvSpPr/>
          <p:nvPr/>
        </p:nvSpPr>
        <p:spPr>
          <a:xfrm>
            <a:off x="10118047" y="185833"/>
            <a:ext cx="1703238" cy="87961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7223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4C23E72-9F3C-AC03-E0FA-BD6D41F1F3E9}"/>
              </a:ext>
            </a:extLst>
          </p:cNvPr>
          <p:cNvSpPr txBox="1"/>
          <p:nvPr/>
        </p:nvSpPr>
        <p:spPr>
          <a:xfrm>
            <a:off x="434747" y="927731"/>
            <a:ext cx="1026046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800" dirty="0">
                <a:solidFill>
                  <a:srgbClr val="000000"/>
                </a:solidFill>
                <a:latin typeface="Courier New" panose="02070309020205020404" pitchFamily="49" charset="0"/>
              </a:rPr>
              <a:t>%</a:t>
            </a:r>
            <a:r>
              <a:rPr lang="en-US" altLang="ja-JP" sz="18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m_sas_to_json1_1</a:t>
            </a:r>
            <a:r>
              <a:rPr lang="en-US" altLang="ja-JP" sz="1800" b="0" i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ja-JP" sz="1800" b="0" i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outpath</a:t>
            </a:r>
            <a:r>
              <a:rPr lang="en-US" altLang="ja-JP" sz="1800" b="0" i="0" dirty="0">
                <a:solidFill>
                  <a:srgbClr val="000000"/>
                </a:solidFill>
                <a:latin typeface="Courier New" panose="02070309020205020404" pitchFamily="49" charset="0"/>
              </a:rPr>
              <a:t> =</a:t>
            </a:r>
            <a:r>
              <a:rPr lang="en-US" altLang="ja-JP" sz="1800" b="0" i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xxxxxxxx</a:t>
            </a:r>
            <a:r>
              <a:rPr lang="en-US" altLang="ja-JP" sz="1800" b="0" i="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altLang="ja-JP" sz="1800" b="0" i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library = </a:t>
            </a:r>
            <a:r>
              <a:rPr lang="en-US" altLang="ja-JP" sz="1800" b="0" i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sashelp</a:t>
            </a:r>
            <a:r>
              <a:rPr lang="en-US" altLang="ja-JP" sz="1800" b="0" i="0" dirty="0">
                <a:solidFill>
                  <a:srgbClr val="000000"/>
                </a:solidFill>
                <a:latin typeface="Courier New" panose="02070309020205020404" pitchFamily="49" charset="0"/>
              </a:rPr>
              <a:t>,</a:t>
            </a:r>
          </a:p>
          <a:p>
            <a:r>
              <a:rPr lang="en-US" altLang="ja-JP" sz="1800" b="0" i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dataset = class,</a:t>
            </a:r>
          </a:p>
          <a:p>
            <a:r>
              <a:rPr lang="en-US" altLang="ja-JP" sz="1800" b="0" i="0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pretty = Y</a:t>
            </a:r>
          </a:p>
          <a:p>
            <a:r>
              <a:rPr lang="en-US" altLang="ja-JP" sz="1800" b="0" i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  <a:endParaRPr lang="ja-JP" altLang="en-US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69588DFB-6D9A-4CD1-5C4B-9BF9A605C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747" y="2876763"/>
            <a:ext cx="3752456" cy="330008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D1F66A2-9A05-0DFB-8F4D-04BF4BC4C8E2}"/>
              </a:ext>
            </a:extLst>
          </p:cNvPr>
          <p:cNvSpPr txBox="1"/>
          <p:nvPr/>
        </p:nvSpPr>
        <p:spPr>
          <a:xfrm>
            <a:off x="434747" y="281400"/>
            <a:ext cx="109342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とりあえず，何かデータセットを</a:t>
            </a:r>
            <a:r>
              <a:rPr lang="en-US" altLang="ja-JP" dirty="0"/>
              <a:t>Dataset-JSON</a:t>
            </a:r>
            <a:r>
              <a:rPr lang="ja-JP" altLang="en-US" dirty="0"/>
              <a:t>形式でだしてみる</a:t>
            </a:r>
            <a:endParaRPr lang="en-US" altLang="ja-JP" dirty="0"/>
          </a:p>
          <a:p>
            <a:r>
              <a:rPr lang="ja-JP" altLang="en-US" dirty="0"/>
              <a:t>別に</a:t>
            </a:r>
            <a:r>
              <a:rPr lang="en-US" altLang="ja-JP" dirty="0"/>
              <a:t>SDTM/</a:t>
            </a:r>
            <a:r>
              <a:rPr lang="en-US" altLang="ja-JP" dirty="0" err="1"/>
              <a:t>ADaM</a:t>
            </a:r>
            <a:r>
              <a:rPr lang="ja-JP" altLang="en-US" dirty="0"/>
              <a:t>じゃなくても</a:t>
            </a:r>
            <a:r>
              <a:rPr lang="en-US" altLang="ja-JP" dirty="0"/>
              <a:t>Dataset-JSON</a:t>
            </a:r>
            <a:r>
              <a:rPr lang="ja-JP" altLang="en-US" dirty="0"/>
              <a:t>形式にできる</a:t>
            </a: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DAFB9160-4196-4089-3E37-679453F304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9171" y="2876763"/>
            <a:ext cx="5581937" cy="29275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D735327C-6780-D8C0-55B6-FD08CE42E8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4412" y="158262"/>
            <a:ext cx="1695687" cy="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222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553B2901-4BC7-79EC-5481-3A61DFDD35BF}"/>
              </a:ext>
            </a:extLst>
          </p:cNvPr>
          <p:cNvGrpSpPr/>
          <p:nvPr/>
        </p:nvGrpSpPr>
        <p:grpSpPr>
          <a:xfrm>
            <a:off x="138223" y="136740"/>
            <a:ext cx="7887854" cy="5401841"/>
            <a:chOff x="138223" y="136740"/>
            <a:chExt cx="7887854" cy="5401841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59CE306E-22E0-1E01-5C9C-30BD9D623F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8223" y="136740"/>
              <a:ext cx="7887854" cy="3159354"/>
            </a:xfrm>
            <a:prstGeom prst="rect">
              <a:avLst/>
            </a:prstGeom>
          </p:spPr>
        </p:pic>
        <p:pic>
          <p:nvPicPr>
            <p:cNvPr id="7" name="図 6">
              <a:extLst>
                <a:ext uri="{FF2B5EF4-FFF2-40B4-BE49-F238E27FC236}">
                  <a16:creationId xmlns:a16="http://schemas.microsoft.com/office/drawing/2014/main" id="{6A841B3B-FF65-A632-6D33-7F665D9239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8223" y="3429000"/>
              <a:ext cx="6576320" cy="2109581"/>
            </a:xfrm>
            <a:prstGeom prst="rect">
              <a:avLst/>
            </a:prstGeom>
          </p:spPr>
        </p:pic>
      </p:grp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73E50B0-27E1-24CA-E67A-35AC8776F044}"/>
              </a:ext>
            </a:extLst>
          </p:cNvPr>
          <p:cNvSpPr/>
          <p:nvPr/>
        </p:nvSpPr>
        <p:spPr>
          <a:xfrm>
            <a:off x="138223" y="1078787"/>
            <a:ext cx="1146047" cy="5548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EC647C2B-06AE-90CD-091A-DE293AE72775}"/>
              </a:ext>
            </a:extLst>
          </p:cNvPr>
          <p:cNvSpPr/>
          <p:nvPr/>
        </p:nvSpPr>
        <p:spPr>
          <a:xfrm>
            <a:off x="138223" y="1708987"/>
            <a:ext cx="1146047" cy="5548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7828B548-A735-024C-5308-A56CB31F581B}"/>
              </a:ext>
            </a:extLst>
          </p:cNvPr>
          <p:cNvSpPr/>
          <p:nvPr/>
        </p:nvSpPr>
        <p:spPr>
          <a:xfrm>
            <a:off x="138222" y="2298236"/>
            <a:ext cx="1323185" cy="4041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801F4783-427D-956C-4147-B45DABA5E1C6}"/>
              </a:ext>
            </a:extLst>
          </p:cNvPr>
          <p:cNvSpPr/>
          <p:nvPr/>
        </p:nvSpPr>
        <p:spPr>
          <a:xfrm>
            <a:off x="138222" y="2835285"/>
            <a:ext cx="1323185" cy="4041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BAFE9B37-016F-4917-5AD0-A7855E155E8C}"/>
              </a:ext>
            </a:extLst>
          </p:cNvPr>
          <p:cNvSpPr/>
          <p:nvPr/>
        </p:nvSpPr>
        <p:spPr>
          <a:xfrm>
            <a:off x="138222" y="3488428"/>
            <a:ext cx="1323185" cy="4041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279FC80B-C310-2FBD-AFBA-0E0B785B9DD0}"/>
              </a:ext>
            </a:extLst>
          </p:cNvPr>
          <p:cNvSpPr/>
          <p:nvPr/>
        </p:nvSpPr>
        <p:spPr>
          <a:xfrm>
            <a:off x="4181359" y="2263791"/>
            <a:ext cx="1460162" cy="4041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443C29EE-2748-F046-3453-FFBDD1FFAE0D}"/>
              </a:ext>
            </a:extLst>
          </p:cNvPr>
          <p:cNvSpPr txBox="1"/>
          <p:nvPr/>
        </p:nvSpPr>
        <p:spPr>
          <a:xfrm>
            <a:off x="1284270" y="1215155"/>
            <a:ext cx="304868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100" dirty="0">
                <a:solidFill>
                  <a:srgbClr val="FF0000"/>
                </a:solidFill>
              </a:rPr>
              <a:t>SAS</a:t>
            </a:r>
            <a:r>
              <a:rPr lang="ja-JP" altLang="en-US" sz="1100" dirty="0">
                <a:solidFill>
                  <a:srgbClr val="FF0000"/>
                </a:solidFill>
              </a:rPr>
              <a:t>データセット名が強制で入る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B80ECDB8-D193-B005-2355-C895E3305D38}"/>
              </a:ext>
            </a:extLst>
          </p:cNvPr>
          <p:cNvSpPr txBox="1"/>
          <p:nvPr/>
        </p:nvSpPr>
        <p:spPr>
          <a:xfrm>
            <a:off x="1284270" y="1835109"/>
            <a:ext cx="304868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100" dirty="0">
                <a:solidFill>
                  <a:srgbClr val="FF0000"/>
                </a:solidFill>
              </a:rPr>
              <a:t>SAS</a:t>
            </a:r>
            <a:r>
              <a:rPr lang="ja-JP" altLang="en-US" sz="1100" dirty="0">
                <a:solidFill>
                  <a:srgbClr val="FF0000"/>
                </a:solidFill>
              </a:rPr>
              <a:t>データセットラベルが強制で入る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3B5C5F0-7D90-13C0-B58B-BD2CC8EFE114}"/>
              </a:ext>
            </a:extLst>
          </p:cNvPr>
          <p:cNvSpPr txBox="1"/>
          <p:nvPr/>
        </p:nvSpPr>
        <p:spPr>
          <a:xfrm>
            <a:off x="1461407" y="2384103"/>
            <a:ext cx="304868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100" dirty="0">
                <a:solidFill>
                  <a:srgbClr val="FF0000"/>
                </a:solidFill>
              </a:rPr>
              <a:t>オブザベーション数が強制で入る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58389093-4D59-5489-7A35-ED87BD1A481B}"/>
              </a:ext>
            </a:extLst>
          </p:cNvPr>
          <p:cNvSpPr txBox="1"/>
          <p:nvPr/>
        </p:nvSpPr>
        <p:spPr>
          <a:xfrm>
            <a:off x="1461407" y="2894713"/>
            <a:ext cx="304868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100" dirty="0">
                <a:solidFill>
                  <a:srgbClr val="FF0000"/>
                </a:solidFill>
              </a:rPr>
              <a:t>変数数が強制で入る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EAFEA1B5-B4BF-704E-7E5D-DD58815A6611}"/>
              </a:ext>
            </a:extLst>
          </p:cNvPr>
          <p:cNvSpPr txBox="1"/>
          <p:nvPr/>
        </p:nvSpPr>
        <p:spPr>
          <a:xfrm>
            <a:off x="1518557" y="3523633"/>
            <a:ext cx="304868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100" dirty="0">
                <a:solidFill>
                  <a:srgbClr val="FF0000"/>
                </a:solidFill>
              </a:rPr>
              <a:t>データセット作成日時が強制で入る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A0CA1A0C-ACFD-844B-A07F-98C60C6DE3BF}"/>
              </a:ext>
            </a:extLst>
          </p:cNvPr>
          <p:cNvSpPr txBox="1"/>
          <p:nvPr/>
        </p:nvSpPr>
        <p:spPr>
          <a:xfrm>
            <a:off x="5833271" y="2298235"/>
            <a:ext cx="567837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100" dirty="0">
                <a:solidFill>
                  <a:srgbClr val="FF0000"/>
                </a:solidFill>
              </a:rPr>
              <a:t>データセット最終更新日時が強制で入る</a:t>
            </a:r>
            <a:endParaRPr lang="en-US" altLang="ja-JP" sz="1100" dirty="0">
              <a:solidFill>
                <a:srgbClr val="FF0000"/>
              </a:solidFill>
            </a:endParaRPr>
          </a:p>
          <a:p>
            <a:r>
              <a:rPr lang="en-US" altLang="ja-JP" sz="1100" dirty="0">
                <a:solidFill>
                  <a:srgbClr val="FF0000"/>
                </a:solidFill>
              </a:rPr>
              <a:t>※modify</a:t>
            </a:r>
            <a:r>
              <a:rPr lang="ja-JP" altLang="en-US" sz="1100" dirty="0">
                <a:solidFill>
                  <a:srgbClr val="FF0000"/>
                </a:solidFill>
              </a:rPr>
              <a:t>ステートメントや</a:t>
            </a:r>
            <a:r>
              <a:rPr lang="en-US" altLang="ja-JP" sz="1100" dirty="0">
                <a:solidFill>
                  <a:srgbClr val="FF0000"/>
                </a:solidFill>
              </a:rPr>
              <a:t>Proc </a:t>
            </a:r>
            <a:r>
              <a:rPr lang="en-US" altLang="ja-JP" sz="1100" dirty="0" err="1">
                <a:solidFill>
                  <a:srgbClr val="FF0000"/>
                </a:solidFill>
              </a:rPr>
              <a:t>sql</a:t>
            </a:r>
            <a:r>
              <a:rPr lang="ja-JP" altLang="en-US" sz="1100" dirty="0">
                <a:solidFill>
                  <a:srgbClr val="FF0000"/>
                </a:solidFill>
              </a:rPr>
              <a:t>の</a:t>
            </a:r>
            <a:r>
              <a:rPr lang="en-US" altLang="ja-JP" sz="1100" dirty="0">
                <a:solidFill>
                  <a:srgbClr val="FF0000"/>
                </a:solidFill>
              </a:rPr>
              <a:t>update</a:t>
            </a:r>
            <a:r>
              <a:rPr lang="ja-JP" altLang="en-US" sz="1100" dirty="0">
                <a:solidFill>
                  <a:srgbClr val="FF0000"/>
                </a:solidFill>
              </a:rPr>
              <a:t>等を使った場合，作成日と更新日は異なる</a:t>
            </a:r>
            <a:endParaRPr lang="en-US" altLang="ja-JP" sz="1100" dirty="0">
              <a:solidFill>
                <a:srgbClr val="FF0000"/>
              </a:solidFill>
            </a:endParaRPr>
          </a:p>
        </p:txBody>
      </p:sp>
      <p:pic>
        <p:nvPicPr>
          <p:cNvPr id="35" name="図 34">
            <a:extLst>
              <a:ext uri="{FF2B5EF4-FFF2-40B4-BE49-F238E27FC236}">
                <a16:creationId xmlns:a16="http://schemas.microsoft.com/office/drawing/2014/main" id="{8BFA5458-A8F7-0FF8-E606-28F874B204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2150" y="4569548"/>
            <a:ext cx="1118500" cy="415777"/>
          </a:xfrm>
          <a:prstGeom prst="rect">
            <a:avLst/>
          </a:prstGeom>
        </p:spPr>
      </p:pic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FE4444DF-93E0-4084-5B72-7D5EEEFCDE9B}"/>
              </a:ext>
            </a:extLst>
          </p:cNvPr>
          <p:cNvSpPr/>
          <p:nvPr/>
        </p:nvSpPr>
        <p:spPr>
          <a:xfrm>
            <a:off x="4082150" y="4583730"/>
            <a:ext cx="1323185" cy="4041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A84431C4-84D9-14D2-8D7F-373816227796}"/>
              </a:ext>
            </a:extLst>
          </p:cNvPr>
          <p:cNvSpPr txBox="1"/>
          <p:nvPr/>
        </p:nvSpPr>
        <p:spPr>
          <a:xfrm>
            <a:off x="5480713" y="4629007"/>
            <a:ext cx="304868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100" dirty="0">
                <a:solidFill>
                  <a:srgbClr val="FF0000"/>
                </a:solidFill>
              </a:rPr>
              <a:t>IG.SAS</a:t>
            </a:r>
            <a:r>
              <a:rPr lang="ja-JP" altLang="en-US" sz="1100" dirty="0">
                <a:solidFill>
                  <a:srgbClr val="FF0000"/>
                </a:solidFill>
              </a:rPr>
              <a:t>データセット名が強制で入る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82B52FC3-313B-9C38-BABC-A33D4109D7EE}"/>
              </a:ext>
            </a:extLst>
          </p:cNvPr>
          <p:cNvSpPr txBox="1"/>
          <p:nvPr/>
        </p:nvSpPr>
        <p:spPr>
          <a:xfrm>
            <a:off x="184921" y="5875787"/>
            <a:ext cx="106899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データセットレベルでのメタ情報①</a:t>
            </a:r>
          </a:p>
        </p:txBody>
      </p:sp>
      <p:pic>
        <p:nvPicPr>
          <p:cNvPr id="41" name="図 40">
            <a:extLst>
              <a:ext uri="{FF2B5EF4-FFF2-40B4-BE49-F238E27FC236}">
                <a16:creationId xmlns:a16="http://schemas.microsoft.com/office/drawing/2014/main" id="{ADC2BAE8-F6D3-0AA0-955C-C16C561AA7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58090" y="97800"/>
            <a:ext cx="1695687" cy="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707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553B2901-4BC7-79EC-5481-3A61DFDD35BF}"/>
              </a:ext>
            </a:extLst>
          </p:cNvPr>
          <p:cNvGrpSpPr/>
          <p:nvPr/>
        </p:nvGrpSpPr>
        <p:grpSpPr>
          <a:xfrm>
            <a:off x="138223" y="136740"/>
            <a:ext cx="7887854" cy="5401841"/>
            <a:chOff x="138223" y="136740"/>
            <a:chExt cx="7887854" cy="5401841"/>
          </a:xfrm>
        </p:grpSpPr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59CE306E-22E0-1E01-5C9C-30BD9D623F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8223" y="136740"/>
              <a:ext cx="7887854" cy="3159354"/>
            </a:xfrm>
            <a:prstGeom prst="rect">
              <a:avLst/>
            </a:prstGeom>
          </p:spPr>
        </p:pic>
        <p:pic>
          <p:nvPicPr>
            <p:cNvPr id="7" name="図 6">
              <a:extLst>
                <a:ext uri="{FF2B5EF4-FFF2-40B4-BE49-F238E27FC236}">
                  <a16:creationId xmlns:a16="http://schemas.microsoft.com/office/drawing/2014/main" id="{6A841B3B-FF65-A632-6D33-7F665D9239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8223" y="3429000"/>
              <a:ext cx="6576320" cy="2109581"/>
            </a:xfrm>
            <a:prstGeom prst="rect">
              <a:avLst/>
            </a:prstGeom>
          </p:spPr>
        </p:pic>
      </p:grpSp>
      <p:pic>
        <p:nvPicPr>
          <p:cNvPr id="35" name="図 34">
            <a:extLst>
              <a:ext uri="{FF2B5EF4-FFF2-40B4-BE49-F238E27FC236}">
                <a16:creationId xmlns:a16="http://schemas.microsoft.com/office/drawing/2014/main" id="{8BFA5458-A8F7-0FF8-E606-28F874B204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2150" y="4569548"/>
            <a:ext cx="1118500" cy="415777"/>
          </a:xfrm>
          <a:prstGeom prst="rect">
            <a:avLst/>
          </a:prstGeom>
        </p:spPr>
      </p:pic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655B3BB-C789-E975-3F9F-BB66CC429446}"/>
              </a:ext>
            </a:extLst>
          </p:cNvPr>
          <p:cNvSpPr/>
          <p:nvPr/>
        </p:nvSpPr>
        <p:spPr>
          <a:xfrm>
            <a:off x="138223" y="4079647"/>
            <a:ext cx="1460162" cy="4041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B74DD743-8C9F-44A1-C36A-2391B7B63804}"/>
              </a:ext>
            </a:extLst>
          </p:cNvPr>
          <p:cNvSpPr/>
          <p:nvPr/>
        </p:nvSpPr>
        <p:spPr>
          <a:xfrm>
            <a:off x="138223" y="4607042"/>
            <a:ext cx="1460162" cy="4041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FCFB565-6EC0-BF2E-0449-4BD551727A80}"/>
              </a:ext>
            </a:extLst>
          </p:cNvPr>
          <p:cNvSpPr/>
          <p:nvPr/>
        </p:nvSpPr>
        <p:spPr>
          <a:xfrm>
            <a:off x="138223" y="5134438"/>
            <a:ext cx="1460162" cy="4041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DC29A02C-CAE6-2180-D50C-D68905FC2170}"/>
              </a:ext>
            </a:extLst>
          </p:cNvPr>
          <p:cNvSpPr/>
          <p:nvPr/>
        </p:nvSpPr>
        <p:spPr>
          <a:xfrm>
            <a:off x="4184987" y="1117347"/>
            <a:ext cx="1460162" cy="4041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7BB35C03-00E0-3079-9D2F-0EEF509A680B}"/>
              </a:ext>
            </a:extLst>
          </p:cNvPr>
          <p:cNvSpPr/>
          <p:nvPr/>
        </p:nvSpPr>
        <p:spPr>
          <a:xfrm>
            <a:off x="4169215" y="1742239"/>
            <a:ext cx="1475933" cy="4041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6584DA6B-7E47-C53B-65C4-39FE0740409B}"/>
              </a:ext>
            </a:extLst>
          </p:cNvPr>
          <p:cNvSpPr/>
          <p:nvPr/>
        </p:nvSpPr>
        <p:spPr>
          <a:xfrm>
            <a:off x="4082150" y="2875744"/>
            <a:ext cx="3747400" cy="4041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7255B525-B2F1-038C-3C15-B622926C32A9}"/>
              </a:ext>
            </a:extLst>
          </p:cNvPr>
          <p:cNvSpPr/>
          <p:nvPr/>
        </p:nvSpPr>
        <p:spPr>
          <a:xfrm>
            <a:off x="4082150" y="3458703"/>
            <a:ext cx="1118500" cy="4041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ABA7E0DD-6EDD-42A6-7DDE-B6E054357575}"/>
              </a:ext>
            </a:extLst>
          </p:cNvPr>
          <p:cNvSpPr/>
          <p:nvPr/>
        </p:nvSpPr>
        <p:spPr>
          <a:xfrm>
            <a:off x="4169215" y="4058422"/>
            <a:ext cx="2019314" cy="4041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240BEA82-B0E0-8B63-8CB4-4B024C7AB3A1}"/>
              </a:ext>
            </a:extLst>
          </p:cNvPr>
          <p:cNvSpPr txBox="1"/>
          <p:nvPr/>
        </p:nvSpPr>
        <p:spPr>
          <a:xfrm>
            <a:off x="1618398" y="3958552"/>
            <a:ext cx="24437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900" dirty="0">
                <a:solidFill>
                  <a:srgbClr val="FF0000"/>
                </a:solidFill>
              </a:rPr>
              <a:t>マクロパラメーター　</a:t>
            </a:r>
            <a:r>
              <a:rPr lang="en-US" altLang="ja-JP" sz="900" dirty="0">
                <a:solidFill>
                  <a:srgbClr val="FF0000"/>
                </a:solidFill>
              </a:rPr>
              <a:t>originator= </a:t>
            </a:r>
            <a:r>
              <a:rPr lang="ja-JP" altLang="en-US" sz="900" dirty="0">
                <a:solidFill>
                  <a:srgbClr val="FF0000"/>
                </a:solidFill>
              </a:rPr>
              <a:t>もしくは</a:t>
            </a:r>
            <a:r>
              <a:rPr lang="en-US" altLang="ja-JP" sz="900" dirty="0">
                <a:solidFill>
                  <a:srgbClr val="FF0000"/>
                </a:solidFill>
              </a:rPr>
              <a:t>”originator”</a:t>
            </a:r>
            <a:r>
              <a:rPr lang="ja-JP" altLang="en-US" sz="900" dirty="0">
                <a:solidFill>
                  <a:srgbClr val="FF0000"/>
                </a:solidFill>
              </a:rPr>
              <a:t>で拡張属性を付与することで変更可能．指定しなければ</a:t>
            </a:r>
            <a:r>
              <a:rPr lang="en-US" altLang="ja-JP" sz="900" dirty="0">
                <a:solidFill>
                  <a:srgbClr val="FF0000"/>
                </a:solidFill>
              </a:rPr>
              <a:t>DUMMY Corporation</a:t>
            </a:r>
            <a:r>
              <a:rPr lang="ja-JP" altLang="en-US" sz="900" dirty="0">
                <a:solidFill>
                  <a:srgbClr val="FF0000"/>
                </a:solidFill>
              </a:rPr>
              <a:t>と入る</a:t>
            </a:r>
            <a:endParaRPr lang="en-US" altLang="ja-JP" sz="900" dirty="0">
              <a:solidFill>
                <a:srgbClr val="FF0000"/>
              </a:solidFill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E80C29C8-41FB-1B91-AFF7-2B98D76A4FD8}"/>
              </a:ext>
            </a:extLst>
          </p:cNvPr>
          <p:cNvSpPr txBox="1"/>
          <p:nvPr/>
        </p:nvSpPr>
        <p:spPr>
          <a:xfrm>
            <a:off x="1598385" y="5130121"/>
            <a:ext cx="2443739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900" dirty="0">
                <a:solidFill>
                  <a:srgbClr val="FF0000"/>
                </a:solidFill>
              </a:rPr>
              <a:t>現状，固定で</a:t>
            </a:r>
            <a:r>
              <a:rPr lang="en-US" altLang="ja-JP" sz="900" dirty="0">
                <a:solidFill>
                  <a:srgbClr val="FF0000"/>
                </a:solidFill>
              </a:rPr>
              <a:t>1.1.0</a:t>
            </a:r>
            <a:r>
              <a:rPr lang="ja-JP" altLang="en-US" sz="900" dirty="0">
                <a:solidFill>
                  <a:srgbClr val="FF0000"/>
                </a:solidFill>
              </a:rPr>
              <a:t>といれるようにしている</a:t>
            </a:r>
            <a:endParaRPr lang="en-US" altLang="ja-JP" sz="900" dirty="0">
              <a:solidFill>
                <a:srgbClr val="FF0000"/>
              </a:solidFill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9AE945C0-0D63-7211-B98D-1B8BD01B42C9}"/>
              </a:ext>
            </a:extLst>
          </p:cNvPr>
          <p:cNvSpPr txBox="1"/>
          <p:nvPr/>
        </p:nvSpPr>
        <p:spPr>
          <a:xfrm>
            <a:off x="5721349" y="1065502"/>
            <a:ext cx="5765801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900" dirty="0">
                <a:solidFill>
                  <a:srgbClr val="FF0000"/>
                </a:solidFill>
              </a:rPr>
              <a:t>マクロパラメーター　</a:t>
            </a:r>
            <a:r>
              <a:rPr lang="en-US" altLang="ja-JP" sz="900" dirty="0">
                <a:solidFill>
                  <a:srgbClr val="FF0000"/>
                </a:solidFill>
              </a:rPr>
              <a:t> </a:t>
            </a:r>
            <a:r>
              <a:rPr lang="en-US" altLang="ja-JP" sz="900" dirty="0" err="1">
                <a:solidFill>
                  <a:srgbClr val="FF0000"/>
                </a:solidFill>
              </a:rPr>
              <a:t>sourceSystem_name</a:t>
            </a:r>
            <a:r>
              <a:rPr lang="en-US" altLang="ja-JP" sz="900" dirty="0">
                <a:solidFill>
                  <a:srgbClr val="FF0000"/>
                </a:solidFill>
              </a:rPr>
              <a:t> = </a:t>
            </a:r>
            <a:r>
              <a:rPr lang="ja-JP" altLang="en-US" sz="900" dirty="0">
                <a:solidFill>
                  <a:srgbClr val="FF0000"/>
                </a:solidFill>
              </a:rPr>
              <a:t>もしくは</a:t>
            </a:r>
            <a:r>
              <a:rPr lang="en-US" altLang="ja-JP" sz="900" dirty="0">
                <a:solidFill>
                  <a:srgbClr val="FF0000"/>
                </a:solidFill>
              </a:rPr>
              <a:t>” </a:t>
            </a:r>
            <a:r>
              <a:rPr lang="en-US" altLang="ja-JP" sz="900" dirty="0" err="1">
                <a:solidFill>
                  <a:srgbClr val="FF0000"/>
                </a:solidFill>
              </a:rPr>
              <a:t>sourceSystem_name</a:t>
            </a:r>
            <a:r>
              <a:rPr lang="en-US" altLang="ja-JP" sz="900" dirty="0">
                <a:solidFill>
                  <a:srgbClr val="FF0000"/>
                </a:solidFill>
              </a:rPr>
              <a:t>”</a:t>
            </a:r>
            <a:r>
              <a:rPr lang="ja-JP" altLang="en-US" sz="900" dirty="0">
                <a:solidFill>
                  <a:srgbClr val="FF0000"/>
                </a:solidFill>
              </a:rPr>
              <a:t>で拡張属性を付与することで変更可能． 指定しなければ</a:t>
            </a:r>
            <a:r>
              <a:rPr lang="en-US" altLang="ja-JP" sz="900" dirty="0">
                <a:solidFill>
                  <a:srgbClr val="FF0000"/>
                </a:solidFill>
              </a:rPr>
              <a:t>SAS on &amp;SYSSCPL</a:t>
            </a:r>
            <a:r>
              <a:rPr lang="ja-JP" altLang="en-US" sz="900" dirty="0">
                <a:solidFill>
                  <a:srgbClr val="FF0000"/>
                </a:solidFill>
              </a:rPr>
              <a:t>が付与される．</a:t>
            </a:r>
            <a:r>
              <a:rPr lang="en-US" altLang="ja-JP" sz="900" dirty="0">
                <a:solidFill>
                  <a:srgbClr val="FF0000"/>
                </a:solidFill>
              </a:rPr>
              <a:t> &amp;SYSSCPL</a:t>
            </a:r>
            <a:r>
              <a:rPr lang="ja-JP" altLang="en-US" sz="900" dirty="0">
                <a:solidFill>
                  <a:srgbClr val="FF0000"/>
                </a:solidFill>
              </a:rPr>
              <a:t>は</a:t>
            </a:r>
            <a:r>
              <a:rPr lang="en-US" altLang="ja-JP" sz="900" dirty="0">
                <a:solidFill>
                  <a:srgbClr val="FF0000"/>
                </a:solidFill>
              </a:rPr>
              <a:t>SAS</a:t>
            </a:r>
            <a:r>
              <a:rPr lang="ja-JP" altLang="en-US" sz="900" dirty="0">
                <a:solidFill>
                  <a:srgbClr val="FF0000"/>
                </a:solidFill>
              </a:rPr>
              <a:t>の自動マクロ変数で</a:t>
            </a:r>
            <a:r>
              <a:rPr lang="en-US" altLang="ja-JP" sz="900" dirty="0">
                <a:solidFill>
                  <a:srgbClr val="FF0000"/>
                </a:solidFill>
              </a:rPr>
              <a:t>SAS</a:t>
            </a:r>
            <a:r>
              <a:rPr lang="ja-JP" altLang="en-US" sz="900" dirty="0">
                <a:solidFill>
                  <a:srgbClr val="FF0000"/>
                </a:solidFill>
              </a:rPr>
              <a:t>のシステム情報がはいる</a:t>
            </a:r>
            <a:endParaRPr lang="en-US" altLang="ja-JP" sz="900" dirty="0">
              <a:solidFill>
                <a:srgbClr val="FF0000"/>
              </a:solidFill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C3637052-BF0F-1CC1-B163-549BD5DC52F1}"/>
              </a:ext>
            </a:extLst>
          </p:cNvPr>
          <p:cNvSpPr txBox="1"/>
          <p:nvPr/>
        </p:nvSpPr>
        <p:spPr>
          <a:xfrm>
            <a:off x="5721349" y="1672967"/>
            <a:ext cx="5765801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900" dirty="0">
                <a:solidFill>
                  <a:srgbClr val="FF0000"/>
                </a:solidFill>
              </a:rPr>
              <a:t>マクロパラメーター　</a:t>
            </a:r>
            <a:r>
              <a:rPr lang="en-US" altLang="ja-JP" sz="900" dirty="0">
                <a:solidFill>
                  <a:srgbClr val="FF0000"/>
                </a:solidFill>
              </a:rPr>
              <a:t> </a:t>
            </a:r>
            <a:r>
              <a:rPr lang="en-US" altLang="ja-JP" sz="900" dirty="0" err="1">
                <a:solidFill>
                  <a:srgbClr val="FF0000"/>
                </a:solidFill>
              </a:rPr>
              <a:t>sourceSystem_version</a:t>
            </a:r>
            <a:r>
              <a:rPr lang="en-US" altLang="ja-JP" sz="900" dirty="0">
                <a:solidFill>
                  <a:srgbClr val="FF0000"/>
                </a:solidFill>
              </a:rPr>
              <a:t> = </a:t>
            </a:r>
            <a:r>
              <a:rPr lang="ja-JP" altLang="en-US" sz="900" dirty="0">
                <a:solidFill>
                  <a:srgbClr val="FF0000"/>
                </a:solidFill>
              </a:rPr>
              <a:t>もしくは</a:t>
            </a:r>
            <a:r>
              <a:rPr lang="en-US" altLang="ja-JP" sz="900" dirty="0">
                <a:solidFill>
                  <a:srgbClr val="FF0000"/>
                </a:solidFill>
              </a:rPr>
              <a:t>” </a:t>
            </a:r>
            <a:r>
              <a:rPr lang="en-US" altLang="ja-JP" sz="900" dirty="0" err="1">
                <a:solidFill>
                  <a:srgbClr val="FF0000"/>
                </a:solidFill>
              </a:rPr>
              <a:t>sourceSystem_version</a:t>
            </a:r>
            <a:r>
              <a:rPr lang="en-US" altLang="ja-JP" sz="900" dirty="0">
                <a:solidFill>
                  <a:srgbClr val="FF0000"/>
                </a:solidFill>
              </a:rPr>
              <a:t>”</a:t>
            </a:r>
            <a:r>
              <a:rPr lang="ja-JP" altLang="en-US" sz="900" dirty="0">
                <a:solidFill>
                  <a:srgbClr val="FF0000"/>
                </a:solidFill>
              </a:rPr>
              <a:t>で拡張属性を付与することで変更可能． 指定しなければ</a:t>
            </a:r>
            <a:r>
              <a:rPr lang="en-US" altLang="ja-JP" sz="900" dirty="0">
                <a:solidFill>
                  <a:srgbClr val="FF0000"/>
                </a:solidFill>
              </a:rPr>
              <a:t>scan( &amp;SYSVLONG,1,P)</a:t>
            </a:r>
            <a:r>
              <a:rPr lang="ja-JP" altLang="en-US" sz="900" dirty="0">
                <a:solidFill>
                  <a:srgbClr val="FF0000"/>
                </a:solidFill>
              </a:rPr>
              <a:t>が付与される．</a:t>
            </a:r>
            <a:r>
              <a:rPr lang="en-US" altLang="ja-JP" sz="900" dirty="0">
                <a:solidFill>
                  <a:srgbClr val="FF0000"/>
                </a:solidFill>
              </a:rPr>
              <a:t> &amp; SYSVLONG</a:t>
            </a:r>
            <a:r>
              <a:rPr lang="ja-JP" altLang="en-US" sz="900" dirty="0">
                <a:solidFill>
                  <a:srgbClr val="FF0000"/>
                </a:solidFill>
              </a:rPr>
              <a:t>は</a:t>
            </a:r>
            <a:r>
              <a:rPr lang="en-US" altLang="ja-JP" sz="900" dirty="0">
                <a:solidFill>
                  <a:srgbClr val="FF0000"/>
                </a:solidFill>
              </a:rPr>
              <a:t>SAS</a:t>
            </a:r>
            <a:r>
              <a:rPr lang="ja-JP" altLang="en-US" sz="900" dirty="0">
                <a:solidFill>
                  <a:srgbClr val="FF0000"/>
                </a:solidFill>
              </a:rPr>
              <a:t>の自動マクロ変数で</a:t>
            </a:r>
            <a:r>
              <a:rPr lang="en-US" altLang="ja-JP" sz="900" dirty="0">
                <a:solidFill>
                  <a:srgbClr val="FF0000"/>
                </a:solidFill>
              </a:rPr>
              <a:t>SAS</a:t>
            </a:r>
            <a:r>
              <a:rPr lang="ja-JP" altLang="en-US" sz="900" dirty="0">
                <a:solidFill>
                  <a:srgbClr val="FF0000"/>
                </a:solidFill>
              </a:rPr>
              <a:t>のシステム情報がはいる</a:t>
            </a:r>
            <a:endParaRPr lang="en-US" altLang="ja-JP" sz="900" dirty="0">
              <a:solidFill>
                <a:srgbClr val="FF0000"/>
              </a:solidFill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FBF03F5F-A9BA-88CD-AEB8-1FF3C1F2E783}"/>
              </a:ext>
            </a:extLst>
          </p:cNvPr>
          <p:cNvSpPr txBox="1"/>
          <p:nvPr/>
        </p:nvSpPr>
        <p:spPr>
          <a:xfrm>
            <a:off x="7829550" y="2793284"/>
            <a:ext cx="34716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900" dirty="0">
                <a:solidFill>
                  <a:srgbClr val="FF0000"/>
                </a:solidFill>
              </a:rPr>
              <a:t>マクロパラメーター　</a:t>
            </a:r>
            <a:r>
              <a:rPr lang="en-US" altLang="ja-JP" sz="900" dirty="0">
                <a:solidFill>
                  <a:srgbClr val="FF0000"/>
                </a:solidFill>
              </a:rPr>
              <a:t> </a:t>
            </a:r>
            <a:r>
              <a:rPr lang="en-US" altLang="ja-JP" sz="900" dirty="0" err="1">
                <a:solidFill>
                  <a:srgbClr val="FF0000"/>
                </a:solidFill>
              </a:rPr>
              <a:t>fileOID</a:t>
            </a:r>
            <a:r>
              <a:rPr lang="en-US" altLang="ja-JP" sz="900" dirty="0">
                <a:solidFill>
                  <a:srgbClr val="FF0000"/>
                </a:solidFill>
              </a:rPr>
              <a:t> = </a:t>
            </a:r>
            <a:r>
              <a:rPr lang="ja-JP" altLang="en-US" sz="900" dirty="0">
                <a:solidFill>
                  <a:srgbClr val="FF0000"/>
                </a:solidFill>
              </a:rPr>
              <a:t>もしくは</a:t>
            </a:r>
            <a:r>
              <a:rPr lang="en-US" altLang="ja-JP" sz="900" dirty="0">
                <a:solidFill>
                  <a:srgbClr val="FF0000"/>
                </a:solidFill>
              </a:rPr>
              <a:t>” </a:t>
            </a:r>
            <a:r>
              <a:rPr lang="en-US" altLang="ja-JP" sz="900" dirty="0" err="1">
                <a:solidFill>
                  <a:srgbClr val="FF0000"/>
                </a:solidFill>
              </a:rPr>
              <a:t>fileOID</a:t>
            </a:r>
            <a:r>
              <a:rPr lang="en-US" altLang="ja-JP" sz="900" dirty="0">
                <a:solidFill>
                  <a:srgbClr val="FF0000"/>
                </a:solidFill>
              </a:rPr>
              <a:t>”</a:t>
            </a:r>
            <a:r>
              <a:rPr lang="ja-JP" altLang="en-US" sz="900" dirty="0">
                <a:solidFill>
                  <a:srgbClr val="FF0000"/>
                </a:solidFill>
              </a:rPr>
              <a:t>で拡張属性を付与することで変更可能． 指定しなければ</a:t>
            </a:r>
            <a:r>
              <a:rPr lang="en-US" altLang="ja-JP" sz="900" dirty="0">
                <a:solidFill>
                  <a:srgbClr val="FF0000"/>
                </a:solidFill>
              </a:rPr>
              <a:t>”www.cdisc.org/StudyMSGv2/1/Define-XML_2.1.0/2024-11-11/</a:t>
            </a:r>
            <a:r>
              <a:rPr lang="ja-JP" altLang="en-US" sz="900" dirty="0">
                <a:solidFill>
                  <a:srgbClr val="FF0000"/>
                </a:solidFill>
              </a:rPr>
              <a:t>データセット名</a:t>
            </a:r>
            <a:r>
              <a:rPr lang="en-US" altLang="ja-JP" sz="900" dirty="0">
                <a:solidFill>
                  <a:srgbClr val="FF0000"/>
                </a:solidFill>
              </a:rPr>
              <a:t>”</a:t>
            </a:r>
            <a:r>
              <a:rPr lang="ja-JP" altLang="en-US" sz="900" dirty="0">
                <a:solidFill>
                  <a:srgbClr val="FF0000"/>
                </a:solidFill>
              </a:rPr>
              <a:t>が付与される．</a:t>
            </a:r>
            <a:endParaRPr lang="en-US" altLang="ja-JP" sz="900" dirty="0">
              <a:solidFill>
                <a:srgbClr val="FF0000"/>
              </a:solidFill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A65442E3-884E-1E29-5253-FA7BDA22BB8D}"/>
              </a:ext>
            </a:extLst>
          </p:cNvPr>
          <p:cNvSpPr txBox="1"/>
          <p:nvPr/>
        </p:nvSpPr>
        <p:spPr>
          <a:xfrm>
            <a:off x="5255533" y="3448507"/>
            <a:ext cx="59540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900" dirty="0">
                <a:solidFill>
                  <a:srgbClr val="FF0000"/>
                </a:solidFill>
              </a:rPr>
              <a:t>マクロパラメーター　</a:t>
            </a:r>
            <a:r>
              <a:rPr lang="en-US" altLang="ja-JP" sz="900" dirty="0">
                <a:solidFill>
                  <a:srgbClr val="FF0000"/>
                </a:solidFill>
              </a:rPr>
              <a:t> </a:t>
            </a:r>
            <a:r>
              <a:rPr lang="en-US" altLang="ja-JP" sz="900" dirty="0" err="1">
                <a:solidFill>
                  <a:srgbClr val="FF0000"/>
                </a:solidFill>
              </a:rPr>
              <a:t>fileOID</a:t>
            </a:r>
            <a:r>
              <a:rPr lang="en-US" altLang="ja-JP" sz="900" dirty="0">
                <a:solidFill>
                  <a:srgbClr val="FF0000"/>
                </a:solidFill>
              </a:rPr>
              <a:t> = </a:t>
            </a:r>
            <a:r>
              <a:rPr lang="ja-JP" altLang="en-US" sz="900" dirty="0">
                <a:solidFill>
                  <a:srgbClr val="FF0000"/>
                </a:solidFill>
              </a:rPr>
              <a:t>もしくは</a:t>
            </a:r>
            <a:r>
              <a:rPr lang="en-US" altLang="ja-JP" sz="900" dirty="0">
                <a:solidFill>
                  <a:srgbClr val="FF0000"/>
                </a:solidFill>
              </a:rPr>
              <a:t>” </a:t>
            </a:r>
            <a:r>
              <a:rPr lang="en-US" altLang="ja-JP" sz="900" dirty="0" err="1">
                <a:solidFill>
                  <a:srgbClr val="FF0000"/>
                </a:solidFill>
              </a:rPr>
              <a:t>fileOID</a:t>
            </a:r>
            <a:r>
              <a:rPr lang="en-US" altLang="ja-JP" sz="900" dirty="0">
                <a:solidFill>
                  <a:srgbClr val="FF0000"/>
                </a:solidFill>
              </a:rPr>
              <a:t>”</a:t>
            </a:r>
            <a:r>
              <a:rPr lang="ja-JP" altLang="en-US" sz="900" dirty="0">
                <a:solidFill>
                  <a:srgbClr val="FF0000"/>
                </a:solidFill>
              </a:rPr>
              <a:t>で拡張属性を付与することで変更可能． 指定しなければ</a:t>
            </a:r>
            <a:r>
              <a:rPr lang="en-US" altLang="ja-JP" sz="900" dirty="0">
                <a:solidFill>
                  <a:srgbClr val="FF0000"/>
                </a:solidFill>
              </a:rPr>
              <a:t>”DUMMY-111”</a:t>
            </a:r>
            <a:r>
              <a:rPr lang="ja-JP" altLang="en-US" sz="900" dirty="0">
                <a:solidFill>
                  <a:srgbClr val="FF0000"/>
                </a:solidFill>
              </a:rPr>
              <a:t>が付与される．</a:t>
            </a:r>
            <a:endParaRPr lang="en-US" altLang="ja-JP" sz="900" dirty="0">
              <a:solidFill>
                <a:srgbClr val="FF0000"/>
              </a:solidFill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B9F02274-4007-8955-1B83-4A8EB2C5714B}"/>
              </a:ext>
            </a:extLst>
          </p:cNvPr>
          <p:cNvSpPr txBox="1"/>
          <p:nvPr/>
        </p:nvSpPr>
        <p:spPr>
          <a:xfrm>
            <a:off x="184921" y="5875787"/>
            <a:ext cx="106899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データセットレベルでのメタ情報②</a:t>
            </a:r>
            <a:endParaRPr lang="en-US" altLang="ja-JP" dirty="0"/>
          </a:p>
          <a:p>
            <a:r>
              <a:rPr lang="ja-JP" altLang="en-US" dirty="0"/>
              <a:t>基本的には，デフォルト値からの変更はマクロパラメータでの指定か，拡張属性による上書きを利用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5BED265F-E032-748B-2A02-785D6AFC12DC}"/>
              </a:ext>
            </a:extLst>
          </p:cNvPr>
          <p:cNvSpPr txBox="1"/>
          <p:nvPr/>
        </p:nvSpPr>
        <p:spPr>
          <a:xfrm>
            <a:off x="6295608" y="4075827"/>
            <a:ext cx="4007722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900" dirty="0">
                <a:solidFill>
                  <a:srgbClr val="FF0000"/>
                </a:solidFill>
              </a:rPr>
              <a:t>マクロパラメーター　</a:t>
            </a:r>
            <a:r>
              <a:rPr lang="en-US" altLang="ja-JP" sz="900" dirty="0">
                <a:solidFill>
                  <a:srgbClr val="FF0000"/>
                </a:solidFill>
              </a:rPr>
              <a:t> </a:t>
            </a:r>
            <a:r>
              <a:rPr lang="en-US" altLang="ja-JP" sz="900" dirty="0" err="1">
                <a:solidFill>
                  <a:srgbClr val="FF0000"/>
                </a:solidFill>
              </a:rPr>
              <a:t>metaDataVersionOID</a:t>
            </a:r>
            <a:r>
              <a:rPr lang="en-US" altLang="ja-JP" sz="900" dirty="0">
                <a:solidFill>
                  <a:srgbClr val="FF0000"/>
                </a:solidFill>
              </a:rPr>
              <a:t> = </a:t>
            </a:r>
            <a:r>
              <a:rPr lang="ja-JP" altLang="en-US" sz="900" dirty="0">
                <a:solidFill>
                  <a:srgbClr val="FF0000"/>
                </a:solidFill>
              </a:rPr>
              <a:t>もしくは</a:t>
            </a:r>
            <a:r>
              <a:rPr lang="en-US" altLang="ja-JP" sz="900" dirty="0">
                <a:solidFill>
                  <a:srgbClr val="FF0000"/>
                </a:solidFill>
              </a:rPr>
              <a:t>” </a:t>
            </a:r>
            <a:r>
              <a:rPr lang="en-US" altLang="ja-JP" sz="900" dirty="0" err="1">
                <a:solidFill>
                  <a:srgbClr val="FF0000"/>
                </a:solidFill>
              </a:rPr>
              <a:t>metaDataVersionOID</a:t>
            </a:r>
            <a:r>
              <a:rPr lang="en-US" altLang="ja-JP" sz="900" dirty="0">
                <a:solidFill>
                  <a:srgbClr val="FF0000"/>
                </a:solidFill>
              </a:rPr>
              <a:t>”</a:t>
            </a:r>
            <a:r>
              <a:rPr lang="ja-JP" altLang="en-US" sz="900" dirty="0">
                <a:solidFill>
                  <a:srgbClr val="FF0000"/>
                </a:solidFill>
              </a:rPr>
              <a:t>で拡張属性を付与することで変更可能． 指定しなければ</a:t>
            </a:r>
            <a:r>
              <a:rPr lang="en-US" altLang="ja-JP" sz="900" dirty="0">
                <a:solidFill>
                  <a:srgbClr val="FF0000"/>
                </a:solidFill>
              </a:rPr>
              <a:t>” MDV.MSGv2.0.SDTMIG.3.3.SDTM.1.7”</a:t>
            </a:r>
            <a:r>
              <a:rPr lang="ja-JP" altLang="en-US" sz="900" dirty="0">
                <a:solidFill>
                  <a:srgbClr val="FF0000"/>
                </a:solidFill>
              </a:rPr>
              <a:t>が付与される．</a:t>
            </a:r>
            <a:endParaRPr lang="en-US" altLang="ja-JP" sz="900" dirty="0">
              <a:solidFill>
                <a:srgbClr val="FF0000"/>
              </a:solidFill>
            </a:endParaRPr>
          </a:p>
        </p:txBody>
      </p:sp>
      <p:pic>
        <p:nvPicPr>
          <p:cNvPr id="49" name="図 48">
            <a:extLst>
              <a:ext uri="{FF2B5EF4-FFF2-40B4-BE49-F238E27FC236}">
                <a16:creationId xmlns:a16="http://schemas.microsoft.com/office/drawing/2014/main" id="{0E2B2F3C-1064-4E71-FCD6-1D8006B0B0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03330" y="41033"/>
            <a:ext cx="1695687" cy="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285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C2FE1C67-8C95-A731-F31A-CF468ADB7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353" y="147520"/>
            <a:ext cx="6710111" cy="2795151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7B68BF60-9547-24CF-8872-F01AF8416D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353" y="2939145"/>
            <a:ext cx="6710112" cy="1010076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AD85B71-943C-F031-1417-2E7C5DD75AAA}"/>
              </a:ext>
            </a:extLst>
          </p:cNvPr>
          <p:cNvSpPr txBox="1"/>
          <p:nvPr/>
        </p:nvSpPr>
        <p:spPr>
          <a:xfrm>
            <a:off x="188710" y="4232212"/>
            <a:ext cx="1174747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b="1" dirty="0"/>
              <a:t>変数レベルのメタデータ</a:t>
            </a:r>
            <a:endParaRPr lang="en-US" altLang="ja-JP" sz="1400" b="1" dirty="0"/>
          </a:p>
          <a:p>
            <a:r>
              <a:rPr lang="en-US" altLang="ja-JP" sz="1400" dirty="0"/>
              <a:t>Name</a:t>
            </a:r>
            <a:r>
              <a:rPr lang="ja-JP" altLang="en-US" sz="1400" dirty="0"/>
              <a:t>には変数名，</a:t>
            </a:r>
            <a:r>
              <a:rPr lang="en-US" altLang="ja-JP" sz="1400" dirty="0"/>
              <a:t>Label</a:t>
            </a:r>
            <a:r>
              <a:rPr lang="ja-JP" altLang="en-US" sz="1400" dirty="0"/>
              <a:t>には変数ラベル，</a:t>
            </a:r>
            <a:r>
              <a:rPr lang="en-US" altLang="ja-JP" sz="1400" dirty="0"/>
              <a:t>Length</a:t>
            </a:r>
            <a:r>
              <a:rPr lang="ja-JP" altLang="en-US" sz="1400" dirty="0"/>
              <a:t>にはデータセットでの</a:t>
            </a:r>
            <a:r>
              <a:rPr lang="en-US" altLang="ja-JP" sz="1400" dirty="0"/>
              <a:t>Length</a:t>
            </a:r>
            <a:r>
              <a:rPr lang="ja-JP" altLang="en-US" sz="1400" dirty="0"/>
              <a:t>が入る</a:t>
            </a:r>
            <a:r>
              <a:rPr lang="en-US" altLang="ja-JP" sz="1400" dirty="0"/>
              <a:t>.</a:t>
            </a:r>
          </a:p>
          <a:p>
            <a:r>
              <a:rPr lang="en-US" altLang="ja-JP" sz="1400" dirty="0"/>
              <a:t>Display Format</a:t>
            </a:r>
            <a:r>
              <a:rPr lang="ja-JP" altLang="en-US" sz="1400" dirty="0"/>
              <a:t>にはデータセットで適用されている</a:t>
            </a:r>
            <a:r>
              <a:rPr lang="en-US" altLang="ja-JP" sz="1400" dirty="0"/>
              <a:t>SAS</a:t>
            </a:r>
            <a:r>
              <a:rPr lang="ja-JP" altLang="en-US" sz="1400" dirty="0"/>
              <a:t>フォーマットがはいる．</a:t>
            </a:r>
            <a:endParaRPr lang="en-US" altLang="ja-JP" sz="1400" dirty="0"/>
          </a:p>
          <a:p>
            <a:r>
              <a:rPr lang="en-US" altLang="ja-JP" sz="1400" dirty="0"/>
              <a:t>Datatype</a:t>
            </a:r>
            <a:r>
              <a:rPr lang="ja-JP" altLang="en-US" sz="1400" dirty="0"/>
              <a:t>について，文字型は</a:t>
            </a:r>
            <a:r>
              <a:rPr lang="en-US" altLang="ja-JP" sz="1400" dirty="0"/>
              <a:t>string</a:t>
            </a:r>
            <a:r>
              <a:rPr lang="ja-JP" altLang="en-US" sz="1400" dirty="0"/>
              <a:t>，数値型は</a:t>
            </a:r>
            <a:r>
              <a:rPr lang="en-US" altLang="ja-JP" sz="1400" dirty="0"/>
              <a:t>integer</a:t>
            </a:r>
            <a:r>
              <a:rPr lang="ja-JP" altLang="en-US" sz="1400" dirty="0"/>
              <a:t>になる．ただし，拡張属性で上書き設定することを前提にしている．</a:t>
            </a:r>
            <a:endParaRPr lang="en-US" altLang="ja-JP" sz="1400" dirty="0"/>
          </a:p>
          <a:p>
            <a:r>
              <a:rPr lang="en-US" altLang="ja-JP" sz="1400" dirty="0"/>
              <a:t>HOUR</a:t>
            </a:r>
            <a:r>
              <a:rPr lang="ja-JP" altLang="en-US" sz="1400" dirty="0"/>
              <a:t>，</a:t>
            </a:r>
            <a:r>
              <a:rPr lang="en-US" altLang="ja-JP" sz="1400" dirty="0"/>
              <a:t>TOD</a:t>
            </a:r>
            <a:r>
              <a:rPr lang="ja-JP" altLang="en-US" sz="1400" dirty="0"/>
              <a:t>，</a:t>
            </a:r>
            <a:r>
              <a:rPr lang="en-US" altLang="ja-JP" sz="1400" dirty="0"/>
              <a:t>TIME</a:t>
            </a:r>
            <a:r>
              <a:rPr lang="ja-JP" altLang="en-US" sz="1400" dirty="0"/>
              <a:t>が</a:t>
            </a:r>
            <a:r>
              <a:rPr lang="en-US" altLang="ja-JP" sz="1400" dirty="0"/>
              <a:t>Display Format</a:t>
            </a:r>
            <a:r>
              <a:rPr lang="ja-JP" altLang="en-US" sz="1400" dirty="0"/>
              <a:t>になっている場合，</a:t>
            </a:r>
            <a:r>
              <a:rPr lang="en-US" altLang="ja-JP" sz="1400" dirty="0"/>
              <a:t>Data Type</a:t>
            </a:r>
            <a:r>
              <a:rPr lang="ja-JP" altLang="en-US" sz="1400" dirty="0"/>
              <a:t>は自動で</a:t>
            </a:r>
            <a:r>
              <a:rPr lang="en-US" altLang="ja-JP" sz="1400" dirty="0"/>
              <a:t>Time</a:t>
            </a:r>
            <a:r>
              <a:rPr lang="ja-JP" altLang="en-US" sz="1400" dirty="0"/>
              <a:t>となり，</a:t>
            </a:r>
            <a:r>
              <a:rPr lang="en-US" altLang="ja-JP" sz="1400" dirty="0"/>
              <a:t>Target Data Type</a:t>
            </a:r>
            <a:r>
              <a:rPr lang="ja-JP" altLang="en-US" sz="1400" dirty="0"/>
              <a:t>は</a:t>
            </a:r>
            <a:r>
              <a:rPr lang="en-US" altLang="ja-JP" sz="1400" dirty="0"/>
              <a:t>integer</a:t>
            </a:r>
            <a:r>
              <a:rPr lang="ja-JP" altLang="en-US" sz="1400" dirty="0"/>
              <a:t>となる</a:t>
            </a:r>
            <a:endParaRPr lang="en-US" altLang="ja-JP" sz="1400" dirty="0"/>
          </a:p>
          <a:p>
            <a:r>
              <a:rPr lang="en-US" altLang="ja-JP" sz="1400" dirty="0"/>
              <a:t>DATE</a:t>
            </a:r>
            <a:r>
              <a:rPr lang="ja-JP" altLang="en-US" sz="1400" dirty="0"/>
              <a:t>，</a:t>
            </a:r>
            <a:r>
              <a:rPr lang="en-US" altLang="ja-JP" sz="1400" dirty="0"/>
              <a:t>DDMMYY</a:t>
            </a:r>
            <a:r>
              <a:rPr lang="ja-JP" altLang="en-US" sz="1400" dirty="0"/>
              <a:t>，</a:t>
            </a:r>
            <a:r>
              <a:rPr lang="en-US" altLang="ja-JP" sz="1400" dirty="0"/>
              <a:t>MMDDYY</a:t>
            </a:r>
            <a:r>
              <a:rPr lang="ja-JP" altLang="en-US" sz="1400" dirty="0"/>
              <a:t>，</a:t>
            </a:r>
            <a:r>
              <a:rPr lang="en-US" altLang="ja-JP" sz="1400" dirty="0"/>
              <a:t>DDMMYY,</a:t>
            </a:r>
            <a:r>
              <a:rPr lang="ja-JP" altLang="en-US" sz="1400" dirty="0"/>
              <a:t>　</a:t>
            </a:r>
            <a:r>
              <a:rPr lang="en-US" altLang="ja-JP" sz="1400" dirty="0"/>
              <a:t>8601DA</a:t>
            </a:r>
            <a:r>
              <a:rPr lang="ja-JP" altLang="en-US" sz="1400" dirty="0"/>
              <a:t>が</a:t>
            </a:r>
            <a:r>
              <a:rPr lang="en-US" altLang="ja-JP" sz="1400" dirty="0"/>
              <a:t>Display Format</a:t>
            </a:r>
            <a:r>
              <a:rPr lang="ja-JP" altLang="en-US" sz="1400" dirty="0"/>
              <a:t>になっている場合，</a:t>
            </a:r>
            <a:r>
              <a:rPr lang="en-US" altLang="ja-JP" sz="1400" dirty="0"/>
              <a:t>Data Type</a:t>
            </a:r>
            <a:r>
              <a:rPr lang="ja-JP" altLang="en-US" sz="1400" dirty="0"/>
              <a:t>は自動で</a:t>
            </a:r>
            <a:r>
              <a:rPr lang="en-US" altLang="ja-JP" sz="1400" dirty="0"/>
              <a:t>Date</a:t>
            </a:r>
            <a:r>
              <a:rPr lang="ja-JP" altLang="en-US" sz="1400" dirty="0"/>
              <a:t>となり，</a:t>
            </a:r>
            <a:r>
              <a:rPr lang="en-US" altLang="ja-JP" sz="1400" dirty="0"/>
              <a:t>Target Data Type</a:t>
            </a:r>
            <a:r>
              <a:rPr lang="ja-JP" altLang="en-US" sz="1400" dirty="0"/>
              <a:t>は</a:t>
            </a:r>
            <a:r>
              <a:rPr lang="en-US" altLang="ja-JP" sz="1400" dirty="0"/>
              <a:t>integer</a:t>
            </a:r>
            <a:r>
              <a:rPr lang="ja-JP" altLang="en-US" sz="1400" dirty="0"/>
              <a:t>となる</a:t>
            </a:r>
            <a:endParaRPr lang="en-US" altLang="ja-JP" sz="1400" dirty="0"/>
          </a:p>
          <a:p>
            <a:r>
              <a:rPr lang="en-US" altLang="ja-JP" sz="1400" dirty="0"/>
              <a:t>DATETIME</a:t>
            </a:r>
            <a:r>
              <a:rPr lang="ja-JP" altLang="en-US" sz="1400" dirty="0"/>
              <a:t>，</a:t>
            </a:r>
            <a:r>
              <a:rPr lang="en-US" altLang="ja-JP" sz="1400" dirty="0"/>
              <a:t>DATEAMPM</a:t>
            </a:r>
            <a:r>
              <a:rPr lang="ja-JP" altLang="en-US" sz="1400" dirty="0"/>
              <a:t>，</a:t>
            </a:r>
            <a:r>
              <a:rPr lang="en-US" altLang="ja-JP" sz="1400" dirty="0"/>
              <a:t>8601DT</a:t>
            </a:r>
            <a:r>
              <a:rPr lang="ja-JP" altLang="en-US" sz="1400" dirty="0"/>
              <a:t>が</a:t>
            </a:r>
            <a:r>
              <a:rPr lang="en-US" altLang="ja-JP" sz="1400" dirty="0"/>
              <a:t>Display Format</a:t>
            </a:r>
            <a:r>
              <a:rPr lang="ja-JP" altLang="en-US" sz="1400" dirty="0"/>
              <a:t>になっている場合，</a:t>
            </a:r>
            <a:r>
              <a:rPr lang="en-US" altLang="ja-JP" sz="1400" dirty="0"/>
              <a:t>Data Type</a:t>
            </a:r>
            <a:r>
              <a:rPr lang="ja-JP" altLang="en-US" sz="1400" dirty="0"/>
              <a:t>は自動で</a:t>
            </a:r>
            <a:r>
              <a:rPr lang="en-US" altLang="ja-JP" sz="1400" dirty="0"/>
              <a:t>Date</a:t>
            </a:r>
            <a:r>
              <a:rPr lang="ja-JP" altLang="en-US" sz="1400" dirty="0"/>
              <a:t>となり，</a:t>
            </a:r>
            <a:r>
              <a:rPr lang="en-US" altLang="ja-JP" sz="1400" dirty="0"/>
              <a:t>Target Data Type</a:t>
            </a:r>
            <a:r>
              <a:rPr lang="ja-JP" altLang="en-US" sz="1400" dirty="0"/>
              <a:t>は</a:t>
            </a:r>
            <a:r>
              <a:rPr lang="en-US" altLang="ja-JP" sz="1400" dirty="0"/>
              <a:t>integer</a:t>
            </a:r>
            <a:r>
              <a:rPr lang="ja-JP" altLang="en-US" sz="1400" dirty="0"/>
              <a:t>となる</a:t>
            </a:r>
            <a:endParaRPr lang="en-US" altLang="ja-JP" sz="1400" dirty="0"/>
          </a:p>
          <a:p>
            <a:r>
              <a:rPr lang="ja-JP" altLang="en-US" sz="1400" dirty="0"/>
              <a:t>．</a:t>
            </a:r>
            <a:endParaRPr lang="en-US" altLang="ja-JP" sz="1400" dirty="0"/>
          </a:p>
          <a:p>
            <a:endParaRPr lang="en-US" altLang="ja-JP" sz="14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24AA6B6-8B52-C6FB-1647-B5FD5BC8DE4F}"/>
              </a:ext>
            </a:extLst>
          </p:cNvPr>
          <p:cNvSpPr txBox="1"/>
          <p:nvPr/>
        </p:nvSpPr>
        <p:spPr>
          <a:xfrm>
            <a:off x="7137695" y="1260410"/>
            <a:ext cx="494551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200" dirty="0"/>
              <a:t>Data Type</a:t>
            </a:r>
            <a:r>
              <a:rPr lang="ja-JP" altLang="en-US" sz="1200" dirty="0"/>
              <a:t>は拡張属性</a:t>
            </a:r>
            <a:r>
              <a:rPr lang="en-US" altLang="ja-JP" sz="1200" dirty="0" err="1"/>
              <a:t>dataType</a:t>
            </a:r>
            <a:r>
              <a:rPr lang="ja-JP" altLang="en-US" sz="1200" dirty="0"/>
              <a:t>で上書き可能である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6F151B0-DA32-20D6-1992-6BDC822D2014}"/>
              </a:ext>
            </a:extLst>
          </p:cNvPr>
          <p:cNvSpPr txBox="1"/>
          <p:nvPr/>
        </p:nvSpPr>
        <p:spPr>
          <a:xfrm>
            <a:off x="7137695" y="1681900"/>
            <a:ext cx="494551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200" dirty="0"/>
              <a:t>Target</a:t>
            </a:r>
            <a:r>
              <a:rPr lang="ja-JP" altLang="en-US" sz="1200" dirty="0"/>
              <a:t> </a:t>
            </a:r>
            <a:r>
              <a:rPr lang="en-US" altLang="ja-JP" sz="1200" dirty="0"/>
              <a:t>Data Type</a:t>
            </a:r>
            <a:r>
              <a:rPr lang="ja-JP" altLang="en-US" sz="1200" dirty="0"/>
              <a:t>は拡張属性</a:t>
            </a:r>
            <a:r>
              <a:rPr lang="en-US" altLang="ja-JP" sz="1200" dirty="0" err="1"/>
              <a:t>targetDataType</a:t>
            </a:r>
            <a:r>
              <a:rPr lang="ja-JP" altLang="en-US" sz="1200" dirty="0"/>
              <a:t>で上書き可能である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283B1B7-0D59-578A-BD3A-7C213DA1A18A}"/>
              </a:ext>
            </a:extLst>
          </p:cNvPr>
          <p:cNvSpPr txBox="1"/>
          <p:nvPr/>
        </p:nvSpPr>
        <p:spPr>
          <a:xfrm>
            <a:off x="7137695" y="2151848"/>
            <a:ext cx="49455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200" dirty="0"/>
              <a:t>Length</a:t>
            </a:r>
            <a:r>
              <a:rPr lang="ja-JP" altLang="en-US" sz="1200" dirty="0"/>
              <a:t>は拡張属性</a:t>
            </a:r>
            <a:r>
              <a:rPr lang="en-US" altLang="ja-JP" sz="1200" dirty="0"/>
              <a:t>length</a:t>
            </a:r>
            <a:r>
              <a:rPr lang="ja-JP" altLang="en-US" sz="1200" dirty="0"/>
              <a:t>で上書き可能である</a:t>
            </a:r>
            <a:endParaRPr lang="en-US" altLang="ja-JP" sz="1200" dirty="0"/>
          </a:p>
          <a:p>
            <a:r>
              <a:rPr lang="en-US" altLang="ja-JP" sz="1200" dirty="0"/>
              <a:t>※</a:t>
            </a:r>
            <a:r>
              <a:rPr lang="ja-JP" altLang="en-US" sz="1200" dirty="0"/>
              <a:t>実際の</a:t>
            </a:r>
            <a:r>
              <a:rPr lang="en-US" altLang="ja-JP" sz="1200" dirty="0"/>
              <a:t>length</a:t>
            </a:r>
            <a:r>
              <a:rPr lang="ja-JP" altLang="en-US" sz="1200" dirty="0"/>
              <a:t>を属性上上書きする状況は想像しがたい</a:t>
            </a:r>
          </a:p>
          <a:p>
            <a:endParaRPr lang="ja-JP" altLang="en-US" sz="12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7D2785F-0A3D-CCD8-597E-C81C7CED965C}"/>
              </a:ext>
            </a:extLst>
          </p:cNvPr>
          <p:cNvSpPr txBox="1"/>
          <p:nvPr/>
        </p:nvSpPr>
        <p:spPr>
          <a:xfrm>
            <a:off x="7137695" y="2621796"/>
            <a:ext cx="49455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200" dirty="0"/>
              <a:t>Display Format</a:t>
            </a:r>
            <a:r>
              <a:rPr lang="ja-JP" altLang="en-US" sz="1200" dirty="0"/>
              <a:t>は拡張属性</a:t>
            </a:r>
            <a:r>
              <a:rPr lang="en-US" altLang="ja-JP" sz="1200" dirty="0" err="1"/>
              <a:t>displayFormat</a:t>
            </a:r>
            <a:r>
              <a:rPr lang="ja-JP" altLang="en-US" sz="1200" dirty="0"/>
              <a:t>で上書き可能である</a:t>
            </a:r>
            <a:endParaRPr lang="en-US" altLang="ja-JP" sz="1200" dirty="0"/>
          </a:p>
          <a:p>
            <a:r>
              <a:rPr lang="en-US" altLang="ja-JP" sz="1200" dirty="0"/>
              <a:t>※</a:t>
            </a:r>
            <a:r>
              <a:rPr lang="ja-JP" altLang="en-US" sz="1200" dirty="0"/>
              <a:t>実際当たっているフォーマットを上書きする状況は想像しがたい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8EC1229-9CDD-7A6A-B568-49892A54B7A8}"/>
              </a:ext>
            </a:extLst>
          </p:cNvPr>
          <p:cNvSpPr txBox="1"/>
          <p:nvPr/>
        </p:nvSpPr>
        <p:spPr>
          <a:xfrm>
            <a:off x="7137695" y="3266007"/>
            <a:ext cx="494551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200" dirty="0"/>
              <a:t>Key Sequence</a:t>
            </a:r>
            <a:r>
              <a:rPr lang="ja-JP" altLang="en-US" sz="1200" dirty="0"/>
              <a:t>は拡張属性</a:t>
            </a:r>
            <a:r>
              <a:rPr lang="en-US" altLang="ja-JP" sz="1200" dirty="0" err="1"/>
              <a:t>keySequence</a:t>
            </a:r>
            <a:r>
              <a:rPr lang="ja-JP" altLang="en-US" sz="1200" dirty="0"/>
              <a:t>で上書き可能である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2EBE6EC-EA29-D19D-8F87-5EE4292BF32B}"/>
              </a:ext>
            </a:extLst>
          </p:cNvPr>
          <p:cNvSpPr txBox="1"/>
          <p:nvPr/>
        </p:nvSpPr>
        <p:spPr>
          <a:xfrm>
            <a:off x="7137695" y="3810721"/>
            <a:ext cx="494551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200" dirty="0"/>
              <a:t>Item OID</a:t>
            </a:r>
            <a:r>
              <a:rPr lang="ja-JP" altLang="en-US" sz="1200" dirty="0"/>
              <a:t>は</a:t>
            </a:r>
            <a:r>
              <a:rPr lang="en-US" altLang="ja-JP" sz="1200" dirty="0"/>
              <a:t>IT.</a:t>
            </a:r>
            <a:r>
              <a:rPr lang="ja-JP" altLang="en-US" sz="1200" dirty="0"/>
              <a:t>データセット名．変数名で自動設定される</a:t>
            </a:r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2D5A2F5E-AE21-52E8-9661-653E683EC3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0499" y="174154"/>
            <a:ext cx="1695687" cy="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051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3DE59F1-4F38-989D-38E6-6A0FFC97A979}"/>
              </a:ext>
            </a:extLst>
          </p:cNvPr>
          <p:cNvSpPr txBox="1"/>
          <p:nvPr/>
        </p:nvSpPr>
        <p:spPr>
          <a:xfrm>
            <a:off x="187778" y="149591"/>
            <a:ext cx="1142183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200" dirty="0">
                <a:solidFill>
                  <a:srgbClr val="008000"/>
                </a:solidFill>
                <a:latin typeface="Courier New" panose="02070309020205020404" pitchFamily="49" charset="0"/>
              </a:rPr>
              <a:t>/*</a:t>
            </a:r>
            <a:r>
              <a:rPr lang="en-US" altLang="ja-JP" sz="1200" dirty="0" err="1">
                <a:solidFill>
                  <a:srgbClr val="008000"/>
                </a:solidFill>
                <a:latin typeface="Courier New" panose="02070309020205020404" pitchFamily="49" charset="0"/>
              </a:rPr>
              <a:t>test_data</a:t>
            </a:r>
            <a:r>
              <a:rPr lang="en-US" altLang="ja-JP" sz="1200" dirty="0">
                <a:solidFill>
                  <a:srgbClr val="008000"/>
                </a:solidFill>
                <a:latin typeface="Courier New" panose="02070309020205020404" pitchFamily="49" charset="0"/>
              </a:rPr>
              <a:t>*/</a:t>
            </a:r>
            <a:endParaRPr lang="en-US" altLang="ja-JP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ja-JP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data</a:t>
            </a:r>
            <a:r>
              <a:rPr lang="en-US" altLang="ja-JP" sz="1200" b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ja-JP" sz="1200" b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adsl</a:t>
            </a:r>
            <a:r>
              <a:rPr lang="en-US" altLang="ja-JP" sz="1200" b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altLang="ja-JP" sz="1200" b="0" dirty="0" err="1">
                <a:solidFill>
                  <a:srgbClr val="0000FF"/>
                </a:solidFill>
                <a:latin typeface="Courier New" panose="02070309020205020404" pitchFamily="49" charset="0"/>
              </a:rPr>
              <a:t>attrib</a:t>
            </a:r>
            <a:endParaRPr lang="en-US" altLang="ja-JP" sz="1200" b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ja-JP" sz="1200" b="0" dirty="0">
                <a:solidFill>
                  <a:srgbClr val="000000"/>
                </a:solidFill>
                <a:latin typeface="Courier New" panose="02070309020205020404" pitchFamily="49" charset="0"/>
              </a:rPr>
              <a:t> STUDYID </a:t>
            </a:r>
            <a:r>
              <a:rPr lang="en-US" altLang="ja-JP" sz="1200" b="0" dirty="0">
                <a:solidFill>
                  <a:srgbClr val="0000FF"/>
                </a:solidFill>
                <a:latin typeface="Courier New" panose="02070309020205020404" pitchFamily="49" charset="0"/>
              </a:rPr>
              <a:t>label</a:t>
            </a:r>
            <a:r>
              <a:rPr lang="en-US" altLang="ja-JP" sz="1200" b="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ja-JP" sz="1200" b="0" dirty="0">
                <a:solidFill>
                  <a:srgbClr val="800080"/>
                </a:solidFill>
                <a:latin typeface="Courier New" panose="02070309020205020404" pitchFamily="49" charset="0"/>
              </a:rPr>
              <a:t>"Study Identifier"</a:t>
            </a:r>
            <a:r>
              <a:rPr lang="en-US" altLang="ja-JP" sz="1200" b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ja-JP" sz="1200" b="0" dirty="0">
                <a:solidFill>
                  <a:srgbClr val="0000FF"/>
                </a:solidFill>
                <a:latin typeface="Courier New" panose="02070309020205020404" pitchFamily="49" charset="0"/>
              </a:rPr>
              <a:t>length</a:t>
            </a:r>
            <a:r>
              <a:rPr lang="en-US" altLang="ja-JP" sz="1200" b="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ja-JP" sz="1200" b="0" dirty="0">
                <a:solidFill>
                  <a:srgbClr val="008080"/>
                </a:solidFill>
                <a:latin typeface="Courier New" panose="02070309020205020404" pitchFamily="49" charset="0"/>
              </a:rPr>
              <a:t>$20.</a:t>
            </a:r>
            <a:endParaRPr lang="en-US" altLang="ja-JP" sz="1200" b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ja-JP" sz="1200" b="0" dirty="0">
                <a:solidFill>
                  <a:srgbClr val="000000"/>
                </a:solidFill>
                <a:latin typeface="Courier New" panose="02070309020205020404" pitchFamily="49" charset="0"/>
              </a:rPr>
              <a:t> USUBJID </a:t>
            </a:r>
            <a:r>
              <a:rPr lang="en-US" altLang="ja-JP" sz="1200" b="0" dirty="0">
                <a:solidFill>
                  <a:srgbClr val="0000FF"/>
                </a:solidFill>
                <a:latin typeface="Courier New" panose="02070309020205020404" pitchFamily="49" charset="0"/>
              </a:rPr>
              <a:t>label</a:t>
            </a:r>
            <a:r>
              <a:rPr lang="en-US" altLang="ja-JP" sz="1200" b="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ja-JP" sz="1200" b="0" dirty="0">
                <a:solidFill>
                  <a:srgbClr val="800080"/>
                </a:solidFill>
                <a:latin typeface="Courier New" panose="02070309020205020404" pitchFamily="49" charset="0"/>
              </a:rPr>
              <a:t>"Unique Subject Identifier"</a:t>
            </a:r>
            <a:r>
              <a:rPr lang="en-US" altLang="ja-JP" sz="1200" b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ja-JP" sz="1200" b="0" dirty="0">
                <a:solidFill>
                  <a:srgbClr val="0000FF"/>
                </a:solidFill>
                <a:latin typeface="Courier New" panose="02070309020205020404" pitchFamily="49" charset="0"/>
              </a:rPr>
              <a:t>length</a:t>
            </a:r>
            <a:r>
              <a:rPr lang="en-US" altLang="ja-JP" sz="1200" b="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ja-JP" sz="1200" b="0" dirty="0">
                <a:solidFill>
                  <a:srgbClr val="008080"/>
                </a:solidFill>
                <a:latin typeface="Courier New" panose="02070309020205020404" pitchFamily="49" charset="0"/>
              </a:rPr>
              <a:t>$20.</a:t>
            </a:r>
            <a:endParaRPr lang="en-US" altLang="ja-JP" sz="1200" b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ja-JP" sz="1200" b="0" dirty="0">
                <a:solidFill>
                  <a:srgbClr val="000000"/>
                </a:solidFill>
                <a:latin typeface="Courier New" panose="02070309020205020404" pitchFamily="49" charset="0"/>
              </a:rPr>
              <a:t> RFSTDTC </a:t>
            </a:r>
            <a:r>
              <a:rPr lang="en-US" altLang="ja-JP" sz="1200" b="0" dirty="0">
                <a:solidFill>
                  <a:srgbClr val="0000FF"/>
                </a:solidFill>
                <a:latin typeface="Courier New" panose="02070309020205020404" pitchFamily="49" charset="0"/>
              </a:rPr>
              <a:t>label</a:t>
            </a:r>
            <a:r>
              <a:rPr lang="en-US" altLang="ja-JP" sz="1200" b="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ja-JP" sz="1200" b="0" dirty="0">
                <a:solidFill>
                  <a:srgbClr val="800080"/>
                </a:solidFill>
                <a:latin typeface="Courier New" panose="02070309020205020404" pitchFamily="49" charset="0"/>
              </a:rPr>
              <a:t>"Subject Reference Start Date/Time"</a:t>
            </a:r>
            <a:r>
              <a:rPr lang="en-US" altLang="ja-JP" sz="1200" b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ja-JP" sz="1200" b="0" dirty="0">
                <a:solidFill>
                  <a:srgbClr val="0000FF"/>
                </a:solidFill>
                <a:latin typeface="Courier New" panose="02070309020205020404" pitchFamily="49" charset="0"/>
              </a:rPr>
              <a:t>length</a:t>
            </a:r>
            <a:r>
              <a:rPr lang="en-US" altLang="ja-JP" sz="1200" b="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ja-JP" sz="1200" b="0" dirty="0">
                <a:solidFill>
                  <a:srgbClr val="008080"/>
                </a:solidFill>
                <a:latin typeface="Courier New" panose="02070309020205020404" pitchFamily="49" charset="0"/>
              </a:rPr>
              <a:t>$10.</a:t>
            </a:r>
            <a:endParaRPr lang="en-US" altLang="ja-JP" sz="1200" b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ja-JP" sz="1200" b="0" dirty="0">
                <a:solidFill>
                  <a:srgbClr val="000000"/>
                </a:solidFill>
                <a:latin typeface="Courier New" panose="02070309020205020404" pitchFamily="49" charset="0"/>
              </a:rPr>
              <a:t> AGE </a:t>
            </a:r>
            <a:r>
              <a:rPr lang="en-US" altLang="ja-JP" sz="1200" b="0" dirty="0">
                <a:solidFill>
                  <a:srgbClr val="0000FF"/>
                </a:solidFill>
                <a:latin typeface="Courier New" panose="02070309020205020404" pitchFamily="49" charset="0"/>
              </a:rPr>
              <a:t>label</a:t>
            </a:r>
            <a:r>
              <a:rPr lang="en-US" altLang="ja-JP" sz="1200" b="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ja-JP" sz="1200" b="0" dirty="0">
                <a:solidFill>
                  <a:srgbClr val="800080"/>
                </a:solidFill>
                <a:latin typeface="Courier New" panose="02070309020205020404" pitchFamily="49" charset="0"/>
              </a:rPr>
              <a:t>"Age"</a:t>
            </a:r>
            <a:r>
              <a:rPr lang="en-US" altLang="ja-JP" sz="1200" b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ja-JP" sz="1200" b="0" dirty="0">
                <a:solidFill>
                  <a:srgbClr val="0000FF"/>
                </a:solidFill>
                <a:latin typeface="Courier New" panose="02070309020205020404" pitchFamily="49" charset="0"/>
              </a:rPr>
              <a:t>length</a:t>
            </a:r>
            <a:r>
              <a:rPr lang="en-US" altLang="ja-JP" sz="1200" b="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ja-JP" sz="1200" b="1" dirty="0">
                <a:solidFill>
                  <a:srgbClr val="008080"/>
                </a:solidFill>
                <a:latin typeface="Courier New" panose="02070309020205020404" pitchFamily="49" charset="0"/>
              </a:rPr>
              <a:t>8.</a:t>
            </a:r>
            <a:endParaRPr lang="en-US" altLang="ja-JP" sz="1200" b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ja-JP" sz="1200" b="0" dirty="0">
                <a:solidFill>
                  <a:srgbClr val="000000"/>
                </a:solidFill>
                <a:latin typeface="Courier New" panose="02070309020205020404" pitchFamily="49" charset="0"/>
              </a:rPr>
              <a:t> TRTSDT </a:t>
            </a:r>
            <a:r>
              <a:rPr lang="en-US" altLang="ja-JP" sz="1200" b="0" dirty="0">
                <a:solidFill>
                  <a:srgbClr val="0000FF"/>
                </a:solidFill>
                <a:latin typeface="Courier New" panose="02070309020205020404" pitchFamily="49" charset="0"/>
              </a:rPr>
              <a:t>label</a:t>
            </a:r>
            <a:r>
              <a:rPr lang="en-US" altLang="ja-JP" sz="1200" b="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ja-JP" sz="1200" b="0" dirty="0">
                <a:solidFill>
                  <a:srgbClr val="800080"/>
                </a:solidFill>
                <a:latin typeface="Courier New" panose="02070309020205020404" pitchFamily="49" charset="0"/>
              </a:rPr>
              <a:t>"Date of First Exposure to Treatment"</a:t>
            </a:r>
            <a:r>
              <a:rPr lang="en-US" altLang="ja-JP" sz="1200" b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ja-JP" sz="1200" b="0" dirty="0">
                <a:solidFill>
                  <a:srgbClr val="0000FF"/>
                </a:solidFill>
                <a:latin typeface="Courier New" panose="02070309020205020404" pitchFamily="49" charset="0"/>
              </a:rPr>
              <a:t>length</a:t>
            </a:r>
            <a:r>
              <a:rPr lang="en-US" altLang="ja-JP" sz="1200" b="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ja-JP" sz="1200" b="1" dirty="0">
                <a:solidFill>
                  <a:srgbClr val="008080"/>
                </a:solidFill>
                <a:latin typeface="Courier New" panose="02070309020205020404" pitchFamily="49" charset="0"/>
              </a:rPr>
              <a:t>8.</a:t>
            </a:r>
            <a:r>
              <a:rPr lang="en-US" altLang="ja-JP" sz="1200" b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ja-JP" sz="1200" b="0" dirty="0">
                <a:solidFill>
                  <a:srgbClr val="0000FF"/>
                </a:solidFill>
                <a:latin typeface="Courier New" panose="02070309020205020404" pitchFamily="49" charset="0"/>
              </a:rPr>
              <a:t>format</a:t>
            </a:r>
            <a:r>
              <a:rPr lang="en-US" altLang="ja-JP" sz="1200" b="0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ja-JP" sz="1200" b="0" dirty="0">
                <a:solidFill>
                  <a:srgbClr val="008080"/>
                </a:solidFill>
                <a:latin typeface="Courier New" panose="02070309020205020404" pitchFamily="49" charset="0"/>
              </a:rPr>
              <a:t>E8601DA.</a:t>
            </a:r>
            <a:endParaRPr lang="en-US" altLang="ja-JP" sz="1200" b="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ja-JP" sz="1200" b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altLang="ja-JP" sz="1200" b="0" dirty="0">
                <a:solidFill>
                  <a:srgbClr val="000000"/>
                </a:solidFill>
                <a:latin typeface="Courier New" panose="02070309020205020404" pitchFamily="49" charset="0"/>
              </a:rPr>
              <a:t>STUDYID =</a:t>
            </a:r>
            <a:r>
              <a:rPr lang="en-US" altLang="ja-JP" sz="1200" b="0" dirty="0">
                <a:solidFill>
                  <a:srgbClr val="800080"/>
                </a:solidFill>
                <a:latin typeface="Courier New" panose="02070309020205020404" pitchFamily="49" charset="0"/>
              </a:rPr>
              <a:t>"XXXX-001"</a:t>
            </a:r>
            <a:r>
              <a:rPr lang="en-US" altLang="ja-JP" sz="1200" b="0" dirty="0">
                <a:solidFill>
                  <a:srgbClr val="000000"/>
                </a:solidFill>
                <a:latin typeface="Courier New" panose="02070309020205020404" pitchFamily="49" charset="0"/>
              </a:rPr>
              <a:t>;USUBJID=</a:t>
            </a:r>
            <a:r>
              <a:rPr lang="en-US" altLang="ja-JP" sz="1200" b="0" dirty="0">
                <a:solidFill>
                  <a:srgbClr val="800080"/>
                </a:solidFill>
                <a:latin typeface="Courier New" panose="02070309020205020404" pitchFamily="49" charset="0"/>
              </a:rPr>
              <a:t>"YYYY-01"</a:t>
            </a:r>
            <a:r>
              <a:rPr lang="en-US" altLang="ja-JP" sz="1200" b="0" dirty="0">
                <a:solidFill>
                  <a:srgbClr val="000000"/>
                </a:solidFill>
                <a:latin typeface="Courier New" panose="02070309020205020404" pitchFamily="49" charset="0"/>
              </a:rPr>
              <a:t>;RFSTDTC=</a:t>
            </a:r>
            <a:r>
              <a:rPr lang="en-US" altLang="ja-JP" sz="1200" b="0" dirty="0">
                <a:solidFill>
                  <a:srgbClr val="800080"/>
                </a:solidFill>
                <a:latin typeface="Courier New" panose="02070309020205020404" pitchFamily="49" charset="0"/>
              </a:rPr>
              <a:t>"2025-01-01"</a:t>
            </a:r>
            <a:r>
              <a:rPr lang="en-US" altLang="ja-JP" sz="1200" b="0" dirty="0">
                <a:solidFill>
                  <a:srgbClr val="000000"/>
                </a:solidFill>
                <a:latin typeface="Courier New" panose="02070309020205020404" pitchFamily="49" charset="0"/>
              </a:rPr>
              <a:t>;AGE=</a:t>
            </a:r>
            <a:r>
              <a:rPr lang="en-US" altLang="ja-JP" sz="1200" b="1" dirty="0">
                <a:solidFill>
                  <a:srgbClr val="008080"/>
                </a:solidFill>
                <a:latin typeface="Courier New" panose="02070309020205020404" pitchFamily="49" charset="0"/>
              </a:rPr>
              <a:t>41</a:t>
            </a:r>
            <a:r>
              <a:rPr lang="en-US" altLang="ja-JP" sz="1200" b="0" dirty="0">
                <a:solidFill>
                  <a:srgbClr val="000000"/>
                </a:solidFill>
                <a:latin typeface="Courier New" panose="02070309020205020404" pitchFamily="49" charset="0"/>
              </a:rPr>
              <a:t>;TRTSDT=</a:t>
            </a:r>
            <a:r>
              <a:rPr lang="en-US" altLang="ja-JP" sz="1200" b="1" dirty="0">
                <a:solidFill>
                  <a:srgbClr val="008080"/>
                </a:solidFill>
                <a:latin typeface="Courier New" panose="02070309020205020404" pitchFamily="49" charset="0"/>
              </a:rPr>
              <a:t>"01Jun2025"d</a:t>
            </a:r>
            <a:r>
              <a:rPr lang="en-US" altLang="ja-JP" sz="1200" b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r>
              <a:rPr lang="en-US" altLang="ja-JP" sz="1200" b="0" dirty="0">
                <a:solidFill>
                  <a:srgbClr val="0000FF"/>
                </a:solidFill>
                <a:latin typeface="Courier New" panose="02070309020205020404" pitchFamily="49" charset="0"/>
              </a:rPr>
              <a:t>output</a:t>
            </a:r>
            <a:r>
              <a:rPr lang="en-US" altLang="ja-JP" sz="1200" b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altLang="ja-JP" sz="1200" b="0" dirty="0">
                <a:solidFill>
                  <a:srgbClr val="000000"/>
                </a:solidFill>
                <a:latin typeface="Courier New" panose="02070309020205020404" pitchFamily="49" charset="0"/>
              </a:rPr>
              <a:t>STUDYID =</a:t>
            </a:r>
            <a:r>
              <a:rPr lang="en-US" altLang="ja-JP" sz="1200" b="0" dirty="0">
                <a:solidFill>
                  <a:srgbClr val="800080"/>
                </a:solidFill>
                <a:latin typeface="Courier New" panose="02070309020205020404" pitchFamily="49" charset="0"/>
              </a:rPr>
              <a:t>"XXXX-001"</a:t>
            </a:r>
            <a:r>
              <a:rPr lang="en-US" altLang="ja-JP" sz="1200" b="0" dirty="0">
                <a:solidFill>
                  <a:srgbClr val="000000"/>
                </a:solidFill>
                <a:latin typeface="Courier New" panose="02070309020205020404" pitchFamily="49" charset="0"/>
              </a:rPr>
              <a:t>;USUBJID=</a:t>
            </a:r>
            <a:r>
              <a:rPr lang="en-US" altLang="ja-JP" sz="1200" b="0" dirty="0">
                <a:solidFill>
                  <a:srgbClr val="800080"/>
                </a:solidFill>
                <a:latin typeface="Courier New" panose="02070309020205020404" pitchFamily="49" charset="0"/>
              </a:rPr>
              <a:t>"YYYY-02"</a:t>
            </a:r>
            <a:r>
              <a:rPr lang="en-US" altLang="ja-JP" sz="1200" b="0" dirty="0">
                <a:solidFill>
                  <a:srgbClr val="000000"/>
                </a:solidFill>
                <a:latin typeface="Courier New" panose="02070309020205020404" pitchFamily="49" charset="0"/>
              </a:rPr>
              <a:t>;RFSTDTC=</a:t>
            </a:r>
            <a:r>
              <a:rPr lang="en-US" altLang="ja-JP" sz="1200" b="0" dirty="0">
                <a:solidFill>
                  <a:srgbClr val="800080"/>
                </a:solidFill>
                <a:latin typeface="Courier New" panose="02070309020205020404" pitchFamily="49" charset="0"/>
              </a:rPr>
              <a:t>"2025-02-01"</a:t>
            </a:r>
            <a:r>
              <a:rPr lang="en-US" altLang="ja-JP" sz="1200" b="0" dirty="0">
                <a:solidFill>
                  <a:srgbClr val="000000"/>
                </a:solidFill>
                <a:latin typeface="Courier New" panose="02070309020205020404" pitchFamily="49" charset="0"/>
              </a:rPr>
              <a:t>;AGE=</a:t>
            </a:r>
            <a:r>
              <a:rPr lang="en-US" altLang="ja-JP" sz="1200" b="1" dirty="0">
                <a:solidFill>
                  <a:srgbClr val="008080"/>
                </a:solidFill>
                <a:latin typeface="Courier New" panose="02070309020205020404" pitchFamily="49" charset="0"/>
              </a:rPr>
              <a:t>51</a:t>
            </a:r>
            <a:r>
              <a:rPr lang="en-US" altLang="ja-JP" sz="1200" b="0" dirty="0">
                <a:solidFill>
                  <a:srgbClr val="000000"/>
                </a:solidFill>
                <a:latin typeface="Courier New" panose="02070309020205020404" pitchFamily="49" charset="0"/>
              </a:rPr>
              <a:t>;TRTSDT=</a:t>
            </a:r>
            <a:r>
              <a:rPr lang="en-US" altLang="ja-JP" sz="1200" b="1" dirty="0">
                <a:solidFill>
                  <a:srgbClr val="008080"/>
                </a:solidFill>
                <a:latin typeface="Courier New" panose="02070309020205020404" pitchFamily="49" charset="0"/>
              </a:rPr>
              <a:t>"01Feb2025"d</a:t>
            </a:r>
            <a:r>
              <a:rPr lang="en-US" altLang="ja-JP" sz="1200" b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r>
              <a:rPr lang="en-US" altLang="ja-JP" sz="1200" b="0" dirty="0">
                <a:solidFill>
                  <a:srgbClr val="0000FF"/>
                </a:solidFill>
                <a:latin typeface="Courier New" panose="02070309020205020404" pitchFamily="49" charset="0"/>
              </a:rPr>
              <a:t>output</a:t>
            </a:r>
            <a:r>
              <a:rPr lang="en-US" altLang="ja-JP" sz="1200" b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altLang="ja-JP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run</a:t>
            </a:r>
            <a:r>
              <a:rPr lang="en-US" altLang="ja-JP" sz="1200" b="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ja-JP" altLang="en-US" sz="1200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52C1D5F5-1FAF-E231-D1EC-F680806D5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92" y="2447641"/>
            <a:ext cx="9512681" cy="1185319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882AC38-2B23-DB9F-726F-111B3527A14A}"/>
              </a:ext>
            </a:extLst>
          </p:cNvPr>
          <p:cNvSpPr txBox="1"/>
          <p:nvPr/>
        </p:nvSpPr>
        <p:spPr>
          <a:xfrm>
            <a:off x="0" y="3833923"/>
            <a:ext cx="117320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%</a:t>
            </a:r>
            <a:r>
              <a:rPr lang="en-US" altLang="ja-JP" sz="1800" b="1" i="1" dirty="0">
                <a:solidFill>
                  <a:srgbClr val="000000"/>
                </a:solidFill>
                <a:latin typeface="Courier New" panose="02070309020205020404" pitchFamily="49" charset="0"/>
              </a:rPr>
              <a:t>m_sas_to_json1_1</a:t>
            </a:r>
            <a:r>
              <a:rPr lang="en-US" altLang="ja-JP" sz="1800" b="0" i="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ja-JP" sz="1800" b="0" i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outpath</a:t>
            </a:r>
            <a:r>
              <a:rPr lang="en-US" altLang="ja-JP" sz="1800" b="0" i="0" dirty="0">
                <a:solidFill>
                  <a:srgbClr val="000000"/>
                </a:solidFill>
                <a:latin typeface="Courier New" panose="02070309020205020404" pitchFamily="49" charset="0"/>
              </a:rPr>
              <a:t> =</a:t>
            </a:r>
            <a:r>
              <a:rPr lang="en-US" altLang="ja-JP" sz="1800" b="0" i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XXXX,library</a:t>
            </a:r>
            <a:r>
              <a:rPr lang="en-US" altLang="ja-JP" sz="1800" b="0" i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ja-JP" sz="1800" b="0" i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work,dataset</a:t>
            </a:r>
            <a:r>
              <a:rPr lang="en-US" altLang="ja-JP" sz="1800" b="0" i="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ja-JP" sz="1800" b="0" i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adsl,pretty</a:t>
            </a:r>
            <a:r>
              <a:rPr lang="en-US" altLang="ja-JP" sz="1800" b="0" i="0" dirty="0">
                <a:solidFill>
                  <a:srgbClr val="000000"/>
                </a:solidFill>
                <a:latin typeface="Courier New" panose="02070309020205020404" pitchFamily="49" charset="0"/>
              </a:rPr>
              <a:t> = Y);</a:t>
            </a:r>
            <a:endParaRPr lang="ja-JP" altLang="en-US" dirty="0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43005B54-7264-6001-0DC1-311BA9924E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778" y="4404218"/>
            <a:ext cx="5641522" cy="1399142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E05DD714-C2BF-5158-B32E-129E424CA6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2702" y="4343450"/>
            <a:ext cx="4729843" cy="2233188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A35F9002-E37C-8397-6EC0-2182918DB1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44701" y="274563"/>
            <a:ext cx="1695687" cy="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397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1081</TotalTime>
  <Words>2037</Words>
  <Application>Microsoft Office PowerPoint</Application>
  <PresentationFormat>ワイド画面</PresentationFormat>
  <Paragraphs>177</Paragraphs>
  <Slides>20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7" baseType="lpstr">
      <vt:lpstr>var(--artdeco-typography-ja)</vt:lpstr>
      <vt:lpstr>游ゴシック</vt:lpstr>
      <vt:lpstr>游ゴシック Light</vt:lpstr>
      <vt:lpstr>Arial</vt:lpstr>
      <vt:lpstr>Courier New</vt:lpstr>
      <vt:lpstr>Wingdings</vt:lpstr>
      <vt:lpstr>Office テーマ</vt:lpstr>
      <vt:lpstr>日本ユーザー向け はじめてのDataset-JSON sas_dataset_jsonの使い方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森岡　裕(038)</dc:creator>
  <cp:lastModifiedBy>森岡　裕(038)</cp:lastModifiedBy>
  <cp:revision>3</cp:revision>
  <dcterms:created xsi:type="dcterms:W3CDTF">2025-05-24T23:58:04Z</dcterms:created>
  <dcterms:modified xsi:type="dcterms:W3CDTF">2025-06-23T00:04:24Z</dcterms:modified>
</cp:coreProperties>
</file>