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74" r:id="rId6"/>
    <p:sldId id="260" r:id="rId7"/>
    <p:sldId id="270" r:id="rId8"/>
    <p:sldId id="271" r:id="rId9"/>
    <p:sldId id="259" r:id="rId10"/>
    <p:sldId id="261" r:id="rId11"/>
    <p:sldId id="262" r:id="rId12"/>
    <p:sldId id="267" r:id="rId13"/>
    <p:sldId id="27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14BFA-9E11-5FA5-379A-34087DF4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923E9-E22D-406B-E71A-8F2AE069A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4DC14-1BD4-6070-16EA-47DD0534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260DB6-4F30-B5A1-C0CF-560586F2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B7F60-6C56-A093-3DAD-137AD20C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71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56223-D529-E46D-1A22-1A2E2FF7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ADC716-6706-17C6-78C9-F53ED345E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249C0-DD22-B58D-334B-D6EC64EA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43829-5E75-9203-354A-C16D9301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C89D6-35E9-8DA9-B919-0ABC980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73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8993EE-4AC7-F07E-D38E-C8808A1A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C97614-4EA6-A65D-DCFA-AF2EFB0E6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37DE2B-854B-9B4D-E6BE-69265895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65F7FA-A1BD-A4A2-1371-D4BF89EE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476B1-54B9-634C-556E-61D0578C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8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6F6FE-1CA5-194C-69A0-43567A42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DEC45B-D6E9-2308-548D-34B5ECED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DAB283-F77B-ADB6-9293-80C67141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91E5B-CCEC-874D-9E4D-B93A270B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2CA5D3-7109-D603-7DDF-B94765C4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59569-0B83-85E6-A1DC-13A43CA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EE5C48-A28D-352F-2205-CE2F1D838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523E82-ED61-F9FF-E411-32AF3E15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6F640-5A74-FD8D-739D-46FC70C4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8F29CD-1754-7536-916F-C5D6588C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51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43A5F-E820-EFD3-A0DB-6B62D7FF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0F3D63-4737-2450-6937-FAA396037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A9474F-79AD-C9CF-F917-FCEC2756A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524ED3-A5E3-6D28-71D9-755532FA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456126-85FC-7968-6A00-5505ECA0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638932-42B0-38AB-D1C2-55E4B430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24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82957B-8611-B155-898F-43D1AB22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8EE08-50A4-8490-46B8-422E95F1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7BC531-8903-34B6-27D8-7E0B595A5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5CB1C7-D8FF-35FE-C1C5-33CC30612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8478DD-7B3E-093D-D2A9-22DE3316F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D22FD8-CED1-893D-3722-EC4B45EE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E27563-9A0E-1274-04D3-785F9039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8234D9B-9A55-7188-4782-05AC77B3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8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CA14F-626B-9700-9427-3F32A786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54E7E9-850F-DA08-04DE-EC22E575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AF6E4A-EFDF-9F22-A921-2817D0B6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471D27-90BB-EE81-821F-F8D1089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98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0BAB7A-5A2A-31A7-27D8-5A97E7BA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177773-36DF-A903-32A7-CED5197C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D7097C-275D-1CA2-8FB9-EC27AD5E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2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D1AB8-D839-2FE3-EFC8-7C1A233E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0A5273-4AF4-E660-863D-90FABF5F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7AE2B5-4A5B-3236-3809-4E70A2704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482595-073D-F977-97E9-224D2BBE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14DF7-99CE-BD39-7819-87E07012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BF3EEF-AFB0-0F9C-1803-E0680C11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92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CE911-3CF0-D8A9-9BDA-6328B151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820A6B-3AC7-AFF8-709F-C37CE1B01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C25F05-2CC7-48F6-0F43-6909A64D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AB0C1D-7F5B-1566-D4B1-F6657902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9AFC1-7285-8A9C-B6A6-240F3479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DBAEB-E559-6558-A9E8-AAD1EBBC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4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84C826-2CED-0835-8A5D-6C18E8C5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075231-267F-6E07-BB06-973FEED78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2BC82-A921-B7ED-05C8-50881449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51BC-E6DC-4EF6-BC2B-BCF7ED626034}" type="datetimeFigureOut">
              <a:rPr kumimoji="1" lang="ja-JP" altLang="en-US" smtClean="0"/>
              <a:t>2023/11/29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AC57B9-0EFD-FBEA-FD91-6D88960FF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3CA06-ABA9-E68E-4BA9-28F807030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4ACE-2563-42A5-A353-7E5F9AD0D6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42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ita1116/Machine-Learning-Workshop-on-Accelerator-and-Beam-Physics-Tutorial-Materials" TargetMode="External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googl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EFB4C-1A3A-2550-7B7F-184F6DEF9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ベイズ最適化の</a:t>
            </a:r>
            <a:br>
              <a:rPr kumimoji="1" lang="en-US" altLang="ja-JP" sz="4800" dirty="0"/>
            </a:br>
            <a:r>
              <a:rPr kumimoji="1" lang="ja-JP" altLang="en-US" sz="4800" dirty="0"/>
              <a:t>チュートリアル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2FA9BD-F2D2-6424-2E95-0A3305A90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理化学研究所仁科加速器科学研究センター</a:t>
            </a:r>
            <a:endParaRPr kumimoji="1" lang="en-US" altLang="ja-JP" dirty="0"/>
          </a:p>
          <a:p>
            <a:r>
              <a:rPr lang="ja-JP" altLang="en-US" dirty="0"/>
              <a:t>森田　泰之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223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1E590E6-9CE5-B2DD-91C8-E1F07D9109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653"/>
          <a:stretch/>
        </p:blipFill>
        <p:spPr>
          <a:xfrm>
            <a:off x="6292158" y="2269092"/>
            <a:ext cx="4137854" cy="326703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A096BA-D68D-E97A-99D8-D71D818CDC3D}"/>
              </a:ext>
            </a:extLst>
          </p:cNvPr>
          <p:cNvSpPr txBox="1"/>
          <p:nvPr/>
        </p:nvSpPr>
        <p:spPr>
          <a:xfrm>
            <a:off x="983389" y="2328375"/>
            <a:ext cx="5034708" cy="319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実行すると数字の羅列が表示される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eval_func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中の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部分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左から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QM1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設定値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QM2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設定値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上のサイズ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上のサイズ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(y)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評価関数の値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50D6D-82C2-F8F6-899C-231E4906B217}"/>
              </a:ext>
            </a:extLst>
          </p:cNvPr>
          <p:cNvSpPr txBox="1"/>
          <p:nvPr/>
        </p:nvSpPr>
        <p:spPr>
          <a:xfrm>
            <a:off x="838200" y="5784988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実行回数は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initial_design_number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330781-33D8-5CAF-4197-8729F86D855E}"/>
              </a:ext>
            </a:extLst>
          </p:cNvPr>
          <p:cNvSpPr txBox="1"/>
          <p:nvPr/>
        </p:nvSpPr>
        <p:spPr>
          <a:xfrm>
            <a:off x="799345" y="1399008"/>
            <a:ext cx="1098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にファイルの中身をコピー＆ペースとして実行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782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実行結果例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F8CEF4C-BB3C-BA5D-85D2-7F504AE2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067"/>
            <a:ext cx="7650989" cy="277702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3938D39-3FC0-F781-3126-2E3A9878F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09" y="4105459"/>
            <a:ext cx="4925291" cy="275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4FAF15B-6062-C38F-85A7-233EC8DCB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89" y="1311332"/>
            <a:ext cx="4491854" cy="357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AFA3F7-722F-9246-EE7C-0505B374E0FC}"/>
              </a:ext>
            </a:extLst>
          </p:cNvPr>
          <p:cNvSpPr txBox="1"/>
          <p:nvPr/>
        </p:nvSpPr>
        <p:spPr>
          <a:xfrm>
            <a:off x="838199" y="972848"/>
            <a:ext cx="645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予測値　　　　　　　 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   獲得関数　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73EC2A-978B-968A-4CEE-3305959D629E}"/>
              </a:ext>
            </a:extLst>
          </p:cNvPr>
          <p:cNvSpPr txBox="1"/>
          <p:nvPr/>
        </p:nvSpPr>
        <p:spPr>
          <a:xfrm>
            <a:off x="1520982" y="3989481"/>
            <a:ext cx="20189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パラメーター変化量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6F19C0-F56B-C219-D73B-7986CA2FE2CA}"/>
              </a:ext>
            </a:extLst>
          </p:cNvPr>
          <p:cNvSpPr txBox="1"/>
          <p:nvPr/>
        </p:nvSpPr>
        <p:spPr>
          <a:xfrm>
            <a:off x="4183365" y="3989481"/>
            <a:ext cx="16651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D35580-B301-B4B4-8F47-A999A6CCEB3D}"/>
              </a:ext>
            </a:extLst>
          </p:cNvPr>
          <p:cNvSpPr txBox="1"/>
          <p:nvPr/>
        </p:nvSpPr>
        <p:spPr>
          <a:xfrm>
            <a:off x="9245051" y="972848"/>
            <a:ext cx="1908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envelope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EFE561-5C9F-1B89-DC07-3099D44D27A6}"/>
              </a:ext>
            </a:extLst>
          </p:cNvPr>
          <p:cNvSpPr txBox="1"/>
          <p:nvPr/>
        </p:nvSpPr>
        <p:spPr>
          <a:xfrm>
            <a:off x="8367548" y="5081619"/>
            <a:ext cx="3775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Value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での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413168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1500534"/>
            <a:ext cx="105155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各種設定値を変更すると収束までの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数やビームの形状などが変化します。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皆様で各種設定を変更してみてください。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ビーム初期条件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獲得関数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(LCB) / jitter (PI,EI) 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の設定範囲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の数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ja-JP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BO_4parameters.py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</a:p>
          <a:p>
            <a:pPr lvl="6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時ごろまでは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でも質問を受け付けておりますので、ご気軽にご質問ください。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5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4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18186-06D8-E8DC-2482-F766F55805DC}"/>
              </a:ext>
            </a:extLst>
          </p:cNvPr>
          <p:cNvSpPr txBox="1"/>
          <p:nvPr/>
        </p:nvSpPr>
        <p:spPr>
          <a:xfrm>
            <a:off x="838200" y="991586"/>
            <a:ext cx="1094941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==== Main ====</a:t>
            </a:r>
            <a:r>
              <a:rPr kumimoji="1" lang="ja-JP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 = ~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各変数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今回は電磁石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continuous: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連続的な変数。設定可能範囲を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discrete: 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離散的な変数。設定可能な値を配列として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~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のモデル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	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eval_func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変数の設定範囲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initial_design_number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初期条件用のデータサンプリング数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acquisition_type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獲得関数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(LCB,PI,EI)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jitter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大きいほど探索重視、小さいほど予測重視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de_duplication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重複したデータのサンプル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で重複しない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normalize_Y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評価関数の規格化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評価関数の最大化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or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(False)</a:t>
            </a: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myBopt.run_optimization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=**)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最適化の実行。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内はイタレーション数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myBopt.plot_acquisition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評価関数や獲得関数の描写。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次元以上は不可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myBopt.plot_convergence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最適化結果の推移の描写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8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はじめに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1004935" y="1500534"/>
            <a:ext cx="10972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今回使用するファイル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https://github.com/Morita1116/Machine-Learning-Workshop-on-Accelerator-and-Beam-Physics-Tutorial-Materials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Setup.txt 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上に環境を構築するためのコマンド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BO_2parameters.py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プログラム例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パラメーターの最適化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BO_4parameters.py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プログラム例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パラメーターの最適化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805D6B-3802-A6B3-AEEB-350AD60E1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133" y="1568627"/>
            <a:ext cx="1638741" cy="16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7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2612679" y="1500534"/>
            <a:ext cx="5125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C2C9D0-B0E5-5AEC-0D01-4AA1F5C9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800" y="699800"/>
            <a:ext cx="1638741" cy="163874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9FA99A2-EC19-6B57-1402-94CF9DA6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674" y="2673215"/>
            <a:ext cx="7789701" cy="4184785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E84D9BA1-BA23-CD9B-70B2-F6B7896B77DA}"/>
              </a:ext>
            </a:extLst>
          </p:cNvPr>
          <p:cNvSpPr/>
          <p:nvPr/>
        </p:nvSpPr>
        <p:spPr>
          <a:xfrm>
            <a:off x="4129202" y="4886036"/>
            <a:ext cx="581891" cy="3509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6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6FDFAE5-D1D7-4346-FD49-F1446D8C5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332" y="2345345"/>
            <a:ext cx="5769098" cy="44849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はじめに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2612679" y="1500534"/>
            <a:ext cx="51251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実行環境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https://colab.google/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C2C9D0-B0E5-5AEC-0D01-4AA1F5C9C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800" y="701084"/>
            <a:ext cx="1638741" cy="1638741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E84D9BA1-BA23-CD9B-70B2-F6B7896B77DA}"/>
              </a:ext>
            </a:extLst>
          </p:cNvPr>
          <p:cNvSpPr/>
          <p:nvPr/>
        </p:nvSpPr>
        <p:spPr>
          <a:xfrm>
            <a:off x="2957332" y="6419272"/>
            <a:ext cx="1134377" cy="3509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2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3219210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各種ライブラリの読み込み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ベイズ最適化計算用のライブラリ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グラフ描写用のライブラリ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配列計算用のライブラリ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			</a:t>
            </a:r>
            <a:r>
              <a:rPr lang="ja-JP" altLang="en-US" sz="2000" b="0" i="0" dirty="0">
                <a:solidFill>
                  <a:srgbClr val="333344"/>
                </a:solidFill>
                <a:effectLst/>
                <a:latin typeface="-apple-system"/>
              </a:rPr>
              <a:t>時間関連の情報や関数のライブラリ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Ocelot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ビーム輸送計算用ライブラリ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5D2DD66-51BD-5839-169F-24C0AB377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31"/>
          <a:stretch/>
        </p:blipFill>
        <p:spPr>
          <a:xfrm>
            <a:off x="3621386" y="1050716"/>
            <a:ext cx="4776247" cy="190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6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61D256-8610-4931-77D5-0668B4847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96" y="3548957"/>
            <a:ext cx="8755785" cy="32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4C4905B-3B51-04C8-6A4F-A457D39BA2C5}"/>
                  </a:ext>
                </a:extLst>
              </p:cNvPr>
              <p:cNvSpPr txBox="1"/>
              <p:nvPr/>
            </p:nvSpPr>
            <p:spPr>
              <a:xfrm>
                <a:off x="838200" y="1373785"/>
                <a:ext cx="10949412" cy="294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calc_resp</a:t>
                </a:r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(x0,x1):</a:t>
                </a:r>
                <a:r>
                  <a:rPr kumimoji="1" lang="en-US" altLang="ja-JP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Ocelot</a:t>
                </a:r>
                <a:r>
                  <a:rPr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による軌道</a:t>
                </a:r>
                <a:r>
                  <a:rPr kumimoji="1"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計算を行う関数</a:t>
                </a:r>
                <a:endParaRPr kumimoji="1" lang="en-US" altLang="ja-JP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L20, L50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ドリフト空間。それぞれ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m,0.5m</a:t>
                </a: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QM1, QM2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四重極電磁石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有効磁場長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2m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←この磁場を最適化する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cell,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ビーム輸送系の配置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tws0		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初期条件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Emittance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Screen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4C4905B-3B51-04C8-6A4F-A457D39B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73785"/>
                <a:ext cx="10949412" cy="2941446"/>
              </a:xfrm>
              <a:prstGeom prst="rect">
                <a:avLst/>
              </a:prstGeom>
              <a:blipFill>
                <a:blip r:embed="rId3"/>
                <a:stretch>
                  <a:fillRect l="-724" t="-14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9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3</a:t>
            </a:r>
            <a:endParaRPr kumimoji="1" lang="ja-JP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9F2461A-2D69-8BC2-C981-EFE9E68261EB}"/>
                  </a:ext>
                </a:extLst>
              </p:cNvPr>
              <p:cNvSpPr txBox="1"/>
              <p:nvPr/>
            </p:nvSpPr>
            <p:spPr>
              <a:xfrm>
                <a:off x="838200" y="1382839"/>
                <a:ext cx="10949412" cy="5267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show_beta</a:t>
                </a:r>
                <a:r>
                  <a:rPr kumimoji="1" lang="en-US" altLang="ja-JP" sz="22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(x0,x1):</a:t>
                </a:r>
                <a:r>
                  <a:rPr kumimoji="1" lang="en-US" altLang="ja-JP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Ocelot</a:t>
                </a:r>
                <a:r>
                  <a:rPr kumimoji="1" lang="ja-JP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の計算結果を描写する関数</a:t>
                </a:r>
                <a:endParaRPr kumimoji="1" lang="en-US" altLang="ja-JP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matplotlib.pyplot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を使って描写される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def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eval_func</a:t>
                </a: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(x):</a:t>
                </a:r>
                <a:r>
                  <a:rPr kumimoji="1" lang="en-US" altLang="ja-JP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ベイズ最適化の評価関数。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この関数の値</a:t>
                </a:r>
                <a:r>
                  <a:rPr kumimoji="1" lang="ja-JP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を指標に最適化を行う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。</a:t>
                </a:r>
                <a:endParaRPr kumimoji="1" lang="en-US" altLang="ja-JP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			</a:t>
                </a:r>
                <a:r>
                  <a:rPr lang="ja-JP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游ゴシック" panose="020B0400000000000000" pitchFamily="50" charset="-128"/>
                    <a:cs typeface="Times New Roman" panose="02020603050405020304" pitchFamily="18" charset="0"/>
                  </a:rPr>
                  <a:t>実機ではビーム強度などの測定値を使う。</a:t>
                </a:r>
                <a:endParaRPr kumimoji="1" lang="en-US" altLang="ja-JP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  <a:p>
                <a:endParaRPr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ja-JP" alt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評価関数の例</a:t>
                </a:r>
                <a:endParaRPr lang="en-US" altLang="ja-JP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の和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	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np.log(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((sx+10)*(sy+10)))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の積の対数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-1.0/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np.abs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((sx+10)*(sy+10))	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ターゲット上の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の積の逆数</a:t>
                </a:r>
                <a:endParaRPr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その他、</a:t>
                </a:r>
                <a:endPara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kumimoji="1"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beta_x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p.beta_x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p in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beta_y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p.beta_y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p in 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tws</a:t>
                </a:r>
                <a:r>
                  <a:rPr kumimoji="1"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endParaRPr kumimoji="1"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で全体を計算し、</a:t>
                </a:r>
                <a:r>
                  <a:rPr kumimoji="1"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np.max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ja-JP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beta_x</a:t>
                </a:r>
                <a:r>
                  <a:rPr lang="en-US" altLang="ja-JP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ja-JP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で最大値を考慮するなどの工夫も可能</a:t>
                </a:r>
                <a:endPara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9F2461A-2D69-8BC2-C981-EFE9E6826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2839"/>
                <a:ext cx="10949412" cy="5267339"/>
              </a:xfrm>
              <a:prstGeom prst="rect">
                <a:avLst/>
              </a:prstGeom>
              <a:blipFill>
                <a:blip r:embed="rId2"/>
                <a:stretch>
                  <a:fillRect l="-724" t="-926" r="-668" b="-11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788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実行ファイルの中身</a:t>
            </a:r>
            <a:r>
              <a:rPr kumimoji="1" lang="en-US" altLang="ja-JP" sz="3200" dirty="0"/>
              <a:t>4</a:t>
            </a:r>
            <a:endParaRPr kumimoji="1" lang="ja-JP" altLang="en-US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318186-06D8-E8DC-2482-F766F55805DC}"/>
              </a:ext>
            </a:extLst>
          </p:cNvPr>
          <p:cNvSpPr txBox="1"/>
          <p:nvPr/>
        </p:nvSpPr>
        <p:spPr>
          <a:xfrm>
            <a:off x="838200" y="991586"/>
            <a:ext cx="10949412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==== Main ====</a:t>
            </a:r>
            <a:r>
              <a:rPr kumimoji="1" lang="ja-JP" altLang="en-US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kumimoji="1" lang="en-US" altLang="ja-JP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kumimoji="1"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 = ~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各変数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今回は電磁石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continuous: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連続的な変数。設定可能範囲を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discrete: 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離散的な変数。設定可能な値を配列として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に入力。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~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のモデル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				</a:t>
            </a:r>
            <a:r>
              <a:rPr lang="ja-JP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 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eval_func</a:t>
            </a:r>
            <a:r>
              <a:rPr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bounds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変数の設定範囲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initial_design_number</a:t>
            </a:r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1" lang="ja-JP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初期条件用のデータサンプリング数</a:t>
            </a:r>
            <a:endParaRPr kumimoji="1" lang="en-US" altLang="ja-JP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acquisition_type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獲得関数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(LCB,PI,EI)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acquisition_weight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jitter	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大きいほど探索重視、小さいほど予測重視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de_duplication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重複したデータのサンプル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で重複しない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normalize_Y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評価関数の規格化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	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評価関数の最大化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or 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最小化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(False)</a:t>
            </a:r>
          </a:p>
          <a:p>
            <a:endParaRPr lang="en-US" altLang="ja-JP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myBopt.run_optimization</a:t>
            </a:r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ja-JP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=**)		</a:t>
            </a:r>
            <a:r>
              <a:rPr kumimoji="1" lang="ja-JP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最適化の実行。</a:t>
            </a:r>
            <a:r>
              <a:rPr kumimoji="1" lang="en-US" altLang="ja-JP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1" lang="ja-JP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内はイタレーション数</a:t>
            </a:r>
            <a:endParaRPr kumimoji="1" lang="en-US" altLang="ja-JP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myBopt.plot_acquisition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評価関数や獲得関数の描写。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次元以上は不可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myBopt.plot_convergence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		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最適化結果の推移の描写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27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ADC5D-E2F7-806B-3119-EA8AFAE8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/>
          </a:bodyPr>
          <a:lstStyle/>
          <a:p>
            <a:r>
              <a:rPr kumimoji="1"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endParaRPr kumimoji="1" lang="ja-JP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C4905B-3B51-04C8-6A4F-A457D39BA2C5}"/>
              </a:ext>
            </a:extLst>
          </p:cNvPr>
          <p:cNvSpPr txBox="1"/>
          <p:nvPr/>
        </p:nvSpPr>
        <p:spPr>
          <a:xfrm>
            <a:off x="838200" y="1500534"/>
            <a:ext cx="109856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Setup.txt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中のコマンド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git+https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://github.com/ocelot-collab/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ocelot.git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pyfftw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numexpr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numba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を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で実行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7C5DD31-79EA-512B-D70B-654B676C0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255" y="2615033"/>
            <a:ext cx="7063545" cy="700822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F38803B0-8F8B-B9D1-3F4E-B934607D35AD}"/>
              </a:ext>
            </a:extLst>
          </p:cNvPr>
          <p:cNvSpPr/>
          <p:nvPr/>
        </p:nvSpPr>
        <p:spPr>
          <a:xfrm>
            <a:off x="4398898" y="2755958"/>
            <a:ext cx="363226" cy="3613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1A00E3-5FFC-9F9D-B714-935A74201B74}"/>
              </a:ext>
            </a:extLst>
          </p:cNvPr>
          <p:cNvSpPr txBox="1"/>
          <p:nvPr/>
        </p:nvSpPr>
        <p:spPr>
          <a:xfrm>
            <a:off x="2969537" y="4133584"/>
            <a:ext cx="5377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GPyOpt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ベイズ最適化計算用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Ocelot		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ビーム軌道計算用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その他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Ocelot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計算に必要なあれこれ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が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される</a:t>
            </a:r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ただし</a:t>
            </a:r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kumimoji="1" lang="en-US" altLang="ja-JP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Colaboratory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の場合、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時間でリセットされてしまうため注意</a:t>
            </a:r>
            <a:endParaRPr kumimoji="1" lang="en-US" altLang="ja-JP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42D13F6-B817-D947-4619-546AB120EA44}"/>
              </a:ext>
            </a:extLst>
          </p:cNvPr>
          <p:cNvSpPr/>
          <p:nvPr/>
        </p:nvSpPr>
        <p:spPr>
          <a:xfrm>
            <a:off x="5214796" y="3570699"/>
            <a:ext cx="506994" cy="4459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5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7865</TotalTime>
  <Words>1265</Words>
  <Application>Microsoft Office PowerPoint</Application>
  <PresentationFormat>ワイド画面</PresentationFormat>
  <Paragraphs>147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-apple-system</vt:lpstr>
      <vt:lpstr>游ゴシック</vt:lpstr>
      <vt:lpstr>游ゴシック Light</vt:lpstr>
      <vt:lpstr>Arial</vt:lpstr>
      <vt:lpstr>Cambria Math</vt:lpstr>
      <vt:lpstr>Times New Roman</vt:lpstr>
      <vt:lpstr>Office テーマ</vt:lpstr>
      <vt:lpstr>ベイズ最適化の チュートリアル</vt:lpstr>
      <vt:lpstr>はじめに</vt:lpstr>
      <vt:lpstr>はじめに</vt:lpstr>
      <vt:lpstr>はじめに</vt:lpstr>
      <vt:lpstr>実行ファイルの中身1</vt:lpstr>
      <vt:lpstr>実行ファイルの中身2</vt:lpstr>
      <vt:lpstr>実行ファイルの中身3</vt:lpstr>
      <vt:lpstr>実行ファイルの中身4</vt:lpstr>
      <vt:lpstr>Setup</vt:lpstr>
      <vt:lpstr>実行</vt:lpstr>
      <vt:lpstr>実行結果例</vt:lpstr>
      <vt:lpstr>PowerPoint プレゼンテーション</vt:lpstr>
      <vt:lpstr>実行ファイルの中身4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ベイズ最適化の チュートリアル</dc:title>
  <dc:creator>Yasuyuki Morita</dc:creator>
  <cp:lastModifiedBy>Yasuyuki Morita</cp:lastModifiedBy>
  <cp:revision>6</cp:revision>
  <dcterms:created xsi:type="dcterms:W3CDTF">2023-11-06T03:13:03Z</dcterms:created>
  <dcterms:modified xsi:type="dcterms:W3CDTF">2023-11-29T01:16:40Z</dcterms:modified>
</cp:coreProperties>
</file>