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14"/>
  </p:notesMasterIdLst>
  <p:sldIdLst>
    <p:sldId id="256" r:id="rId2"/>
    <p:sldId id="258" r:id="rId3"/>
    <p:sldId id="260" r:id="rId4"/>
    <p:sldId id="261" r:id="rId5"/>
    <p:sldId id="264" r:id="rId6"/>
    <p:sldId id="262" r:id="rId7"/>
    <p:sldId id="263" r:id="rId8"/>
    <p:sldId id="267" r:id="rId9"/>
    <p:sldId id="265" r:id="rId10"/>
    <p:sldId id="268" r:id="rId11"/>
    <p:sldId id="270" r:id="rId12"/>
    <p:sldId id="271" r:id="rId13"/>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4"/>
    <p:restoredTop sz="75367"/>
  </p:normalViewPr>
  <p:slideViewPr>
    <p:cSldViewPr snapToGrid="0">
      <p:cViewPr>
        <p:scale>
          <a:sx n="104" d="100"/>
          <a:sy n="104" d="100"/>
        </p:scale>
        <p:origin x="4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95773-1869-864C-AB83-6EF783ED11EB}" type="doc">
      <dgm:prSet loTypeId="urn:microsoft.com/office/officeart/2005/8/layout/matrix1" loCatId="" qsTypeId="urn:microsoft.com/office/officeart/2005/8/quickstyle/simple1" qsCatId="simple" csTypeId="urn:microsoft.com/office/officeart/2005/8/colors/accent1_3" csCatId="accent1" phldr="1"/>
      <dgm:spPr/>
      <dgm:t>
        <a:bodyPr/>
        <a:lstStyle/>
        <a:p>
          <a:endParaRPr lang="en-GB"/>
        </a:p>
      </dgm:t>
    </dgm:pt>
    <dgm:pt modelId="{78D385A1-D6D9-F743-9204-80A0E524E558}">
      <dgm:prSet phldrT="[Text]"/>
      <dgm:spPr/>
      <dgm:t>
        <a:bodyPr/>
        <a:lstStyle/>
        <a:p>
          <a:r>
            <a:rPr lang="en-GB" dirty="0">
              <a:latin typeface="Times New Roman" panose="02020603050405020304" pitchFamily="18" charset="0"/>
              <a:cs typeface="Times New Roman" panose="02020603050405020304" pitchFamily="18" charset="0"/>
            </a:rPr>
            <a:t>Long Term Rate</a:t>
          </a:r>
        </a:p>
      </dgm:t>
    </dgm:pt>
    <dgm:pt modelId="{0D9A01B2-A45B-3341-8247-681F7B91B9B2}" type="parTrans" cxnId="{C77D930C-0825-3B41-B9F7-DFE48DEA5AB2}">
      <dgm:prSet/>
      <dgm:spPr/>
      <dgm:t>
        <a:bodyPr/>
        <a:lstStyle/>
        <a:p>
          <a:endParaRPr lang="en-GB"/>
        </a:p>
      </dgm:t>
    </dgm:pt>
    <dgm:pt modelId="{DEA91D7D-4342-3344-B083-24F4D28BCFD9}" type="sibTrans" cxnId="{C77D930C-0825-3B41-B9F7-DFE48DEA5AB2}">
      <dgm:prSet/>
      <dgm:spPr/>
      <dgm:t>
        <a:bodyPr/>
        <a:lstStyle/>
        <a:p>
          <a:endParaRPr lang="en-GB"/>
        </a:p>
      </dgm:t>
    </dgm:pt>
    <dgm:pt modelId="{AC4554B8-8F8F-A942-8BC4-0EDEE9342058}">
      <dgm:prSet phldrT="[Text]"/>
      <dgm:spPr/>
      <dgm:t>
        <a:bodyPr/>
        <a:lstStyle/>
        <a:p>
          <a:endParaRPr lang="en-GB" dirty="0"/>
        </a:p>
        <a:p>
          <a:r>
            <a:rPr lang="en-GB" dirty="0">
              <a:latin typeface="Times New Roman" panose="02020603050405020304" pitchFamily="18" charset="0"/>
              <a:cs typeface="Times New Roman" panose="02020603050405020304" pitchFamily="18" charset="0"/>
            </a:rPr>
            <a:t>Firms</a:t>
          </a:r>
        </a:p>
      </dgm:t>
    </dgm:pt>
    <dgm:pt modelId="{EC908F7F-BAE9-E44F-A2B3-63D0A58FEACB}" type="parTrans" cxnId="{E2C2C95B-58FF-2844-A99B-B5429BD82B93}">
      <dgm:prSet/>
      <dgm:spPr/>
      <dgm:t>
        <a:bodyPr/>
        <a:lstStyle/>
        <a:p>
          <a:endParaRPr lang="en-GB"/>
        </a:p>
      </dgm:t>
    </dgm:pt>
    <dgm:pt modelId="{A7D39884-B9C0-7D49-B574-EEE3C2B2D556}" type="sibTrans" cxnId="{E2C2C95B-58FF-2844-A99B-B5429BD82B93}">
      <dgm:prSet/>
      <dgm:spPr/>
      <dgm:t>
        <a:bodyPr/>
        <a:lstStyle/>
        <a:p>
          <a:endParaRPr lang="en-GB"/>
        </a:p>
      </dgm:t>
    </dgm:pt>
    <dgm:pt modelId="{676DF5A1-336B-9C46-AF5F-E2EC0177EEEB}">
      <dgm:prSet phldrT="[Text]"/>
      <dgm:spPr/>
      <dgm:t>
        <a:bodyPr/>
        <a:lstStyle/>
        <a:p>
          <a:endParaRPr lang="en-GB" dirty="0"/>
        </a:p>
        <a:p>
          <a:r>
            <a:rPr lang="en-GB" dirty="0">
              <a:latin typeface="Times New Roman" panose="02020603050405020304" pitchFamily="18" charset="0"/>
              <a:cs typeface="Times New Roman" panose="02020603050405020304" pitchFamily="18" charset="0"/>
            </a:rPr>
            <a:t>Banks</a:t>
          </a:r>
        </a:p>
      </dgm:t>
    </dgm:pt>
    <dgm:pt modelId="{C17FD8A9-6397-DD4A-A9AE-14A297C0573F}" type="parTrans" cxnId="{4E6A8C21-D33A-5744-8388-8B04CC243D84}">
      <dgm:prSet/>
      <dgm:spPr/>
      <dgm:t>
        <a:bodyPr/>
        <a:lstStyle/>
        <a:p>
          <a:endParaRPr lang="en-GB"/>
        </a:p>
      </dgm:t>
    </dgm:pt>
    <dgm:pt modelId="{23D7D550-A570-A841-A6F8-5B4407478164}" type="sibTrans" cxnId="{4E6A8C21-D33A-5744-8388-8B04CC243D84}">
      <dgm:prSet/>
      <dgm:spPr/>
      <dgm:t>
        <a:bodyPr/>
        <a:lstStyle/>
        <a:p>
          <a:endParaRPr lang="en-GB"/>
        </a:p>
      </dgm:t>
    </dgm:pt>
    <dgm:pt modelId="{9B989931-60CE-9E44-AC8E-B41B21040E72}">
      <dgm:prSet phldrT="[Text]"/>
      <dgm:spPr/>
      <dgm:t>
        <a:bodyPr/>
        <a:lstStyle/>
        <a:p>
          <a:r>
            <a:rPr lang="en-GB" dirty="0">
              <a:latin typeface="Times New Roman" panose="02020603050405020304" pitchFamily="18" charset="0"/>
              <a:cs typeface="Times New Roman" panose="02020603050405020304" pitchFamily="18" charset="0"/>
            </a:rPr>
            <a:t>Government</a:t>
          </a:r>
        </a:p>
      </dgm:t>
    </dgm:pt>
    <dgm:pt modelId="{75071064-F5C8-2E4B-AF93-F48B028505C3}" type="parTrans" cxnId="{9C98FBBA-25FD-E949-8EE5-9CF507F8EBDA}">
      <dgm:prSet/>
      <dgm:spPr/>
      <dgm:t>
        <a:bodyPr/>
        <a:lstStyle/>
        <a:p>
          <a:endParaRPr lang="en-GB"/>
        </a:p>
      </dgm:t>
    </dgm:pt>
    <dgm:pt modelId="{175B60DB-F599-5D4D-97E5-82E377CE354F}" type="sibTrans" cxnId="{9C98FBBA-25FD-E949-8EE5-9CF507F8EBDA}">
      <dgm:prSet/>
      <dgm:spPr/>
      <dgm:t>
        <a:bodyPr/>
        <a:lstStyle/>
        <a:p>
          <a:endParaRPr lang="en-GB"/>
        </a:p>
      </dgm:t>
    </dgm:pt>
    <dgm:pt modelId="{7262CC36-524A-4C4D-8F1D-51089A8C9AD0}">
      <dgm:prSet phldrT="[Text]"/>
      <dgm:spPr/>
      <dgm:t>
        <a:bodyPr/>
        <a:lstStyle/>
        <a:p>
          <a:r>
            <a:rPr lang="en-GB" dirty="0">
              <a:latin typeface="Times New Roman" panose="02020603050405020304" pitchFamily="18" charset="0"/>
              <a:cs typeface="Times New Roman" panose="02020603050405020304" pitchFamily="18" charset="0"/>
            </a:rPr>
            <a:t>Households</a:t>
          </a:r>
        </a:p>
      </dgm:t>
    </dgm:pt>
    <dgm:pt modelId="{2A933875-36BA-5A43-B1F7-43CAFDDD75B4}" type="parTrans" cxnId="{B9432A03-FB4D-DB4B-9A08-C5171236F78B}">
      <dgm:prSet/>
      <dgm:spPr/>
      <dgm:t>
        <a:bodyPr/>
        <a:lstStyle/>
        <a:p>
          <a:endParaRPr lang="en-GB"/>
        </a:p>
      </dgm:t>
    </dgm:pt>
    <dgm:pt modelId="{2ECC8D69-2BFE-4446-866E-DAC04302DBC3}" type="sibTrans" cxnId="{B9432A03-FB4D-DB4B-9A08-C5171236F78B}">
      <dgm:prSet/>
      <dgm:spPr/>
      <dgm:t>
        <a:bodyPr/>
        <a:lstStyle/>
        <a:p>
          <a:endParaRPr lang="en-GB"/>
        </a:p>
      </dgm:t>
    </dgm:pt>
    <dgm:pt modelId="{4727F7D1-1A9C-2247-B951-8A6D98B61A84}" type="pres">
      <dgm:prSet presAssocID="{CD395773-1869-864C-AB83-6EF783ED11EB}" presName="diagram" presStyleCnt="0">
        <dgm:presLayoutVars>
          <dgm:chMax val="1"/>
          <dgm:dir/>
          <dgm:animLvl val="ctr"/>
          <dgm:resizeHandles val="exact"/>
        </dgm:presLayoutVars>
      </dgm:prSet>
      <dgm:spPr/>
    </dgm:pt>
    <dgm:pt modelId="{5E179D20-2A14-AA4C-A3E7-68F3E7124A45}" type="pres">
      <dgm:prSet presAssocID="{CD395773-1869-864C-AB83-6EF783ED11EB}" presName="matrix" presStyleCnt="0"/>
      <dgm:spPr/>
    </dgm:pt>
    <dgm:pt modelId="{E83B32CC-15FF-D749-90E1-33B5DBA20E35}" type="pres">
      <dgm:prSet presAssocID="{CD395773-1869-864C-AB83-6EF783ED11EB}" presName="tile1" presStyleLbl="node1" presStyleIdx="0" presStyleCnt="4"/>
      <dgm:spPr/>
    </dgm:pt>
    <dgm:pt modelId="{E01F477C-9EED-1446-AA49-86935C226383}" type="pres">
      <dgm:prSet presAssocID="{CD395773-1869-864C-AB83-6EF783ED11EB}" presName="tile1text" presStyleLbl="node1" presStyleIdx="0" presStyleCnt="4">
        <dgm:presLayoutVars>
          <dgm:chMax val="0"/>
          <dgm:chPref val="0"/>
          <dgm:bulletEnabled val="1"/>
        </dgm:presLayoutVars>
      </dgm:prSet>
      <dgm:spPr/>
    </dgm:pt>
    <dgm:pt modelId="{905AEEC9-2D41-374E-9E6A-270BC5F9E40F}" type="pres">
      <dgm:prSet presAssocID="{CD395773-1869-864C-AB83-6EF783ED11EB}" presName="tile2" presStyleLbl="node1" presStyleIdx="1" presStyleCnt="4" custLinFactNeighborX="86657" custLinFactNeighborY="-100000"/>
      <dgm:spPr/>
    </dgm:pt>
    <dgm:pt modelId="{A5E8F3E2-FAEB-1B4C-976E-F15CA7FC9A4B}" type="pres">
      <dgm:prSet presAssocID="{CD395773-1869-864C-AB83-6EF783ED11EB}" presName="tile2text" presStyleLbl="node1" presStyleIdx="1" presStyleCnt="4">
        <dgm:presLayoutVars>
          <dgm:chMax val="0"/>
          <dgm:chPref val="0"/>
          <dgm:bulletEnabled val="1"/>
        </dgm:presLayoutVars>
      </dgm:prSet>
      <dgm:spPr/>
    </dgm:pt>
    <dgm:pt modelId="{AA001EC2-3616-6B43-A426-CEB17DF153DB}" type="pres">
      <dgm:prSet presAssocID="{CD395773-1869-864C-AB83-6EF783ED11EB}" presName="tile3" presStyleLbl="node1" presStyleIdx="2" presStyleCnt="4"/>
      <dgm:spPr/>
    </dgm:pt>
    <dgm:pt modelId="{0ACEEA18-279C-4B41-80BE-4B3E238A0CAF}" type="pres">
      <dgm:prSet presAssocID="{CD395773-1869-864C-AB83-6EF783ED11EB}" presName="tile3text" presStyleLbl="node1" presStyleIdx="2" presStyleCnt="4">
        <dgm:presLayoutVars>
          <dgm:chMax val="0"/>
          <dgm:chPref val="0"/>
          <dgm:bulletEnabled val="1"/>
        </dgm:presLayoutVars>
      </dgm:prSet>
      <dgm:spPr/>
    </dgm:pt>
    <dgm:pt modelId="{347E5971-EAB5-4647-A939-165ED4AE5E7D}" type="pres">
      <dgm:prSet presAssocID="{CD395773-1869-864C-AB83-6EF783ED11EB}" presName="tile4" presStyleLbl="node1" presStyleIdx="3" presStyleCnt="4"/>
      <dgm:spPr/>
    </dgm:pt>
    <dgm:pt modelId="{5AF1B9FB-4A01-D44C-8ADB-35755FD74A01}" type="pres">
      <dgm:prSet presAssocID="{CD395773-1869-864C-AB83-6EF783ED11EB}" presName="tile4text" presStyleLbl="node1" presStyleIdx="3" presStyleCnt="4">
        <dgm:presLayoutVars>
          <dgm:chMax val="0"/>
          <dgm:chPref val="0"/>
          <dgm:bulletEnabled val="1"/>
        </dgm:presLayoutVars>
      </dgm:prSet>
      <dgm:spPr/>
    </dgm:pt>
    <dgm:pt modelId="{CB8648FD-F756-FF4A-85A9-FC38ECF447FC}" type="pres">
      <dgm:prSet presAssocID="{CD395773-1869-864C-AB83-6EF783ED11EB}" presName="centerTile" presStyleLbl="fgShp" presStyleIdx="0" presStyleCnt="1">
        <dgm:presLayoutVars>
          <dgm:chMax val="0"/>
          <dgm:chPref val="0"/>
        </dgm:presLayoutVars>
      </dgm:prSet>
      <dgm:spPr/>
    </dgm:pt>
  </dgm:ptLst>
  <dgm:cxnLst>
    <dgm:cxn modelId="{B9432A03-FB4D-DB4B-9A08-C5171236F78B}" srcId="{78D385A1-D6D9-F743-9204-80A0E524E558}" destId="{7262CC36-524A-4C4D-8F1D-51089A8C9AD0}" srcOrd="3" destOrd="0" parTransId="{2A933875-36BA-5A43-B1F7-43CAFDDD75B4}" sibTransId="{2ECC8D69-2BFE-4446-866E-DAC04302DBC3}"/>
    <dgm:cxn modelId="{C77D930C-0825-3B41-B9F7-DFE48DEA5AB2}" srcId="{CD395773-1869-864C-AB83-6EF783ED11EB}" destId="{78D385A1-D6D9-F743-9204-80A0E524E558}" srcOrd="0" destOrd="0" parTransId="{0D9A01B2-A45B-3341-8247-681F7B91B9B2}" sibTransId="{DEA91D7D-4342-3344-B083-24F4D28BCFD9}"/>
    <dgm:cxn modelId="{01EC281D-A3C7-3447-B875-E13F413E07C0}" type="presOf" srcId="{CD395773-1869-864C-AB83-6EF783ED11EB}" destId="{4727F7D1-1A9C-2247-B951-8A6D98B61A84}" srcOrd="0" destOrd="0" presId="urn:microsoft.com/office/officeart/2005/8/layout/matrix1"/>
    <dgm:cxn modelId="{70A50021-B42B-1146-B837-86401163A268}" type="presOf" srcId="{676DF5A1-336B-9C46-AF5F-E2EC0177EEEB}" destId="{905AEEC9-2D41-374E-9E6A-270BC5F9E40F}" srcOrd="0" destOrd="0" presId="urn:microsoft.com/office/officeart/2005/8/layout/matrix1"/>
    <dgm:cxn modelId="{4E6A8C21-D33A-5744-8388-8B04CC243D84}" srcId="{78D385A1-D6D9-F743-9204-80A0E524E558}" destId="{676DF5A1-336B-9C46-AF5F-E2EC0177EEEB}" srcOrd="1" destOrd="0" parTransId="{C17FD8A9-6397-DD4A-A9AE-14A297C0573F}" sibTransId="{23D7D550-A570-A841-A6F8-5B4407478164}"/>
    <dgm:cxn modelId="{C7EED72D-B377-0C4D-BE47-1717CF3E1E70}" type="presOf" srcId="{78D385A1-D6D9-F743-9204-80A0E524E558}" destId="{CB8648FD-F756-FF4A-85A9-FC38ECF447FC}" srcOrd="0" destOrd="0" presId="urn:microsoft.com/office/officeart/2005/8/layout/matrix1"/>
    <dgm:cxn modelId="{4A95023C-FCDA-3743-A82F-F52E5C64BBE9}" type="presOf" srcId="{7262CC36-524A-4C4D-8F1D-51089A8C9AD0}" destId="{347E5971-EAB5-4647-A939-165ED4AE5E7D}" srcOrd="0" destOrd="0" presId="urn:microsoft.com/office/officeart/2005/8/layout/matrix1"/>
    <dgm:cxn modelId="{DC856A4D-F957-7449-BFA5-1B9D27071003}" type="presOf" srcId="{9B989931-60CE-9E44-AC8E-B41B21040E72}" destId="{AA001EC2-3616-6B43-A426-CEB17DF153DB}" srcOrd="0" destOrd="0" presId="urn:microsoft.com/office/officeart/2005/8/layout/matrix1"/>
    <dgm:cxn modelId="{2944C259-7A26-1341-97E9-F59436FEA00C}" type="presOf" srcId="{676DF5A1-336B-9C46-AF5F-E2EC0177EEEB}" destId="{A5E8F3E2-FAEB-1B4C-976E-F15CA7FC9A4B}" srcOrd="1" destOrd="0" presId="urn:microsoft.com/office/officeart/2005/8/layout/matrix1"/>
    <dgm:cxn modelId="{E2C2C95B-58FF-2844-A99B-B5429BD82B93}" srcId="{78D385A1-D6D9-F743-9204-80A0E524E558}" destId="{AC4554B8-8F8F-A942-8BC4-0EDEE9342058}" srcOrd="0" destOrd="0" parTransId="{EC908F7F-BAE9-E44F-A2B3-63D0A58FEACB}" sibTransId="{A7D39884-B9C0-7D49-B574-EEE3C2B2D556}"/>
    <dgm:cxn modelId="{1402C961-604B-9F47-BF8F-8DFC87F24995}" type="presOf" srcId="{9B989931-60CE-9E44-AC8E-B41B21040E72}" destId="{0ACEEA18-279C-4B41-80BE-4B3E238A0CAF}" srcOrd="1" destOrd="0" presId="urn:microsoft.com/office/officeart/2005/8/layout/matrix1"/>
    <dgm:cxn modelId="{B3613986-E254-F44F-8196-1CA9F72F62D0}" type="presOf" srcId="{7262CC36-524A-4C4D-8F1D-51089A8C9AD0}" destId="{5AF1B9FB-4A01-D44C-8ADB-35755FD74A01}" srcOrd="1" destOrd="0" presId="urn:microsoft.com/office/officeart/2005/8/layout/matrix1"/>
    <dgm:cxn modelId="{9C98FBBA-25FD-E949-8EE5-9CF507F8EBDA}" srcId="{78D385A1-D6D9-F743-9204-80A0E524E558}" destId="{9B989931-60CE-9E44-AC8E-B41B21040E72}" srcOrd="2" destOrd="0" parTransId="{75071064-F5C8-2E4B-AF93-F48B028505C3}" sibTransId="{175B60DB-F599-5D4D-97E5-82E377CE354F}"/>
    <dgm:cxn modelId="{C0B2A1DF-1C12-B340-9E53-C19406EAB765}" type="presOf" srcId="{AC4554B8-8F8F-A942-8BC4-0EDEE9342058}" destId="{E01F477C-9EED-1446-AA49-86935C226383}" srcOrd="1" destOrd="0" presId="urn:microsoft.com/office/officeart/2005/8/layout/matrix1"/>
    <dgm:cxn modelId="{92AAEDE0-CAAE-834C-9FE5-22B019EEE1E2}" type="presOf" srcId="{AC4554B8-8F8F-A942-8BC4-0EDEE9342058}" destId="{E83B32CC-15FF-D749-90E1-33B5DBA20E35}" srcOrd="0" destOrd="0" presId="urn:microsoft.com/office/officeart/2005/8/layout/matrix1"/>
    <dgm:cxn modelId="{2F9E8699-74F7-3640-96AF-477511536CF5}" type="presParOf" srcId="{4727F7D1-1A9C-2247-B951-8A6D98B61A84}" destId="{5E179D20-2A14-AA4C-A3E7-68F3E7124A45}" srcOrd="0" destOrd="0" presId="urn:microsoft.com/office/officeart/2005/8/layout/matrix1"/>
    <dgm:cxn modelId="{037EAD02-124F-6445-B337-A4BCD3FDBBC5}" type="presParOf" srcId="{5E179D20-2A14-AA4C-A3E7-68F3E7124A45}" destId="{E83B32CC-15FF-D749-90E1-33B5DBA20E35}" srcOrd="0" destOrd="0" presId="urn:microsoft.com/office/officeart/2005/8/layout/matrix1"/>
    <dgm:cxn modelId="{A1B05DAC-34B5-CB4E-9A12-B9A041D3A286}" type="presParOf" srcId="{5E179D20-2A14-AA4C-A3E7-68F3E7124A45}" destId="{E01F477C-9EED-1446-AA49-86935C226383}" srcOrd="1" destOrd="0" presId="urn:microsoft.com/office/officeart/2005/8/layout/matrix1"/>
    <dgm:cxn modelId="{AE7073F6-F759-104A-8E35-CF2B31F7054C}" type="presParOf" srcId="{5E179D20-2A14-AA4C-A3E7-68F3E7124A45}" destId="{905AEEC9-2D41-374E-9E6A-270BC5F9E40F}" srcOrd="2" destOrd="0" presId="urn:microsoft.com/office/officeart/2005/8/layout/matrix1"/>
    <dgm:cxn modelId="{00FA6B0C-C9C2-1540-95E9-3E0F99207CCF}" type="presParOf" srcId="{5E179D20-2A14-AA4C-A3E7-68F3E7124A45}" destId="{A5E8F3E2-FAEB-1B4C-976E-F15CA7FC9A4B}" srcOrd="3" destOrd="0" presId="urn:microsoft.com/office/officeart/2005/8/layout/matrix1"/>
    <dgm:cxn modelId="{AC783231-FB9F-9140-9564-61DD752D028B}" type="presParOf" srcId="{5E179D20-2A14-AA4C-A3E7-68F3E7124A45}" destId="{AA001EC2-3616-6B43-A426-CEB17DF153DB}" srcOrd="4" destOrd="0" presId="urn:microsoft.com/office/officeart/2005/8/layout/matrix1"/>
    <dgm:cxn modelId="{A1C4DD52-4E0D-5D4C-85EC-523BCCC1EA53}" type="presParOf" srcId="{5E179D20-2A14-AA4C-A3E7-68F3E7124A45}" destId="{0ACEEA18-279C-4B41-80BE-4B3E238A0CAF}" srcOrd="5" destOrd="0" presId="urn:microsoft.com/office/officeart/2005/8/layout/matrix1"/>
    <dgm:cxn modelId="{8AC7A4CC-6B90-9345-BAC9-EE1BF32C55AB}" type="presParOf" srcId="{5E179D20-2A14-AA4C-A3E7-68F3E7124A45}" destId="{347E5971-EAB5-4647-A939-165ED4AE5E7D}" srcOrd="6" destOrd="0" presId="urn:microsoft.com/office/officeart/2005/8/layout/matrix1"/>
    <dgm:cxn modelId="{FDE353D3-C21C-7143-A154-5FA8E673B0E8}" type="presParOf" srcId="{5E179D20-2A14-AA4C-A3E7-68F3E7124A45}" destId="{5AF1B9FB-4A01-D44C-8ADB-35755FD74A01}" srcOrd="7" destOrd="0" presId="urn:microsoft.com/office/officeart/2005/8/layout/matrix1"/>
    <dgm:cxn modelId="{961B6C90-32E1-7944-8048-0B333F4C124A}" type="presParOf" srcId="{4727F7D1-1A9C-2247-B951-8A6D98B61A84}" destId="{CB8648FD-F756-FF4A-85A9-FC38ECF447FC}"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4F9D8F-7F68-A948-971D-62A2F9DCBB71}" type="doc">
      <dgm:prSet loTypeId="urn:microsoft.com/office/officeart/2005/8/layout/process1" loCatId="" qsTypeId="urn:microsoft.com/office/officeart/2005/8/quickstyle/simple1" qsCatId="simple" csTypeId="urn:microsoft.com/office/officeart/2005/8/colors/accent1_4" csCatId="accent1" phldr="1"/>
      <dgm:spPr/>
    </dgm:pt>
    <dgm:pt modelId="{B3B3F48D-55E7-0145-B1AC-667260536911}">
      <dgm:prSet phldrT="[Text]" custT="1"/>
      <dgm:spPr/>
      <dgm:t>
        <a:bodyPr/>
        <a:lstStyle/>
        <a:p>
          <a:r>
            <a:rPr lang="en-GB" sz="1700" dirty="0">
              <a:latin typeface="Times New Roman" panose="02020603050405020304" pitchFamily="18" charset="0"/>
              <a:cs typeface="Times New Roman" panose="02020603050405020304" pitchFamily="18" charset="0"/>
            </a:rPr>
            <a:t>Monetary Authority </a:t>
          </a:r>
        </a:p>
      </dgm:t>
    </dgm:pt>
    <dgm:pt modelId="{C552261B-9045-0047-BDA9-1A82C1C839DA}" type="parTrans" cxnId="{3222A14E-2969-DA4E-8146-C94D54F4DF8B}">
      <dgm:prSet/>
      <dgm:spPr/>
      <dgm:t>
        <a:bodyPr/>
        <a:lstStyle/>
        <a:p>
          <a:endParaRPr lang="en-GB"/>
        </a:p>
      </dgm:t>
    </dgm:pt>
    <dgm:pt modelId="{2D595431-B6FF-8D4C-9D18-D705B72375B6}" type="sibTrans" cxnId="{3222A14E-2969-DA4E-8146-C94D54F4DF8B}">
      <dgm:prSet/>
      <dgm:spPr/>
      <dgm:t>
        <a:bodyPr/>
        <a:lstStyle/>
        <a:p>
          <a:endParaRPr lang="en-GB"/>
        </a:p>
      </dgm:t>
    </dgm:pt>
    <dgm:pt modelId="{39676064-66B2-EE49-B5A9-58428796104C}">
      <dgm:prSet phldrT="[Text]" custT="1"/>
      <dgm:spPr/>
      <dgm:t>
        <a:bodyPr/>
        <a:lstStyle/>
        <a:p>
          <a:r>
            <a:rPr lang="en-GB" sz="1700" dirty="0">
              <a:latin typeface="Times New Roman" panose="02020603050405020304" pitchFamily="18" charset="0"/>
              <a:cs typeface="Times New Roman" panose="02020603050405020304" pitchFamily="18" charset="0"/>
            </a:rPr>
            <a:t>Short term rate </a:t>
          </a:r>
        </a:p>
      </dgm:t>
    </dgm:pt>
    <dgm:pt modelId="{0D298972-A5D6-9444-9E81-2B0E9A58BBC1}" type="parTrans" cxnId="{05F31C7D-0AEF-6F47-93A1-24359FDB7FAD}">
      <dgm:prSet/>
      <dgm:spPr/>
      <dgm:t>
        <a:bodyPr/>
        <a:lstStyle/>
        <a:p>
          <a:endParaRPr lang="en-GB"/>
        </a:p>
      </dgm:t>
    </dgm:pt>
    <dgm:pt modelId="{6D0EBB22-7158-8C45-8FD0-18AFDC0BF898}" type="sibTrans" cxnId="{05F31C7D-0AEF-6F47-93A1-24359FDB7FAD}">
      <dgm:prSet/>
      <dgm:spPr/>
      <dgm:t>
        <a:bodyPr/>
        <a:lstStyle/>
        <a:p>
          <a:endParaRPr lang="en-GB"/>
        </a:p>
      </dgm:t>
    </dgm:pt>
    <dgm:pt modelId="{1E01B7F0-D1B9-E84B-AE53-6ABEAC19135F}" type="pres">
      <dgm:prSet presAssocID="{7E4F9D8F-7F68-A948-971D-62A2F9DCBB71}" presName="Name0" presStyleCnt="0">
        <dgm:presLayoutVars>
          <dgm:dir/>
          <dgm:resizeHandles val="exact"/>
        </dgm:presLayoutVars>
      </dgm:prSet>
      <dgm:spPr/>
    </dgm:pt>
    <dgm:pt modelId="{956EEDC0-6425-D44A-BD35-981E59A83696}" type="pres">
      <dgm:prSet presAssocID="{B3B3F48D-55E7-0145-B1AC-667260536911}" presName="node" presStyleLbl="node1" presStyleIdx="0" presStyleCnt="2" custLinFactNeighborX="1674" custLinFactNeighborY="-69631">
        <dgm:presLayoutVars>
          <dgm:bulletEnabled val="1"/>
        </dgm:presLayoutVars>
      </dgm:prSet>
      <dgm:spPr/>
    </dgm:pt>
    <dgm:pt modelId="{63DCB36B-6B1A-BB45-A21F-4E354F5604F1}" type="pres">
      <dgm:prSet presAssocID="{2D595431-B6FF-8D4C-9D18-D705B72375B6}" presName="sibTrans" presStyleLbl="sibTrans2D1" presStyleIdx="0" presStyleCnt="1"/>
      <dgm:spPr/>
    </dgm:pt>
    <dgm:pt modelId="{4BA29F1E-3267-A143-AA78-6ED92B023C39}" type="pres">
      <dgm:prSet presAssocID="{2D595431-B6FF-8D4C-9D18-D705B72375B6}" presName="connectorText" presStyleLbl="sibTrans2D1" presStyleIdx="0" presStyleCnt="1"/>
      <dgm:spPr/>
    </dgm:pt>
    <dgm:pt modelId="{BFFB2EAA-F491-DB40-876B-36C7514B8931}" type="pres">
      <dgm:prSet presAssocID="{39676064-66B2-EE49-B5A9-58428796104C}" presName="node" presStyleLbl="node1" presStyleIdx="1" presStyleCnt="2" custLinFactX="-100000" custLinFactY="12021" custLinFactNeighborX="-105502" custLinFactNeighborY="100000">
        <dgm:presLayoutVars>
          <dgm:bulletEnabled val="1"/>
        </dgm:presLayoutVars>
      </dgm:prSet>
      <dgm:spPr/>
    </dgm:pt>
  </dgm:ptLst>
  <dgm:cxnLst>
    <dgm:cxn modelId="{BDB99E44-A46C-C04C-B444-D9A30621DACC}" type="presOf" srcId="{7E4F9D8F-7F68-A948-971D-62A2F9DCBB71}" destId="{1E01B7F0-D1B9-E84B-AE53-6ABEAC19135F}" srcOrd="0" destOrd="0" presId="urn:microsoft.com/office/officeart/2005/8/layout/process1"/>
    <dgm:cxn modelId="{E92D5F4B-F804-9340-954B-A4C925D94A35}" type="presOf" srcId="{39676064-66B2-EE49-B5A9-58428796104C}" destId="{BFFB2EAA-F491-DB40-876B-36C7514B8931}" srcOrd="0" destOrd="0" presId="urn:microsoft.com/office/officeart/2005/8/layout/process1"/>
    <dgm:cxn modelId="{3222A14E-2969-DA4E-8146-C94D54F4DF8B}" srcId="{7E4F9D8F-7F68-A948-971D-62A2F9DCBB71}" destId="{B3B3F48D-55E7-0145-B1AC-667260536911}" srcOrd="0" destOrd="0" parTransId="{C552261B-9045-0047-BDA9-1A82C1C839DA}" sibTransId="{2D595431-B6FF-8D4C-9D18-D705B72375B6}"/>
    <dgm:cxn modelId="{F57BD262-CE0C-294B-9C40-58909AB25668}" type="presOf" srcId="{B3B3F48D-55E7-0145-B1AC-667260536911}" destId="{956EEDC0-6425-D44A-BD35-981E59A83696}" srcOrd="0" destOrd="0" presId="urn:microsoft.com/office/officeart/2005/8/layout/process1"/>
    <dgm:cxn modelId="{20A1046F-FA26-534F-8930-34BD95F2010B}" type="presOf" srcId="{2D595431-B6FF-8D4C-9D18-D705B72375B6}" destId="{4BA29F1E-3267-A143-AA78-6ED92B023C39}" srcOrd="1" destOrd="0" presId="urn:microsoft.com/office/officeart/2005/8/layout/process1"/>
    <dgm:cxn modelId="{05F31C7D-0AEF-6F47-93A1-24359FDB7FAD}" srcId="{7E4F9D8F-7F68-A948-971D-62A2F9DCBB71}" destId="{39676064-66B2-EE49-B5A9-58428796104C}" srcOrd="1" destOrd="0" parTransId="{0D298972-A5D6-9444-9E81-2B0E9A58BBC1}" sibTransId="{6D0EBB22-7158-8C45-8FD0-18AFDC0BF898}"/>
    <dgm:cxn modelId="{D80E80D3-BB15-6746-80DE-339435FD39D0}" type="presOf" srcId="{2D595431-B6FF-8D4C-9D18-D705B72375B6}" destId="{63DCB36B-6B1A-BB45-A21F-4E354F5604F1}" srcOrd="0" destOrd="0" presId="urn:microsoft.com/office/officeart/2005/8/layout/process1"/>
    <dgm:cxn modelId="{6DBA7118-4F54-0C45-A3A9-E05C33979C44}" type="presParOf" srcId="{1E01B7F0-D1B9-E84B-AE53-6ABEAC19135F}" destId="{956EEDC0-6425-D44A-BD35-981E59A83696}" srcOrd="0" destOrd="0" presId="urn:microsoft.com/office/officeart/2005/8/layout/process1"/>
    <dgm:cxn modelId="{E931D1B5-7625-8542-9FE5-972FFD899093}" type="presParOf" srcId="{1E01B7F0-D1B9-E84B-AE53-6ABEAC19135F}" destId="{63DCB36B-6B1A-BB45-A21F-4E354F5604F1}" srcOrd="1" destOrd="0" presId="urn:microsoft.com/office/officeart/2005/8/layout/process1"/>
    <dgm:cxn modelId="{5F29995E-2959-784B-8281-9EFDDAA9739A}" type="presParOf" srcId="{63DCB36B-6B1A-BB45-A21F-4E354F5604F1}" destId="{4BA29F1E-3267-A143-AA78-6ED92B023C39}" srcOrd="0" destOrd="0" presId="urn:microsoft.com/office/officeart/2005/8/layout/process1"/>
    <dgm:cxn modelId="{77F10E6C-99ED-1944-8BEE-F849DDA60208}" type="presParOf" srcId="{1E01B7F0-D1B9-E84B-AE53-6ABEAC19135F}" destId="{BFFB2EAA-F491-DB40-876B-36C7514B8931}"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B32CC-15FF-D749-90E1-33B5DBA20E35}">
      <dsp:nvSpPr>
        <dsp:cNvPr id="0" name=""/>
        <dsp:cNvSpPr/>
      </dsp:nvSpPr>
      <dsp:spPr>
        <a:xfrm rot="16200000">
          <a:off x="411295" y="-411295"/>
          <a:ext cx="1354666" cy="2177256"/>
        </a:xfrm>
        <a:prstGeom prst="round1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GB" sz="1800" kern="1200" dirty="0"/>
        </a:p>
        <a:p>
          <a:pPr marL="0" lvl="0" indent="0" algn="ctr" defTabSz="800100">
            <a:lnSpc>
              <a:spcPct val="9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Firms</a:t>
          </a:r>
        </a:p>
      </dsp:txBody>
      <dsp:txXfrm rot="5400000">
        <a:off x="0" y="0"/>
        <a:ext cx="2177256" cy="1015999"/>
      </dsp:txXfrm>
    </dsp:sp>
    <dsp:sp modelId="{905AEEC9-2D41-374E-9E6A-270BC5F9E40F}">
      <dsp:nvSpPr>
        <dsp:cNvPr id="0" name=""/>
        <dsp:cNvSpPr/>
      </dsp:nvSpPr>
      <dsp:spPr>
        <a:xfrm>
          <a:off x="2177256" y="0"/>
          <a:ext cx="2177256" cy="1354666"/>
        </a:xfrm>
        <a:prstGeom prst="round1Rect">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GB" sz="1800" kern="1200" dirty="0"/>
        </a:p>
        <a:p>
          <a:pPr marL="0" lvl="0" indent="0" algn="ctr" defTabSz="800100">
            <a:lnSpc>
              <a:spcPct val="9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Banks</a:t>
          </a:r>
        </a:p>
      </dsp:txBody>
      <dsp:txXfrm>
        <a:off x="2177256" y="0"/>
        <a:ext cx="2177256" cy="1015999"/>
      </dsp:txXfrm>
    </dsp:sp>
    <dsp:sp modelId="{AA001EC2-3616-6B43-A426-CEB17DF153DB}">
      <dsp:nvSpPr>
        <dsp:cNvPr id="0" name=""/>
        <dsp:cNvSpPr/>
      </dsp:nvSpPr>
      <dsp:spPr>
        <a:xfrm rot="10800000">
          <a:off x="0" y="1354666"/>
          <a:ext cx="2177256" cy="1354666"/>
        </a:xfrm>
        <a:prstGeom prst="round1Rect">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Government</a:t>
          </a:r>
        </a:p>
      </dsp:txBody>
      <dsp:txXfrm rot="10800000">
        <a:off x="0" y="1693333"/>
        <a:ext cx="2177256" cy="1015999"/>
      </dsp:txXfrm>
    </dsp:sp>
    <dsp:sp modelId="{347E5971-EAB5-4647-A939-165ED4AE5E7D}">
      <dsp:nvSpPr>
        <dsp:cNvPr id="0" name=""/>
        <dsp:cNvSpPr/>
      </dsp:nvSpPr>
      <dsp:spPr>
        <a:xfrm rot="5400000">
          <a:off x="2588551" y="943371"/>
          <a:ext cx="1354666" cy="2177256"/>
        </a:xfrm>
        <a:prstGeom prst="round1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Households</a:t>
          </a:r>
        </a:p>
      </dsp:txBody>
      <dsp:txXfrm rot="-5400000">
        <a:off x="2177256" y="1693332"/>
        <a:ext cx="2177256" cy="1015999"/>
      </dsp:txXfrm>
    </dsp:sp>
    <dsp:sp modelId="{CB8648FD-F756-FF4A-85A9-FC38ECF447FC}">
      <dsp:nvSpPr>
        <dsp:cNvPr id="0" name=""/>
        <dsp:cNvSpPr/>
      </dsp:nvSpPr>
      <dsp:spPr>
        <a:xfrm>
          <a:off x="1524079" y="1015999"/>
          <a:ext cx="1306353" cy="677333"/>
        </a:xfrm>
        <a:prstGeom prst="roundRect">
          <a:avLst/>
        </a:prstGeom>
        <a:solidFill>
          <a:schemeClr val="accent1">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Long Term Rate</a:t>
          </a:r>
        </a:p>
      </dsp:txBody>
      <dsp:txXfrm>
        <a:off x="1557144" y="1049064"/>
        <a:ext cx="1240223" cy="611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EEDC0-6425-D44A-BD35-981E59A83696}">
      <dsp:nvSpPr>
        <dsp:cNvPr id="0" name=""/>
        <dsp:cNvSpPr/>
      </dsp:nvSpPr>
      <dsp:spPr>
        <a:xfrm>
          <a:off x="12359" y="199786"/>
          <a:ext cx="1724982" cy="1034989"/>
        </a:xfrm>
        <a:prstGeom prst="roundRect">
          <a:avLst>
            <a:gd name="adj" fmla="val 1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latin typeface="Times New Roman" panose="02020603050405020304" pitchFamily="18" charset="0"/>
              <a:cs typeface="Times New Roman" panose="02020603050405020304" pitchFamily="18" charset="0"/>
            </a:rPr>
            <a:t>Monetary Authority </a:t>
          </a:r>
        </a:p>
      </dsp:txBody>
      <dsp:txXfrm>
        <a:off x="42673" y="230100"/>
        <a:ext cx="1664354" cy="974361"/>
      </dsp:txXfrm>
    </dsp:sp>
    <dsp:sp modelId="{63DCB36B-6B1A-BB45-A21F-4E354F5604F1}">
      <dsp:nvSpPr>
        <dsp:cNvPr id="0" name=""/>
        <dsp:cNvSpPr/>
      </dsp:nvSpPr>
      <dsp:spPr>
        <a:xfrm rot="5425889">
          <a:off x="707969" y="1333042"/>
          <a:ext cx="321265" cy="427795"/>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rot="10800000">
        <a:off x="756521" y="1370413"/>
        <a:ext cx="224886" cy="256677"/>
      </dsp:txXfrm>
    </dsp:sp>
    <dsp:sp modelId="{BFFB2EAA-F491-DB40-876B-36C7514B8931}">
      <dsp:nvSpPr>
        <dsp:cNvPr id="0" name=""/>
        <dsp:cNvSpPr/>
      </dsp:nvSpPr>
      <dsp:spPr>
        <a:xfrm>
          <a:off x="0" y="1840919"/>
          <a:ext cx="1724982" cy="1034989"/>
        </a:xfrm>
        <a:prstGeom prst="roundRect">
          <a:avLst>
            <a:gd name="adj" fmla="val 10000"/>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latin typeface="Times New Roman" panose="02020603050405020304" pitchFamily="18" charset="0"/>
              <a:cs typeface="Times New Roman" panose="02020603050405020304" pitchFamily="18" charset="0"/>
            </a:rPr>
            <a:t>Short term rate </a:t>
          </a:r>
        </a:p>
      </dsp:txBody>
      <dsp:txXfrm>
        <a:off x="30314" y="1871233"/>
        <a:ext cx="1664354" cy="97436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CD1D3-B104-0B44-99B8-4ACC244BB1C1}" type="datetimeFigureOut">
              <a:rPr lang="en-FR" smtClean="0"/>
              <a:t>07/11/2022</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F61D1-0A33-A647-8F66-774E8D4B78CC}" type="slidenum">
              <a:rPr lang="en-FR" smtClean="0"/>
              <a:t>‹#›</a:t>
            </a:fld>
            <a:endParaRPr lang="en-FR"/>
          </a:p>
        </p:txBody>
      </p:sp>
    </p:spTree>
    <p:extLst>
      <p:ext uri="{BB962C8B-B14F-4D97-AF65-F5344CB8AC3E}">
        <p14:creationId xmlns:p14="http://schemas.microsoft.com/office/powerpoint/2010/main" val="68734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2</a:t>
            </a:fld>
            <a:endParaRPr lang="en-FR"/>
          </a:p>
        </p:txBody>
      </p:sp>
    </p:spTree>
    <p:extLst>
      <p:ext uri="{BB962C8B-B14F-4D97-AF65-F5344CB8AC3E}">
        <p14:creationId xmlns:p14="http://schemas.microsoft.com/office/powerpoint/2010/main" val="227778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11</a:t>
            </a:fld>
            <a:endParaRPr lang="en-FR"/>
          </a:p>
        </p:txBody>
      </p:sp>
    </p:spTree>
    <p:extLst>
      <p:ext uri="{BB962C8B-B14F-4D97-AF65-F5344CB8AC3E}">
        <p14:creationId xmlns:p14="http://schemas.microsoft.com/office/powerpoint/2010/main" val="78392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12</a:t>
            </a:fld>
            <a:endParaRPr lang="en-FR"/>
          </a:p>
        </p:txBody>
      </p:sp>
    </p:spTree>
    <p:extLst>
      <p:ext uri="{BB962C8B-B14F-4D97-AF65-F5344CB8AC3E}">
        <p14:creationId xmlns:p14="http://schemas.microsoft.com/office/powerpoint/2010/main" val="297878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13</a:t>
            </a:fld>
            <a:endParaRPr lang="en-FR"/>
          </a:p>
        </p:txBody>
      </p:sp>
    </p:spTree>
    <p:extLst>
      <p:ext uri="{BB962C8B-B14F-4D97-AF65-F5344CB8AC3E}">
        <p14:creationId xmlns:p14="http://schemas.microsoft.com/office/powerpoint/2010/main" val="265653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3</a:t>
            </a:fld>
            <a:endParaRPr lang="en-FR"/>
          </a:p>
        </p:txBody>
      </p:sp>
    </p:spTree>
    <p:extLst>
      <p:ext uri="{BB962C8B-B14F-4D97-AF65-F5344CB8AC3E}">
        <p14:creationId xmlns:p14="http://schemas.microsoft.com/office/powerpoint/2010/main" val="173837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4</a:t>
            </a:fld>
            <a:endParaRPr lang="en-FR"/>
          </a:p>
        </p:txBody>
      </p:sp>
    </p:spTree>
    <p:extLst>
      <p:ext uri="{BB962C8B-B14F-4D97-AF65-F5344CB8AC3E}">
        <p14:creationId xmlns:p14="http://schemas.microsoft.com/office/powerpoint/2010/main" val="208265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5</a:t>
            </a:fld>
            <a:endParaRPr lang="en-FR"/>
          </a:p>
        </p:txBody>
      </p:sp>
    </p:spTree>
    <p:extLst>
      <p:ext uri="{BB962C8B-B14F-4D97-AF65-F5344CB8AC3E}">
        <p14:creationId xmlns:p14="http://schemas.microsoft.com/office/powerpoint/2010/main" val="250970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6</a:t>
            </a:fld>
            <a:endParaRPr lang="en-FR"/>
          </a:p>
        </p:txBody>
      </p:sp>
    </p:spTree>
    <p:extLst>
      <p:ext uri="{BB962C8B-B14F-4D97-AF65-F5344CB8AC3E}">
        <p14:creationId xmlns:p14="http://schemas.microsoft.com/office/powerpoint/2010/main" val="385249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7</a:t>
            </a:fld>
            <a:endParaRPr lang="en-FR"/>
          </a:p>
        </p:txBody>
      </p:sp>
    </p:spTree>
    <p:extLst>
      <p:ext uri="{BB962C8B-B14F-4D97-AF65-F5344CB8AC3E}">
        <p14:creationId xmlns:p14="http://schemas.microsoft.com/office/powerpoint/2010/main" val="329930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8</a:t>
            </a:fld>
            <a:endParaRPr lang="en-FR"/>
          </a:p>
        </p:txBody>
      </p:sp>
    </p:spTree>
    <p:extLst>
      <p:ext uri="{BB962C8B-B14F-4D97-AF65-F5344CB8AC3E}">
        <p14:creationId xmlns:p14="http://schemas.microsoft.com/office/powerpoint/2010/main" val="163360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9</a:t>
            </a:fld>
            <a:endParaRPr lang="en-FR"/>
          </a:p>
        </p:txBody>
      </p:sp>
    </p:spTree>
    <p:extLst>
      <p:ext uri="{BB962C8B-B14F-4D97-AF65-F5344CB8AC3E}">
        <p14:creationId xmlns:p14="http://schemas.microsoft.com/office/powerpoint/2010/main" val="87097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8E7F61D1-0A33-A647-8F66-774E8D4B78CC}" type="slidenum">
              <a:rPr lang="en-FR" smtClean="0"/>
              <a:t>10</a:t>
            </a:fld>
            <a:endParaRPr lang="en-FR"/>
          </a:p>
        </p:txBody>
      </p:sp>
    </p:spTree>
    <p:extLst>
      <p:ext uri="{BB962C8B-B14F-4D97-AF65-F5344CB8AC3E}">
        <p14:creationId xmlns:p14="http://schemas.microsoft.com/office/powerpoint/2010/main" val="264537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9AF4-6521-F7D4-550A-9968EC5677B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95454A1D-FFAB-36CF-E6DA-C4EBEF06F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F8C25134-B792-C366-CBD9-ACD5723FCEF4}"/>
              </a:ext>
            </a:extLst>
          </p:cNvPr>
          <p:cNvSpPr>
            <a:spLocks noGrp="1"/>
          </p:cNvSpPr>
          <p:nvPr>
            <p:ph type="dt" sz="half" idx="10"/>
          </p:nvPr>
        </p:nvSpPr>
        <p:spPr/>
        <p:txBody>
          <a:bodyPr/>
          <a:lstStyle/>
          <a:p>
            <a:fld id="{B13DF449-ED21-CD4E-B812-648285D76444}" type="datetime1">
              <a:rPr lang="fr-FR" smtClean="0"/>
              <a:t>07/11/2022</a:t>
            </a:fld>
            <a:endParaRPr lang="en-FR"/>
          </a:p>
        </p:txBody>
      </p:sp>
      <p:sp>
        <p:nvSpPr>
          <p:cNvPr id="5" name="Footer Placeholder 4">
            <a:extLst>
              <a:ext uri="{FF2B5EF4-FFF2-40B4-BE49-F238E27FC236}">
                <a16:creationId xmlns:a16="http://schemas.microsoft.com/office/drawing/2014/main" id="{5C078DF7-4DE9-B8BC-05CC-B694704E7EC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F5772838-A773-8D20-A326-B4A8256C2E0B}"/>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330650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619D-3078-A0B7-29F2-29C674496914}"/>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9CADACC1-A261-7967-E8FC-5EA7E1575B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3626F8BB-8000-75C8-3D22-90FC735CFC8B}"/>
              </a:ext>
            </a:extLst>
          </p:cNvPr>
          <p:cNvSpPr>
            <a:spLocks noGrp="1"/>
          </p:cNvSpPr>
          <p:nvPr>
            <p:ph type="dt" sz="half" idx="10"/>
          </p:nvPr>
        </p:nvSpPr>
        <p:spPr/>
        <p:txBody>
          <a:bodyPr/>
          <a:lstStyle/>
          <a:p>
            <a:fld id="{2AEC9968-76B7-BE4F-8DD7-B595DFA5DC46}" type="datetime1">
              <a:rPr lang="fr-FR" smtClean="0"/>
              <a:t>07/11/2022</a:t>
            </a:fld>
            <a:endParaRPr lang="en-FR"/>
          </a:p>
        </p:txBody>
      </p:sp>
      <p:sp>
        <p:nvSpPr>
          <p:cNvPr id="5" name="Footer Placeholder 4">
            <a:extLst>
              <a:ext uri="{FF2B5EF4-FFF2-40B4-BE49-F238E27FC236}">
                <a16:creationId xmlns:a16="http://schemas.microsoft.com/office/drawing/2014/main" id="{A4F6EAF9-C897-A447-E0D6-3C8B225BEB5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D6AC7C7D-A939-8165-16FF-E15F79D08818}"/>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10401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F8F95-42AF-18D5-C6D1-D07E41EF716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119695C-F8ED-62EA-7DC0-2CC01C8914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DDDF58A6-1C5F-3E2C-DD48-DBCF21029B6D}"/>
              </a:ext>
            </a:extLst>
          </p:cNvPr>
          <p:cNvSpPr>
            <a:spLocks noGrp="1"/>
          </p:cNvSpPr>
          <p:nvPr>
            <p:ph type="dt" sz="half" idx="10"/>
          </p:nvPr>
        </p:nvSpPr>
        <p:spPr/>
        <p:txBody>
          <a:bodyPr/>
          <a:lstStyle/>
          <a:p>
            <a:fld id="{5FD7335F-D6E2-FA4C-B738-C4D918C4244E}" type="datetime1">
              <a:rPr lang="fr-FR" smtClean="0"/>
              <a:t>07/11/2022</a:t>
            </a:fld>
            <a:endParaRPr lang="en-FR"/>
          </a:p>
        </p:txBody>
      </p:sp>
      <p:sp>
        <p:nvSpPr>
          <p:cNvPr id="5" name="Footer Placeholder 4">
            <a:extLst>
              <a:ext uri="{FF2B5EF4-FFF2-40B4-BE49-F238E27FC236}">
                <a16:creationId xmlns:a16="http://schemas.microsoft.com/office/drawing/2014/main" id="{2DE8183A-2EEF-436F-D6B2-A8908294D4AA}"/>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24DF1373-4E53-14BA-59C9-77291D3276AD}"/>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396660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6712-AE6D-518B-2BB6-963E07019457}"/>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F8823303-D483-FC1C-FC7F-3F76889364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E23F4ECE-A23B-5019-CD2F-D8E9DDEA6F73}"/>
              </a:ext>
            </a:extLst>
          </p:cNvPr>
          <p:cNvSpPr>
            <a:spLocks noGrp="1"/>
          </p:cNvSpPr>
          <p:nvPr>
            <p:ph type="dt" sz="half" idx="10"/>
          </p:nvPr>
        </p:nvSpPr>
        <p:spPr/>
        <p:txBody>
          <a:bodyPr/>
          <a:lstStyle/>
          <a:p>
            <a:fld id="{6D118062-DC7B-DE4B-AD1E-A98255B7BAC5}" type="datetime1">
              <a:rPr lang="fr-FR" smtClean="0"/>
              <a:t>07/11/2022</a:t>
            </a:fld>
            <a:endParaRPr lang="en-FR"/>
          </a:p>
        </p:txBody>
      </p:sp>
      <p:sp>
        <p:nvSpPr>
          <p:cNvPr id="5" name="Footer Placeholder 4">
            <a:extLst>
              <a:ext uri="{FF2B5EF4-FFF2-40B4-BE49-F238E27FC236}">
                <a16:creationId xmlns:a16="http://schemas.microsoft.com/office/drawing/2014/main" id="{01BF6383-89D4-0C82-CCA7-63BE09C2F8C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A368BE6-A3EC-DA5F-3560-C2D5D933D84B}"/>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349761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264D-6B0D-B5DD-7A48-410E6EA41F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6A70ADE6-9D3A-8D71-2170-2C6E291FD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5A69450-46D4-1264-2DE8-BC6DFBD7FCAC}"/>
              </a:ext>
            </a:extLst>
          </p:cNvPr>
          <p:cNvSpPr>
            <a:spLocks noGrp="1"/>
          </p:cNvSpPr>
          <p:nvPr>
            <p:ph type="dt" sz="half" idx="10"/>
          </p:nvPr>
        </p:nvSpPr>
        <p:spPr/>
        <p:txBody>
          <a:bodyPr/>
          <a:lstStyle/>
          <a:p>
            <a:fld id="{8B6D9FC4-652C-7549-A3DD-DBF7504795B4}" type="datetime1">
              <a:rPr lang="fr-FR" smtClean="0"/>
              <a:t>07/11/2022</a:t>
            </a:fld>
            <a:endParaRPr lang="en-FR"/>
          </a:p>
        </p:txBody>
      </p:sp>
      <p:sp>
        <p:nvSpPr>
          <p:cNvPr id="5" name="Footer Placeholder 4">
            <a:extLst>
              <a:ext uri="{FF2B5EF4-FFF2-40B4-BE49-F238E27FC236}">
                <a16:creationId xmlns:a16="http://schemas.microsoft.com/office/drawing/2014/main" id="{D487F41D-C6A7-6BD0-621B-9B0F963AD19F}"/>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DCCFBF47-6F66-BF4C-6F59-8DF02CAF1868}"/>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12880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C372-32FA-A08E-180C-1B53111EB1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9D8D2F49-92FB-CDA1-C891-95DCE22BA7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66DE6BD4-0FDB-6F5E-8A79-2A4425B0B2C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8D0332C9-B693-846B-8537-8BBFE5AB29D9}"/>
              </a:ext>
            </a:extLst>
          </p:cNvPr>
          <p:cNvSpPr>
            <a:spLocks noGrp="1"/>
          </p:cNvSpPr>
          <p:nvPr>
            <p:ph type="dt" sz="half" idx="10"/>
          </p:nvPr>
        </p:nvSpPr>
        <p:spPr/>
        <p:txBody>
          <a:bodyPr/>
          <a:lstStyle/>
          <a:p>
            <a:fld id="{8B6EF5FD-A801-B845-8CD7-DE1AB68A26B5}" type="datetime1">
              <a:rPr lang="fr-FR" smtClean="0"/>
              <a:t>07/11/2022</a:t>
            </a:fld>
            <a:endParaRPr lang="en-FR"/>
          </a:p>
        </p:txBody>
      </p:sp>
      <p:sp>
        <p:nvSpPr>
          <p:cNvPr id="6" name="Footer Placeholder 5">
            <a:extLst>
              <a:ext uri="{FF2B5EF4-FFF2-40B4-BE49-F238E27FC236}">
                <a16:creationId xmlns:a16="http://schemas.microsoft.com/office/drawing/2014/main" id="{C342E52E-2DE4-DF7D-9B64-07512F58827F}"/>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2530D6C7-C2B2-30A0-F37A-6E6F1942D277}"/>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327136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3662-EA13-2175-D9CB-EA90B4BEF0DA}"/>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847A62A-967D-CE62-E905-2A5979D66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47C485-1B34-AD3C-9DF5-A96C7F5E3F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1E6E9E05-F491-F920-9D43-612BB9D2C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CC6447-D4C8-4E94-AEF5-1BA632B9F4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4C97F4D9-1FDD-2D44-3504-8580A3E37F50}"/>
              </a:ext>
            </a:extLst>
          </p:cNvPr>
          <p:cNvSpPr>
            <a:spLocks noGrp="1"/>
          </p:cNvSpPr>
          <p:nvPr>
            <p:ph type="dt" sz="half" idx="10"/>
          </p:nvPr>
        </p:nvSpPr>
        <p:spPr/>
        <p:txBody>
          <a:bodyPr/>
          <a:lstStyle/>
          <a:p>
            <a:fld id="{C11F1569-912C-3A49-94A0-6E0528376FA8}" type="datetime1">
              <a:rPr lang="fr-FR" smtClean="0"/>
              <a:t>07/11/2022</a:t>
            </a:fld>
            <a:endParaRPr lang="en-FR"/>
          </a:p>
        </p:txBody>
      </p:sp>
      <p:sp>
        <p:nvSpPr>
          <p:cNvPr id="8" name="Footer Placeholder 7">
            <a:extLst>
              <a:ext uri="{FF2B5EF4-FFF2-40B4-BE49-F238E27FC236}">
                <a16:creationId xmlns:a16="http://schemas.microsoft.com/office/drawing/2014/main" id="{0EF67F28-E776-D20B-3B09-55EECC3DD30A}"/>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C1378BB9-4004-F6C1-0DAB-E4E5D2D2CF07}"/>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136337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F2C5-1412-76BF-BE6A-B428578FD0FD}"/>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3E719143-2E16-3D15-4640-F60B15AF1616}"/>
              </a:ext>
            </a:extLst>
          </p:cNvPr>
          <p:cNvSpPr>
            <a:spLocks noGrp="1"/>
          </p:cNvSpPr>
          <p:nvPr>
            <p:ph type="dt" sz="half" idx="10"/>
          </p:nvPr>
        </p:nvSpPr>
        <p:spPr/>
        <p:txBody>
          <a:bodyPr/>
          <a:lstStyle/>
          <a:p>
            <a:fld id="{B704E2AE-75FD-034B-B41E-00E5C9662060}" type="datetime1">
              <a:rPr lang="fr-FR" smtClean="0"/>
              <a:t>07/11/2022</a:t>
            </a:fld>
            <a:endParaRPr lang="en-FR"/>
          </a:p>
        </p:txBody>
      </p:sp>
      <p:sp>
        <p:nvSpPr>
          <p:cNvPr id="4" name="Footer Placeholder 3">
            <a:extLst>
              <a:ext uri="{FF2B5EF4-FFF2-40B4-BE49-F238E27FC236}">
                <a16:creationId xmlns:a16="http://schemas.microsoft.com/office/drawing/2014/main" id="{33A64E38-4FC3-FCA0-7D76-48958DEAAC13}"/>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9259638-B6A4-2396-5081-D883F73E7B73}"/>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21699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C500C-5DE1-DF3E-946E-39D1B5BEB279}"/>
              </a:ext>
            </a:extLst>
          </p:cNvPr>
          <p:cNvSpPr>
            <a:spLocks noGrp="1"/>
          </p:cNvSpPr>
          <p:nvPr>
            <p:ph type="dt" sz="half" idx="10"/>
          </p:nvPr>
        </p:nvSpPr>
        <p:spPr/>
        <p:txBody>
          <a:bodyPr/>
          <a:lstStyle/>
          <a:p>
            <a:fld id="{4245DB9E-6886-EB4C-A239-2634FDF8CE68}" type="datetime1">
              <a:rPr lang="fr-FR" smtClean="0"/>
              <a:t>07/11/2022</a:t>
            </a:fld>
            <a:endParaRPr lang="en-FR"/>
          </a:p>
        </p:txBody>
      </p:sp>
      <p:sp>
        <p:nvSpPr>
          <p:cNvPr id="3" name="Footer Placeholder 2">
            <a:extLst>
              <a:ext uri="{FF2B5EF4-FFF2-40B4-BE49-F238E27FC236}">
                <a16:creationId xmlns:a16="http://schemas.microsoft.com/office/drawing/2014/main" id="{B9FF139D-E93C-88D0-B72F-CD19215058F1}"/>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066E18DC-3914-2BA3-A510-10B55A290880}"/>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189078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1F7C-1E64-E239-3FF1-6562CE9535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1949126C-400F-05F9-69B4-DD884030F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A969B413-F348-9295-F54D-1FF8539BD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7BA672-DB6C-0ED0-FC5F-AEEAD464820C}"/>
              </a:ext>
            </a:extLst>
          </p:cNvPr>
          <p:cNvSpPr>
            <a:spLocks noGrp="1"/>
          </p:cNvSpPr>
          <p:nvPr>
            <p:ph type="dt" sz="half" idx="10"/>
          </p:nvPr>
        </p:nvSpPr>
        <p:spPr/>
        <p:txBody>
          <a:bodyPr/>
          <a:lstStyle/>
          <a:p>
            <a:fld id="{49DFD179-B204-1649-B727-27811E4A79BA}" type="datetime1">
              <a:rPr lang="fr-FR" smtClean="0"/>
              <a:t>07/11/2022</a:t>
            </a:fld>
            <a:endParaRPr lang="en-FR"/>
          </a:p>
        </p:txBody>
      </p:sp>
      <p:sp>
        <p:nvSpPr>
          <p:cNvPr id="6" name="Footer Placeholder 5">
            <a:extLst>
              <a:ext uri="{FF2B5EF4-FFF2-40B4-BE49-F238E27FC236}">
                <a16:creationId xmlns:a16="http://schemas.microsoft.com/office/drawing/2014/main" id="{256EB963-9830-55DB-50F2-370F5841C0A8}"/>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9359D46A-7880-545A-EC8F-E376705F75A9}"/>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285303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B979-3C79-FC4D-BD23-A6AA3A367B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58246BBF-FD4F-3594-BCEF-8FCA7A76B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8623FE88-6430-123B-5D6B-581D2C95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D43E9F-DA90-76D1-5565-3D4ADF5F1D6D}"/>
              </a:ext>
            </a:extLst>
          </p:cNvPr>
          <p:cNvSpPr>
            <a:spLocks noGrp="1"/>
          </p:cNvSpPr>
          <p:nvPr>
            <p:ph type="dt" sz="half" idx="10"/>
          </p:nvPr>
        </p:nvSpPr>
        <p:spPr/>
        <p:txBody>
          <a:bodyPr/>
          <a:lstStyle/>
          <a:p>
            <a:fld id="{1EBC1E40-F305-0548-B28E-DFFB8A5C177C}" type="datetime1">
              <a:rPr lang="fr-FR" smtClean="0"/>
              <a:t>07/11/2022</a:t>
            </a:fld>
            <a:endParaRPr lang="en-FR"/>
          </a:p>
        </p:txBody>
      </p:sp>
      <p:sp>
        <p:nvSpPr>
          <p:cNvPr id="6" name="Footer Placeholder 5">
            <a:extLst>
              <a:ext uri="{FF2B5EF4-FFF2-40B4-BE49-F238E27FC236}">
                <a16:creationId xmlns:a16="http://schemas.microsoft.com/office/drawing/2014/main" id="{AD9054AF-A56A-D9B2-176A-4F3CA1975D63}"/>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0BD94EE3-F317-E086-A472-BC6BE0005641}"/>
              </a:ext>
            </a:extLst>
          </p:cNvPr>
          <p:cNvSpPr>
            <a:spLocks noGrp="1"/>
          </p:cNvSpPr>
          <p:nvPr>
            <p:ph type="sldNum" sz="quarter" idx="12"/>
          </p:nvPr>
        </p:nvSpPr>
        <p:spPr/>
        <p:txBody>
          <a:bodyPr/>
          <a:lstStyle/>
          <a:p>
            <a:fld id="{4FCE6F13-9981-D048-8880-A43A7E087C57}" type="slidenum">
              <a:rPr lang="en-FR" smtClean="0"/>
              <a:t>‹#›</a:t>
            </a:fld>
            <a:endParaRPr lang="en-FR"/>
          </a:p>
        </p:txBody>
      </p:sp>
    </p:spTree>
    <p:extLst>
      <p:ext uri="{BB962C8B-B14F-4D97-AF65-F5344CB8AC3E}">
        <p14:creationId xmlns:p14="http://schemas.microsoft.com/office/powerpoint/2010/main" val="180965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9FCCA-B3D9-E44E-C9DA-2EFFCC81F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F0591B00-DDCE-CB30-FA92-CCFF19F87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FC68D768-23EC-D8DD-3537-ADDE88220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DF171-2451-F441-86CE-F58CE4691A0B}" type="datetime1">
              <a:rPr lang="fr-FR" smtClean="0"/>
              <a:t>07/11/2022</a:t>
            </a:fld>
            <a:endParaRPr lang="en-FR"/>
          </a:p>
        </p:txBody>
      </p:sp>
      <p:sp>
        <p:nvSpPr>
          <p:cNvPr id="5" name="Footer Placeholder 4">
            <a:extLst>
              <a:ext uri="{FF2B5EF4-FFF2-40B4-BE49-F238E27FC236}">
                <a16:creationId xmlns:a16="http://schemas.microsoft.com/office/drawing/2014/main" id="{D046A478-3506-AD4A-3065-22BFD356F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3A31E9EF-4D82-3A11-2630-21FDFC13C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E6F13-9981-D048-8880-A43A7E087C57}" type="slidenum">
              <a:rPr lang="en-FR" smtClean="0"/>
              <a:t>‹#›</a:t>
            </a:fld>
            <a:endParaRPr lang="en-FR"/>
          </a:p>
        </p:txBody>
      </p:sp>
    </p:spTree>
    <p:extLst>
      <p:ext uri="{BB962C8B-B14F-4D97-AF65-F5344CB8AC3E}">
        <p14:creationId xmlns:p14="http://schemas.microsoft.com/office/powerpoint/2010/main" val="37763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Moritz-Pfeifer/FED-Communications-Project" TargetMode="External"/><Relationship Id="rId3" Type="http://schemas.openxmlformats.org/officeDocument/2006/relationships/image" Target="../media/image1.jpeg"/><Relationship Id="rId7" Type="http://schemas.openxmlformats.org/officeDocument/2006/relationships/hyperlink" Target="https://econometricu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7.png"/><Relationship Id="rId5" Type="http://schemas.openxmlformats.org/officeDocument/2006/relationships/image" Target="../media/image3.jpeg"/><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5" name="Rectangle 1064">
            <a:extLst>
              <a:ext uri="{FF2B5EF4-FFF2-40B4-BE49-F238E27FC236}">
                <a16:creationId xmlns:a16="http://schemas.microsoft.com/office/drawing/2014/main" id="{75BDD038-F345-433A-B715-30DEEC152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0B89AF2A-4ED1-4E6B-907C-ED98F10E7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039AA-824A-FC24-C64F-56DC7ECFAD9D}"/>
              </a:ext>
            </a:extLst>
          </p:cNvPr>
          <p:cNvSpPr>
            <a:spLocks noGrp="1"/>
          </p:cNvSpPr>
          <p:nvPr>
            <p:ph type="ctrTitle"/>
          </p:nvPr>
        </p:nvSpPr>
        <p:spPr>
          <a:xfrm>
            <a:off x="534491" y="4570854"/>
            <a:ext cx="6857999" cy="770719"/>
          </a:xfrm>
        </p:spPr>
        <p:txBody>
          <a:bodyPr vert="horz" lIns="91440" tIns="45720" rIns="91440" bIns="45720" rtlCol="0" anchor="b">
            <a:normAutofit/>
          </a:bodyPr>
          <a:lstStyle/>
          <a:p>
            <a:r>
              <a:rPr lang="en-US" sz="2800" u="none" strike="noStrike" kern="1200" dirty="0">
                <a:solidFill>
                  <a:schemeClr val="tx1"/>
                </a:solidFill>
                <a:effectLst/>
                <a:latin typeface="Calibri Light" panose="020F0302020204030204" pitchFamily="34" charset="0"/>
                <a:cs typeface="Calibri Light" panose="020F0302020204030204" pitchFamily="34" charset="0"/>
              </a:rPr>
              <a:t>Secrets of the Temple or Noise of the Agora? </a:t>
            </a:r>
            <a:endParaRPr lang="en-US" sz="2800" kern="1200" dirty="0">
              <a:solidFill>
                <a:schemeClr val="tx1"/>
              </a:solidFill>
              <a:latin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1406AAC2-F3B2-F6CC-A515-BC4796339255}"/>
              </a:ext>
            </a:extLst>
          </p:cNvPr>
          <p:cNvSpPr>
            <a:spLocks noGrp="1"/>
          </p:cNvSpPr>
          <p:nvPr>
            <p:ph type="subTitle" idx="1"/>
          </p:nvPr>
        </p:nvSpPr>
        <p:spPr>
          <a:xfrm>
            <a:off x="95122" y="5384537"/>
            <a:ext cx="7736736" cy="536972"/>
          </a:xfrm>
        </p:spPr>
        <p:txBody>
          <a:bodyPr vert="horz" lIns="91440" tIns="45720" rIns="91440" bIns="45720" rtlCol="0">
            <a:normAutofit/>
          </a:bodyPr>
          <a:lstStyle/>
          <a:p>
            <a:r>
              <a:rPr lang="en-US" sz="1600" u="none" strike="noStrike" kern="1200" dirty="0">
                <a:solidFill>
                  <a:schemeClr val="tx1"/>
                </a:solidFill>
                <a:effectLst/>
                <a:latin typeface="Calibri Light" panose="020F0302020204030204" pitchFamily="34" charset="0"/>
                <a:cs typeface="Calibri Light" panose="020F0302020204030204" pitchFamily="34" charset="0"/>
              </a:rPr>
              <a:t>The political and financial implications of the communicative turn in central banking </a:t>
            </a:r>
            <a:endParaRPr lang="en-US" sz="1600" kern="1200" dirty="0">
              <a:solidFill>
                <a:schemeClr val="tx1"/>
              </a:solidFill>
              <a:latin typeface="Calibri Light" panose="020F0302020204030204" pitchFamily="34" charset="0"/>
              <a:cs typeface="Calibri Light" panose="020F0302020204030204" pitchFamily="34" charset="0"/>
            </a:endParaRPr>
          </a:p>
        </p:txBody>
      </p:sp>
      <p:pic>
        <p:nvPicPr>
          <p:cNvPr id="1030" name="Picture 6" descr="Le dollar à son plus haut niveau depuis 20 ans | Les Echos">
            <a:extLst>
              <a:ext uri="{FF2B5EF4-FFF2-40B4-BE49-F238E27FC236}">
                <a16:creationId xmlns:a16="http://schemas.microsoft.com/office/drawing/2014/main" id="{E6256D6F-FF44-AD92-A57A-E9649C9305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465" r="28155"/>
          <a:stretch/>
        </p:blipFill>
        <p:spPr bwMode="auto">
          <a:xfrm>
            <a:off x="3057846" y="-13662"/>
            <a:ext cx="3067990" cy="4616794"/>
          </a:xfrm>
          <a:custGeom>
            <a:avLst/>
            <a:gdLst/>
            <a:ahLst/>
            <a:cxnLst/>
            <a:rect l="l" t="t" r="r" b="b"/>
            <a:pathLst>
              <a:path w="3067990" h="4616794">
                <a:moveTo>
                  <a:pt x="0" y="0"/>
                </a:moveTo>
                <a:lnTo>
                  <a:pt x="3067990" y="0"/>
                </a:lnTo>
                <a:lnTo>
                  <a:pt x="3067990" y="4616421"/>
                </a:lnTo>
                <a:lnTo>
                  <a:pt x="3000906" y="4616794"/>
                </a:lnTo>
                <a:lnTo>
                  <a:pt x="2972250" y="4614025"/>
                </a:lnTo>
                <a:cubicBezTo>
                  <a:pt x="2962120" y="4616092"/>
                  <a:pt x="2951989" y="4604037"/>
                  <a:pt x="2941859" y="4606104"/>
                </a:cubicBezTo>
                <a:lnTo>
                  <a:pt x="2894107" y="4602170"/>
                </a:lnTo>
                <a:cubicBezTo>
                  <a:pt x="2873034" y="4581836"/>
                  <a:pt x="2869193" y="4602435"/>
                  <a:pt x="2854257" y="4597077"/>
                </a:cubicBezTo>
                <a:cubicBezTo>
                  <a:pt x="2828604" y="4586072"/>
                  <a:pt x="2823319" y="4587134"/>
                  <a:pt x="2797428" y="4577083"/>
                </a:cubicBezTo>
                <a:cubicBezTo>
                  <a:pt x="2784423" y="4578854"/>
                  <a:pt x="2770248" y="4573660"/>
                  <a:pt x="2757555" y="4577211"/>
                </a:cubicBezTo>
                <a:lnTo>
                  <a:pt x="2722664" y="4575516"/>
                </a:lnTo>
                <a:lnTo>
                  <a:pt x="2686700" y="4579436"/>
                </a:lnTo>
                <a:lnTo>
                  <a:pt x="2649051" y="4590851"/>
                </a:lnTo>
                <a:cubicBezTo>
                  <a:pt x="2634424" y="4591611"/>
                  <a:pt x="2618884" y="4590616"/>
                  <a:pt x="2602008" y="4586807"/>
                </a:cubicBezTo>
                <a:cubicBezTo>
                  <a:pt x="2588795" y="4584785"/>
                  <a:pt x="2590198" y="4581679"/>
                  <a:pt x="2553187" y="4576612"/>
                </a:cubicBezTo>
                <a:cubicBezTo>
                  <a:pt x="2516176" y="4571544"/>
                  <a:pt x="2419368" y="4560523"/>
                  <a:pt x="2379944" y="4556404"/>
                </a:cubicBezTo>
                <a:cubicBezTo>
                  <a:pt x="2340520" y="4552286"/>
                  <a:pt x="2355516" y="4555975"/>
                  <a:pt x="2333229" y="4554006"/>
                </a:cubicBezTo>
                <a:cubicBezTo>
                  <a:pt x="2310943" y="4552037"/>
                  <a:pt x="2272361" y="4544062"/>
                  <a:pt x="2246228" y="4544592"/>
                </a:cubicBezTo>
                <a:cubicBezTo>
                  <a:pt x="2227084" y="4544840"/>
                  <a:pt x="2214877" y="4554623"/>
                  <a:pt x="2194084" y="4550124"/>
                </a:cubicBezTo>
                <a:cubicBezTo>
                  <a:pt x="2173819" y="4565400"/>
                  <a:pt x="2120858" y="4529368"/>
                  <a:pt x="2122173" y="4551115"/>
                </a:cubicBezTo>
                <a:cubicBezTo>
                  <a:pt x="2103245" y="4538654"/>
                  <a:pt x="2081494" y="4540178"/>
                  <a:pt x="2059358" y="4545242"/>
                </a:cubicBezTo>
                <a:lnTo>
                  <a:pt x="2035061" y="4551794"/>
                </a:lnTo>
                <a:lnTo>
                  <a:pt x="1953233" y="4547925"/>
                </a:lnTo>
                <a:lnTo>
                  <a:pt x="1946445" y="4553172"/>
                </a:lnTo>
                <a:lnTo>
                  <a:pt x="1929934" y="4554324"/>
                </a:lnTo>
                <a:lnTo>
                  <a:pt x="1923819" y="4555038"/>
                </a:lnTo>
                <a:lnTo>
                  <a:pt x="1920026" y="4552518"/>
                </a:lnTo>
                <a:cubicBezTo>
                  <a:pt x="1917776" y="4551386"/>
                  <a:pt x="1916103" y="4551310"/>
                  <a:pt x="1914899" y="4553152"/>
                </a:cubicBezTo>
                <a:cubicBezTo>
                  <a:pt x="1914710" y="4554150"/>
                  <a:pt x="1914522" y="4555147"/>
                  <a:pt x="1914332" y="4556144"/>
                </a:cubicBezTo>
                <a:lnTo>
                  <a:pt x="1882048" y="4559910"/>
                </a:lnTo>
                <a:lnTo>
                  <a:pt x="1649952" y="4565527"/>
                </a:lnTo>
                <a:cubicBezTo>
                  <a:pt x="1546877" y="4600708"/>
                  <a:pt x="1418821" y="4554985"/>
                  <a:pt x="1305072" y="4567061"/>
                </a:cubicBezTo>
                <a:cubicBezTo>
                  <a:pt x="1280261" y="4557333"/>
                  <a:pt x="1302176" y="4558540"/>
                  <a:pt x="1243254" y="4571143"/>
                </a:cubicBezTo>
                <a:cubicBezTo>
                  <a:pt x="1210584" y="4564151"/>
                  <a:pt x="1143994" y="4561068"/>
                  <a:pt x="1107683" y="4558193"/>
                </a:cubicBezTo>
                <a:cubicBezTo>
                  <a:pt x="1073102" y="4550629"/>
                  <a:pt x="1071748" y="4546366"/>
                  <a:pt x="1049893" y="4539884"/>
                </a:cubicBezTo>
                <a:cubicBezTo>
                  <a:pt x="1028038" y="4533401"/>
                  <a:pt x="1037691" y="4534947"/>
                  <a:pt x="994206" y="4533420"/>
                </a:cubicBezTo>
                <a:cubicBezTo>
                  <a:pt x="958901" y="4528712"/>
                  <a:pt x="875207" y="4522680"/>
                  <a:pt x="841592" y="4522231"/>
                </a:cubicBezTo>
                <a:cubicBezTo>
                  <a:pt x="807977" y="4521782"/>
                  <a:pt x="805424" y="4517118"/>
                  <a:pt x="774862" y="4516600"/>
                </a:cubicBezTo>
                <a:cubicBezTo>
                  <a:pt x="750315" y="4523644"/>
                  <a:pt x="671398" y="4522624"/>
                  <a:pt x="654689" y="4508536"/>
                </a:cubicBezTo>
                <a:cubicBezTo>
                  <a:pt x="637868" y="4505459"/>
                  <a:pt x="619334" y="4510410"/>
                  <a:pt x="609821" y="4495335"/>
                </a:cubicBezTo>
                <a:cubicBezTo>
                  <a:pt x="594967" y="4477187"/>
                  <a:pt x="569778" y="4482863"/>
                  <a:pt x="546639" y="4483715"/>
                </a:cubicBezTo>
                <a:cubicBezTo>
                  <a:pt x="511551" y="4480605"/>
                  <a:pt x="483864" y="4467978"/>
                  <a:pt x="448444" y="4468067"/>
                </a:cubicBezTo>
                <a:cubicBezTo>
                  <a:pt x="415629" y="4464821"/>
                  <a:pt x="430775" y="4468600"/>
                  <a:pt x="355452" y="4463696"/>
                </a:cubicBezTo>
                <a:cubicBezTo>
                  <a:pt x="313474" y="4466598"/>
                  <a:pt x="251919" y="4449601"/>
                  <a:pt x="214765" y="4450435"/>
                </a:cubicBezTo>
                <a:cubicBezTo>
                  <a:pt x="212316" y="4447431"/>
                  <a:pt x="185091" y="4449077"/>
                  <a:pt x="163935" y="4448100"/>
                </a:cubicBezTo>
                <a:cubicBezTo>
                  <a:pt x="142779" y="4447123"/>
                  <a:pt x="108889" y="4432016"/>
                  <a:pt x="87830" y="4444571"/>
                </a:cubicBezTo>
                <a:lnTo>
                  <a:pt x="0" y="4433387"/>
                </a:ln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Tout comprendre sur l'inflation - Major-Prépa">
            <a:extLst>
              <a:ext uri="{FF2B5EF4-FFF2-40B4-BE49-F238E27FC236}">
                <a16:creationId xmlns:a16="http://schemas.microsoft.com/office/drawing/2014/main" id="{85325827-D13F-50D0-AE57-26390E4EC3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772" r="21762" b="2"/>
          <a:stretch/>
        </p:blipFill>
        <p:spPr bwMode="auto">
          <a:xfrm>
            <a:off x="1" y="-13662"/>
            <a:ext cx="3067990" cy="4486402"/>
          </a:xfrm>
          <a:custGeom>
            <a:avLst/>
            <a:gdLst/>
            <a:ahLst/>
            <a:cxnLst/>
            <a:rect l="l" t="t" r="r" b="b"/>
            <a:pathLst>
              <a:path w="3067990" h="4486402">
                <a:moveTo>
                  <a:pt x="0" y="0"/>
                </a:moveTo>
                <a:lnTo>
                  <a:pt x="3067990" y="0"/>
                </a:lnTo>
                <a:lnTo>
                  <a:pt x="3067990" y="4434678"/>
                </a:lnTo>
                <a:lnTo>
                  <a:pt x="3005136" y="4426674"/>
                </a:lnTo>
                <a:cubicBezTo>
                  <a:pt x="2984892" y="4426477"/>
                  <a:pt x="2964647" y="4432630"/>
                  <a:pt x="2944403" y="4432433"/>
                </a:cubicBezTo>
                <a:cubicBezTo>
                  <a:pt x="2903802" y="4433020"/>
                  <a:pt x="2942523" y="4445800"/>
                  <a:pt x="2891479" y="4437498"/>
                </a:cubicBezTo>
                <a:cubicBezTo>
                  <a:pt x="2840435" y="4419671"/>
                  <a:pt x="2733386" y="4403942"/>
                  <a:pt x="2670602" y="4406269"/>
                </a:cubicBezTo>
                <a:lnTo>
                  <a:pt x="2601567" y="4385855"/>
                </a:lnTo>
                <a:lnTo>
                  <a:pt x="2555755" y="4386872"/>
                </a:lnTo>
                <a:lnTo>
                  <a:pt x="2522574" y="4380920"/>
                </a:lnTo>
                <a:cubicBezTo>
                  <a:pt x="2505748" y="4364465"/>
                  <a:pt x="2499515" y="4369192"/>
                  <a:pt x="2482690" y="4359798"/>
                </a:cubicBezTo>
                <a:cubicBezTo>
                  <a:pt x="2463674" y="4348619"/>
                  <a:pt x="2468309" y="4371071"/>
                  <a:pt x="2418230" y="4355773"/>
                </a:cubicBezTo>
                <a:cubicBezTo>
                  <a:pt x="2389966" y="4363918"/>
                  <a:pt x="2397381" y="4343124"/>
                  <a:pt x="2373124" y="4355934"/>
                </a:cubicBezTo>
                <a:cubicBezTo>
                  <a:pt x="2361515" y="4350812"/>
                  <a:pt x="2343756" y="4347971"/>
                  <a:pt x="2333141" y="4341245"/>
                </a:cubicBezTo>
                <a:lnTo>
                  <a:pt x="2313452" y="4337742"/>
                </a:lnTo>
                <a:lnTo>
                  <a:pt x="2288838" y="4331561"/>
                </a:lnTo>
                <a:lnTo>
                  <a:pt x="2284798" y="4320029"/>
                </a:lnTo>
                <a:lnTo>
                  <a:pt x="2246654" y="4313234"/>
                </a:lnTo>
                <a:cubicBezTo>
                  <a:pt x="2233112" y="4308633"/>
                  <a:pt x="2221188" y="4295927"/>
                  <a:pt x="2203716" y="4295057"/>
                </a:cubicBezTo>
                <a:cubicBezTo>
                  <a:pt x="2166201" y="4287935"/>
                  <a:pt x="2065291" y="4280117"/>
                  <a:pt x="2028271" y="4275095"/>
                </a:cubicBezTo>
                <a:cubicBezTo>
                  <a:pt x="1991251" y="4270074"/>
                  <a:pt x="2010652" y="4268317"/>
                  <a:pt x="1981596" y="4264928"/>
                </a:cubicBezTo>
                <a:cubicBezTo>
                  <a:pt x="1953253" y="4268497"/>
                  <a:pt x="1866336" y="4256745"/>
                  <a:pt x="1850405" y="4240640"/>
                </a:cubicBezTo>
                <a:cubicBezTo>
                  <a:pt x="1832387" y="4235329"/>
                  <a:pt x="1811052" y="4237664"/>
                  <a:pt x="1803238" y="4221575"/>
                </a:cubicBezTo>
                <a:cubicBezTo>
                  <a:pt x="1790076" y="4201744"/>
                  <a:pt x="1725767" y="4221796"/>
                  <a:pt x="1735576" y="4201564"/>
                </a:cubicBezTo>
                <a:cubicBezTo>
                  <a:pt x="1712756" y="4208335"/>
                  <a:pt x="1692774" y="4201125"/>
                  <a:pt x="1673819" y="4190462"/>
                </a:cubicBezTo>
                <a:lnTo>
                  <a:pt x="1653406" y="4177819"/>
                </a:lnTo>
                <a:lnTo>
                  <a:pt x="1634127" y="4179710"/>
                </a:lnTo>
                <a:cubicBezTo>
                  <a:pt x="1624926" y="4163559"/>
                  <a:pt x="1606023" y="4174759"/>
                  <a:pt x="1592100" y="4163307"/>
                </a:cubicBezTo>
                <a:lnTo>
                  <a:pt x="1570088" y="4153009"/>
                </a:lnTo>
                <a:lnTo>
                  <a:pt x="1554918" y="4147539"/>
                </a:lnTo>
                <a:lnTo>
                  <a:pt x="1549412" y="4145242"/>
                </a:lnTo>
                <a:lnTo>
                  <a:pt x="1544829" y="4146621"/>
                </a:lnTo>
                <a:cubicBezTo>
                  <a:pt x="1542253" y="4147096"/>
                  <a:pt x="1540639" y="4146723"/>
                  <a:pt x="1540227" y="4144662"/>
                </a:cubicBezTo>
                <a:lnTo>
                  <a:pt x="1540870" y="4141678"/>
                </a:lnTo>
                <a:lnTo>
                  <a:pt x="1480028" y="4147205"/>
                </a:lnTo>
                <a:lnTo>
                  <a:pt x="1450048" y="4143704"/>
                </a:lnTo>
                <a:cubicBezTo>
                  <a:pt x="1420066" y="4160354"/>
                  <a:pt x="1384545" y="4126004"/>
                  <a:pt x="1355070" y="4157686"/>
                </a:cubicBezTo>
                <a:lnTo>
                  <a:pt x="1231491" y="4157911"/>
                </a:lnTo>
                <a:lnTo>
                  <a:pt x="1175669" y="4154403"/>
                </a:lnTo>
                <a:cubicBezTo>
                  <a:pt x="1163327" y="4160355"/>
                  <a:pt x="1127457" y="4150629"/>
                  <a:pt x="1135056" y="4154527"/>
                </a:cubicBezTo>
                <a:lnTo>
                  <a:pt x="1078746" y="4159023"/>
                </a:lnTo>
                <a:lnTo>
                  <a:pt x="1071329" y="4163144"/>
                </a:lnTo>
                <a:lnTo>
                  <a:pt x="1068711" y="4165302"/>
                </a:lnTo>
                <a:lnTo>
                  <a:pt x="1055959" y="4166495"/>
                </a:lnTo>
                <a:cubicBezTo>
                  <a:pt x="1048027" y="4170471"/>
                  <a:pt x="1045639" y="4178713"/>
                  <a:pt x="1037216" y="4182194"/>
                </a:cubicBezTo>
                <a:cubicBezTo>
                  <a:pt x="1033004" y="4183935"/>
                  <a:pt x="1027282" y="4184485"/>
                  <a:pt x="1018606" y="4182718"/>
                </a:cubicBezTo>
                <a:cubicBezTo>
                  <a:pt x="1018058" y="4170742"/>
                  <a:pt x="1003524" y="4174229"/>
                  <a:pt x="987944" y="4178268"/>
                </a:cubicBezTo>
                <a:lnTo>
                  <a:pt x="973797" y="4181156"/>
                </a:lnTo>
                <a:lnTo>
                  <a:pt x="972433" y="4181930"/>
                </a:lnTo>
                <a:lnTo>
                  <a:pt x="971789" y="4181565"/>
                </a:lnTo>
                <a:lnTo>
                  <a:pt x="965406" y="4182868"/>
                </a:lnTo>
                <a:cubicBezTo>
                  <a:pt x="958709" y="4183296"/>
                  <a:pt x="953368" y="4181997"/>
                  <a:pt x="950999" y="4177105"/>
                </a:cubicBezTo>
                <a:cubicBezTo>
                  <a:pt x="935835" y="4209668"/>
                  <a:pt x="909896" y="4190797"/>
                  <a:pt x="878894" y="4205034"/>
                </a:cubicBezTo>
                <a:cubicBezTo>
                  <a:pt x="856168" y="4214849"/>
                  <a:pt x="852278" y="4207962"/>
                  <a:pt x="828591" y="4213036"/>
                </a:cubicBezTo>
                <a:cubicBezTo>
                  <a:pt x="780794" y="4256129"/>
                  <a:pt x="789761" y="4223483"/>
                  <a:pt x="727702" y="4254740"/>
                </a:cubicBezTo>
                <a:cubicBezTo>
                  <a:pt x="675647" y="4285502"/>
                  <a:pt x="641817" y="4303533"/>
                  <a:pt x="584992" y="4342206"/>
                </a:cubicBezTo>
                <a:cubicBezTo>
                  <a:pt x="579675" y="4358244"/>
                  <a:pt x="555897" y="4364323"/>
                  <a:pt x="537513" y="4373165"/>
                </a:cubicBezTo>
                <a:cubicBezTo>
                  <a:pt x="519129" y="4382007"/>
                  <a:pt x="478460" y="4396730"/>
                  <a:pt x="474686" y="4395261"/>
                </a:cubicBezTo>
                <a:cubicBezTo>
                  <a:pt x="453529" y="4436545"/>
                  <a:pt x="463084" y="4391242"/>
                  <a:pt x="424951" y="4417898"/>
                </a:cubicBezTo>
                <a:cubicBezTo>
                  <a:pt x="400623" y="4426877"/>
                  <a:pt x="394826" y="4429238"/>
                  <a:pt x="381292" y="4437499"/>
                </a:cubicBezTo>
                <a:cubicBezTo>
                  <a:pt x="367758" y="4445761"/>
                  <a:pt x="340364" y="4452372"/>
                  <a:pt x="319032" y="4460407"/>
                </a:cubicBezTo>
                <a:cubicBezTo>
                  <a:pt x="288456" y="4464557"/>
                  <a:pt x="247935" y="4448740"/>
                  <a:pt x="235648" y="4475117"/>
                </a:cubicBezTo>
                <a:cubicBezTo>
                  <a:pt x="204763" y="4480040"/>
                  <a:pt x="214119" y="4478466"/>
                  <a:pt x="184584" y="4486402"/>
                </a:cubicBezTo>
                <a:cubicBezTo>
                  <a:pt x="163340" y="4481164"/>
                  <a:pt x="69153" y="4491621"/>
                  <a:pt x="56571" y="4468140"/>
                </a:cubicBezTo>
                <a:cubicBezTo>
                  <a:pt x="38975" y="4461095"/>
                  <a:pt x="23894" y="4451510"/>
                  <a:pt x="7451" y="4441701"/>
                </a:cubicBezTo>
                <a:lnTo>
                  <a:pt x="0" y="443809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Définition du Système de la Réserve fédérale (FRS) - ThePressFree">
            <a:extLst>
              <a:ext uri="{FF2B5EF4-FFF2-40B4-BE49-F238E27FC236}">
                <a16:creationId xmlns:a16="http://schemas.microsoft.com/office/drawing/2014/main" id="{9004C689-D8EB-CE2A-CF1C-5153DB3572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139" r="35266" b="-2"/>
          <a:stretch/>
        </p:blipFill>
        <p:spPr bwMode="auto">
          <a:xfrm>
            <a:off x="9124010" y="469558"/>
            <a:ext cx="3067990" cy="5306208"/>
          </a:xfrm>
          <a:custGeom>
            <a:avLst/>
            <a:gdLst/>
            <a:ahLst/>
            <a:cxnLst/>
            <a:rect l="l" t="t" r="r" b="b"/>
            <a:pathLst>
              <a:path w="3067990" h="5306208">
                <a:moveTo>
                  <a:pt x="0" y="0"/>
                </a:moveTo>
                <a:lnTo>
                  <a:pt x="17679" y="2197"/>
                </a:lnTo>
                <a:cubicBezTo>
                  <a:pt x="33325" y="5267"/>
                  <a:pt x="40061" y="9492"/>
                  <a:pt x="55160" y="6949"/>
                </a:cubicBezTo>
                <a:cubicBezTo>
                  <a:pt x="89097" y="9134"/>
                  <a:pt x="67611" y="25176"/>
                  <a:pt x="106767" y="12259"/>
                </a:cubicBezTo>
                <a:cubicBezTo>
                  <a:pt x="96065" y="25995"/>
                  <a:pt x="125167" y="8533"/>
                  <a:pt x="145303" y="19592"/>
                </a:cubicBezTo>
                <a:cubicBezTo>
                  <a:pt x="173545" y="11438"/>
                  <a:pt x="202580" y="21709"/>
                  <a:pt x="219723" y="22905"/>
                </a:cubicBezTo>
                <a:cubicBezTo>
                  <a:pt x="236866" y="24101"/>
                  <a:pt x="223601" y="27862"/>
                  <a:pt x="248161" y="26769"/>
                </a:cubicBezTo>
                <a:lnTo>
                  <a:pt x="282845" y="32305"/>
                </a:lnTo>
                <a:cubicBezTo>
                  <a:pt x="281034" y="27734"/>
                  <a:pt x="286052" y="29081"/>
                  <a:pt x="299813" y="29796"/>
                </a:cubicBezTo>
                <a:lnTo>
                  <a:pt x="336771" y="25722"/>
                </a:lnTo>
                <a:lnTo>
                  <a:pt x="362133" y="29831"/>
                </a:lnTo>
                <a:cubicBezTo>
                  <a:pt x="365533" y="29692"/>
                  <a:pt x="389709" y="25218"/>
                  <a:pt x="389224" y="21707"/>
                </a:cubicBezTo>
                <a:cubicBezTo>
                  <a:pt x="415674" y="36435"/>
                  <a:pt x="418321" y="27183"/>
                  <a:pt x="445444" y="23429"/>
                </a:cubicBezTo>
                <a:cubicBezTo>
                  <a:pt x="468699" y="24812"/>
                  <a:pt x="448654" y="25277"/>
                  <a:pt x="504850" y="27017"/>
                </a:cubicBezTo>
                <a:cubicBezTo>
                  <a:pt x="526726" y="43186"/>
                  <a:pt x="511000" y="15298"/>
                  <a:pt x="553940" y="37940"/>
                </a:cubicBezTo>
                <a:cubicBezTo>
                  <a:pt x="556042" y="36175"/>
                  <a:pt x="582552" y="37794"/>
                  <a:pt x="596427" y="39569"/>
                </a:cubicBezTo>
                <a:cubicBezTo>
                  <a:pt x="610302" y="41344"/>
                  <a:pt x="622838" y="39181"/>
                  <a:pt x="637193" y="48593"/>
                </a:cubicBezTo>
                <a:cubicBezTo>
                  <a:pt x="647681" y="51488"/>
                  <a:pt x="628938" y="47251"/>
                  <a:pt x="661736" y="52178"/>
                </a:cubicBezTo>
                <a:cubicBezTo>
                  <a:pt x="694534" y="57105"/>
                  <a:pt x="801438" y="73787"/>
                  <a:pt x="833982" y="78153"/>
                </a:cubicBezTo>
                <a:cubicBezTo>
                  <a:pt x="866526" y="82519"/>
                  <a:pt x="843637" y="85083"/>
                  <a:pt x="856998" y="85516"/>
                </a:cubicBezTo>
                <a:cubicBezTo>
                  <a:pt x="870359" y="85949"/>
                  <a:pt x="899128" y="78883"/>
                  <a:pt x="914148" y="80753"/>
                </a:cubicBezTo>
                <a:cubicBezTo>
                  <a:pt x="933004" y="82659"/>
                  <a:pt x="935800" y="89960"/>
                  <a:pt x="947118" y="89591"/>
                </a:cubicBezTo>
                <a:cubicBezTo>
                  <a:pt x="957582" y="79374"/>
                  <a:pt x="968693" y="79487"/>
                  <a:pt x="986819" y="85683"/>
                </a:cubicBezTo>
                <a:cubicBezTo>
                  <a:pt x="1020632" y="88467"/>
                  <a:pt x="1020659" y="77957"/>
                  <a:pt x="1053312" y="79472"/>
                </a:cubicBezTo>
                <a:cubicBezTo>
                  <a:pt x="1067641" y="78893"/>
                  <a:pt x="1075307" y="82187"/>
                  <a:pt x="1099213" y="78913"/>
                </a:cubicBezTo>
                <a:cubicBezTo>
                  <a:pt x="1116234" y="79611"/>
                  <a:pt x="1150433" y="81367"/>
                  <a:pt x="1173478" y="71085"/>
                </a:cubicBezTo>
                <a:cubicBezTo>
                  <a:pt x="1198473" y="69776"/>
                  <a:pt x="1180321" y="69312"/>
                  <a:pt x="1207601" y="71902"/>
                </a:cubicBezTo>
                <a:cubicBezTo>
                  <a:pt x="1240927" y="72420"/>
                  <a:pt x="1254799" y="66189"/>
                  <a:pt x="1274057" y="67671"/>
                </a:cubicBezTo>
                <a:cubicBezTo>
                  <a:pt x="1286597" y="63416"/>
                  <a:pt x="1272395" y="68487"/>
                  <a:pt x="1320593" y="63146"/>
                </a:cubicBezTo>
                <a:cubicBezTo>
                  <a:pt x="1339695" y="72605"/>
                  <a:pt x="1356035" y="59669"/>
                  <a:pt x="1372380" y="61707"/>
                </a:cubicBezTo>
                <a:cubicBezTo>
                  <a:pt x="1398302" y="60673"/>
                  <a:pt x="1462014" y="60786"/>
                  <a:pt x="1485648" y="59322"/>
                </a:cubicBezTo>
                <a:cubicBezTo>
                  <a:pt x="1509282" y="57858"/>
                  <a:pt x="1484126" y="55677"/>
                  <a:pt x="1514187" y="52925"/>
                </a:cubicBezTo>
                <a:cubicBezTo>
                  <a:pt x="1569555" y="65174"/>
                  <a:pt x="1600453" y="43129"/>
                  <a:pt x="1656491" y="40431"/>
                </a:cubicBezTo>
                <a:cubicBezTo>
                  <a:pt x="1690508" y="23359"/>
                  <a:pt x="1714615" y="41093"/>
                  <a:pt x="1751810" y="28028"/>
                </a:cubicBezTo>
                <a:cubicBezTo>
                  <a:pt x="1776981" y="24033"/>
                  <a:pt x="1780637" y="27850"/>
                  <a:pt x="1794814" y="25985"/>
                </a:cubicBezTo>
                <a:cubicBezTo>
                  <a:pt x="1808991" y="24120"/>
                  <a:pt x="1824981" y="19624"/>
                  <a:pt x="1836873" y="16837"/>
                </a:cubicBezTo>
                <a:cubicBezTo>
                  <a:pt x="1843238" y="20475"/>
                  <a:pt x="1892709" y="14065"/>
                  <a:pt x="1891567" y="9261"/>
                </a:cubicBezTo>
                <a:cubicBezTo>
                  <a:pt x="1898917" y="10907"/>
                  <a:pt x="1919236" y="17279"/>
                  <a:pt x="1921530" y="9673"/>
                </a:cubicBezTo>
                <a:cubicBezTo>
                  <a:pt x="1959058" y="9592"/>
                  <a:pt x="1980141" y="8525"/>
                  <a:pt x="2012969" y="18663"/>
                </a:cubicBezTo>
                <a:cubicBezTo>
                  <a:pt x="2036300" y="22440"/>
                  <a:pt x="2020005" y="20413"/>
                  <a:pt x="2034526" y="22810"/>
                </a:cubicBezTo>
                <a:cubicBezTo>
                  <a:pt x="2049047" y="25207"/>
                  <a:pt x="2073237" y="20913"/>
                  <a:pt x="2096919" y="20343"/>
                </a:cubicBezTo>
                <a:cubicBezTo>
                  <a:pt x="2120930" y="20475"/>
                  <a:pt x="2148905" y="24557"/>
                  <a:pt x="2166686" y="25985"/>
                </a:cubicBezTo>
                <a:cubicBezTo>
                  <a:pt x="2184467" y="27413"/>
                  <a:pt x="2188709" y="27070"/>
                  <a:pt x="2203604" y="28912"/>
                </a:cubicBezTo>
                <a:cubicBezTo>
                  <a:pt x="2228460" y="25462"/>
                  <a:pt x="2249347" y="27280"/>
                  <a:pt x="2267962" y="34655"/>
                </a:cubicBezTo>
                <a:cubicBezTo>
                  <a:pt x="2282447" y="36548"/>
                  <a:pt x="2275023" y="40857"/>
                  <a:pt x="2285749" y="42654"/>
                </a:cubicBezTo>
                <a:cubicBezTo>
                  <a:pt x="2296475" y="44451"/>
                  <a:pt x="2303314" y="36327"/>
                  <a:pt x="2332319" y="38293"/>
                </a:cubicBezTo>
                <a:cubicBezTo>
                  <a:pt x="2342638" y="38690"/>
                  <a:pt x="2342293" y="46311"/>
                  <a:pt x="2364330" y="47416"/>
                </a:cubicBezTo>
                <a:cubicBezTo>
                  <a:pt x="2386367" y="48521"/>
                  <a:pt x="2474972" y="53278"/>
                  <a:pt x="2507404" y="54450"/>
                </a:cubicBezTo>
                <a:cubicBezTo>
                  <a:pt x="2539836" y="55622"/>
                  <a:pt x="2526706" y="52404"/>
                  <a:pt x="2542253" y="52069"/>
                </a:cubicBezTo>
                <a:cubicBezTo>
                  <a:pt x="2557800" y="51734"/>
                  <a:pt x="2576193" y="43331"/>
                  <a:pt x="2600687" y="52438"/>
                </a:cubicBezTo>
                <a:cubicBezTo>
                  <a:pt x="2619009" y="47593"/>
                  <a:pt x="2619480" y="58712"/>
                  <a:pt x="2639796" y="61580"/>
                </a:cubicBezTo>
                <a:cubicBezTo>
                  <a:pt x="2651005" y="65638"/>
                  <a:pt x="2665035" y="64461"/>
                  <a:pt x="2674289" y="67260"/>
                </a:cubicBezTo>
                <a:cubicBezTo>
                  <a:pt x="2683543" y="70059"/>
                  <a:pt x="2690859" y="70563"/>
                  <a:pt x="2697705" y="73610"/>
                </a:cubicBezTo>
                <a:cubicBezTo>
                  <a:pt x="2704551" y="76657"/>
                  <a:pt x="2706632" y="82764"/>
                  <a:pt x="2715363" y="85542"/>
                </a:cubicBezTo>
                <a:cubicBezTo>
                  <a:pt x="2724094" y="88320"/>
                  <a:pt x="2737748" y="93210"/>
                  <a:pt x="2747711" y="95041"/>
                </a:cubicBezTo>
                <a:cubicBezTo>
                  <a:pt x="2757674" y="96872"/>
                  <a:pt x="2756162" y="94038"/>
                  <a:pt x="2775143" y="96530"/>
                </a:cubicBezTo>
                <a:cubicBezTo>
                  <a:pt x="2806082" y="101851"/>
                  <a:pt x="2833945" y="105706"/>
                  <a:pt x="2868742" y="105230"/>
                </a:cubicBezTo>
                <a:cubicBezTo>
                  <a:pt x="2875265" y="114937"/>
                  <a:pt x="2885652" y="110531"/>
                  <a:pt x="2899543" y="105394"/>
                </a:cubicBezTo>
                <a:cubicBezTo>
                  <a:pt x="2925511" y="112474"/>
                  <a:pt x="2969369" y="117959"/>
                  <a:pt x="3013791" y="133788"/>
                </a:cubicBezTo>
                <a:cubicBezTo>
                  <a:pt x="3032699" y="143490"/>
                  <a:pt x="3036873" y="145156"/>
                  <a:pt x="3050423" y="147827"/>
                </a:cubicBezTo>
                <a:lnTo>
                  <a:pt x="3067990" y="151167"/>
                </a:lnTo>
                <a:lnTo>
                  <a:pt x="3067990" y="5306208"/>
                </a:lnTo>
                <a:lnTo>
                  <a:pt x="3067989" y="5306208"/>
                </a:lnTo>
                <a:lnTo>
                  <a:pt x="3067989" y="4893381"/>
                </a:lnTo>
                <a:lnTo>
                  <a:pt x="3043495" y="4888945"/>
                </a:lnTo>
                <a:cubicBezTo>
                  <a:pt x="3028259" y="4893118"/>
                  <a:pt x="3019652" y="4892952"/>
                  <a:pt x="3013339" y="4882572"/>
                </a:cubicBezTo>
                <a:cubicBezTo>
                  <a:pt x="2976030" y="4880406"/>
                  <a:pt x="2937572" y="4854236"/>
                  <a:pt x="2913679" y="4866583"/>
                </a:cubicBezTo>
                <a:cubicBezTo>
                  <a:pt x="2915195" y="4844724"/>
                  <a:pt x="2901822" y="4852928"/>
                  <a:pt x="2875805" y="4847666"/>
                </a:cubicBezTo>
                <a:cubicBezTo>
                  <a:pt x="2857196" y="4841543"/>
                  <a:pt x="2817003" y="4828668"/>
                  <a:pt x="2802025" y="4822783"/>
                </a:cubicBezTo>
                <a:cubicBezTo>
                  <a:pt x="2787047" y="4816898"/>
                  <a:pt x="2775570" y="4821194"/>
                  <a:pt x="2760539" y="4815530"/>
                </a:cubicBezTo>
                <a:cubicBezTo>
                  <a:pt x="2767288" y="4796834"/>
                  <a:pt x="2677653" y="4809589"/>
                  <a:pt x="2711840" y="4795862"/>
                </a:cubicBezTo>
                <a:cubicBezTo>
                  <a:pt x="2686235" y="4784723"/>
                  <a:pt x="2695650" y="4790294"/>
                  <a:pt x="2682112" y="4795333"/>
                </a:cubicBezTo>
                <a:cubicBezTo>
                  <a:pt x="2649913" y="4790479"/>
                  <a:pt x="2647066" y="4789023"/>
                  <a:pt x="2609911" y="4793621"/>
                </a:cubicBezTo>
                <a:cubicBezTo>
                  <a:pt x="2593415" y="4792900"/>
                  <a:pt x="2587573" y="4790380"/>
                  <a:pt x="2572897" y="4788900"/>
                </a:cubicBezTo>
                <a:cubicBezTo>
                  <a:pt x="2558221" y="4787420"/>
                  <a:pt x="2550125" y="4788497"/>
                  <a:pt x="2521855" y="4784742"/>
                </a:cubicBezTo>
                <a:cubicBezTo>
                  <a:pt x="2499495" y="4780034"/>
                  <a:pt x="2483262" y="4781350"/>
                  <a:pt x="2465205" y="4778639"/>
                </a:cubicBezTo>
                <a:cubicBezTo>
                  <a:pt x="2447148" y="4775928"/>
                  <a:pt x="2436144" y="4771669"/>
                  <a:pt x="2413515" y="4768475"/>
                </a:cubicBezTo>
                <a:cubicBezTo>
                  <a:pt x="2394088" y="4759549"/>
                  <a:pt x="2320814" y="4780944"/>
                  <a:pt x="2306138" y="4754193"/>
                </a:cubicBezTo>
                <a:cubicBezTo>
                  <a:pt x="2253007" y="4759585"/>
                  <a:pt x="2237974" y="4748779"/>
                  <a:pt x="2194302" y="4744039"/>
                </a:cubicBezTo>
                <a:cubicBezTo>
                  <a:pt x="2152070" y="4739084"/>
                  <a:pt x="2146753" y="4742096"/>
                  <a:pt x="2102639" y="4729235"/>
                </a:cubicBezTo>
                <a:cubicBezTo>
                  <a:pt x="2068179" y="4716412"/>
                  <a:pt x="2049689" y="4712365"/>
                  <a:pt x="2009484" y="4709589"/>
                </a:cubicBezTo>
                <a:cubicBezTo>
                  <a:pt x="2006497" y="4717158"/>
                  <a:pt x="1958536" y="4701984"/>
                  <a:pt x="1950778" y="4699749"/>
                </a:cubicBezTo>
                <a:cubicBezTo>
                  <a:pt x="1951667" y="4704726"/>
                  <a:pt x="1926336" y="4706913"/>
                  <a:pt x="1919770" y="4702723"/>
                </a:cubicBezTo>
                <a:cubicBezTo>
                  <a:pt x="1861690" y="4705646"/>
                  <a:pt x="1843962" y="4724688"/>
                  <a:pt x="1800432" y="4714687"/>
                </a:cubicBezTo>
                <a:cubicBezTo>
                  <a:pt x="1766454" y="4714617"/>
                  <a:pt x="1768076" y="4724355"/>
                  <a:pt x="1719261" y="4724244"/>
                </a:cubicBezTo>
                <a:cubicBezTo>
                  <a:pt x="1698725" y="4728489"/>
                  <a:pt x="1704876" y="4720084"/>
                  <a:pt x="1679325" y="4720398"/>
                </a:cubicBezTo>
                <a:cubicBezTo>
                  <a:pt x="1646713" y="4738364"/>
                  <a:pt x="1612035" y="4726657"/>
                  <a:pt x="1565956" y="4726125"/>
                </a:cubicBezTo>
                <a:cubicBezTo>
                  <a:pt x="1509596" y="4724792"/>
                  <a:pt x="1462482" y="4732200"/>
                  <a:pt x="1413439" y="4724264"/>
                </a:cubicBezTo>
                <a:cubicBezTo>
                  <a:pt x="1395410" y="4730641"/>
                  <a:pt x="1371319" y="4739221"/>
                  <a:pt x="1351513" y="4728134"/>
                </a:cubicBezTo>
                <a:cubicBezTo>
                  <a:pt x="1299513" y="4729900"/>
                  <a:pt x="1305583" y="4734952"/>
                  <a:pt x="1285766" y="4728501"/>
                </a:cubicBezTo>
                <a:cubicBezTo>
                  <a:pt x="1246313" y="4730975"/>
                  <a:pt x="1252677" y="4725316"/>
                  <a:pt x="1217013" y="4722250"/>
                </a:cubicBezTo>
                <a:cubicBezTo>
                  <a:pt x="1187972" y="4717535"/>
                  <a:pt x="1202419" y="4717968"/>
                  <a:pt x="1175553" y="4717397"/>
                </a:cubicBezTo>
                <a:cubicBezTo>
                  <a:pt x="1150152" y="4726111"/>
                  <a:pt x="1132757" y="4715339"/>
                  <a:pt x="1125937" y="4713080"/>
                </a:cubicBezTo>
                <a:cubicBezTo>
                  <a:pt x="1101933" y="4714551"/>
                  <a:pt x="1066390" y="4702547"/>
                  <a:pt x="1070414" y="4718045"/>
                </a:cubicBezTo>
                <a:cubicBezTo>
                  <a:pt x="1036699" y="4697042"/>
                  <a:pt x="1037956" y="4718362"/>
                  <a:pt x="1001930" y="4712953"/>
                </a:cubicBezTo>
                <a:cubicBezTo>
                  <a:pt x="982943" y="4705262"/>
                  <a:pt x="958349" y="4701127"/>
                  <a:pt x="946429" y="4710733"/>
                </a:cubicBezTo>
                <a:cubicBezTo>
                  <a:pt x="873991" y="4698538"/>
                  <a:pt x="917810" y="4694854"/>
                  <a:pt x="843959" y="4682048"/>
                </a:cubicBezTo>
                <a:cubicBezTo>
                  <a:pt x="805648" y="4675599"/>
                  <a:pt x="748814" y="4673116"/>
                  <a:pt x="719028" y="4663910"/>
                </a:cubicBezTo>
                <a:cubicBezTo>
                  <a:pt x="689242" y="4654703"/>
                  <a:pt x="681940" y="4658862"/>
                  <a:pt x="658894" y="4652209"/>
                </a:cubicBezTo>
                <a:cubicBezTo>
                  <a:pt x="635848" y="4645555"/>
                  <a:pt x="606360" y="4645052"/>
                  <a:pt x="587813" y="4641642"/>
                </a:cubicBezTo>
                <a:cubicBezTo>
                  <a:pt x="569266" y="4638232"/>
                  <a:pt x="549985" y="4630114"/>
                  <a:pt x="547611" y="4631750"/>
                </a:cubicBezTo>
                <a:cubicBezTo>
                  <a:pt x="510247" y="4623077"/>
                  <a:pt x="499088" y="4633791"/>
                  <a:pt x="476778" y="4615662"/>
                </a:cubicBezTo>
                <a:cubicBezTo>
                  <a:pt x="457686" y="4613372"/>
                  <a:pt x="453369" y="4611385"/>
                  <a:pt x="433058" y="4610953"/>
                </a:cubicBezTo>
                <a:cubicBezTo>
                  <a:pt x="412747" y="4610521"/>
                  <a:pt x="383201" y="4613107"/>
                  <a:pt x="354910" y="4613069"/>
                </a:cubicBezTo>
                <a:cubicBezTo>
                  <a:pt x="325594" y="4614825"/>
                  <a:pt x="324861" y="4631623"/>
                  <a:pt x="297551" y="4614611"/>
                </a:cubicBezTo>
                <a:cubicBezTo>
                  <a:pt x="297827" y="4618223"/>
                  <a:pt x="283633" y="4619398"/>
                  <a:pt x="279981" y="4619280"/>
                </a:cubicBezTo>
                <a:lnTo>
                  <a:pt x="251060" y="4621023"/>
                </a:lnTo>
                <a:lnTo>
                  <a:pt x="248621" y="4615319"/>
                </a:lnTo>
                <a:cubicBezTo>
                  <a:pt x="237819" y="4612965"/>
                  <a:pt x="219269" y="4618593"/>
                  <a:pt x="208474" y="4619602"/>
                </a:cubicBezTo>
                <a:lnTo>
                  <a:pt x="183850" y="4621375"/>
                </a:lnTo>
                <a:lnTo>
                  <a:pt x="174486" y="4620574"/>
                </a:lnTo>
                <a:lnTo>
                  <a:pt x="170493" y="4620635"/>
                </a:lnTo>
                <a:lnTo>
                  <a:pt x="160178" y="4616375"/>
                </a:lnTo>
                <a:cubicBezTo>
                  <a:pt x="150587" y="4615308"/>
                  <a:pt x="143414" y="4608454"/>
                  <a:pt x="137679" y="4607411"/>
                </a:cubicBezTo>
                <a:cubicBezTo>
                  <a:pt x="131944" y="4606369"/>
                  <a:pt x="130252" y="4614284"/>
                  <a:pt x="125767" y="4610124"/>
                </a:cubicBezTo>
                <a:cubicBezTo>
                  <a:pt x="131450" y="4607091"/>
                  <a:pt x="122536" y="4604620"/>
                  <a:pt x="118604" y="4602416"/>
                </a:cubicBezTo>
                <a:lnTo>
                  <a:pt x="82934" y="4599702"/>
                </a:lnTo>
                <a:cubicBezTo>
                  <a:pt x="39823" y="4602644"/>
                  <a:pt x="55074" y="4589236"/>
                  <a:pt x="41888" y="4597726"/>
                </a:cubicBezTo>
                <a:cubicBezTo>
                  <a:pt x="25543" y="4601103"/>
                  <a:pt x="15576" y="4602785"/>
                  <a:pt x="8238" y="4603430"/>
                </a:cubicBezTo>
                <a:lnTo>
                  <a:pt x="0" y="460319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e Ancient Agora - The Athens Key">
            <a:extLst>
              <a:ext uri="{FF2B5EF4-FFF2-40B4-BE49-F238E27FC236}">
                <a16:creationId xmlns:a16="http://schemas.microsoft.com/office/drawing/2014/main" id="{73A6981E-E9A7-2439-2357-E32EFE90DCD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356" r="31621" b="-2"/>
          <a:stretch/>
        </p:blipFill>
        <p:spPr bwMode="auto">
          <a:xfrm>
            <a:off x="6095999" y="1278"/>
            <a:ext cx="3067990" cy="5149699"/>
          </a:xfrm>
          <a:custGeom>
            <a:avLst/>
            <a:gdLst/>
            <a:ahLst/>
            <a:cxnLst/>
            <a:rect l="l" t="t" r="r" b="b"/>
            <a:pathLst>
              <a:path w="3067990" h="5149699">
                <a:moveTo>
                  <a:pt x="0" y="0"/>
                </a:moveTo>
                <a:lnTo>
                  <a:pt x="8632" y="2126"/>
                </a:lnTo>
                <a:cubicBezTo>
                  <a:pt x="71597" y="8644"/>
                  <a:pt x="52747" y="11892"/>
                  <a:pt x="102111" y="11566"/>
                </a:cubicBezTo>
                <a:cubicBezTo>
                  <a:pt x="107032" y="11203"/>
                  <a:pt x="116450" y="20386"/>
                  <a:pt x="135511" y="18109"/>
                </a:cubicBezTo>
                <a:cubicBezTo>
                  <a:pt x="165681" y="22040"/>
                  <a:pt x="149025" y="33094"/>
                  <a:pt x="187668" y="36734"/>
                </a:cubicBezTo>
                <a:cubicBezTo>
                  <a:pt x="184095" y="40156"/>
                  <a:pt x="221954" y="38461"/>
                  <a:pt x="225602" y="50611"/>
                </a:cubicBezTo>
                <a:cubicBezTo>
                  <a:pt x="242020" y="54481"/>
                  <a:pt x="267241" y="57744"/>
                  <a:pt x="286175" y="59952"/>
                </a:cubicBezTo>
                <a:cubicBezTo>
                  <a:pt x="314543" y="65902"/>
                  <a:pt x="328665" y="72319"/>
                  <a:pt x="332857" y="76558"/>
                </a:cubicBezTo>
                <a:cubicBezTo>
                  <a:pt x="361257" y="83289"/>
                  <a:pt x="358186" y="84500"/>
                  <a:pt x="395478" y="98782"/>
                </a:cubicBezTo>
                <a:cubicBezTo>
                  <a:pt x="417363" y="93652"/>
                  <a:pt x="436168" y="104748"/>
                  <a:pt x="445328" y="114882"/>
                </a:cubicBezTo>
                <a:cubicBezTo>
                  <a:pt x="470101" y="124482"/>
                  <a:pt x="523910" y="147405"/>
                  <a:pt x="559300" y="150440"/>
                </a:cubicBezTo>
                <a:cubicBezTo>
                  <a:pt x="613422" y="149710"/>
                  <a:pt x="598278" y="160982"/>
                  <a:pt x="622357" y="169552"/>
                </a:cubicBezTo>
                <a:cubicBezTo>
                  <a:pt x="641101" y="180205"/>
                  <a:pt x="638493" y="171007"/>
                  <a:pt x="658054" y="184474"/>
                </a:cubicBezTo>
                <a:lnTo>
                  <a:pt x="694284" y="200095"/>
                </a:lnTo>
                <a:lnTo>
                  <a:pt x="737979" y="224556"/>
                </a:lnTo>
                <a:lnTo>
                  <a:pt x="747981" y="231280"/>
                </a:lnTo>
                <a:cubicBezTo>
                  <a:pt x="753111" y="231304"/>
                  <a:pt x="756366" y="231723"/>
                  <a:pt x="758445" y="232460"/>
                </a:cubicBezTo>
                <a:cubicBezTo>
                  <a:pt x="758496" y="232559"/>
                  <a:pt x="758549" y="232658"/>
                  <a:pt x="758600" y="232757"/>
                </a:cubicBezTo>
                <a:lnTo>
                  <a:pt x="773364" y="235718"/>
                </a:lnTo>
                <a:cubicBezTo>
                  <a:pt x="790479" y="236082"/>
                  <a:pt x="824818" y="262048"/>
                  <a:pt x="841072" y="261356"/>
                </a:cubicBezTo>
                <a:cubicBezTo>
                  <a:pt x="848247" y="277811"/>
                  <a:pt x="845053" y="250444"/>
                  <a:pt x="872404" y="265382"/>
                </a:cubicBezTo>
                <a:cubicBezTo>
                  <a:pt x="884596" y="267374"/>
                  <a:pt x="889722" y="269394"/>
                  <a:pt x="899938" y="270925"/>
                </a:cubicBezTo>
                <a:cubicBezTo>
                  <a:pt x="900079" y="271345"/>
                  <a:pt x="933560" y="274145"/>
                  <a:pt x="933701" y="274565"/>
                </a:cubicBezTo>
                <a:lnTo>
                  <a:pt x="958104" y="278658"/>
                </a:lnTo>
                <a:lnTo>
                  <a:pt x="963678" y="280729"/>
                </a:lnTo>
                <a:lnTo>
                  <a:pt x="996167" y="277529"/>
                </a:lnTo>
                <a:lnTo>
                  <a:pt x="1012387" y="277350"/>
                </a:lnTo>
                <a:lnTo>
                  <a:pt x="1018139" y="274257"/>
                </a:lnTo>
                <a:cubicBezTo>
                  <a:pt x="1023705" y="272608"/>
                  <a:pt x="1030840" y="272419"/>
                  <a:pt x="1041488" y="275538"/>
                </a:cubicBezTo>
                <a:lnTo>
                  <a:pt x="1043729" y="276831"/>
                </a:lnTo>
                <a:lnTo>
                  <a:pt x="1076532" y="271239"/>
                </a:lnTo>
                <a:cubicBezTo>
                  <a:pt x="1083544" y="269462"/>
                  <a:pt x="1111552" y="278849"/>
                  <a:pt x="1117458" y="275294"/>
                </a:cubicBezTo>
                <a:cubicBezTo>
                  <a:pt x="1173364" y="280135"/>
                  <a:pt x="1207569" y="263603"/>
                  <a:pt x="1275827" y="275029"/>
                </a:cubicBezTo>
                <a:cubicBezTo>
                  <a:pt x="1321519" y="279616"/>
                  <a:pt x="1347196" y="279519"/>
                  <a:pt x="1376683" y="283128"/>
                </a:cubicBezTo>
                <a:cubicBezTo>
                  <a:pt x="1406170" y="286737"/>
                  <a:pt x="1433752" y="293140"/>
                  <a:pt x="1452749" y="296685"/>
                </a:cubicBezTo>
                <a:cubicBezTo>
                  <a:pt x="1471746" y="300230"/>
                  <a:pt x="1466619" y="301895"/>
                  <a:pt x="1490664" y="304401"/>
                </a:cubicBezTo>
                <a:cubicBezTo>
                  <a:pt x="1514709" y="306907"/>
                  <a:pt x="1573675" y="305000"/>
                  <a:pt x="1597021" y="311721"/>
                </a:cubicBezTo>
                <a:cubicBezTo>
                  <a:pt x="1622238" y="311037"/>
                  <a:pt x="1625537" y="322069"/>
                  <a:pt x="1639314" y="320753"/>
                </a:cubicBezTo>
                <a:cubicBezTo>
                  <a:pt x="1710549" y="337224"/>
                  <a:pt x="1769892" y="334296"/>
                  <a:pt x="1856583" y="331628"/>
                </a:cubicBezTo>
                <a:cubicBezTo>
                  <a:pt x="1913730" y="336509"/>
                  <a:pt x="1912698" y="339285"/>
                  <a:pt x="1937745" y="342098"/>
                </a:cubicBezTo>
                <a:cubicBezTo>
                  <a:pt x="1945390" y="344925"/>
                  <a:pt x="1949181" y="335092"/>
                  <a:pt x="1956068" y="338984"/>
                </a:cubicBezTo>
                <a:lnTo>
                  <a:pt x="1991434" y="344183"/>
                </a:lnTo>
                <a:lnTo>
                  <a:pt x="2017399" y="354323"/>
                </a:lnTo>
                <a:lnTo>
                  <a:pt x="2041804" y="360756"/>
                </a:lnTo>
                <a:lnTo>
                  <a:pt x="2071138" y="363487"/>
                </a:lnTo>
                <a:cubicBezTo>
                  <a:pt x="2080124" y="365903"/>
                  <a:pt x="2080713" y="373697"/>
                  <a:pt x="2092557" y="373570"/>
                </a:cubicBezTo>
                <a:cubicBezTo>
                  <a:pt x="2128517" y="378742"/>
                  <a:pt x="2193287" y="383225"/>
                  <a:pt x="2242182" y="388922"/>
                </a:cubicBezTo>
                <a:cubicBezTo>
                  <a:pt x="2266404" y="385527"/>
                  <a:pt x="2301142" y="392029"/>
                  <a:pt x="2311187" y="401718"/>
                </a:cubicBezTo>
                <a:cubicBezTo>
                  <a:pt x="2323182" y="404413"/>
                  <a:pt x="2352098" y="404462"/>
                  <a:pt x="2363765" y="402554"/>
                </a:cubicBezTo>
                <a:cubicBezTo>
                  <a:pt x="2374121" y="402833"/>
                  <a:pt x="2375999" y="406521"/>
                  <a:pt x="2389759" y="407955"/>
                </a:cubicBezTo>
                <a:cubicBezTo>
                  <a:pt x="2404778" y="411334"/>
                  <a:pt x="2437354" y="427346"/>
                  <a:pt x="2451497" y="432353"/>
                </a:cubicBezTo>
                <a:cubicBezTo>
                  <a:pt x="2465640" y="437360"/>
                  <a:pt x="2451256" y="432175"/>
                  <a:pt x="2474615" y="437995"/>
                </a:cubicBezTo>
                <a:cubicBezTo>
                  <a:pt x="2482949" y="439979"/>
                  <a:pt x="2481204" y="447714"/>
                  <a:pt x="2499122" y="451403"/>
                </a:cubicBezTo>
                <a:cubicBezTo>
                  <a:pt x="2517041" y="455093"/>
                  <a:pt x="2557176" y="459358"/>
                  <a:pt x="2582126" y="460132"/>
                </a:cubicBezTo>
                <a:cubicBezTo>
                  <a:pt x="2610000" y="447613"/>
                  <a:pt x="2600233" y="464657"/>
                  <a:pt x="2651203" y="448902"/>
                </a:cubicBezTo>
                <a:cubicBezTo>
                  <a:pt x="2652514" y="450917"/>
                  <a:pt x="2673343" y="450050"/>
                  <a:pt x="2694692" y="451398"/>
                </a:cubicBezTo>
                <a:cubicBezTo>
                  <a:pt x="2716041" y="452746"/>
                  <a:pt x="2761501" y="464041"/>
                  <a:pt x="2779298" y="456988"/>
                </a:cubicBezTo>
                <a:lnTo>
                  <a:pt x="2936306" y="456249"/>
                </a:lnTo>
                <a:lnTo>
                  <a:pt x="3026435" y="468085"/>
                </a:lnTo>
                <a:cubicBezTo>
                  <a:pt x="3042105" y="469033"/>
                  <a:pt x="3051256" y="471666"/>
                  <a:pt x="3059006" y="473639"/>
                </a:cubicBezTo>
                <a:lnTo>
                  <a:pt x="3067990" y="474231"/>
                </a:lnTo>
                <a:lnTo>
                  <a:pt x="3067990" y="5066330"/>
                </a:lnTo>
                <a:lnTo>
                  <a:pt x="3036249" y="5071710"/>
                </a:lnTo>
                <a:cubicBezTo>
                  <a:pt x="3028911" y="5072355"/>
                  <a:pt x="3024202" y="5071963"/>
                  <a:pt x="3018374" y="5071188"/>
                </a:cubicBezTo>
                <a:cubicBezTo>
                  <a:pt x="2981557" y="5076634"/>
                  <a:pt x="2975787" y="5078874"/>
                  <a:pt x="2928454" y="5083368"/>
                </a:cubicBezTo>
                <a:cubicBezTo>
                  <a:pt x="2902026" y="5096160"/>
                  <a:pt x="2894473" y="5096992"/>
                  <a:pt x="2874456" y="5102330"/>
                </a:cubicBezTo>
                <a:cubicBezTo>
                  <a:pt x="2849799" y="5110661"/>
                  <a:pt x="2856324" y="5116728"/>
                  <a:pt x="2826359" y="5120681"/>
                </a:cubicBezTo>
                <a:cubicBezTo>
                  <a:pt x="2811152" y="5125070"/>
                  <a:pt x="2799749" y="5135440"/>
                  <a:pt x="2790273" y="5139251"/>
                </a:cubicBezTo>
                <a:cubicBezTo>
                  <a:pt x="2780797" y="5143062"/>
                  <a:pt x="2776994" y="5141825"/>
                  <a:pt x="2761021" y="5144617"/>
                </a:cubicBezTo>
                <a:cubicBezTo>
                  <a:pt x="2750399" y="5143672"/>
                  <a:pt x="2716008" y="5143647"/>
                  <a:pt x="2709599" y="5145416"/>
                </a:cubicBezTo>
                <a:cubicBezTo>
                  <a:pt x="2691337" y="5155744"/>
                  <a:pt x="2674953" y="5144170"/>
                  <a:pt x="2643019" y="5144002"/>
                </a:cubicBezTo>
                <a:lnTo>
                  <a:pt x="2605306" y="5145401"/>
                </a:lnTo>
                <a:cubicBezTo>
                  <a:pt x="2598456" y="5139894"/>
                  <a:pt x="2544492" y="5137937"/>
                  <a:pt x="2540666" y="5130474"/>
                </a:cubicBezTo>
                <a:cubicBezTo>
                  <a:pt x="2520890" y="5122976"/>
                  <a:pt x="2520818" y="5104076"/>
                  <a:pt x="2490181" y="5096885"/>
                </a:cubicBezTo>
                <a:cubicBezTo>
                  <a:pt x="2473666" y="5089694"/>
                  <a:pt x="2482843" y="5107802"/>
                  <a:pt x="2441578" y="5087331"/>
                </a:cubicBezTo>
                <a:cubicBezTo>
                  <a:pt x="2404207" y="5055658"/>
                  <a:pt x="2246399" y="5032666"/>
                  <a:pt x="2239061" y="4977592"/>
                </a:cubicBezTo>
                <a:cubicBezTo>
                  <a:pt x="2172141" y="4959717"/>
                  <a:pt x="2228317" y="4960563"/>
                  <a:pt x="2138397" y="4945422"/>
                </a:cubicBezTo>
                <a:cubicBezTo>
                  <a:pt x="2058643" y="4932605"/>
                  <a:pt x="1820980" y="4910463"/>
                  <a:pt x="1766888" y="4891159"/>
                </a:cubicBezTo>
                <a:cubicBezTo>
                  <a:pt x="1693746" y="4881380"/>
                  <a:pt x="1731387" y="4880829"/>
                  <a:pt x="1699544" y="4886748"/>
                </a:cubicBezTo>
                <a:cubicBezTo>
                  <a:pt x="1645920" y="4895473"/>
                  <a:pt x="1642875" y="4877798"/>
                  <a:pt x="1607580" y="4879045"/>
                </a:cubicBezTo>
                <a:cubicBezTo>
                  <a:pt x="1555088" y="4865773"/>
                  <a:pt x="1453749" y="4859346"/>
                  <a:pt x="1384598" y="4845217"/>
                </a:cubicBezTo>
                <a:cubicBezTo>
                  <a:pt x="1326341" y="4835627"/>
                  <a:pt x="1315092" y="4821514"/>
                  <a:pt x="1258391" y="4816554"/>
                </a:cubicBezTo>
                <a:cubicBezTo>
                  <a:pt x="1226403" y="4808063"/>
                  <a:pt x="1218929" y="4802264"/>
                  <a:pt x="1192670" y="4794273"/>
                </a:cubicBezTo>
                <a:cubicBezTo>
                  <a:pt x="1172212" y="4781098"/>
                  <a:pt x="1134543" y="4780537"/>
                  <a:pt x="1100484" y="4773564"/>
                </a:cubicBezTo>
                <a:cubicBezTo>
                  <a:pt x="1083354" y="4772013"/>
                  <a:pt x="1065276" y="4777578"/>
                  <a:pt x="1028112" y="4767096"/>
                </a:cubicBezTo>
                <a:cubicBezTo>
                  <a:pt x="999846" y="4759146"/>
                  <a:pt x="967016" y="4743196"/>
                  <a:pt x="963745" y="4764863"/>
                </a:cubicBezTo>
                <a:cubicBezTo>
                  <a:pt x="935062" y="4736624"/>
                  <a:pt x="945601" y="4756035"/>
                  <a:pt x="908364" y="4755572"/>
                </a:cubicBezTo>
                <a:cubicBezTo>
                  <a:pt x="831301" y="4740343"/>
                  <a:pt x="772395" y="4745078"/>
                  <a:pt x="699185" y="4729739"/>
                </a:cubicBezTo>
                <a:cubicBezTo>
                  <a:pt x="680644" y="4710950"/>
                  <a:pt x="671269" y="4756745"/>
                  <a:pt x="624173" y="4712819"/>
                </a:cubicBezTo>
                <a:cubicBezTo>
                  <a:pt x="620673" y="4715011"/>
                  <a:pt x="605890" y="4702494"/>
                  <a:pt x="587551" y="4697060"/>
                </a:cubicBezTo>
                <a:cubicBezTo>
                  <a:pt x="569213" y="4691626"/>
                  <a:pt x="529126" y="4697683"/>
                  <a:pt x="514142" y="4680213"/>
                </a:cubicBezTo>
                <a:cubicBezTo>
                  <a:pt x="490554" y="4678007"/>
                  <a:pt x="455880" y="4670399"/>
                  <a:pt x="435429" y="4669695"/>
                </a:cubicBezTo>
                <a:cubicBezTo>
                  <a:pt x="414978" y="4668991"/>
                  <a:pt x="413693" y="4665510"/>
                  <a:pt x="398498" y="4661863"/>
                </a:cubicBezTo>
                <a:lnTo>
                  <a:pt x="391864" y="4657306"/>
                </a:lnTo>
                <a:lnTo>
                  <a:pt x="393991" y="4656812"/>
                </a:lnTo>
                <a:cubicBezTo>
                  <a:pt x="393161" y="4656323"/>
                  <a:pt x="391036" y="4655963"/>
                  <a:pt x="390744" y="4656537"/>
                </a:cubicBezTo>
                <a:lnTo>
                  <a:pt x="391864" y="4657306"/>
                </a:lnTo>
                <a:lnTo>
                  <a:pt x="389463" y="4657864"/>
                </a:lnTo>
                <a:cubicBezTo>
                  <a:pt x="384571" y="4657809"/>
                  <a:pt x="375254" y="4657079"/>
                  <a:pt x="358382" y="4654871"/>
                </a:cubicBezTo>
                <a:cubicBezTo>
                  <a:pt x="339824" y="4647350"/>
                  <a:pt x="313263" y="4650730"/>
                  <a:pt x="294208" y="4644982"/>
                </a:cubicBezTo>
                <a:cubicBezTo>
                  <a:pt x="275153" y="4639233"/>
                  <a:pt x="255232" y="4631558"/>
                  <a:pt x="240522" y="4627439"/>
                </a:cubicBezTo>
                <a:cubicBezTo>
                  <a:pt x="212762" y="4619907"/>
                  <a:pt x="228727" y="4611264"/>
                  <a:pt x="188294" y="4613207"/>
                </a:cubicBezTo>
                <a:cubicBezTo>
                  <a:pt x="165514" y="4608090"/>
                  <a:pt x="132086" y="4618695"/>
                  <a:pt x="107016" y="4612605"/>
                </a:cubicBezTo>
                <a:cubicBezTo>
                  <a:pt x="79461" y="4604732"/>
                  <a:pt x="82214" y="4605717"/>
                  <a:pt x="48463" y="4601378"/>
                </a:cubicBezTo>
                <a:lnTo>
                  <a:pt x="0" y="4601647"/>
                </a:ln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E48015-4DFE-E59F-E9DD-4E2183D5EC69}"/>
              </a:ext>
            </a:extLst>
          </p:cNvPr>
          <p:cNvSpPr txBox="1"/>
          <p:nvPr/>
        </p:nvSpPr>
        <p:spPr>
          <a:xfrm>
            <a:off x="913109" y="5853260"/>
            <a:ext cx="6100762" cy="800219"/>
          </a:xfrm>
          <a:prstGeom prst="rect">
            <a:avLst/>
          </a:prstGeom>
          <a:noFill/>
        </p:spPr>
        <p:txBody>
          <a:bodyPr wrap="square">
            <a:spAutoFit/>
          </a:bodyPr>
          <a:lstStyle/>
          <a:p>
            <a:pPr algn="ctr" rtl="0">
              <a:spcBef>
                <a:spcPts val="0"/>
              </a:spcBef>
              <a:spcAft>
                <a:spcPts val="600"/>
              </a:spcAft>
            </a:pPr>
            <a:r>
              <a:rPr lang="en-GB" sz="1200" u="none" strike="noStrike" dirty="0">
                <a:solidFill>
                  <a:srgbClr val="222222"/>
                </a:solidFill>
                <a:effectLst/>
                <a:latin typeface="Calibri Light" panose="020F0302020204030204" pitchFamily="34" charset="0"/>
                <a:cs typeface="Calibri Light" panose="020F0302020204030204" pitchFamily="34" charset="0"/>
              </a:rPr>
              <a:t>Moritz Pfeifer (CRPM Nanterre and </a:t>
            </a:r>
            <a:r>
              <a:rPr lang="en-GB" sz="1200" u="none" strike="noStrike" dirty="0" err="1">
                <a:solidFill>
                  <a:srgbClr val="222222"/>
                </a:solidFill>
                <a:effectLst/>
                <a:latin typeface="Calibri Light" panose="020F0302020204030204" pitchFamily="34" charset="0"/>
                <a:cs typeface="Calibri Light" panose="020F0302020204030204" pitchFamily="34" charset="0"/>
              </a:rPr>
              <a:t>SciencesPo</a:t>
            </a:r>
            <a:r>
              <a:rPr lang="en-GB" sz="1200" u="none" strike="noStrike" dirty="0">
                <a:solidFill>
                  <a:srgbClr val="222222"/>
                </a:solidFill>
                <a:effectLst/>
                <a:latin typeface="Calibri Light" panose="020F0302020204030204" pitchFamily="34" charset="0"/>
                <a:cs typeface="Calibri Light" panose="020F0302020204030204" pitchFamily="34" charset="0"/>
              </a:rPr>
              <a:t> Paris)</a:t>
            </a:r>
            <a:endParaRPr lang="en-GB" sz="1200" u="none" strike="noStrike" dirty="0">
              <a:solidFill>
                <a:srgbClr val="000000"/>
              </a:solidFill>
              <a:effectLst/>
              <a:latin typeface="Calibri Light" panose="020F0302020204030204" pitchFamily="34" charset="0"/>
              <a:cs typeface="Calibri Light" panose="020F0302020204030204" pitchFamily="34" charset="0"/>
            </a:endParaRPr>
          </a:p>
          <a:p>
            <a:pPr algn="ctr" rtl="0">
              <a:spcBef>
                <a:spcPts val="0"/>
              </a:spcBef>
              <a:spcAft>
                <a:spcPts val="600"/>
              </a:spcAft>
            </a:pPr>
            <a:r>
              <a:rPr lang="en-GB" sz="1200" u="none" strike="noStrike" dirty="0">
                <a:solidFill>
                  <a:srgbClr val="222222"/>
                </a:solidFill>
                <a:effectLst/>
                <a:latin typeface="Calibri Light" panose="020F0302020204030204" pitchFamily="34" charset="0"/>
                <a:cs typeface="Calibri Light" panose="020F0302020204030204" pitchFamily="34" charset="0"/>
              </a:rPr>
              <a:t>Mohamed El </a:t>
            </a:r>
            <a:r>
              <a:rPr lang="en-GB" sz="1200" u="none" strike="noStrike" dirty="0" err="1">
                <a:solidFill>
                  <a:srgbClr val="222222"/>
                </a:solidFill>
                <a:effectLst/>
                <a:latin typeface="Calibri Light" panose="020F0302020204030204" pitchFamily="34" charset="0"/>
                <a:cs typeface="Calibri Light" panose="020F0302020204030204" pitchFamily="34" charset="0"/>
              </a:rPr>
              <a:t>Guindi</a:t>
            </a:r>
            <a:r>
              <a:rPr lang="en-GB" sz="1200" u="none" strike="noStrike" dirty="0">
                <a:solidFill>
                  <a:srgbClr val="222222"/>
                </a:solidFill>
                <a:effectLst/>
                <a:latin typeface="Calibri Light" panose="020F0302020204030204" pitchFamily="34" charset="0"/>
                <a:cs typeface="Calibri Light" panose="020F0302020204030204" pitchFamily="34" charset="0"/>
              </a:rPr>
              <a:t> </a:t>
            </a:r>
            <a:r>
              <a:rPr lang="en-GB" sz="1200" dirty="0">
                <a:solidFill>
                  <a:srgbClr val="222222"/>
                </a:solidFill>
                <a:latin typeface="Calibri Light" panose="020F0302020204030204" pitchFamily="34" charset="0"/>
                <a:cs typeface="Calibri Light" panose="020F0302020204030204" pitchFamily="34" charset="0"/>
              </a:rPr>
              <a:t>(</a:t>
            </a:r>
            <a:r>
              <a:rPr lang="en-GB" sz="1200" u="none" strike="noStrike" dirty="0">
                <a:solidFill>
                  <a:srgbClr val="222222"/>
                </a:solidFill>
                <a:effectLst/>
                <a:latin typeface="Calibri Light" panose="020F0302020204030204" pitchFamily="34" charset="0"/>
                <a:cs typeface="Calibri Light" panose="020F0302020204030204" pitchFamily="34" charset="0"/>
              </a:rPr>
              <a:t>HEC and </a:t>
            </a:r>
            <a:r>
              <a:rPr lang="en-GB" sz="1200" u="none" strike="noStrike" dirty="0" err="1">
                <a:solidFill>
                  <a:srgbClr val="222222"/>
                </a:solidFill>
                <a:effectLst/>
                <a:latin typeface="Calibri Light" panose="020F0302020204030204" pitchFamily="34" charset="0"/>
                <a:cs typeface="Calibri Light" panose="020F0302020204030204" pitchFamily="34" charset="0"/>
              </a:rPr>
              <a:t>SciencesPo</a:t>
            </a:r>
            <a:r>
              <a:rPr lang="en-GB" sz="1200" u="none" strike="noStrike" dirty="0">
                <a:solidFill>
                  <a:srgbClr val="222222"/>
                </a:solidFill>
                <a:effectLst/>
                <a:latin typeface="Calibri Light" panose="020F0302020204030204" pitchFamily="34" charset="0"/>
                <a:cs typeface="Calibri Light" panose="020F0302020204030204" pitchFamily="34" charset="0"/>
              </a:rPr>
              <a:t> Paris) </a:t>
            </a:r>
            <a:endParaRPr lang="en-GB" sz="1200" u="none" strike="noStrike" dirty="0">
              <a:solidFill>
                <a:srgbClr val="000000"/>
              </a:solidFill>
              <a:effectLst/>
              <a:latin typeface="Calibri Light" panose="020F0302020204030204" pitchFamily="34" charset="0"/>
              <a:cs typeface="Calibri Light" panose="020F0302020204030204" pitchFamily="34" charset="0"/>
            </a:endParaRPr>
          </a:p>
          <a:p>
            <a:pPr algn="ctr">
              <a:spcAft>
                <a:spcPts val="600"/>
              </a:spcAft>
            </a:pPr>
            <a:r>
              <a:rPr lang="en-GB" sz="1200" u="none" strike="noStrike" dirty="0">
                <a:solidFill>
                  <a:srgbClr val="222222"/>
                </a:solidFill>
                <a:effectLst/>
                <a:latin typeface="Calibri Light" panose="020F0302020204030204" pitchFamily="34" charset="0"/>
                <a:cs typeface="Calibri Light" panose="020F0302020204030204" pitchFamily="34" charset="0"/>
              </a:rPr>
              <a:t>Giancarlo Salazar-</a:t>
            </a:r>
            <a:r>
              <a:rPr lang="en-GB" sz="1200" u="none" strike="noStrike" dirty="0" err="1">
                <a:solidFill>
                  <a:srgbClr val="222222"/>
                </a:solidFill>
                <a:effectLst/>
                <a:latin typeface="Calibri Light" panose="020F0302020204030204" pitchFamily="34" charset="0"/>
                <a:cs typeface="Calibri Light" panose="020F0302020204030204" pitchFamily="34" charset="0"/>
              </a:rPr>
              <a:t>Caicedo</a:t>
            </a:r>
            <a:r>
              <a:rPr lang="en-GB" sz="1200" u="none" strike="noStrike" dirty="0">
                <a:solidFill>
                  <a:srgbClr val="222222"/>
                </a:solidFill>
                <a:effectLst/>
                <a:latin typeface="Calibri Light" panose="020F0302020204030204" pitchFamily="34" charset="0"/>
                <a:cs typeface="Calibri Light" panose="020F0302020204030204" pitchFamily="34" charset="0"/>
              </a:rPr>
              <a:t> (independent researcher, </a:t>
            </a:r>
            <a:r>
              <a:rPr lang="en-GB" sz="1200" strike="noStrike" dirty="0" err="1">
                <a:effectLst/>
                <a:latin typeface="Calibri Light" panose="020F0302020204030204" pitchFamily="34" charset="0"/>
                <a:cs typeface="Calibri Light" panose="020F0302020204030204" pitchFamily="34" charset="0"/>
                <a:hlinkClick r:id="rId7">
                  <a:extLst>
                    <a:ext uri="{A12FA001-AC4F-418D-AE19-62706E023703}">
                      <ahyp:hlinkClr xmlns:ahyp="http://schemas.microsoft.com/office/drawing/2018/hyperlinkcolor" val="tx"/>
                    </a:ext>
                  </a:extLst>
                </a:hlinkClick>
              </a:rPr>
              <a:t>econometricus.com</a:t>
            </a:r>
            <a:r>
              <a:rPr lang="en-GB" sz="1200" u="none" strike="noStrike" dirty="0">
                <a:solidFill>
                  <a:srgbClr val="222222"/>
                </a:solidFill>
                <a:effectLst/>
                <a:latin typeface="Calibri Light" panose="020F0302020204030204" pitchFamily="34" charset="0"/>
                <a:cs typeface="Calibri Light" panose="020F0302020204030204" pitchFamily="34" charset="0"/>
              </a:rPr>
              <a:t>)</a:t>
            </a:r>
            <a:endParaRPr lang="en-FR" sz="1200" dirty="0">
              <a:latin typeface="Calibri Light" panose="020F0302020204030204" pitchFamily="34" charset="0"/>
              <a:cs typeface="Calibri Light" panose="020F0302020204030204" pitchFamily="34" charset="0"/>
            </a:endParaRPr>
          </a:p>
        </p:txBody>
      </p:sp>
      <p:pic>
        <p:nvPicPr>
          <p:cNvPr id="4" name="Picture 2" descr="Github Logo - Free social media icons">
            <a:hlinkClick r:id="rId8"/>
            <a:extLst>
              <a:ext uri="{FF2B5EF4-FFF2-40B4-BE49-F238E27FC236}">
                <a16:creationId xmlns:a16="http://schemas.microsoft.com/office/drawing/2014/main" id="{2DF43A30-CC83-0FA0-0F12-A94011FCE3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9310" y="6202213"/>
            <a:ext cx="451266" cy="4512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Shape&#10;&#10;Description automatically generated with low confidence">
            <a:extLst>
              <a:ext uri="{FF2B5EF4-FFF2-40B4-BE49-F238E27FC236}">
                <a16:creationId xmlns:a16="http://schemas.microsoft.com/office/drawing/2014/main" id="{41A84F7A-FFFD-0CCB-6CD1-5FB082956119}"/>
              </a:ext>
            </a:extLst>
          </p:cNvPr>
          <p:cNvPicPr>
            <a:picLocks noChangeAspect="1"/>
          </p:cNvPicPr>
          <p:nvPr/>
        </p:nvPicPr>
        <p:blipFill>
          <a:blip r:embed="rId10"/>
          <a:stretch>
            <a:fillRect/>
          </a:stretch>
        </p:blipFill>
        <p:spPr>
          <a:xfrm>
            <a:off x="11450259" y="6202212"/>
            <a:ext cx="451267" cy="451267"/>
          </a:xfrm>
          <a:prstGeom prst="rect">
            <a:avLst/>
          </a:prstGeom>
        </p:spPr>
      </p:pic>
      <p:pic>
        <p:nvPicPr>
          <p:cNvPr id="12" name="Picture 4" descr="Logo institutionnel - Université Paris Nanterre - Direction de la  communication">
            <a:extLst>
              <a:ext uri="{FF2B5EF4-FFF2-40B4-BE49-F238E27FC236}">
                <a16:creationId xmlns:a16="http://schemas.microsoft.com/office/drawing/2014/main" id="{9DDCB58A-3451-B495-EA2B-B14820EB258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93271" y="6239069"/>
            <a:ext cx="1952799" cy="41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0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254310" y="157102"/>
            <a:ext cx="7622381"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9. Econometric Methodology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4376736" y="23521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20" name="ZoneTexte 23">
            <a:extLst>
              <a:ext uri="{FF2B5EF4-FFF2-40B4-BE49-F238E27FC236}">
                <a16:creationId xmlns:a16="http://schemas.microsoft.com/office/drawing/2014/main" id="{F086C5DF-31B9-7749-9805-3ADCC4185A41}"/>
              </a:ext>
            </a:extLst>
          </p:cNvPr>
          <p:cNvSpPr txBox="1"/>
          <p:nvPr/>
        </p:nvSpPr>
        <p:spPr>
          <a:xfrm>
            <a:off x="254310" y="1259450"/>
            <a:ext cx="5762017"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ALR MODELING FOR VARIABLE COEFFICIENTS</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7" name="TextBox 6">
            <a:extLst>
              <a:ext uri="{FF2B5EF4-FFF2-40B4-BE49-F238E27FC236}">
                <a16:creationId xmlns:a16="http://schemas.microsoft.com/office/drawing/2014/main" id="{4E15BF73-FBC0-25B1-C182-954E22CCAF51}"/>
              </a:ext>
            </a:extLst>
          </p:cNvPr>
          <p:cNvSpPr txBox="1"/>
          <p:nvPr/>
        </p:nvSpPr>
        <p:spPr>
          <a:xfrm>
            <a:off x="361126" y="1809434"/>
            <a:ext cx="5762018" cy="4124206"/>
          </a:xfrm>
          <a:prstGeom prst="rect">
            <a:avLst/>
          </a:prstGeom>
          <a:noFill/>
        </p:spPr>
        <p:txBody>
          <a:bodyPr wrap="square" rtlCol="0">
            <a:spAutoFit/>
          </a:bodyPr>
          <a:lstStyle/>
          <a:p>
            <a:endParaRPr lang="en-FR" sz="12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As observed in Figure 6,</a:t>
            </a:r>
            <a:r>
              <a:rPr lang="en-GB" sz="1400" b="1" i="0" u="none" strike="noStrike" dirty="0">
                <a:solidFill>
                  <a:srgbClr val="222222"/>
                </a:solidFill>
                <a:effectLst/>
                <a:latin typeface="Times New Roman" panose="02020603050405020304" pitchFamily="18" charset="0"/>
                <a:cs typeface="Times New Roman" panose="02020603050405020304" pitchFamily="18" charset="0"/>
              </a:rPr>
              <a:t> </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a structural break in the data can be observed in 1982 which marks the end of the Great Inflation and the beginning of the Great Moderation.</a:t>
            </a:r>
          </a:p>
          <a:p>
            <a:r>
              <a:rPr lang="en-GB" sz="1400" b="0" i="0" u="none" strike="noStrike" dirty="0">
                <a:solidFill>
                  <a:srgbClr val="222222"/>
                </a:solidFill>
                <a:effectLst/>
                <a:latin typeface="Times New Roman" panose="02020603050405020304" pitchFamily="18" charset="0"/>
                <a:cs typeface="Times New Roman" panose="02020603050405020304" pitchFamily="18" charset="0"/>
              </a:rPr>
              <a:t> </a:t>
            </a:r>
            <a:r>
              <a:rPr lang="en-GB" sz="1400" dirty="0">
                <a:solidFill>
                  <a:srgbClr val="222222"/>
                </a:solidFill>
                <a:latin typeface="Times New Roman" panose="02020603050405020304" pitchFamily="18" charset="0"/>
                <a:cs typeface="Times New Roman" panose="02020603050405020304" pitchFamily="18" charset="0"/>
              </a:rPr>
              <a:t>	</a:t>
            </a:r>
          </a:p>
          <a:p>
            <a:pPr marL="628650" lvl="1" indent="-1714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Thus the estimated coefficients cannot be assumed to be constant over the entire period. </a:t>
            </a:r>
          </a:p>
          <a:p>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To account for variable coefficients, we estimate a variable-coefficient model via an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Arranged Local Regression (ALR),</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we specify the model as the following: 				     																		              </a:t>
            </a:r>
            <a:r>
              <a:rPr lang="en-GB" sz="1400" dirty="0">
                <a:solidFill>
                  <a:srgbClr val="1A1A1A"/>
                </a:solidFill>
                <a:latin typeface="Times New Roman" panose="02020603050405020304" pitchFamily="18" charset="0"/>
                <a:cs typeface="Times New Roman" panose="02020603050405020304" pitchFamily="18" charset="0"/>
              </a:rPr>
              <a:t>where the spread at time </a:t>
            </a:r>
            <a:r>
              <a:rPr lang="en-GB" sz="1400" i="1" dirty="0" err="1">
                <a:solidFill>
                  <a:srgbClr val="1A1A1A"/>
                </a:solidFill>
                <a:latin typeface="Times New Roman" panose="02020603050405020304" pitchFamily="18" charset="0"/>
                <a:cs typeface="Times New Roman" panose="02020603050405020304" pitchFamily="18" charset="0"/>
              </a:rPr>
              <a:t>i</a:t>
            </a:r>
            <a:r>
              <a:rPr lang="en-GB" sz="1400" dirty="0">
                <a:solidFill>
                  <a:srgbClr val="1A1A1A"/>
                </a:solidFill>
                <a:latin typeface="Times New Roman" panose="02020603050405020304" pitchFamily="18" charset="0"/>
                <a:cs typeface="Times New Roman" panose="02020603050405020304" pitchFamily="18" charset="0"/>
              </a:rPr>
              <a:t> depends on the lagging value of the tone of the position</a:t>
            </a:r>
            <a:r>
              <a:rPr lang="en-GB" sz="1400" i="1" dirty="0">
                <a:solidFill>
                  <a:srgbClr val="1A1A1A"/>
                </a:solidFill>
                <a:latin typeface="Times New Roman" panose="02020603050405020304" pitchFamily="18" charset="0"/>
                <a:cs typeface="Times New Roman" panose="02020603050405020304" pitchFamily="18" charset="0"/>
              </a:rPr>
              <a:t> j </a:t>
            </a:r>
            <a:r>
              <a:rPr lang="en-GB" sz="1400" dirty="0">
                <a:solidFill>
                  <a:srgbClr val="1A1A1A"/>
                </a:solidFill>
                <a:latin typeface="Times New Roman" panose="02020603050405020304" pitchFamily="18" charset="0"/>
                <a:cs typeface="Times New Roman" panose="02020603050405020304" pitchFamily="18" charset="0"/>
              </a:rPr>
              <a:t>at time</a:t>
            </a:r>
            <a:r>
              <a:rPr lang="en-GB" sz="1400" i="1" dirty="0">
                <a:solidFill>
                  <a:srgbClr val="1A1A1A"/>
                </a:solidFill>
                <a:latin typeface="Times New Roman" panose="02020603050405020304" pitchFamily="18" charset="0"/>
                <a:cs typeface="Times New Roman" panose="02020603050405020304" pitchFamily="18" charset="0"/>
              </a:rPr>
              <a:t> </a:t>
            </a:r>
            <a:r>
              <a:rPr lang="en-GB" sz="1400" i="1" dirty="0" err="1">
                <a:solidFill>
                  <a:srgbClr val="1A1A1A"/>
                </a:solidFill>
                <a:latin typeface="Times New Roman" panose="02020603050405020304" pitchFamily="18" charset="0"/>
                <a:cs typeface="Times New Roman" panose="02020603050405020304" pitchFamily="18" charset="0"/>
              </a:rPr>
              <a:t>i</a:t>
            </a:r>
            <a:r>
              <a:rPr lang="en-GB" sz="1400" dirty="0">
                <a:solidFill>
                  <a:srgbClr val="1A1A1A"/>
                </a:solidFill>
                <a:latin typeface="Times New Roman" panose="02020603050405020304" pitchFamily="18" charset="0"/>
                <a:cs typeface="Times New Roman" panose="02020603050405020304" pitchFamily="18" charset="0"/>
              </a:rPr>
              <a:t>, for which the period is a categorical variable with either three or two values, while the position</a:t>
            </a:r>
            <a:r>
              <a:rPr lang="en-GB" sz="1400" i="1" dirty="0">
                <a:solidFill>
                  <a:srgbClr val="1A1A1A"/>
                </a:solidFill>
                <a:latin typeface="Times New Roman" panose="02020603050405020304" pitchFamily="18" charset="0"/>
                <a:cs typeface="Times New Roman" panose="02020603050405020304" pitchFamily="18" charset="0"/>
              </a:rPr>
              <a:t> j </a:t>
            </a:r>
            <a:r>
              <a:rPr lang="en-GB" sz="1400" dirty="0">
                <a:solidFill>
                  <a:srgbClr val="1A1A1A"/>
                </a:solidFill>
                <a:latin typeface="Times New Roman" panose="02020603050405020304" pitchFamily="18" charset="0"/>
                <a:cs typeface="Times New Roman" panose="02020603050405020304" pitchFamily="18" charset="0"/>
              </a:rPr>
              <a:t>is a categorical binary variable. </a:t>
            </a:r>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285750" indent="-285750" algn="just">
              <a:buFont typeface="Wingdings" pitchFamily="2" charset="2"/>
              <a:buChar char="§"/>
            </a:pPr>
            <a:endParaRPr lang="en-GB" sz="1200" dirty="0">
              <a:solidFill>
                <a:srgbClr val="222222"/>
              </a:solidFill>
              <a:latin typeface="Times New Roman" panose="02020603050405020304" pitchFamily="18" charset="0"/>
              <a:cs typeface="Times New Roman" panose="02020603050405020304" pitchFamily="18" charset="0"/>
            </a:endParaRPr>
          </a:p>
        </p:txBody>
      </p:sp>
      <p:sp>
        <p:nvSpPr>
          <p:cNvPr id="2" name="ZoneTexte 23">
            <a:extLst>
              <a:ext uri="{FF2B5EF4-FFF2-40B4-BE49-F238E27FC236}">
                <a16:creationId xmlns:a16="http://schemas.microsoft.com/office/drawing/2014/main" id="{48EE389A-D9FA-7074-E1BE-55BE94B1531D}"/>
              </a:ext>
            </a:extLst>
          </p:cNvPr>
          <p:cNvSpPr txBox="1"/>
          <p:nvPr/>
        </p:nvSpPr>
        <p:spPr>
          <a:xfrm>
            <a:off x="6229960" y="1259450"/>
            <a:ext cx="5762017"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ESTIMATING THE PARAMETERS OF THE REGRESSION</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F0181E5-6BFD-A400-89DC-8402CD8FB622}"/>
                  </a:ext>
                </a:extLst>
              </p:cNvPr>
              <p:cNvSpPr txBox="1"/>
              <p:nvPr/>
            </p:nvSpPr>
            <p:spPr>
              <a:xfrm>
                <a:off x="6229959" y="1809434"/>
                <a:ext cx="5762018" cy="4554388"/>
              </a:xfrm>
              <a:prstGeom prst="rect">
                <a:avLst/>
              </a:prstGeom>
              <a:noFill/>
            </p:spPr>
            <p:txBody>
              <a:bodyPr wrap="square" rtlCol="0">
                <a:spAutoFit/>
              </a:bodyPr>
              <a:lstStyle/>
              <a:p>
                <a:endParaRPr lang="en-FR" sz="12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To obtain a linear approximation of the functions of the model, we run arranged local regressions for a moving window of at least fifty continuous quarterly observations of the data:  </a:t>
                </a:r>
              </a:p>
              <a:p>
                <a:endParaRPr lang="en-GB" sz="1400" dirty="0">
                  <a:solidFill>
                    <a:srgbClr val="222222"/>
                  </a:solidFill>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GB" sz="1400" dirty="0">
                    <a:solidFill>
                      <a:srgbClr val="222222"/>
                    </a:solidFill>
                    <a:latin typeface="Times New Roman" panose="02020603050405020304" pitchFamily="18" charset="0"/>
                    <a:cs typeface="Times New Roman" panose="02020603050405020304" pitchFamily="18" charset="0"/>
                  </a:rPr>
                  <a:t>S</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ubset the data by economic period</a:t>
                </a:r>
              </a:p>
              <a:p>
                <a:pPr marL="800100" lvl="1" indent="-342900">
                  <a:buFont typeface="+mj-lt"/>
                  <a:buAutoNum type="arabicPeriod"/>
                </a:pPr>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For each period, we take the first fifty data observations and fit an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Ordinary Least Squares regression</a:t>
                </a:r>
              </a:p>
              <a:p>
                <a:pPr marL="800100" lvl="1" indent="-342900">
                  <a:buFont typeface="+mj-lt"/>
                  <a:buAutoNum type="arabicPeriod"/>
                </a:pPr>
                <a:endParaRPr lang="en-GB" sz="1400" b="1" i="0" u="none" strike="noStrike" dirty="0">
                  <a:solidFill>
                    <a:schemeClr val="accent1"/>
                  </a:solidFill>
                  <a:effectLst/>
                  <a:latin typeface="Times New Roman" panose="02020603050405020304" pitchFamily="18" charset="0"/>
                  <a:cs typeface="Times New Roman" panose="02020603050405020304" pitchFamily="18" charset="0"/>
                </a:endParaRPr>
              </a:p>
              <a:p>
                <a:pPr lvl="1"/>
                <a:r>
                  <a:rPr lang="en-GB" sz="1400" dirty="0">
                    <a:solidFill>
                      <a:srgbClr val="1A1A1A"/>
                    </a:solidFill>
                    <a:cs typeface="Times New Roman" panose="02020603050405020304" pitchFamily="18" charset="0"/>
                  </a:rPr>
                  <a:t>		</a:t>
                </a:r>
                <a14:m>
                  <m:oMath xmlns:m="http://schemas.openxmlformats.org/officeDocument/2006/math">
                    <m:sSubSup>
                      <m:sSubSupPr>
                        <m:ctrlPr>
                          <a:rPr lang="en-GB" sz="1400" i="1" smtClean="0">
                            <a:solidFill>
                              <a:srgbClr val="1A1A1A"/>
                            </a:solidFill>
                            <a:latin typeface="Cambria Math" panose="02040503050406030204" pitchFamily="18" charset="0"/>
                            <a:cs typeface="Times New Roman" panose="02020603050405020304" pitchFamily="18" charset="0"/>
                          </a:rPr>
                        </m:ctrlPr>
                      </m:sSubSupPr>
                      <m:e>
                        <m:r>
                          <m:rPr>
                            <m:sty m:val="p"/>
                          </m:rPr>
                          <a:rPr lang="el-GR" sz="140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Δ</m:t>
                        </m:r>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𝑖</m:t>
                        </m:r>
                      </m:e>
                      <m:sub>
                        <m:r>
                          <a:rPr lang="fr-FR" sz="1400" b="0" i="1" smtClean="0">
                            <a:solidFill>
                              <a:srgbClr val="1A1A1A"/>
                            </a:solidFill>
                            <a:latin typeface="Cambria Math" panose="02040503050406030204" pitchFamily="18" charset="0"/>
                            <a:cs typeface="Times New Roman" panose="02020603050405020304" pitchFamily="18" charset="0"/>
                          </a:rPr>
                          <m:t>𝑡</m:t>
                        </m:r>
                      </m:sub>
                      <m:sup>
                        <m:r>
                          <a:rPr lang="fr-FR" sz="1400" b="0" i="1" smtClean="0">
                            <a:solidFill>
                              <a:srgbClr val="1A1A1A"/>
                            </a:solidFill>
                            <a:latin typeface="Cambria Math" panose="02040503050406030204" pitchFamily="18" charset="0"/>
                            <a:cs typeface="Times New Roman" panose="02020603050405020304" pitchFamily="18" charset="0"/>
                          </a:rPr>
                          <m:t>𝑡𝑟</m:t>
                        </m:r>
                        <m:r>
                          <a:rPr lang="fr-FR" sz="1400" b="0" i="1" smtClean="0">
                            <a:solidFill>
                              <a:srgbClr val="1A1A1A"/>
                            </a:solidFill>
                            <a:latin typeface="Cambria Math" panose="02040503050406030204" pitchFamily="18" charset="0"/>
                            <a:cs typeface="Times New Roman" panose="02020603050405020304" pitchFamily="18" charset="0"/>
                          </a:rPr>
                          <m:t>,</m:t>
                        </m:r>
                        <m:r>
                          <a:rPr lang="fr-FR" sz="1400" b="0" i="1" smtClean="0">
                            <a:solidFill>
                              <a:srgbClr val="1A1A1A"/>
                            </a:solidFill>
                            <a:latin typeface="Cambria Math" panose="02040503050406030204" pitchFamily="18" charset="0"/>
                            <a:cs typeface="Times New Roman" panose="02020603050405020304" pitchFamily="18" charset="0"/>
                          </a:rPr>
                          <m:t>𝑚𝑟</m:t>
                        </m:r>
                      </m:sup>
                    </m:sSubSup>
                    <m:r>
                      <a:rPr lang="fr-FR" sz="1400" b="0" i="1" smtClean="0">
                        <a:solidFill>
                          <a:srgbClr val="1A1A1A"/>
                        </a:solidFill>
                        <a:latin typeface="Cambria Math" panose="02040503050406030204" pitchFamily="18" charset="0"/>
                        <a:cs typeface="Times New Roman" panose="02020603050405020304" pitchFamily="18" charset="0"/>
                      </a:rPr>
                      <m:t>=</m:t>
                    </m:r>
                    <m:sSub>
                      <m:sSubPr>
                        <m:ctrlPr>
                          <a:rPr lang="fr-FR" sz="1400" i="1">
                            <a:solidFill>
                              <a:srgbClr val="1A1A1A"/>
                            </a:solidFill>
                            <a:latin typeface="Cambria Math" panose="02040503050406030204" pitchFamily="18" charset="0"/>
                            <a:cs typeface="Times New Roman" panose="02020603050405020304" pitchFamily="18" charset="0"/>
                          </a:rPr>
                        </m:ctrlPr>
                      </m:sSubPr>
                      <m:e>
                        <m:r>
                          <a:rPr lang="fr-FR" sz="140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𝑖</m:t>
                        </m:r>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m:t>
                        </m:r>
                        <m:r>
                          <a:rPr lang="fr-FR" sz="1400" i="1">
                            <a:solidFill>
                              <a:srgbClr val="1A1A1A"/>
                            </a:solidFill>
                            <a:latin typeface="Cambria Math" panose="02040503050406030204" pitchFamily="18" charset="0"/>
                            <a:cs typeface="Times New Roman" panose="02020603050405020304" pitchFamily="18" charset="0"/>
                          </a:rPr>
                          <m:t>𝑡</m:t>
                        </m:r>
                      </m:sub>
                    </m:sSub>
                    <m:r>
                      <a:rPr lang="fr-FR" sz="1400" b="0" i="1" smtClean="0">
                        <a:solidFill>
                          <a:srgbClr val="1A1A1A"/>
                        </a:solidFill>
                        <a:latin typeface="Cambria Math" panose="02040503050406030204" pitchFamily="18" charset="0"/>
                        <a:cs typeface="Times New Roman" panose="02020603050405020304" pitchFamily="18" charset="0"/>
                      </a:rPr>
                      <m:t>+ </m:t>
                    </m:r>
                    <m:sSub>
                      <m:sSubPr>
                        <m:ctrlPr>
                          <a:rPr lang="fr-FR" sz="1400" b="0" i="1" smtClean="0">
                            <a:solidFill>
                              <a:srgbClr val="1A1A1A"/>
                            </a:solidFill>
                            <a:latin typeface="Cambria Math" panose="02040503050406030204" pitchFamily="18" charset="0"/>
                            <a:cs typeface="Times New Roman" panose="02020603050405020304" pitchFamily="18" charset="0"/>
                          </a:rPr>
                        </m:ctrlPr>
                      </m:sSubPr>
                      <m:e>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fr-FR" sz="1400" b="0" i="1" smtClean="0">
                            <a:solidFill>
                              <a:srgbClr val="1A1A1A"/>
                            </a:solidFill>
                            <a:latin typeface="Cambria Math" panose="02040503050406030204" pitchFamily="18" charset="0"/>
                            <a:cs typeface="Times New Roman" panose="02020603050405020304" pitchFamily="18" charset="0"/>
                          </a:rPr>
                          <m:t>𝑖</m:t>
                        </m:r>
                        <m:r>
                          <a:rPr lang="fr-FR" sz="1400" b="0" i="1" smtClean="0">
                            <a:solidFill>
                              <a:srgbClr val="1A1A1A"/>
                            </a:solidFill>
                            <a:latin typeface="Cambria Math" panose="02040503050406030204" pitchFamily="18" charset="0"/>
                            <a:cs typeface="Times New Roman" panose="02020603050405020304" pitchFamily="18" charset="0"/>
                          </a:rPr>
                          <m:t>,</m:t>
                        </m:r>
                        <m:r>
                          <a:rPr lang="fr-FR" sz="1400" b="0" i="1" smtClean="0">
                            <a:solidFill>
                              <a:srgbClr val="1A1A1A"/>
                            </a:solidFill>
                            <a:latin typeface="Cambria Math" panose="02040503050406030204" pitchFamily="18" charset="0"/>
                            <a:cs typeface="Times New Roman" panose="02020603050405020304" pitchFamily="18" charset="0"/>
                          </a:rPr>
                          <m:t>𝑡</m:t>
                        </m:r>
                      </m:sub>
                    </m:sSub>
                    <m:r>
                      <a:rPr lang="fr-FR" sz="1400" i="1">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400" i="1">
                            <a:solidFill>
                              <a:srgbClr val="1A1A1A"/>
                            </a:solidFill>
                            <a:latin typeface="Cambria Math" panose="02040503050406030204" pitchFamily="18" charset="0"/>
                            <a:cs typeface="Times New Roman" panose="02020603050405020304" pitchFamily="18" charset="0"/>
                          </a:rPr>
                        </m:ctrlPr>
                      </m:sSubPr>
                      <m:e>
                        <m:r>
                          <a:rPr lang="fr-FR" sz="1400" i="1">
                            <a:solidFill>
                              <a:srgbClr val="1A1A1A"/>
                            </a:solidFill>
                            <a:latin typeface="Cambria Math" panose="02040503050406030204" pitchFamily="18" charset="0"/>
                            <a:cs typeface="Times New Roman" panose="02020603050405020304" pitchFamily="18" charset="0"/>
                          </a:rPr>
                          <m:t>𝑡𝑜𝑛𝑒</m:t>
                        </m:r>
                      </m:e>
                      <m:sub>
                        <m:r>
                          <a:rPr lang="fr-FR" sz="1400" i="1">
                            <a:solidFill>
                              <a:srgbClr val="1A1A1A"/>
                            </a:solidFill>
                            <a:latin typeface="Cambria Math" panose="02040503050406030204" pitchFamily="18" charset="0"/>
                            <a:cs typeface="Times New Roman" panose="02020603050405020304" pitchFamily="18" charset="0"/>
                          </a:rPr>
                          <m:t>𝑡</m:t>
                        </m:r>
                        <m:r>
                          <a:rPr lang="fr-FR" sz="1400" i="1">
                            <a:solidFill>
                              <a:srgbClr val="1A1A1A"/>
                            </a:solidFill>
                            <a:latin typeface="Cambria Math" panose="02040503050406030204" pitchFamily="18" charset="0"/>
                            <a:cs typeface="Times New Roman" panose="02020603050405020304" pitchFamily="18" charset="0"/>
                          </a:rPr>
                          <m:t>−1</m:t>
                        </m:r>
                      </m:sub>
                    </m:sSub>
                    <m:r>
                      <a:rPr lang="fr-FR" sz="1400" i="1">
                        <a:solidFill>
                          <a:srgbClr val="1A1A1A"/>
                        </a:solidFill>
                        <a:latin typeface="Cambria Math" panose="02040503050406030204" pitchFamily="18" charset="0"/>
                        <a:cs typeface="Times New Roman" panose="02020603050405020304" pitchFamily="18" charset="0"/>
                      </a:rPr>
                      <m:t>+</m:t>
                    </m:r>
                    <m:sSub>
                      <m:sSubPr>
                        <m:ctrlPr>
                          <a:rPr lang="fr-FR" sz="1400" i="1">
                            <a:solidFill>
                              <a:srgbClr val="1A1A1A"/>
                            </a:solidFill>
                            <a:latin typeface="Cambria Math" panose="02040503050406030204" pitchFamily="18" charset="0"/>
                            <a:cs typeface="Times New Roman" panose="02020603050405020304" pitchFamily="18" charset="0"/>
                          </a:rPr>
                        </m:ctrlPr>
                      </m:sSubPr>
                      <m:e>
                        <m:r>
                          <a:rPr lang="fr-FR" sz="1400" i="1">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𝜀</m:t>
                        </m:r>
                      </m:e>
                      <m:sub>
                        <m:r>
                          <a:rPr lang="fr-FR" sz="1400" i="1">
                            <a:solidFill>
                              <a:srgbClr val="1A1A1A"/>
                            </a:solidFill>
                            <a:latin typeface="Cambria Math" panose="02040503050406030204" pitchFamily="18" charset="0"/>
                            <a:cs typeface="Times New Roman" panose="02020603050405020304" pitchFamily="18" charset="0"/>
                          </a:rPr>
                          <m:t>𝑡</m:t>
                        </m:r>
                      </m:sub>
                    </m:sSub>
                  </m:oMath>
                </a14:m>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800100" lvl="1" indent="-342900">
                  <a:buFont typeface="+mj-lt"/>
                  <a:buAutoNum type="arabicPeriod" startAt="3"/>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Move along to the next fifty observations and repeat the procedure from the previous step until the number of observations is no less than fifty and then store the estimated values of </a:t>
                </a:r>
                <a14:m>
                  <m:oMath xmlns:m="http://schemas.openxmlformats.org/officeDocument/2006/math">
                    <m:sSub>
                      <m:sSubPr>
                        <m:ctrlPr>
                          <a:rPr lang="fr-FR" sz="1400" i="1" smtClean="0">
                            <a:solidFill>
                              <a:srgbClr val="1A1A1A"/>
                            </a:solidFill>
                            <a:latin typeface="Cambria Math" panose="02040503050406030204" pitchFamily="18" charset="0"/>
                            <a:cs typeface="Times New Roman" panose="02020603050405020304" pitchFamily="18" charset="0"/>
                          </a:rPr>
                        </m:ctrlPr>
                      </m:sSubPr>
                      <m:e>
                        <m:r>
                          <a:rPr lang="fr-FR" sz="140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𝑖</m:t>
                        </m:r>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m:t>
                        </m:r>
                        <m:r>
                          <a:rPr lang="fr-FR" sz="1400" i="1">
                            <a:solidFill>
                              <a:srgbClr val="1A1A1A"/>
                            </a:solidFill>
                            <a:latin typeface="Cambria Math" panose="02040503050406030204" pitchFamily="18" charset="0"/>
                            <a:cs typeface="Times New Roman" panose="02020603050405020304" pitchFamily="18" charset="0"/>
                          </a:rPr>
                          <m:t>𝑡</m:t>
                        </m:r>
                      </m:sub>
                    </m:sSub>
                  </m:oMath>
                </a14:m>
                <a:r>
                  <a:rPr lang="en-GB" sz="1400" b="0" i="0" u="none" strike="noStrike" dirty="0">
                    <a:solidFill>
                      <a:srgbClr val="222222"/>
                    </a:solidFill>
                    <a:effectLst/>
                    <a:latin typeface="Times New Roman" panose="02020603050405020304" pitchFamily="18" charset="0"/>
                    <a:cs typeface="Times New Roman" panose="02020603050405020304" pitchFamily="18" charset="0"/>
                  </a:rPr>
                  <a:t> and </a:t>
                </a:r>
                <a14:m>
                  <m:oMath xmlns:m="http://schemas.openxmlformats.org/officeDocument/2006/math">
                    <m:sSub>
                      <m:sSubPr>
                        <m:ctrlPr>
                          <a:rPr lang="fr-FR" sz="1400" i="1">
                            <a:solidFill>
                              <a:srgbClr val="1A1A1A"/>
                            </a:solidFill>
                            <a:latin typeface="Cambria Math" panose="02040503050406030204" pitchFamily="18" charset="0"/>
                            <a:cs typeface="Times New Roman" panose="02020603050405020304" pitchFamily="18" charset="0"/>
                          </a:rPr>
                        </m:ctrlPr>
                      </m:sSubPr>
                      <m:e>
                        <m:r>
                          <a:rPr lang="fr-FR" sz="1400" i="1">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fr-FR" sz="1400" i="1">
                            <a:solidFill>
                              <a:srgbClr val="1A1A1A"/>
                            </a:solidFill>
                            <a:latin typeface="Cambria Math" panose="02040503050406030204" pitchFamily="18" charset="0"/>
                            <a:cs typeface="Times New Roman" panose="02020603050405020304" pitchFamily="18" charset="0"/>
                          </a:rPr>
                          <m:t>𝑖</m:t>
                        </m:r>
                        <m:r>
                          <a:rPr lang="fr-FR" sz="1400" i="1">
                            <a:solidFill>
                              <a:srgbClr val="1A1A1A"/>
                            </a:solidFill>
                            <a:latin typeface="Cambria Math" panose="02040503050406030204" pitchFamily="18" charset="0"/>
                            <a:cs typeface="Times New Roman" panose="02020603050405020304" pitchFamily="18" charset="0"/>
                          </a:rPr>
                          <m:t>,</m:t>
                        </m:r>
                        <m:r>
                          <a:rPr lang="fr-FR" sz="1400" i="1">
                            <a:solidFill>
                              <a:srgbClr val="1A1A1A"/>
                            </a:solidFill>
                            <a:latin typeface="Cambria Math" panose="02040503050406030204" pitchFamily="18" charset="0"/>
                            <a:cs typeface="Times New Roman" panose="02020603050405020304" pitchFamily="18" charset="0"/>
                          </a:rPr>
                          <m:t>𝑡</m:t>
                        </m:r>
                      </m:sub>
                    </m:sSub>
                  </m:oMath>
                </a14:m>
                <a:r>
                  <a:rPr lang="en-GB" sz="1400" b="0" i="0" u="none" strike="noStrike" dirty="0">
                    <a:solidFill>
                      <a:srgbClr val="222222"/>
                    </a:solidFill>
                    <a:effectLst/>
                    <a:latin typeface="Times New Roman" panose="02020603050405020304" pitchFamily="18" charset="0"/>
                    <a:cs typeface="Times New Roman" panose="02020603050405020304" pitchFamily="18" charset="0"/>
                  </a:rPr>
                  <a:t>.  </a:t>
                </a:r>
              </a:p>
              <a:p>
                <a:pPr lvl="1"/>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800100" lvl="1" indent="-342900">
                  <a:buFont typeface="+mj-lt"/>
                  <a:buAutoNum type="arabicPeriod" startAt="4"/>
                </a:pPr>
                <a:r>
                  <a:rPr lang="en-GB" sz="1400" dirty="0">
                    <a:solidFill>
                      <a:srgbClr val="222222"/>
                    </a:solidFill>
                    <a:latin typeface="Times New Roman" panose="02020603050405020304" pitchFamily="18" charset="0"/>
                    <a:cs typeface="Times New Roman" panose="02020603050405020304" pitchFamily="18" charset="0"/>
                  </a:rPr>
                  <a:t>F</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ind the mean value of the estimated parameters from the previous step and test the significance of the mean values of the parameters being different from zero as an alternative hypothesis. </a:t>
                </a:r>
                <a:endParaRPr lang="en-GB" sz="1400" dirty="0">
                  <a:solidFill>
                    <a:srgbClr val="222222"/>
                  </a:solidFill>
                  <a:latin typeface="Times New Roman" panose="02020603050405020304" pitchFamily="18" charset="0"/>
                  <a:cs typeface="Times New Roman" panose="02020603050405020304" pitchFamily="18" charset="0"/>
                </a:endParaRPr>
              </a:p>
              <a:p>
                <a:endParaRPr lang="en-GB" sz="1200" dirty="0">
                  <a:solidFill>
                    <a:srgbClr val="222222"/>
                  </a:solidFill>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GB" sz="1200" dirty="0">
                  <a:solidFill>
                    <a:srgbClr val="222222"/>
                  </a:solidFill>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2F0181E5-6BFD-A400-89DC-8402CD8FB622}"/>
                  </a:ext>
                </a:extLst>
              </p:cNvPr>
              <p:cNvSpPr txBox="1">
                <a:spLocks noRot="1" noChangeAspect="1" noMove="1" noResize="1" noEditPoints="1" noAdjustHandles="1" noChangeArrowheads="1" noChangeShapeType="1" noTextEdit="1"/>
              </p:cNvSpPr>
              <p:nvPr/>
            </p:nvSpPr>
            <p:spPr>
              <a:xfrm>
                <a:off x="6229959" y="1809434"/>
                <a:ext cx="5762018" cy="4554388"/>
              </a:xfrm>
              <a:prstGeom prst="rect">
                <a:avLst/>
              </a:prstGeom>
              <a:blipFill>
                <a:blip r:embed="rId3"/>
                <a:stretch>
                  <a:fillRect l="-220" r="-879"/>
                </a:stretch>
              </a:blipFill>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60DDFF2-6198-E271-72A2-B5D270953381}"/>
                  </a:ext>
                </a:extLst>
              </p:cNvPr>
              <p:cNvSpPr txBox="1"/>
              <p:nvPr/>
            </p:nvSpPr>
            <p:spPr>
              <a:xfrm>
                <a:off x="200023" y="4348590"/>
                <a:ext cx="6096000" cy="3759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solidFill>
                                <a:srgbClr val="1A1A1A"/>
                              </a:solidFill>
                              <a:latin typeface="Cambria Math" panose="02040503050406030204" pitchFamily="18" charset="0"/>
                              <a:cs typeface="Times New Roman" panose="02020603050405020304" pitchFamily="18" charset="0"/>
                            </a:rPr>
                          </m:ctrlPr>
                        </m:sSubSupPr>
                        <m:e>
                          <m:r>
                            <a:rPr lang="fr-FR" sz="1400" b="0" i="1" smtClean="0">
                              <a:solidFill>
                                <a:srgbClr val="1A1A1A"/>
                              </a:solidFill>
                              <a:latin typeface="Cambria Math" panose="02040503050406030204" pitchFamily="18" charset="0"/>
                              <a:cs typeface="Times New Roman" panose="02020603050405020304" pitchFamily="18" charset="0"/>
                            </a:rPr>
                            <m:t>(</m:t>
                          </m:r>
                          <m:r>
                            <m:rPr>
                              <m:sty m:val="p"/>
                            </m:rPr>
                            <a:rPr lang="el-GR" sz="140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Δ</m:t>
                          </m:r>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𝑖</m:t>
                          </m:r>
                        </m:e>
                        <m:sub>
                          <m:r>
                            <a:rPr lang="fr-FR" sz="1400" b="0" i="1" smtClean="0">
                              <a:solidFill>
                                <a:srgbClr val="1A1A1A"/>
                              </a:solidFill>
                              <a:latin typeface="Cambria Math" panose="02040503050406030204" pitchFamily="18" charset="0"/>
                              <a:cs typeface="Times New Roman" panose="02020603050405020304" pitchFamily="18" charset="0"/>
                            </a:rPr>
                            <m:t>𝑡</m:t>
                          </m:r>
                        </m:sub>
                        <m:sup>
                          <m:r>
                            <a:rPr lang="fr-FR" sz="1400" b="0" i="1" smtClean="0">
                              <a:solidFill>
                                <a:srgbClr val="1A1A1A"/>
                              </a:solidFill>
                              <a:latin typeface="Cambria Math" panose="02040503050406030204" pitchFamily="18" charset="0"/>
                              <a:cs typeface="Times New Roman" panose="02020603050405020304" pitchFamily="18" charset="0"/>
                            </a:rPr>
                            <m:t>𝑡𝑟</m:t>
                          </m:r>
                          <m:r>
                            <a:rPr lang="fr-FR" sz="1400" b="0" i="1" smtClean="0">
                              <a:solidFill>
                                <a:srgbClr val="1A1A1A"/>
                              </a:solidFill>
                              <a:latin typeface="Cambria Math" panose="02040503050406030204" pitchFamily="18" charset="0"/>
                              <a:cs typeface="Times New Roman" panose="02020603050405020304" pitchFamily="18" charset="0"/>
                            </a:rPr>
                            <m:t>,</m:t>
                          </m:r>
                          <m:r>
                            <a:rPr lang="fr-FR" sz="1400" b="0" i="1" smtClean="0">
                              <a:solidFill>
                                <a:srgbClr val="1A1A1A"/>
                              </a:solidFill>
                              <a:latin typeface="Cambria Math" panose="02040503050406030204" pitchFamily="18" charset="0"/>
                              <a:cs typeface="Times New Roman" panose="02020603050405020304" pitchFamily="18" charset="0"/>
                            </a:rPr>
                            <m:t>𝑚𝑟</m:t>
                          </m:r>
                        </m:sup>
                      </m:sSubSup>
                      <m:r>
                        <m:rPr>
                          <m:nor/>
                        </m:rPr>
                        <a:rPr lang="en-FR" sz="1400"/>
                        <m:t>|</m:t>
                      </m:r>
                      <m:sSubSup>
                        <m:sSubSupPr>
                          <m:ctrlPr>
                            <a:rPr lang="en-FR" sz="1400" i="1" smtClean="0">
                              <a:latin typeface="Cambria Math" panose="02040503050406030204" pitchFamily="18" charset="0"/>
                            </a:rPr>
                          </m:ctrlPr>
                        </m:sSubSupPr>
                        <m:e>
                          <m:r>
                            <a:rPr lang="fr-FR" sz="1400" b="0" i="1" smtClean="0">
                              <a:latin typeface="Cambria Math" panose="02040503050406030204" pitchFamily="18" charset="0"/>
                            </a:rPr>
                            <m:t>𝑡𝑜𝑛𝑒</m:t>
                          </m:r>
                        </m:e>
                        <m:sub>
                          <m:r>
                            <a:rPr lang="fr-FR" sz="1400" b="0" i="1" smtClean="0">
                              <a:latin typeface="Cambria Math" panose="02040503050406030204" pitchFamily="18" charset="0"/>
                            </a:rPr>
                            <m:t>𝑖</m:t>
                          </m:r>
                          <m:r>
                            <a:rPr lang="fr-FR" sz="1400" b="0" i="1" smtClean="0">
                              <a:latin typeface="Cambria Math" panose="02040503050406030204" pitchFamily="18" charset="0"/>
                            </a:rPr>
                            <m:t>, </m:t>
                          </m:r>
                          <m:r>
                            <a:rPr lang="fr-FR" sz="1400" b="0" i="1" smtClean="0">
                              <a:latin typeface="Cambria Math" panose="02040503050406030204" pitchFamily="18" charset="0"/>
                            </a:rPr>
                            <m:t>𝑡</m:t>
                          </m:r>
                          <m:r>
                            <a:rPr lang="fr-FR" sz="1400" b="0" i="1" smtClean="0">
                              <a:latin typeface="Cambria Math" panose="02040503050406030204" pitchFamily="18" charset="0"/>
                            </a:rPr>
                            <m:t>−1</m:t>
                          </m:r>
                        </m:sub>
                        <m:sup>
                          <m:r>
                            <a:rPr lang="fr-FR" sz="1400" b="0" i="1" smtClean="0">
                              <a:latin typeface="Cambria Math" panose="02040503050406030204" pitchFamily="18" charset="0"/>
                            </a:rPr>
                            <m:t>𝑗</m:t>
                          </m:r>
                        </m:sup>
                      </m:sSubSup>
                      <m:r>
                        <a:rPr lang="fr-FR" sz="1400" b="0" i="1" smtClean="0">
                          <a:solidFill>
                            <a:srgbClr val="1A1A1A"/>
                          </a:solidFill>
                          <a:latin typeface="Cambria Math" panose="02040503050406030204" pitchFamily="18" charset="0"/>
                          <a:cs typeface="Times New Roman" panose="02020603050405020304" pitchFamily="18" charset="0"/>
                        </a:rPr>
                        <m:t>=</m:t>
                      </m:r>
                      <m:r>
                        <a:rPr lang="fr-FR" sz="1400" b="0" i="1" smtClean="0">
                          <a:solidFill>
                            <a:srgbClr val="1A1A1A"/>
                          </a:solidFill>
                          <a:latin typeface="Cambria Math" panose="02040503050406030204" pitchFamily="18" charset="0"/>
                          <a:cs typeface="Times New Roman" panose="02020603050405020304" pitchFamily="18" charset="0"/>
                        </a:rPr>
                        <m:t>𝑓</m:t>
                      </m:r>
                      <m:d>
                        <m:dPr>
                          <m:ctrlPr>
                            <a:rPr lang="fr-FR" sz="1400" b="0" i="1" smtClean="0">
                              <a:solidFill>
                                <a:srgbClr val="1A1A1A"/>
                              </a:solidFill>
                              <a:latin typeface="Cambria Math" panose="02040503050406030204" pitchFamily="18" charset="0"/>
                              <a:cs typeface="Times New Roman" panose="02020603050405020304" pitchFamily="18" charset="0"/>
                            </a:rPr>
                          </m:ctrlPr>
                        </m:dPr>
                        <m:e>
                          <m:sSub>
                            <m:sSubPr>
                              <m:ctrlPr>
                                <a:rPr lang="fr-FR" sz="1400" b="0" i="1" smtClean="0">
                                  <a:solidFill>
                                    <a:srgbClr val="1A1A1A"/>
                                  </a:solidFill>
                                  <a:latin typeface="Cambria Math" panose="02040503050406030204" pitchFamily="18" charset="0"/>
                                  <a:cs typeface="Times New Roman" panose="02020603050405020304" pitchFamily="18" charset="0"/>
                                </a:rPr>
                              </m:ctrlPr>
                            </m:sSubPr>
                            <m:e>
                              <m:r>
                                <a:rPr lang="fr-FR" sz="1400" b="0" i="1" smtClean="0">
                                  <a:solidFill>
                                    <a:srgbClr val="1A1A1A"/>
                                  </a:solidFill>
                                  <a:latin typeface="Cambria Math" panose="02040503050406030204" pitchFamily="18" charset="0"/>
                                  <a:cs typeface="Times New Roman" panose="02020603050405020304" pitchFamily="18" charset="0"/>
                                </a:rPr>
                                <m:t>𝑃𝑒𝑟𝑖𝑜𝑑</m:t>
                              </m:r>
                            </m:e>
                            <m:sub>
                              <m:r>
                                <a:rPr lang="fr-FR" sz="1400" b="0" i="1" smtClean="0">
                                  <a:solidFill>
                                    <a:srgbClr val="1A1A1A"/>
                                  </a:solidFill>
                                  <a:latin typeface="Cambria Math" panose="02040503050406030204" pitchFamily="18" charset="0"/>
                                  <a:cs typeface="Times New Roman" panose="02020603050405020304" pitchFamily="18" charset="0"/>
                                </a:rPr>
                                <m:t>𝑡</m:t>
                              </m:r>
                            </m:sub>
                          </m:sSub>
                        </m:e>
                      </m:d>
                      <m:r>
                        <a:rPr lang="fr-FR" sz="1400" b="0" i="1" smtClean="0">
                          <a:solidFill>
                            <a:srgbClr val="1A1A1A"/>
                          </a:solidFill>
                          <a:latin typeface="Cambria Math" panose="02040503050406030204" pitchFamily="18" charset="0"/>
                          <a:cs typeface="Times New Roman" panose="02020603050405020304" pitchFamily="18" charset="0"/>
                        </a:rPr>
                        <m:t>+</m:t>
                      </m:r>
                      <m:r>
                        <a:rPr lang="fr-FR" sz="1400" b="0" i="1" smtClean="0">
                          <a:solidFill>
                            <a:srgbClr val="1A1A1A"/>
                          </a:solidFill>
                          <a:latin typeface="Cambria Math" panose="02040503050406030204" pitchFamily="18" charset="0"/>
                          <a:cs typeface="Times New Roman" panose="02020603050405020304" pitchFamily="18" charset="0"/>
                        </a:rPr>
                        <m:t>𝑓</m:t>
                      </m:r>
                      <m:d>
                        <m:dPr>
                          <m:ctrlPr>
                            <a:rPr lang="fr-FR" sz="1400" b="0" i="1" smtClean="0">
                              <a:solidFill>
                                <a:srgbClr val="1A1A1A"/>
                              </a:solidFill>
                              <a:latin typeface="Cambria Math" panose="02040503050406030204" pitchFamily="18" charset="0"/>
                              <a:cs typeface="Times New Roman" panose="02020603050405020304" pitchFamily="18" charset="0"/>
                            </a:rPr>
                          </m:ctrlPr>
                        </m:dPr>
                        <m:e>
                          <m:sSub>
                            <m:sSubPr>
                              <m:ctrlPr>
                                <a:rPr lang="fr-FR" sz="1400" i="1">
                                  <a:solidFill>
                                    <a:srgbClr val="1A1A1A"/>
                                  </a:solidFill>
                                  <a:latin typeface="Cambria Math" panose="02040503050406030204" pitchFamily="18" charset="0"/>
                                  <a:cs typeface="Times New Roman" panose="02020603050405020304" pitchFamily="18" charset="0"/>
                                </a:rPr>
                              </m:ctrlPr>
                            </m:sSubPr>
                            <m:e>
                              <m:r>
                                <a:rPr lang="fr-FR" sz="1400" b="0" i="1" smtClean="0">
                                  <a:solidFill>
                                    <a:srgbClr val="1A1A1A"/>
                                  </a:solidFill>
                                  <a:latin typeface="Cambria Math" panose="02040503050406030204" pitchFamily="18" charset="0"/>
                                  <a:cs typeface="Times New Roman" panose="02020603050405020304" pitchFamily="18" charset="0"/>
                                </a:rPr>
                                <m:t>𝑃𝑜𝑠𝑖𝑡𝑖𝑜𝑛</m:t>
                              </m:r>
                            </m:e>
                            <m:sub>
                              <m:r>
                                <a:rPr lang="fr-FR" sz="1400" i="1">
                                  <a:solidFill>
                                    <a:srgbClr val="1A1A1A"/>
                                  </a:solidFill>
                                  <a:latin typeface="Cambria Math" panose="02040503050406030204" pitchFamily="18" charset="0"/>
                                  <a:cs typeface="Times New Roman" panose="02020603050405020304" pitchFamily="18" charset="0"/>
                                </a:rPr>
                                <m:t>𝑡</m:t>
                              </m:r>
                            </m:sub>
                          </m:sSub>
                          <m:r>
                            <a:rPr lang="fr-FR" sz="1400" b="0" i="0" smtClean="0">
                              <a:solidFill>
                                <a:srgbClr val="1A1A1A"/>
                              </a:solidFill>
                              <a:latin typeface="Cambria Math" panose="02040503050406030204" pitchFamily="18" charset="0"/>
                              <a:cs typeface="Times New Roman" panose="02020603050405020304" pitchFamily="18" charset="0"/>
                            </a:rPr>
                            <m:t> </m:t>
                          </m:r>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400" i="1">
                                  <a:solidFill>
                                    <a:srgbClr val="1A1A1A"/>
                                  </a:solidFill>
                                  <a:latin typeface="Cambria Math" panose="02040503050406030204" pitchFamily="18" charset="0"/>
                                  <a:cs typeface="Times New Roman" panose="02020603050405020304" pitchFamily="18" charset="0"/>
                                </a:rPr>
                              </m:ctrlPr>
                            </m:sSubPr>
                            <m:e>
                              <m:r>
                                <a:rPr lang="fr-FR" sz="1400" b="0" i="1" smtClean="0">
                                  <a:solidFill>
                                    <a:srgbClr val="1A1A1A"/>
                                  </a:solidFill>
                                  <a:latin typeface="Cambria Math" panose="02040503050406030204" pitchFamily="18" charset="0"/>
                                  <a:cs typeface="Times New Roman" panose="02020603050405020304" pitchFamily="18" charset="0"/>
                                </a:rPr>
                                <m:t>𝑡𝑜𝑛𝑒</m:t>
                              </m:r>
                            </m:e>
                            <m:sub>
                              <m:r>
                                <a:rPr lang="fr-FR" sz="1400" i="1">
                                  <a:solidFill>
                                    <a:srgbClr val="1A1A1A"/>
                                  </a:solidFill>
                                  <a:latin typeface="Cambria Math" panose="02040503050406030204" pitchFamily="18" charset="0"/>
                                  <a:cs typeface="Times New Roman" panose="02020603050405020304" pitchFamily="18" charset="0"/>
                                </a:rPr>
                                <m:t>𝑡</m:t>
                              </m:r>
                              <m:r>
                                <a:rPr lang="fr-FR" sz="1400" b="0" i="1" smtClean="0">
                                  <a:solidFill>
                                    <a:srgbClr val="1A1A1A"/>
                                  </a:solidFill>
                                  <a:latin typeface="Cambria Math" panose="02040503050406030204" pitchFamily="18" charset="0"/>
                                  <a:cs typeface="Times New Roman" panose="02020603050405020304" pitchFamily="18" charset="0"/>
                                </a:rPr>
                                <m:t>−1</m:t>
                              </m:r>
                            </m:sub>
                          </m:sSub>
                        </m:e>
                      </m:d>
                      <m:r>
                        <a:rPr lang="fr-FR" sz="1400" b="0" i="1" smtClean="0">
                          <a:solidFill>
                            <a:srgbClr val="1A1A1A"/>
                          </a:solidFill>
                          <a:latin typeface="Cambria Math" panose="02040503050406030204" pitchFamily="18" charset="0"/>
                          <a:cs typeface="Times New Roman" panose="02020603050405020304" pitchFamily="18" charset="0"/>
                        </a:rPr>
                        <m:t>+</m:t>
                      </m:r>
                      <m:sSub>
                        <m:sSubPr>
                          <m:ctrlPr>
                            <a:rPr lang="fr-FR" sz="1400" b="0" i="1" smtClean="0">
                              <a:solidFill>
                                <a:srgbClr val="1A1A1A"/>
                              </a:solidFill>
                              <a:latin typeface="Cambria Math" panose="02040503050406030204" pitchFamily="18" charset="0"/>
                              <a:cs typeface="Times New Roman" panose="02020603050405020304" pitchFamily="18" charset="0"/>
                            </a:rPr>
                          </m:ctrlPr>
                        </m:sSubPr>
                        <m:e>
                          <m:r>
                            <a:rPr lang="fr-FR" sz="1400" b="0" i="1" smtClean="0">
                              <a:solidFill>
                                <a:srgbClr val="1A1A1A"/>
                              </a:solidFill>
                              <a:latin typeface="Cambria Math" panose="02040503050406030204" pitchFamily="18" charset="0"/>
                              <a:ea typeface="Cambria Math" panose="02040503050406030204" pitchFamily="18" charset="0"/>
                              <a:cs typeface="Times New Roman" panose="02020603050405020304" pitchFamily="18" charset="0"/>
                            </a:rPr>
                            <m:t>𝜀</m:t>
                          </m:r>
                        </m:e>
                        <m:sub>
                          <m:r>
                            <a:rPr lang="fr-FR" sz="1400" b="0" i="1" smtClean="0">
                              <a:solidFill>
                                <a:srgbClr val="1A1A1A"/>
                              </a:solidFill>
                              <a:latin typeface="Cambria Math" panose="02040503050406030204" pitchFamily="18" charset="0"/>
                              <a:cs typeface="Times New Roman" panose="02020603050405020304" pitchFamily="18" charset="0"/>
                            </a:rPr>
                            <m:t>𝑡</m:t>
                          </m:r>
                        </m:sub>
                      </m:sSub>
                    </m:oMath>
                  </m:oMathPara>
                </a14:m>
                <a:endParaRPr lang="en-GB" sz="1400" dirty="0">
                  <a:solidFill>
                    <a:srgbClr val="1A1A1A"/>
                  </a:solidFill>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360DDFF2-6198-E271-72A2-B5D270953381}"/>
                  </a:ext>
                </a:extLst>
              </p:cNvPr>
              <p:cNvSpPr txBox="1">
                <a:spLocks noRot="1" noChangeAspect="1" noMove="1" noResize="1" noEditPoints="1" noAdjustHandles="1" noChangeArrowheads="1" noChangeShapeType="1" noTextEdit="1"/>
              </p:cNvSpPr>
              <p:nvPr/>
            </p:nvSpPr>
            <p:spPr>
              <a:xfrm>
                <a:off x="200023" y="4348590"/>
                <a:ext cx="6096000" cy="375937"/>
              </a:xfrm>
              <a:prstGeom prst="rect">
                <a:avLst/>
              </a:prstGeom>
              <a:blipFill>
                <a:blip r:embed="rId4"/>
                <a:stretch>
                  <a:fillRect b="-3333"/>
                </a:stretch>
              </a:blipFill>
            </p:spPr>
            <p:txBody>
              <a:bodyPr/>
              <a:lstStyle/>
              <a:p>
                <a:r>
                  <a:rPr lang="en-FR">
                    <a:noFill/>
                  </a:rPr>
                  <a:t> </a:t>
                </a:r>
              </a:p>
            </p:txBody>
          </p:sp>
        </mc:Fallback>
      </mc:AlternateContent>
    </p:spTree>
    <p:extLst>
      <p:ext uri="{BB962C8B-B14F-4D97-AF65-F5344CB8AC3E}">
        <p14:creationId xmlns:p14="http://schemas.microsoft.com/office/powerpoint/2010/main" val="146846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185738" y="143270"/>
            <a:ext cx="12099131"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10. Empirical Findings (1 of 2)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3509843" y="2331341"/>
            <a:ext cx="23909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6" name="ZoneTexte 23">
            <a:extLst>
              <a:ext uri="{FF2B5EF4-FFF2-40B4-BE49-F238E27FC236}">
                <a16:creationId xmlns:a16="http://schemas.microsoft.com/office/drawing/2014/main" id="{48B89326-CEFD-BA79-9C19-6C10BFB1A4FB}"/>
              </a:ext>
            </a:extLst>
          </p:cNvPr>
          <p:cNvSpPr txBox="1"/>
          <p:nvPr/>
        </p:nvSpPr>
        <p:spPr>
          <a:xfrm>
            <a:off x="89891" y="946203"/>
            <a:ext cx="12012217"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REGRESSION RESULTS</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9" name="ZoneTexte 23">
            <a:extLst>
              <a:ext uri="{FF2B5EF4-FFF2-40B4-BE49-F238E27FC236}">
                <a16:creationId xmlns:a16="http://schemas.microsoft.com/office/drawing/2014/main" id="{26009F2F-64E4-B7D5-F7B7-8F6F07012696}"/>
              </a:ext>
            </a:extLst>
          </p:cNvPr>
          <p:cNvSpPr txBox="1"/>
          <p:nvPr/>
        </p:nvSpPr>
        <p:spPr>
          <a:xfrm>
            <a:off x="89891" y="1368528"/>
            <a:ext cx="5842571"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REGRESSION RESULTS  FOR BOARD OF GOVERNORS</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10" name="ZoneTexte 23">
            <a:extLst>
              <a:ext uri="{FF2B5EF4-FFF2-40B4-BE49-F238E27FC236}">
                <a16:creationId xmlns:a16="http://schemas.microsoft.com/office/drawing/2014/main" id="{39A976DE-BFA6-6B97-659A-694AD533FB00}"/>
              </a:ext>
            </a:extLst>
          </p:cNvPr>
          <p:cNvSpPr txBox="1"/>
          <p:nvPr/>
        </p:nvSpPr>
        <p:spPr>
          <a:xfrm>
            <a:off x="6259536" y="1368528"/>
            <a:ext cx="5842571"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REGRESSION RESULTS FOR REGIONAL PRESIDENTS </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12" name="TextBox 11">
            <a:extLst>
              <a:ext uri="{FF2B5EF4-FFF2-40B4-BE49-F238E27FC236}">
                <a16:creationId xmlns:a16="http://schemas.microsoft.com/office/drawing/2014/main" id="{EDF6F28F-E901-BF40-D7D8-E5F8C38AF391}"/>
              </a:ext>
            </a:extLst>
          </p:cNvPr>
          <p:cNvSpPr txBox="1"/>
          <p:nvPr/>
        </p:nvSpPr>
        <p:spPr>
          <a:xfrm>
            <a:off x="185738" y="5389764"/>
            <a:ext cx="11764571" cy="1384995"/>
          </a:xfrm>
          <a:prstGeom prst="rect">
            <a:avLst/>
          </a:prstGeom>
          <a:noFill/>
        </p:spPr>
        <p:txBody>
          <a:bodyPr wrap="square" rtlCol="0">
            <a:spAutoFit/>
          </a:bodyPr>
          <a:lstStyle/>
          <a:p>
            <a:pPr marL="171450" indent="-171450" rtl="0">
              <a:spcBef>
                <a:spcPts val="0"/>
              </a:spcBef>
              <a:spcAft>
                <a:spcPts val="0"/>
              </a:spcAft>
              <a:buFont typeface="Wingdings" pitchFamily="2" charset="2"/>
              <a:buChar char="§"/>
            </a:pPr>
            <a:r>
              <a:rPr lang="en-GB" sz="1400" dirty="0">
                <a:solidFill>
                  <a:srgbClr val="222222"/>
                </a:solidFill>
                <a:latin typeface="Times New Roman" panose="02020603050405020304" pitchFamily="18" charset="0"/>
                <a:cs typeface="Times New Roman" panose="02020603050405020304" pitchFamily="18" charset="0"/>
              </a:rPr>
              <a:t>T</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he coefficients between the board of governors and regional bank presidents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are only different in magnitude </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except for the financial sector and for firms during the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Great Inflation</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That means that, regardless of whether communications are efficient and trustworthy, central bankers’ communications are overall coherent on the regional and federal levels. </a:t>
            </a:r>
          </a:p>
          <a:p>
            <a:pPr rtl="0">
              <a:spcBef>
                <a:spcPts val="0"/>
              </a:spcBef>
              <a:spcAft>
                <a:spcPts val="0"/>
              </a:spcAft>
            </a:pPr>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171450" indent="-171450" rtl="0">
              <a:spcBef>
                <a:spcPts val="0"/>
              </a:spcBef>
              <a:spcAft>
                <a:spcPts val="0"/>
              </a:spcAft>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With the sole exception of speeches directed at households during the Great Moderation, the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coefficients of the regional bank presidents are all higher</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however, which means that their communications seem to drive the spreads to a larger extent than those of the board of governors. </a:t>
            </a:r>
            <a:endParaRPr lang="en-GB" sz="1400" b="0"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8" name="Picture 7" descr="Table&#10;&#10;Description automatically generated">
            <a:extLst>
              <a:ext uri="{FF2B5EF4-FFF2-40B4-BE49-F238E27FC236}">
                <a16:creationId xmlns:a16="http://schemas.microsoft.com/office/drawing/2014/main" id="{B222A04B-A213-D585-8344-741E23404318}"/>
              </a:ext>
            </a:extLst>
          </p:cNvPr>
          <p:cNvPicPr>
            <a:picLocks noChangeAspect="1"/>
          </p:cNvPicPr>
          <p:nvPr/>
        </p:nvPicPr>
        <p:blipFill>
          <a:blip r:embed="rId3"/>
          <a:stretch>
            <a:fillRect/>
          </a:stretch>
        </p:blipFill>
        <p:spPr>
          <a:xfrm>
            <a:off x="89891" y="1790853"/>
            <a:ext cx="5833392" cy="3438355"/>
          </a:xfrm>
          <a:prstGeom prst="rect">
            <a:avLst/>
          </a:prstGeom>
        </p:spPr>
      </p:pic>
      <p:pic>
        <p:nvPicPr>
          <p:cNvPr id="13" name="Picture 12" descr="Table&#10;&#10;Description automatically generated">
            <a:extLst>
              <a:ext uri="{FF2B5EF4-FFF2-40B4-BE49-F238E27FC236}">
                <a16:creationId xmlns:a16="http://schemas.microsoft.com/office/drawing/2014/main" id="{ACED8804-A7FA-B1E4-7EEB-7C87C6280C08}"/>
              </a:ext>
            </a:extLst>
          </p:cNvPr>
          <p:cNvPicPr>
            <a:picLocks noChangeAspect="1"/>
          </p:cNvPicPr>
          <p:nvPr/>
        </p:nvPicPr>
        <p:blipFill>
          <a:blip r:embed="rId4"/>
          <a:stretch>
            <a:fillRect/>
          </a:stretch>
        </p:blipFill>
        <p:spPr>
          <a:xfrm>
            <a:off x="6259538" y="1789885"/>
            <a:ext cx="5842570" cy="3438355"/>
          </a:xfrm>
          <a:prstGeom prst="rect">
            <a:avLst/>
          </a:prstGeom>
        </p:spPr>
      </p:pic>
    </p:spTree>
    <p:extLst>
      <p:ext uri="{BB962C8B-B14F-4D97-AF65-F5344CB8AC3E}">
        <p14:creationId xmlns:p14="http://schemas.microsoft.com/office/powerpoint/2010/main" val="273197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185738" y="145584"/>
            <a:ext cx="12099131"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11. Empirical Findings (2 of 2)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3352675" y="2274189"/>
            <a:ext cx="23909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6" name="ZoneTexte 23">
            <a:extLst>
              <a:ext uri="{FF2B5EF4-FFF2-40B4-BE49-F238E27FC236}">
                <a16:creationId xmlns:a16="http://schemas.microsoft.com/office/drawing/2014/main" id="{48B89326-CEFD-BA79-9C19-6C10BFB1A4FB}"/>
              </a:ext>
            </a:extLst>
          </p:cNvPr>
          <p:cNvSpPr txBox="1"/>
          <p:nvPr/>
        </p:nvSpPr>
        <p:spPr>
          <a:xfrm>
            <a:off x="318754" y="872799"/>
            <a:ext cx="11654397"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FINANCIAL AND POLITICAL IMPLICATIONS</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14" name="Rectangle 13">
            <a:extLst>
              <a:ext uri="{FF2B5EF4-FFF2-40B4-BE49-F238E27FC236}">
                <a16:creationId xmlns:a16="http://schemas.microsoft.com/office/drawing/2014/main" id="{1B3FD5F7-F6B6-45D2-E5F5-5944FAFF4B8A}"/>
              </a:ext>
            </a:extLst>
          </p:cNvPr>
          <p:cNvSpPr/>
          <p:nvPr/>
        </p:nvSpPr>
        <p:spPr>
          <a:xfrm>
            <a:off x="657309" y="1307019"/>
            <a:ext cx="11315843" cy="1793706"/>
          </a:xfrm>
          <a:prstGeom prst="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ZoneTexte 23">
            <a:extLst>
              <a:ext uri="{FF2B5EF4-FFF2-40B4-BE49-F238E27FC236}">
                <a16:creationId xmlns:a16="http://schemas.microsoft.com/office/drawing/2014/main" id="{26009F2F-64E4-B7D5-F7B7-8F6F07012696}"/>
              </a:ext>
            </a:extLst>
          </p:cNvPr>
          <p:cNvSpPr txBox="1"/>
          <p:nvPr/>
        </p:nvSpPr>
        <p:spPr>
          <a:xfrm rot="16200000">
            <a:off x="-408821" y="2034595"/>
            <a:ext cx="1793705"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RESULT 1</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12" name="TextBox 11">
            <a:extLst>
              <a:ext uri="{FF2B5EF4-FFF2-40B4-BE49-F238E27FC236}">
                <a16:creationId xmlns:a16="http://schemas.microsoft.com/office/drawing/2014/main" id="{EDF6F28F-E901-BF40-D7D8-E5F8C38AF391}"/>
              </a:ext>
            </a:extLst>
          </p:cNvPr>
          <p:cNvSpPr txBox="1"/>
          <p:nvPr/>
        </p:nvSpPr>
        <p:spPr>
          <a:xfrm>
            <a:off x="657303" y="1456128"/>
            <a:ext cx="11315843" cy="1492716"/>
          </a:xfrm>
          <a:prstGeom prst="rect">
            <a:avLst/>
          </a:prstGeom>
          <a:noFill/>
        </p:spPr>
        <p:txBody>
          <a:bodyPr wrap="square" rtlCol="0">
            <a:spAutoFit/>
          </a:bodyPr>
          <a:lstStyle/>
          <a:p>
            <a:pPr marL="171450" indent="-171450" rtl="0">
              <a:spcBef>
                <a:spcPts val="0"/>
              </a:spcBef>
              <a:spcAft>
                <a:spcPts val="0"/>
              </a:spcAft>
              <a:buFont typeface="Wingdings" pitchFamily="2" charset="2"/>
              <a:buChar char="§"/>
            </a:pPr>
            <a:r>
              <a:rPr lang="en-GB" sz="1300" dirty="0">
                <a:solidFill>
                  <a:srgbClr val="222222"/>
                </a:solidFill>
                <a:latin typeface="Times New Roman" panose="02020603050405020304" pitchFamily="18" charset="0"/>
                <a:cs typeface="Times New Roman" panose="02020603050405020304" pitchFamily="18" charset="0"/>
              </a:rPr>
              <a:t>During</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 the Great Inflation, the spreads for all sectors for that period were positive. </a:t>
            </a:r>
            <a:r>
              <a:rPr lang="en-GB" sz="1300" dirty="0">
                <a:solidFill>
                  <a:srgbClr val="222222"/>
                </a:solidFill>
                <a:latin typeface="Times New Roman" panose="02020603050405020304" pitchFamily="18" charset="0"/>
                <a:cs typeface="Times New Roman" panose="02020603050405020304" pitchFamily="18" charset="0"/>
              </a:rPr>
              <a:t>W</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e would thus expect the coefficient to be negative, as the tone will then reduce the spread.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This result is confirmed for the Great Inflation</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 </a:t>
            </a:r>
            <a:r>
              <a:rPr lang="en-GB" sz="1300" dirty="0">
                <a:solidFill>
                  <a:srgbClr val="222222"/>
                </a:solidFill>
                <a:latin typeface="Times New Roman" panose="02020603050405020304" pitchFamily="18" charset="0"/>
                <a:cs typeface="Times New Roman" panose="02020603050405020304" pitchFamily="18" charset="0"/>
              </a:rPr>
              <a:t>T</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wo exceptions: board of governors seem to be positively biased towards firms and the regional presidents towards banks. </a:t>
            </a:r>
          </a:p>
          <a:p>
            <a:pPr marL="171450" indent="-171450" rtl="0">
              <a:spcBef>
                <a:spcPts val="0"/>
              </a:spcBef>
              <a:spcAft>
                <a:spcPts val="0"/>
              </a:spcAft>
              <a:buFont typeface="Wingdings" pitchFamily="2" charset="2"/>
              <a:buChar char="§"/>
            </a:pPr>
            <a:endParaRPr lang="en-GB" sz="1300" dirty="0">
              <a:solidFill>
                <a:srgbClr val="222222"/>
              </a:solidFill>
              <a:latin typeface="Times New Roman" panose="02020603050405020304" pitchFamily="18" charset="0"/>
              <a:cs typeface="Times New Roman" panose="02020603050405020304" pitchFamily="18" charset="0"/>
            </a:endParaRPr>
          </a:p>
          <a:p>
            <a:pPr marL="171450" indent="-171450" rtl="0">
              <a:spcBef>
                <a:spcPts val="0"/>
              </a:spcBef>
              <a:spcAft>
                <a:spcPts val="0"/>
              </a:spcAft>
              <a:buFont typeface="Wingdings" pitchFamily="2" charset="2"/>
              <a:buChar char="§"/>
            </a:pPr>
            <a:r>
              <a:rPr lang="en-GB" sz="1300" b="0" i="0" u="none" strike="noStrike" dirty="0">
                <a:solidFill>
                  <a:srgbClr val="222222"/>
                </a:solidFill>
                <a:effectLst/>
                <a:latin typeface="Times New Roman" panose="02020603050405020304" pitchFamily="18" charset="0"/>
                <a:cs typeface="Times New Roman" panose="02020603050405020304" pitchFamily="18" charset="0"/>
              </a:rPr>
              <a:t>Differences between the regional bank presidents and the board of governors during the Great Inflation, could be an indication for a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more confrontational attitude</a:t>
            </a:r>
            <a:r>
              <a:rPr lang="en-GB" sz="1300" dirty="0">
                <a:solidFill>
                  <a:srgbClr val="222222"/>
                </a:solidFill>
                <a:latin typeface="Times New Roman" panose="02020603050405020304" pitchFamily="18" charset="0"/>
                <a:cs typeface="Times New Roman" panose="02020603050405020304" pitchFamily="18" charset="0"/>
              </a:rPr>
              <a:t>. T</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he Fed did not appear to communicate with one voice on these issues with speeches serving the purpose of debating decisions about which people might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reasonably disagree.</a:t>
            </a:r>
          </a:p>
        </p:txBody>
      </p:sp>
      <p:sp>
        <p:nvSpPr>
          <p:cNvPr id="11" name="ZoneTexte 23">
            <a:extLst>
              <a:ext uri="{FF2B5EF4-FFF2-40B4-BE49-F238E27FC236}">
                <a16:creationId xmlns:a16="http://schemas.microsoft.com/office/drawing/2014/main" id="{68CB6D1C-646E-C2E4-9903-1AEBCF21260C}"/>
              </a:ext>
            </a:extLst>
          </p:cNvPr>
          <p:cNvSpPr txBox="1"/>
          <p:nvPr/>
        </p:nvSpPr>
        <p:spPr>
          <a:xfrm rot="16200000">
            <a:off x="-408821" y="3828302"/>
            <a:ext cx="1793705"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RESULT 2</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13" name="ZoneTexte 23">
            <a:extLst>
              <a:ext uri="{FF2B5EF4-FFF2-40B4-BE49-F238E27FC236}">
                <a16:creationId xmlns:a16="http://schemas.microsoft.com/office/drawing/2014/main" id="{1AC79C60-ED77-733A-9833-7864F074CCB3}"/>
              </a:ext>
            </a:extLst>
          </p:cNvPr>
          <p:cNvSpPr txBox="1"/>
          <p:nvPr/>
        </p:nvSpPr>
        <p:spPr>
          <a:xfrm rot="16200000">
            <a:off x="-408821" y="5622007"/>
            <a:ext cx="1793705"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RESULT 3</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16" name="Rectangle 15">
            <a:extLst>
              <a:ext uri="{FF2B5EF4-FFF2-40B4-BE49-F238E27FC236}">
                <a16:creationId xmlns:a16="http://schemas.microsoft.com/office/drawing/2014/main" id="{3FD2D902-8D7C-A0A3-9857-535FF900C728}"/>
              </a:ext>
            </a:extLst>
          </p:cNvPr>
          <p:cNvSpPr/>
          <p:nvPr/>
        </p:nvSpPr>
        <p:spPr>
          <a:xfrm>
            <a:off x="657309" y="3100726"/>
            <a:ext cx="11315843" cy="1793706"/>
          </a:xfrm>
          <a:prstGeom prst="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7" name="Rectangle 16">
            <a:extLst>
              <a:ext uri="{FF2B5EF4-FFF2-40B4-BE49-F238E27FC236}">
                <a16:creationId xmlns:a16="http://schemas.microsoft.com/office/drawing/2014/main" id="{4DB5C6EF-4A7E-35A6-AB03-73743481A188}"/>
              </a:ext>
            </a:extLst>
          </p:cNvPr>
          <p:cNvSpPr/>
          <p:nvPr/>
        </p:nvSpPr>
        <p:spPr>
          <a:xfrm>
            <a:off x="657308" y="4894431"/>
            <a:ext cx="11315843" cy="1793706"/>
          </a:xfrm>
          <a:prstGeom prst="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8" name="TextBox 17">
            <a:extLst>
              <a:ext uri="{FF2B5EF4-FFF2-40B4-BE49-F238E27FC236}">
                <a16:creationId xmlns:a16="http://schemas.microsoft.com/office/drawing/2014/main" id="{D4FFFA0B-77E5-B0AC-5516-EFE2A7AB57AD}"/>
              </a:ext>
            </a:extLst>
          </p:cNvPr>
          <p:cNvSpPr txBox="1"/>
          <p:nvPr/>
        </p:nvSpPr>
        <p:spPr>
          <a:xfrm>
            <a:off x="657303" y="3351248"/>
            <a:ext cx="11315843" cy="1292662"/>
          </a:xfrm>
          <a:prstGeom prst="rect">
            <a:avLst/>
          </a:prstGeom>
          <a:noFill/>
        </p:spPr>
        <p:txBody>
          <a:bodyPr wrap="square" rtlCol="0">
            <a:spAutoFit/>
          </a:bodyPr>
          <a:lstStyle/>
          <a:p>
            <a:pPr marL="171450" indent="-171450" rtl="0">
              <a:spcBef>
                <a:spcPts val="0"/>
              </a:spcBef>
              <a:spcAft>
                <a:spcPts val="0"/>
              </a:spcAft>
              <a:buFont typeface="Wingdings" pitchFamily="2" charset="2"/>
              <a:buChar char="§"/>
            </a:pPr>
            <a:r>
              <a:rPr lang="en-GB" sz="1300" b="0" i="0" u="none" strike="noStrike" dirty="0">
                <a:solidFill>
                  <a:srgbClr val="222222"/>
                </a:solidFill>
                <a:effectLst/>
                <a:latin typeface="Times New Roman" panose="02020603050405020304" pitchFamily="18" charset="0"/>
                <a:cs typeface="Times New Roman" panose="02020603050405020304" pitchFamily="18" charset="0"/>
              </a:rPr>
              <a:t>Our research indicates a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negative bias </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towards households, firms and the government and a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positive bias towards the financial sector </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that started in the 1980s and has never changed since. </a:t>
            </a:r>
          </a:p>
          <a:p>
            <a:pPr marL="171450" indent="-171450" rtl="0">
              <a:spcBef>
                <a:spcPts val="0"/>
              </a:spcBef>
              <a:spcAft>
                <a:spcPts val="0"/>
              </a:spcAft>
              <a:buFont typeface="Wingdings" pitchFamily="2" charset="2"/>
              <a:buChar char="§"/>
            </a:pPr>
            <a:endParaRPr lang="en-GB" sz="1300" dirty="0">
              <a:solidFill>
                <a:srgbClr val="222222"/>
              </a:solidFill>
              <a:latin typeface="Times New Roman" panose="02020603050405020304" pitchFamily="18" charset="0"/>
              <a:cs typeface="Times New Roman" panose="02020603050405020304" pitchFamily="18" charset="0"/>
            </a:endParaRPr>
          </a:p>
          <a:p>
            <a:pPr marL="171450" indent="-171450" rtl="0">
              <a:spcBef>
                <a:spcPts val="0"/>
              </a:spcBef>
              <a:spcAft>
                <a:spcPts val="0"/>
              </a:spcAft>
              <a:buFont typeface="Wingdings" pitchFamily="2" charset="2"/>
              <a:buChar char="§"/>
            </a:pPr>
            <a:r>
              <a:rPr lang="en-GB" sz="1300" dirty="0">
                <a:solidFill>
                  <a:srgbClr val="222222"/>
                </a:solidFill>
                <a:latin typeface="Times New Roman" panose="02020603050405020304" pitchFamily="18" charset="0"/>
                <a:cs typeface="Times New Roman" panose="02020603050405020304" pitchFamily="18" charset="0"/>
              </a:rPr>
              <a:t>T</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he biases confirm some of the historic tensions surrounding the creation of the Federal Reserve system with the early 1980s marking a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reshuffling of the balance of power </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away from producers and consumers</a:t>
            </a:r>
            <a:r>
              <a:rPr lang="en-GB" sz="1200" dirty="0">
                <a:solidFill>
                  <a:srgbClr val="222222"/>
                </a:solidFill>
                <a:latin typeface="Times New Roman" panose="02020603050405020304" pitchFamily="18" charset="0"/>
                <a:cs typeface="Times New Roman" panose="02020603050405020304" pitchFamily="18" charset="0"/>
              </a:rPr>
              <a:t> – </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monetary policy favouring debtors including the government</a:t>
            </a:r>
            <a:r>
              <a:rPr lang="en-GB" sz="1200" dirty="0">
                <a:solidFill>
                  <a:srgbClr val="222222"/>
                </a:solidFill>
                <a:latin typeface="Times New Roman" panose="02020603050405020304" pitchFamily="18" charset="0"/>
                <a:cs typeface="Times New Roman" panose="02020603050405020304" pitchFamily="18" charset="0"/>
              </a:rPr>
              <a:t> – </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towards the financial sector</a:t>
            </a:r>
            <a:r>
              <a:rPr lang="en-GB" sz="1200" dirty="0">
                <a:solidFill>
                  <a:srgbClr val="222222"/>
                </a:solidFill>
                <a:latin typeface="Times New Roman" panose="02020603050405020304" pitchFamily="18" charset="0"/>
                <a:cs typeface="Times New Roman" panose="02020603050405020304" pitchFamily="18" charset="0"/>
              </a:rPr>
              <a:t> – </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monetary policy favouring creditors.</a:t>
            </a:r>
          </a:p>
        </p:txBody>
      </p:sp>
      <p:sp>
        <p:nvSpPr>
          <p:cNvPr id="19" name="TextBox 18">
            <a:extLst>
              <a:ext uri="{FF2B5EF4-FFF2-40B4-BE49-F238E27FC236}">
                <a16:creationId xmlns:a16="http://schemas.microsoft.com/office/drawing/2014/main" id="{A7F052AE-F092-FA57-FC75-48DCF1BFA284}"/>
              </a:ext>
            </a:extLst>
          </p:cNvPr>
          <p:cNvSpPr txBox="1"/>
          <p:nvPr/>
        </p:nvSpPr>
        <p:spPr>
          <a:xfrm>
            <a:off x="657302" y="5044926"/>
            <a:ext cx="11315843" cy="1492716"/>
          </a:xfrm>
          <a:prstGeom prst="rect">
            <a:avLst/>
          </a:prstGeom>
          <a:noFill/>
        </p:spPr>
        <p:txBody>
          <a:bodyPr wrap="square" rtlCol="0">
            <a:spAutoFit/>
          </a:bodyPr>
          <a:lstStyle/>
          <a:p>
            <a:pPr marL="171450" indent="-171450" rtl="0">
              <a:spcBef>
                <a:spcPts val="0"/>
              </a:spcBef>
              <a:spcAft>
                <a:spcPts val="0"/>
              </a:spcAft>
              <a:buFont typeface="Wingdings" pitchFamily="2" charset="2"/>
              <a:buChar char="§"/>
            </a:pPr>
            <a:r>
              <a:rPr lang="en-GB" sz="1300" b="0" i="0" u="none" strike="noStrike" dirty="0">
                <a:solidFill>
                  <a:srgbClr val="222222"/>
                </a:solidFill>
                <a:effectLst/>
                <a:latin typeface="Times New Roman" panose="02020603050405020304" pitchFamily="18" charset="0"/>
                <a:cs typeface="Times New Roman" panose="02020603050405020304" pitchFamily="18" charset="0"/>
              </a:rPr>
              <a:t>The financial implications of these biases can be further analysed with regards to the Fed’s mandate of promoting moderate long-term rates. As we have shown, this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goal has been missed</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 once long-term rates are understood as sector-specific optimal rates. This makes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communications necessary for an efficient management of long-term rates</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 Most importantly, communications can facilitate the translation of the short-term rate set by the central bank into optimal market rates. </a:t>
            </a:r>
          </a:p>
          <a:p>
            <a:pPr marL="171450" indent="-171450" rtl="0">
              <a:spcBef>
                <a:spcPts val="0"/>
              </a:spcBef>
              <a:spcAft>
                <a:spcPts val="0"/>
              </a:spcAft>
              <a:buFont typeface="Wingdings" pitchFamily="2" charset="2"/>
              <a:buChar char="§"/>
            </a:pPr>
            <a:endParaRPr lang="en-GB" sz="1300" dirty="0">
              <a:solidFill>
                <a:srgbClr val="222222"/>
              </a:solidFill>
              <a:latin typeface="Times New Roman" panose="02020603050405020304" pitchFamily="18" charset="0"/>
              <a:cs typeface="Times New Roman" panose="02020603050405020304" pitchFamily="18" charset="0"/>
            </a:endParaRPr>
          </a:p>
          <a:p>
            <a:pPr marL="171450" indent="-171450">
              <a:buFont typeface="Wingdings" pitchFamily="2" charset="2"/>
              <a:buChar char="§"/>
            </a:pPr>
            <a:r>
              <a:rPr lang="en-GB" sz="1300" b="0" i="0" u="none" strike="noStrike" dirty="0">
                <a:solidFill>
                  <a:srgbClr val="222222"/>
                </a:solidFill>
                <a:effectLst/>
                <a:latin typeface="Times New Roman" panose="02020603050405020304" pitchFamily="18" charset="0"/>
                <a:cs typeface="Times New Roman" panose="02020603050405020304" pitchFamily="18" charset="0"/>
              </a:rPr>
              <a:t>The political implications suggest that targeted communications may be more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efficient</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 and more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trustworthy</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 even in the presence of disagreement among regional and federal central bankers than communications that try to “speak with one voice”. During the Great Inflation our data indicates that the central bank appears to be able to successfully narrow the spread by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directing communications at the respective audiences</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5508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514352" y="145584"/>
            <a:ext cx="5043488" cy="523220"/>
          </a:xfrm>
          <a:prstGeom prst="rect">
            <a:avLst/>
          </a:prstGeom>
          <a:noFill/>
        </p:spPr>
        <p:txBody>
          <a:bodyPr wrap="square" rtlCol="0">
            <a:spAutoFit/>
          </a:bodyPr>
          <a:lstStyle/>
          <a:p>
            <a:pPr algn="ctr"/>
            <a:r>
              <a:rPr lang="en-FR" sz="2800" dirty="0">
                <a:solidFill>
                  <a:schemeClr val="accent5">
                    <a:lumMod val="75000"/>
                  </a:schemeClr>
                </a:solidFill>
                <a:latin typeface="Calibri Light" panose="020F0302020204030204" pitchFamily="34" charset="0"/>
                <a:cs typeface="Calibri Light" panose="020F0302020204030204" pitchFamily="34" charset="0"/>
              </a:rPr>
              <a:t>1. Executive summary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4376736" y="24664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18" name="ZoneTexte 23">
            <a:extLst>
              <a:ext uri="{FF2B5EF4-FFF2-40B4-BE49-F238E27FC236}">
                <a16:creationId xmlns:a16="http://schemas.microsoft.com/office/drawing/2014/main" id="{81F88DC4-F561-CACB-A756-EB4D863582A8}"/>
              </a:ext>
            </a:extLst>
          </p:cNvPr>
          <p:cNvSpPr txBox="1"/>
          <p:nvPr/>
        </p:nvSpPr>
        <p:spPr>
          <a:xfrm>
            <a:off x="8567736" y="1109295"/>
            <a:ext cx="2743199"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METHOD</a:t>
            </a:r>
            <a:endParaRPr kumimoji="0" lang="en-US" sz="16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19" name="ZoneTexte 23">
            <a:extLst>
              <a:ext uri="{FF2B5EF4-FFF2-40B4-BE49-F238E27FC236}">
                <a16:creationId xmlns:a16="http://schemas.microsoft.com/office/drawing/2014/main" id="{911DCE96-9F97-0947-CD07-F52F69FC2057}"/>
              </a:ext>
            </a:extLst>
          </p:cNvPr>
          <p:cNvSpPr txBox="1"/>
          <p:nvPr/>
        </p:nvSpPr>
        <p:spPr>
          <a:xfrm>
            <a:off x="4748211" y="1109295"/>
            <a:ext cx="2743199"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JUSTIFICATION</a:t>
            </a:r>
            <a:endParaRPr kumimoji="0" lang="en-US" sz="16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20" name="ZoneTexte 23">
            <a:extLst>
              <a:ext uri="{FF2B5EF4-FFF2-40B4-BE49-F238E27FC236}">
                <a16:creationId xmlns:a16="http://schemas.microsoft.com/office/drawing/2014/main" id="{F086C5DF-31B9-7749-9805-3ADCC4185A41}"/>
              </a:ext>
            </a:extLst>
          </p:cNvPr>
          <p:cNvSpPr txBox="1"/>
          <p:nvPr/>
        </p:nvSpPr>
        <p:spPr>
          <a:xfrm>
            <a:off x="928686" y="1109295"/>
            <a:ext cx="2743199" cy="338554"/>
          </a:xfrm>
          <a:prstGeom prst="rect">
            <a:avLst/>
          </a:prstGeom>
          <a:solidFill>
            <a:schemeClr val="accent5">
              <a:lumMod val="75000"/>
            </a:schemeClr>
          </a:solidFill>
        </p:spPr>
        <p:txBody>
          <a:bodyPr wrap="square" lIns="90000"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HYPOTHESIS</a:t>
            </a:r>
            <a:r>
              <a:rPr lang="fr-FR" sz="1200" b="1" dirty="0">
                <a:solidFill>
                  <a:prstClr val="white"/>
                </a:solidFill>
                <a:latin typeface="Fira Sans Extra Condensed Medium" panose="020B0604020202020204" charset="0"/>
                <a:cs typeface="Gotham Black" pitchFamily="50" charset="0"/>
                <a:sym typeface="Arial"/>
              </a:rPr>
              <a:t>  </a:t>
            </a:r>
            <a:endParaRPr kumimoji="0" lang="en-US" sz="1200" b="1" i="0" u="none" strike="noStrike" kern="1200" cap="none" spc="0" normalizeH="0" baseline="0" noProof="0" dirty="0">
              <a:ln>
                <a:noFill/>
              </a:ln>
              <a:solidFill>
                <a:prstClr val="white"/>
              </a:solidFill>
              <a:effectLst/>
              <a:uLnTx/>
              <a:uFillTx/>
              <a:latin typeface="Fira Sans Extra Condensed Medium" panose="020B0604020202020204" charset="0"/>
              <a:ea typeface="+mn-ea"/>
              <a:cs typeface="Gotham Black" pitchFamily="50" charset="0"/>
              <a:sym typeface="Arial"/>
            </a:endParaRPr>
          </a:p>
        </p:txBody>
      </p:sp>
      <p:sp>
        <p:nvSpPr>
          <p:cNvPr id="21" name="TextBox 20">
            <a:extLst>
              <a:ext uri="{FF2B5EF4-FFF2-40B4-BE49-F238E27FC236}">
                <a16:creationId xmlns:a16="http://schemas.microsoft.com/office/drawing/2014/main" id="{E89CDC3F-08BA-E6DD-9E16-1FC4549D645F}"/>
              </a:ext>
            </a:extLst>
          </p:cNvPr>
          <p:cNvSpPr txBox="1"/>
          <p:nvPr/>
        </p:nvSpPr>
        <p:spPr>
          <a:xfrm>
            <a:off x="909628" y="1564243"/>
            <a:ext cx="2743199" cy="4893647"/>
          </a:xfrm>
          <a:prstGeom prst="rect">
            <a:avLst/>
          </a:prstGeom>
          <a:noFill/>
        </p:spPr>
        <p:txBody>
          <a:bodyPr wrap="square" rtlCol="0">
            <a:spAutoFit/>
          </a:bodyPr>
          <a:lstStyle/>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The switch towards a transparency regime has made the Federal Reserve communication  a </a:t>
            </a:r>
            <a:r>
              <a:rPr lang="en-FR" sz="1300" b="1" dirty="0">
                <a:solidFill>
                  <a:schemeClr val="accent1"/>
                </a:solidFill>
                <a:latin typeface="Times New Roman" panose="02020603050405020304" pitchFamily="18" charset="0"/>
                <a:cs typeface="Times New Roman" panose="02020603050405020304" pitchFamily="18" charset="0"/>
              </a:rPr>
              <a:t>key instrument </a:t>
            </a:r>
            <a:r>
              <a:rPr lang="en-FR" sz="1300" dirty="0">
                <a:latin typeface="Times New Roman" panose="02020603050405020304" pitchFamily="18" charset="0"/>
                <a:cs typeface="Times New Roman" panose="02020603050405020304" pitchFamily="18" charset="0"/>
              </a:rPr>
              <a:t>not only to increase monetary policy efficiency, but also to </a:t>
            </a:r>
            <a:r>
              <a:rPr lang="en-FR" sz="1300" b="1" dirty="0">
                <a:solidFill>
                  <a:schemeClr val="accent1"/>
                </a:solidFill>
                <a:latin typeface="Times New Roman" panose="02020603050405020304" pitchFamily="18" charset="0"/>
                <a:cs typeface="Times New Roman" panose="02020603050405020304" pitchFamily="18" charset="0"/>
              </a:rPr>
              <a:t>build trust </a:t>
            </a: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The communicative challenge of the Federal Reserve comes from the </a:t>
            </a:r>
            <a:r>
              <a:rPr lang="en-FR" sz="1300" b="1" dirty="0">
                <a:solidFill>
                  <a:schemeClr val="accent1"/>
                </a:solidFill>
                <a:latin typeface="Times New Roman" panose="02020603050405020304" pitchFamily="18" charset="0"/>
                <a:cs typeface="Times New Roman" panose="02020603050405020304" pitchFamily="18" charset="0"/>
              </a:rPr>
              <a:t>heterogeneity of its audiences</a:t>
            </a:r>
            <a:r>
              <a:rPr lang="en-FR" sz="1300" dirty="0">
                <a:solidFill>
                  <a:schemeClr val="accent1"/>
                </a:solidFill>
                <a:latin typeface="Times New Roman" panose="02020603050405020304" pitchFamily="18" charset="0"/>
                <a:cs typeface="Times New Roman" panose="02020603050405020304" pitchFamily="18" charset="0"/>
              </a:rPr>
              <a:t>:</a:t>
            </a:r>
          </a:p>
          <a:p>
            <a:pPr marL="742950" lvl="1" indent="-285750">
              <a:buFontTx/>
              <a:buChar char="-"/>
            </a:pPr>
            <a:r>
              <a:rPr lang="en-FR" sz="1300" dirty="0">
                <a:latin typeface="Times New Roman" panose="02020603050405020304" pitchFamily="18" charset="0"/>
                <a:cs typeface="Times New Roman" panose="02020603050405020304" pitchFamily="18" charset="0"/>
              </a:rPr>
              <a:t>Audience of the FED is not limited to the markets </a:t>
            </a:r>
          </a:p>
          <a:p>
            <a:pPr marL="742950" lvl="1" indent="-285750">
              <a:buFontTx/>
              <a:buChar char="-"/>
            </a:pPr>
            <a:r>
              <a:rPr lang="en-FR" sz="1300" dirty="0">
                <a:latin typeface="Times New Roman" panose="02020603050405020304" pitchFamily="18" charset="0"/>
                <a:cs typeface="Times New Roman" panose="02020603050405020304" pitchFamily="18" charset="0"/>
              </a:rPr>
              <a:t>Audiences are not equally receptive </a:t>
            </a:r>
          </a:p>
          <a:p>
            <a:pPr marL="742950" lvl="1" indent="-285750">
              <a:buFontTx/>
              <a:buChar char="-"/>
            </a:pPr>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Can the FED increase the efficiency of monetary policy transmission, and rebuild trust, by </a:t>
            </a:r>
            <a:r>
              <a:rPr lang="en-FR" sz="1300" b="1" dirty="0">
                <a:solidFill>
                  <a:schemeClr val="accent1"/>
                </a:solidFill>
                <a:latin typeface="Times New Roman" panose="02020603050405020304" pitchFamily="18" charset="0"/>
                <a:cs typeface="Times New Roman" panose="02020603050405020304" pitchFamily="18" charset="0"/>
              </a:rPr>
              <a:t>tailoring its communication </a:t>
            </a:r>
            <a:r>
              <a:rPr lang="en-FR" sz="1300" dirty="0">
                <a:latin typeface="Times New Roman" panose="02020603050405020304" pitchFamily="18" charset="0"/>
                <a:cs typeface="Times New Roman" panose="02020603050405020304" pitchFamily="18" charset="0"/>
              </a:rPr>
              <a:t>to the different audiences? </a:t>
            </a: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F560A19-57D4-52B8-7522-43EBE0159D13}"/>
              </a:ext>
            </a:extLst>
          </p:cNvPr>
          <p:cNvSpPr txBox="1"/>
          <p:nvPr/>
        </p:nvSpPr>
        <p:spPr>
          <a:xfrm>
            <a:off x="4724400" y="1564243"/>
            <a:ext cx="2743199" cy="5493812"/>
          </a:xfrm>
          <a:prstGeom prst="rect">
            <a:avLst/>
          </a:prstGeom>
          <a:noFill/>
        </p:spPr>
        <p:txBody>
          <a:bodyPr wrap="square" rtlCol="0">
            <a:spAutoFit/>
          </a:bodyPr>
          <a:lstStyle/>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Analyzing the history of the Federal Reserve reveals that it is at the center of a conflict between four audiences: </a:t>
            </a:r>
            <a:r>
              <a:rPr lang="en-FR" sz="1300" b="1" dirty="0">
                <a:solidFill>
                  <a:schemeClr val="accent1"/>
                </a:solidFill>
                <a:latin typeface="Times New Roman" panose="02020603050405020304" pitchFamily="18" charset="0"/>
                <a:cs typeface="Times New Roman" panose="02020603050405020304" pitchFamily="18" charset="0"/>
              </a:rPr>
              <a:t>the government </a:t>
            </a:r>
            <a:r>
              <a:rPr lang="en-FR" sz="1300" dirty="0">
                <a:latin typeface="Times New Roman" panose="02020603050405020304" pitchFamily="18" charset="0"/>
                <a:cs typeface="Times New Roman" panose="02020603050405020304" pitchFamily="18" charset="0"/>
              </a:rPr>
              <a:t>(State), </a:t>
            </a:r>
            <a:r>
              <a:rPr lang="en-FR" sz="1300" b="1" dirty="0">
                <a:solidFill>
                  <a:schemeClr val="accent1"/>
                </a:solidFill>
                <a:latin typeface="Times New Roman" panose="02020603050405020304" pitchFamily="18" charset="0"/>
                <a:cs typeface="Times New Roman" panose="02020603050405020304" pitchFamily="18" charset="0"/>
              </a:rPr>
              <a:t>households</a:t>
            </a:r>
            <a:r>
              <a:rPr lang="en-FR" sz="1300" dirty="0">
                <a:latin typeface="Times New Roman" panose="02020603050405020304" pitchFamily="18" charset="0"/>
                <a:cs typeface="Times New Roman" panose="02020603050405020304" pitchFamily="18" charset="0"/>
              </a:rPr>
              <a:t>, and </a:t>
            </a:r>
            <a:r>
              <a:rPr lang="en-FR" sz="1300" b="1" dirty="0">
                <a:solidFill>
                  <a:schemeClr val="accent1"/>
                </a:solidFill>
                <a:latin typeface="Times New Roman" panose="02020603050405020304" pitchFamily="18" charset="0"/>
                <a:cs typeface="Times New Roman" panose="02020603050405020304" pitchFamily="18" charset="0"/>
              </a:rPr>
              <a:t>banks </a:t>
            </a:r>
            <a:r>
              <a:rPr lang="en-FR" sz="1300" dirty="0">
                <a:latin typeface="Times New Roman" panose="02020603050405020304" pitchFamily="18" charset="0"/>
                <a:cs typeface="Times New Roman" panose="02020603050405020304" pitchFamily="18" charset="0"/>
              </a:rPr>
              <a:t>(financial institutions) </a:t>
            </a: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The Keynesian framework  distinguishes between:</a:t>
            </a:r>
          </a:p>
          <a:p>
            <a:pPr marL="742950" lvl="1" indent="-285750">
              <a:buFontTx/>
              <a:buChar char="-"/>
            </a:pPr>
            <a:r>
              <a:rPr lang="en-FR" sz="1300" dirty="0">
                <a:latin typeface="Times New Roman" panose="02020603050405020304" pitchFamily="18" charset="0"/>
                <a:cs typeface="Times New Roman" panose="02020603050405020304" pitchFamily="18" charset="0"/>
              </a:rPr>
              <a:t>Short term rate set by monetary authority</a:t>
            </a:r>
          </a:p>
          <a:p>
            <a:pPr marL="742950" lvl="1" indent="-285750">
              <a:buFontTx/>
              <a:buChar char="-"/>
            </a:pPr>
            <a:r>
              <a:rPr lang="en-FR" sz="1300" dirty="0">
                <a:latin typeface="Times New Roman" panose="02020603050405020304" pitchFamily="18" charset="0"/>
                <a:cs typeface="Times New Roman" panose="02020603050405020304" pitchFamily="18" charset="0"/>
              </a:rPr>
              <a:t>Long term rates determined by </a:t>
            </a:r>
            <a:r>
              <a:rPr lang="en-FR" sz="1300" b="1" dirty="0">
                <a:solidFill>
                  <a:schemeClr val="accent1"/>
                </a:solidFill>
                <a:latin typeface="Times New Roman" panose="02020603050405020304" pitchFamily="18" charset="0"/>
                <a:cs typeface="Times New Roman" panose="02020603050405020304" pitchFamily="18" charset="0"/>
              </a:rPr>
              <a:t>liquity preferences</a:t>
            </a:r>
            <a:r>
              <a:rPr lang="en-FR" sz="1300" dirty="0">
                <a:latin typeface="Times New Roman" panose="02020603050405020304" pitchFamily="18" charset="0"/>
                <a:cs typeface="Times New Roman" panose="02020603050405020304" pitchFamily="18" charset="0"/>
              </a:rPr>
              <a:t> of different actors in the economy</a:t>
            </a:r>
          </a:p>
          <a:p>
            <a:pPr marL="742950" lvl="1" indent="-285750">
              <a:buFontTx/>
              <a:buChar char="-"/>
            </a:pPr>
            <a:endParaRPr lang="en-FR" sz="1300" dirty="0">
              <a:latin typeface="Times New Roman" panose="02020603050405020304" pitchFamily="18" charset="0"/>
              <a:cs typeface="Times New Roman" panose="02020603050405020304" pitchFamily="18" charset="0"/>
            </a:endParaRPr>
          </a:p>
          <a:p>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The FED’s history and Keynes’ theory of interest rate allows us to analyze four distinct audiences: </a:t>
            </a:r>
            <a:r>
              <a:rPr lang="en-FR" sz="1300" b="1" dirty="0">
                <a:solidFill>
                  <a:schemeClr val="accent1"/>
                </a:solidFill>
                <a:latin typeface="Times New Roman" panose="02020603050405020304" pitchFamily="18" charset="0"/>
                <a:cs typeface="Times New Roman" panose="02020603050405020304" pitchFamily="18" charset="0"/>
              </a:rPr>
              <a:t>government, households, banks and firms  </a:t>
            </a:r>
          </a:p>
          <a:p>
            <a:pPr lvl="1"/>
            <a:r>
              <a:rPr lang="en-FR" sz="1300" dirty="0">
                <a:latin typeface="Times New Roman" panose="02020603050405020304" pitchFamily="18" charset="0"/>
                <a:cs typeface="Times New Roman" panose="02020603050405020304" pitchFamily="18" charset="0"/>
              </a:rPr>
              <a:t> </a:t>
            </a:r>
          </a:p>
          <a:p>
            <a:pPr lvl="1"/>
            <a:endParaRPr lang="en-FR" sz="1300" dirty="0">
              <a:latin typeface="Times New Roman" panose="02020603050405020304" pitchFamily="18" charset="0"/>
              <a:cs typeface="Times New Roman" panose="02020603050405020304" pitchFamily="18" charset="0"/>
            </a:endParaRPr>
          </a:p>
          <a:p>
            <a:pPr lvl="1"/>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FD1BB3F-1F15-9366-7690-C83354A15972}"/>
              </a:ext>
            </a:extLst>
          </p:cNvPr>
          <p:cNvSpPr txBox="1"/>
          <p:nvPr/>
        </p:nvSpPr>
        <p:spPr>
          <a:xfrm>
            <a:off x="8539172" y="1564243"/>
            <a:ext cx="2743199" cy="5693866"/>
          </a:xfrm>
          <a:prstGeom prst="rect">
            <a:avLst/>
          </a:prstGeom>
          <a:noFill/>
        </p:spPr>
        <p:txBody>
          <a:bodyPr wrap="square" rtlCol="0">
            <a:spAutoFit/>
          </a:bodyPr>
          <a:lstStyle/>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We created a new database that encompasses 50 years of speeches by the Board of Governors and Regional  Bank presidents from the Great Inflation to the Post-Financial Crisis era </a:t>
            </a: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We use a new method to analyze  different FED communications by devising </a:t>
            </a:r>
            <a:r>
              <a:rPr lang="en-FR" sz="1300" b="1" dirty="0">
                <a:solidFill>
                  <a:schemeClr val="accent1"/>
                </a:solidFill>
                <a:latin typeface="Times New Roman" panose="02020603050405020304" pitchFamily="18" charset="0"/>
                <a:cs typeface="Times New Roman" panose="02020603050405020304" pitchFamily="18" charset="0"/>
              </a:rPr>
              <a:t>audience-specific dictionnarie</a:t>
            </a:r>
            <a:r>
              <a:rPr lang="en-FR" sz="1300" dirty="0">
                <a:latin typeface="Times New Roman" panose="02020603050405020304" pitchFamily="18" charset="0"/>
                <a:cs typeface="Times New Roman" panose="02020603050405020304" pitchFamily="18" charset="0"/>
              </a:rPr>
              <a:t> based off which tone scores are computed,  and adapting optimal Taylor rule interest rates to </a:t>
            </a:r>
            <a:r>
              <a:rPr lang="en-FR" sz="1300" b="1" dirty="0">
                <a:solidFill>
                  <a:schemeClr val="accent1"/>
                </a:solidFill>
                <a:latin typeface="Times New Roman" panose="02020603050405020304" pitchFamily="18" charset="0"/>
                <a:cs typeface="Times New Roman" panose="02020603050405020304" pitchFamily="18" charset="0"/>
              </a:rPr>
              <a:t>different audiences</a:t>
            </a:r>
          </a:p>
          <a:p>
            <a:endParaRPr lang="en-FR" sz="1300" dirty="0">
              <a:latin typeface="Times New Roman" panose="02020603050405020304" pitchFamily="18" charset="0"/>
              <a:cs typeface="Times New Roman" panose="02020603050405020304" pitchFamily="18" charset="0"/>
            </a:endParaRPr>
          </a:p>
          <a:p>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We use </a:t>
            </a:r>
            <a:r>
              <a:rPr lang="en-FR" sz="1300" b="1" dirty="0">
                <a:solidFill>
                  <a:schemeClr val="accent1"/>
                </a:solidFill>
                <a:latin typeface="Times New Roman" panose="02020603050405020304" pitchFamily="18" charset="0"/>
                <a:cs typeface="Times New Roman" panose="02020603050405020304" pitchFamily="18" charset="0"/>
              </a:rPr>
              <a:t>Arranged Local Regressions</a:t>
            </a:r>
            <a:r>
              <a:rPr lang="en-FR" sz="1300" dirty="0">
                <a:latin typeface="Times New Roman" panose="02020603050405020304" pitchFamily="18" charset="0"/>
                <a:cs typeface="Times New Roman" panose="02020603050405020304" pitchFamily="18" charset="0"/>
              </a:rPr>
              <a:t> to perform a quantitative analysis of central bank communication by estimating a variable coeeficient model </a:t>
            </a:r>
          </a:p>
          <a:p>
            <a:pPr lvl="1"/>
            <a:r>
              <a:rPr lang="en-FR" sz="1300" dirty="0">
                <a:latin typeface="Times New Roman" panose="02020603050405020304" pitchFamily="18" charset="0"/>
                <a:cs typeface="Times New Roman" panose="02020603050405020304" pitchFamily="18" charset="0"/>
              </a:rPr>
              <a:t> </a:t>
            </a:r>
          </a:p>
          <a:p>
            <a:pPr lvl="1"/>
            <a:endParaRPr lang="en-FR" sz="1300" dirty="0">
              <a:latin typeface="Times New Roman" panose="02020603050405020304" pitchFamily="18" charset="0"/>
              <a:cs typeface="Times New Roman" panose="02020603050405020304" pitchFamily="18" charset="0"/>
            </a:endParaRPr>
          </a:p>
          <a:p>
            <a:pPr lvl="1"/>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2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185738" y="121791"/>
            <a:ext cx="8722889"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2. The Federal Reserve Act 1913: A Clash of Audiences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4376736" y="250927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18" name="ZoneTexte 23">
            <a:extLst>
              <a:ext uri="{FF2B5EF4-FFF2-40B4-BE49-F238E27FC236}">
                <a16:creationId xmlns:a16="http://schemas.microsoft.com/office/drawing/2014/main" id="{81F88DC4-F561-CACB-A756-EB4D863582A8}"/>
              </a:ext>
            </a:extLst>
          </p:cNvPr>
          <p:cNvSpPr txBox="1"/>
          <p:nvPr/>
        </p:nvSpPr>
        <p:spPr>
          <a:xfrm>
            <a:off x="8539172" y="1004129"/>
            <a:ext cx="3267715"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kumimoji="0" lang="fr-FR" sz="16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rPr>
              <a:t>AUDIENCES AND THE FED</a:t>
            </a:r>
            <a:endParaRPr kumimoji="0" lang="en-US" sz="16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20" name="ZoneTexte 23">
            <a:extLst>
              <a:ext uri="{FF2B5EF4-FFF2-40B4-BE49-F238E27FC236}">
                <a16:creationId xmlns:a16="http://schemas.microsoft.com/office/drawing/2014/main" id="{F086C5DF-31B9-7749-9805-3ADCC4185A41}"/>
              </a:ext>
            </a:extLst>
          </p:cNvPr>
          <p:cNvSpPr txBox="1"/>
          <p:nvPr/>
        </p:nvSpPr>
        <p:spPr>
          <a:xfrm>
            <a:off x="385113" y="1004129"/>
            <a:ext cx="7887350"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THE CONFLICTUAL PATH TO THE FEDERAL RESERVE ACT OF 1913</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23" name="TextBox 22">
            <a:extLst>
              <a:ext uri="{FF2B5EF4-FFF2-40B4-BE49-F238E27FC236}">
                <a16:creationId xmlns:a16="http://schemas.microsoft.com/office/drawing/2014/main" id="{4FD1BB3F-1F15-9366-7690-C83354A15972}"/>
              </a:ext>
            </a:extLst>
          </p:cNvPr>
          <p:cNvSpPr txBox="1"/>
          <p:nvPr/>
        </p:nvSpPr>
        <p:spPr>
          <a:xfrm>
            <a:off x="8539171" y="1492731"/>
            <a:ext cx="3267715" cy="5493812"/>
          </a:xfrm>
          <a:prstGeom prst="rect">
            <a:avLst/>
          </a:prstGeom>
          <a:noFill/>
        </p:spPr>
        <p:txBody>
          <a:bodyPr wrap="square" rtlCol="0">
            <a:spAutoFit/>
          </a:bodyPr>
          <a:lstStyle/>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The creation of the Federal Reserve is the result of a compromise between three audiences that mutually distrusted each other</a:t>
            </a:r>
          </a:p>
          <a:p>
            <a:r>
              <a:rPr lang="en-FR" sz="1300" dirty="0">
                <a:latin typeface="Times New Roman" panose="02020603050405020304" pitchFamily="18" charset="0"/>
                <a:cs typeface="Times New Roman" panose="02020603050405020304" pitchFamily="18" charset="0"/>
              </a:rPr>
              <a:t> </a:t>
            </a:r>
          </a:p>
          <a:p>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First fundamental mistrust between </a:t>
            </a:r>
            <a:r>
              <a:rPr lang="en-FR" sz="1300" b="1" dirty="0">
                <a:solidFill>
                  <a:schemeClr val="accent1"/>
                </a:solidFill>
                <a:latin typeface="Times New Roman" panose="02020603050405020304" pitchFamily="18" charset="0"/>
                <a:cs typeface="Times New Roman" panose="02020603050405020304" pitchFamily="18" charset="0"/>
              </a:rPr>
              <a:t>markets</a:t>
            </a:r>
            <a:r>
              <a:rPr lang="en-FR" sz="1300" dirty="0">
                <a:latin typeface="Times New Roman" panose="02020603050405020304" pitchFamily="18" charset="0"/>
                <a:cs typeface="Times New Roman" panose="02020603050405020304" pitchFamily="18" charset="0"/>
              </a:rPr>
              <a:t> and </a:t>
            </a:r>
            <a:r>
              <a:rPr lang="en-FR" sz="1300" b="1" dirty="0">
                <a:solidFill>
                  <a:schemeClr val="accent1"/>
                </a:solidFill>
                <a:latin typeface="Times New Roman" panose="02020603050405020304" pitchFamily="18" charset="0"/>
                <a:cs typeface="Times New Roman" panose="02020603050405020304" pitchFamily="18" charset="0"/>
              </a:rPr>
              <a:t>the general public</a:t>
            </a:r>
            <a:r>
              <a:rPr lang="en-FR" sz="1300" dirty="0">
                <a:latin typeface="Times New Roman" panose="02020603050405020304" pitchFamily="18" charset="0"/>
                <a:cs typeface="Times New Roman" panose="02020603050405020304" pitchFamily="18" charset="0"/>
              </a:rPr>
              <a:t>:</a:t>
            </a:r>
          </a:p>
          <a:p>
            <a:endParaRPr lang="en-FR" sz="13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300" dirty="0">
                <a:latin typeface="Times New Roman" panose="02020603050405020304" pitchFamily="18" charset="0"/>
                <a:cs typeface="Times New Roman" panose="02020603050405020304" pitchFamily="18" charset="0"/>
              </a:rPr>
              <a:t>The public blamed speculation as a cause of economic crises </a:t>
            </a:r>
          </a:p>
          <a:p>
            <a:pPr lvl="1"/>
            <a:endParaRPr lang="en-FR" sz="13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300" dirty="0">
                <a:latin typeface="Times New Roman" panose="02020603050405020304" pitchFamily="18" charset="0"/>
                <a:cs typeface="Times New Roman" panose="02020603050405020304" pitchFamily="18" charset="0"/>
              </a:rPr>
              <a:t>Bankers distrusted the public in the name of technocracy  </a:t>
            </a:r>
          </a:p>
          <a:p>
            <a:endParaRPr lang="en-FR" sz="1300" dirty="0">
              <a:latin typeface="Times New Roman" panose="02020603050405020304" pitchFamily="18" charset="0"/>
              <a:cs typeface="Times New Roman" panose="02020603050405020304" pitchFamily="18" charset="0"/>
            </a:endParaRPr>
          </a:p>
          <a:p>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FR" sz="1300" dirty="0">
                <a:latin typeface="Times New Roman" panose="02020603050405020304" pitchFamily="18" charset="0"/>
                <a:cs typeface="Times New Roman" panose="02020603050405020304" pitchFamily="18" charset="0"/>
              </a:rPr>
              <a:t>Second fundamental mistrust between the </a:t>
            </a:r>
            <a:r>
              <a:rPr lang="en-FR" sz="1300" b="1" dirty="0">
                <a:solidFill>
                  <a:schemeClr val="accent1"/>
                </a:solidFill>
                <a:latin typeface="Times New Roman" panose="02020603050405020304" pitchFamily="18" charset="0"/>
                <a:cs typeface="Times New Roman" panose="02020603050405020304" pitchFamily="18" charset="0"/>
              </a:rPr>
              <a:t>state</a:t>
            </a:r>
            <a:r>
              <a:rPr lang="en-FR" sz="1300" dirty="0">
                <a:latin typeface="Times New Roman" panose="02020603050405020304" pitchFamily="18" charset="0"/>
                <a:cs typeface="Times New Roman" panose="02020603050405020304" pitchFamily="18" charset="0"/>
              </a:rPr>
              <a:t> and </a:t>
            </a:r>
            <a:r>
              <a:rPr lang="en-FR" sz="1300" b="1" dirty="0">
                <a:solidFill>
                  <a:schemeClr val="accent1"/>
                </a:solidFill>
                <a:latin typeface="Times New Roman" panose="02020603050405020304" pitchFamily="18" charset="0"/>
                <a:cs typeface="Times New Roman" panose="02020603050405020304" pitchFamily="18" charset="0"/>
              </a:rPr>
              <a:t>markets</a:t>
            </a:r>
            <a:r>
              <a:rPr lang="en-FR" sz="1300" dirty="0">
                <a:latin typeface="Times New Roman" panose="02020603050405020304" pitchFamily="18" charset="0"/>
                <a:cs typeface="Times New Roman" panose="02020603050405020304" pitchFamily="18" charset="0"/>
              </a:rPr>
              <a:t>: </a:t>
            </a:r>
          </a:p>
          <a:p>
            <a:endParaRPr lang="en-FR" sz="13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300" dirty="0">
                <a:latin typeface="Times New Roman" panose="02020603050405020304" pitchFamily="18" charset="0"/>
                <a:cs typeface="Times New Roman" panose="02020603050405020304" pitchFamily="18" charset="0"/>
              </a:rPr>
              <a:t>Bankers feared FED would turn into a political bank</a:t>
            </a:r>
          </a:p>
          <a:p>
            <a:pPr lvl="1"/>
            <a:endParaRPr lang="en-FR" sz="13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300" dirty="0">
                <a:latin typeface="Times New Roman" panose="02020603050405020304" pitchFamily="18" charset="0"/>
                <a:cs typeface="Times New Roman" panose="02020603050405020304" pitchFamily="18" charset="0"/>
              </a:rPr>
              <a:t>Government distrusted banks fearing the the creation of a monopoly </a:t>
            </a: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62CD9EF7-1951-B092-ED7E-29337F4E9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13" y="2003074"/>
            <a:ext cx="8001650" cy="44887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48D29B-85D8-0D06-2F3B-BE634DA5D97F}"/>
              </a:ext>
            </a:extLst>
          </p:cNvPr>
          <p:cNvSpPr txBox="1"/>
          <p:nvPr/>
        </p:nvSpPr>
        <p:spPr>
          <a:xfrm>
            <a:off x="232705" y="6284910"/>
            <a:ext cx="723891" cy="276783"/>
          </a:xfrm>
          <a:prstGeom prst="rect">
            <a:avLst/>
          </a:prstGeom>
          <a:noFill/>
        </p:spPr>
        <p:txBody>
          <a:bodyPr wrap="square">
            <a:spAutoFit/>
          </a:bodyPr>
          <a:lstStyle/>
          <a:p>
            <a:r>
              <a:rPr lang="en-GB" sz="1200" b="1" i="0" u="none" strike="noStrike" dirty="0">
                <a:solidFill>
                  <a:srgbClr val="222222"/>
                </a:solidFill>
                <a:effectLst/>
                <a:latin typeface="Roboto" panose="02000000000000000000" pitchFamily="2" charset="0"/>
              </a:rPr>
              <a:t>BANKS</a:t>
            </a:r>
            <a:endParaRPr lang="en-FR" sz="1200" b="1" dirty="0"/>
          </a:p>
        </p:txBody>
      </p:sp>
      <p:sp>
        <p:nvSpPr>
          <p:cNvPr id="8" name="TextBox 7">
            <a:extLst>
              <a:ext uri="{FF2B5EF4-FFF2-40B4-BE49-F238E27FC236}">
                <a16:creationId xmlns:a16="http://schemas.microsoft.com/office/drawing/2014/main" id="{AD0A9E63-1382-0DA4-08B3-75115A3A5E15}"/>
              </a:ext>
            </a:extLst>
          </p:cNvPr>
          <p:cNvSpPr txBox="1"/>
          <p:nvPr/>
        </p:nvSpPr>
        <p:spPr>
          <a:xfrm>
            <a:off x="6933211" y="6264840"/>
            <a:ext cx="6097978" cy="276999"/>
          </a:xfrm>
          <a:prstGeom prst="rect">
            <a:avLst/>
          </a:prstGeom>
          <a:noFill/>
        </p:spPr>
        <p:txBody>
          <a:bodyPr wrap="square">
            <a:spAutoFit/>
          </a:bodyPr>
          <a:lstStyle/>
          <a:p>
            <a:r>
              <a:rPr lang="en-GB" sz="1200" b="1" i="0" u="none" strike="noStrike" dirty="0">
                <a:solidFill>
                  <a:srgbClr val="222222"/>
                </a:solidFill>
                <a:effectLst/>
                <a:latin typeface="Roboto" panose="02000000000000000000" pitchFamily="2" charset="0"/>
              </a:rPr>
              <a:t>   GENERAL PUBLIC</a:t>
            </a:r>
            <a:endParaRPr lang="en-FR" sz="1200" b="1" dirty="0"/>
          </a:p>
        </p:txBody>
      </p:sp>
      <p:sp>
        <p:nvSpPr>
          <p:cNvPr id="10" name="TextBox 9">
            <a:extLst>
              <a:ext uri="{FF2B5EF4-FFF2-40B4-BE49-F238E27FC236}">
                <a16:creationId xmlns:a16="http://schemas.microsoft.com/office/drawing/2014/main" id="{E3E9A74F-8DA7-70A3-0A5C-B764EAC500D6}"/>
              </a:ext>
            </a:extLst>
          </p:cNvPr>
          <p:cNvSpPr txBox="1"/>
          <p:nvPr/>
        </p:nvSpPr>
        <p:spPr>
          <a:xfrm>
            <a:off x="3664915" y="1279134"/>
            <a:ext cx="1327746" cy="1397819"/>
          </a:xfrm>
          <a:prstGeom prst="rect">
            <a:avLst/>
          </a:prstGeom>
          <a:noFill/>
        </p:spPr>
        <p:txBody>
          <a:bodyPr wrap="square">
            <a:spAutoFit/>
          </a:bodyPr>
          <a:lstStyle/>
          <a:p>
            <a:pPr algn="ctr" rtl="0">
              <a:spcBef>
                <a:spcPts val="0"/>
              </a:spcBef>
              <a:spcAft>
                <a:spcPts val="115"/>
              </a:spcAft>
            </a:pPr>
            <a:br>
              <a:rPr lang="en-GB" sz="1800" b="0" i="0" u="none" strike="noStrike" dirty="0">
                <a:solidFill>
                  <a:srgbClr val="222222"/>
                </a:solidFill>
                <a:effectLst/>
                <a:latin typeface="Roboto" panose="02000000000000000000" pitchFamily="2" charset="0"/>
              </a:rPr>
            </a:br>
            <a:r>
              <a:rPr lang="en-GB" sz="1200" b="1" i="0" u="none" strike="noStrike" dirty="0">
                <a:solidFill>
                  <a:srgbClr val="222222"/>
                </a:solidFill>
                <a:effectLst/>
                <a:latin typeface="Roboto" panose="02000000000000000000" pitchFamily="2" charset="0"/>
              </a:rPr>
              <a:t>GOVERNMENT</a:t>
            </a:r>
            <a:endParaRPr lang="en-GB" sz="1200" b="1" i="0" u="none" strike="noStrike" dirty="0">
              <a:solidFill>
                <a:srgbClr val="000000"/>
              </a:solidFill>
              <a:effectLst/>
            </a:endParaRPr>
          </a:p>
          <a:p>
            <a:br>
              <a:rPr lang="en-GB" dirty="0"/>
            </a:br>
            <a:br>
              <a:rPr lang="en-GB" dirty="0"/>
            </a:br>
            <a:endParaRPr lang="en-FR" dirty="0"/>
          </a:p>
        </p:txBody>
      </p:sp>
    </p:spTree>
    <p:extLst>
      <p:ext uri="{BB962C8B-B14F-4D97-AF65-F5344CB8AC3E}">
        <p14:creationId xmlns:p14="http://schemas.microsoft.com/office/powerpoint/2010/main" val="15374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185738" y="146969"/>
            <a:ext cx="11448122"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3. The FED and the Public during the Great Financial Crisis: Déjà-vu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3533782" y="2723222"/>
            <a:ext cx="23909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11" name="Rectangle 10">
            <a:extLst>
              <a:ext uri="{FF2B5EF4-FFF2-40B4-BE49-F238E27FC236}">
                <a16:creationId xmlns:a16="http://schemas.microsoft.com/office/drawing/2014/main" id="{1A2F8BA2-88B8-6430-B6C3-63A33B526902}"/>
              </a:ext>
            </a:extLst>
          </p:cNvPr>
          <p:cNvSpPr/>
          <p:nvPr/>
        </p:nvSpPr>
        <p:spPr>
          <a:xfrm>
            <a:off x="496319" y="4114144"/>
            <a:ext cx="3600862" cy="2115128"/>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0" rtlCol="0" anchor="t"/>
          <a:lstStyle/>
          <a:p>
            <a:pPr marL="285750" indent="-285750" algn="just">
              <a:buFont typeface="Arial" panose="020B0604020202020204" pitchFamily="34" charset="0"/>
              <a:buChar char="•"/>
            </a:pPr>
            <a:endParaRPr lang="en-US" noProof="1">
              <a:solidFill>
                <a:schemeClr val="tx1">
                  <a:lumMod val="65000"/>
                  <a:lumOff val="35000"/>
                </a:schemeClr>
              </a:solidFill>
            </a:endParaRPr>
          </a:p>
        </p:txBody>
      </p:sp>
      <p:sp>
        <p:nvSpPr>
          <p:cNvPr id="12" name="Rectangle 11">
            <a:extLst>
              <a:ext uri="{FF2B5EF4-FFF2-40B4-BE49-F238E27FC236}">
                <a16:creationId xmlns:a16="http://schemas.microsoft.com/office/drawing/2014/main" id="{FC9E62E8-CA89-E122-F2D1-57592A1C62E8}"/>
              </a:ext>
            </a:extLst>
          </p:cNvPr>
          <p:cNvSpPr/>
          <p:nvPr/>
        </p:nvSpPr>
        <p:spPr>
          <a:xfrm>
            <a:off x="496318" y="1659580"/>
            <a:ext cx="3600861" cy="2115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640080" rtlCol="0" anchor="t"/>
          <a:lstStyle/>
          <a:p>
            <a:pPr marL="742950" lvl="1" indent="-285750">
              <a:buFont typeface="Wingdings" pitchFamily="2" charset="2"/>
              <a:buChar char="§"/>
            </a:pPr>
            <a:endParaRPr lang="en-FR" sz="12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noProof="1">
              <a:solidFill>
                <a:schemeClr val="tx1">
                  <a:lumMod val="65000"/>
                  <a:lumOff val="35000"/>
                </a:schemeClr>
              </a:solidFill>
            </a:endParaRPr>
          </a:p>
        </p:txBody>
      </p:sp>
      <p:sp>
        <p:nvSpPr>
          <p:cNvPr id="13" name="Rectangle 12">
            <a:extLst>
              <a:ext uri="{FF2B5EF4-FFF2-40B4-BE49-F238E27FC236}">
                <a16:creationId xmlns:a16="http://schemas.microsoft.com/office/drawing/2014/main" id="{99568B32-3D5B-BF1A-EBE7-501F1E9DB375}"/>
              </a:ext>
            </a:extLst>
          </p:cNvPr>
          <p:cNvSpPr/>
          <p:nvPr/>
        </p:nvSpPr>
        <p:spPr>
          <a:xfrm>
            <a:off x="4409905" y="1659580"/>
            <a:ext cx="3600862" cy="211512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640080" rtlCol="0" anchor="t"/>
          <a:lstStyle/>
          <a:p>
            <a:pPr marL="285750" indent="-285750" algn="just">
              <a:buFont typeface="Arial" panose="020B0604020202020204" pitchFamily="34" charset="0"/>
              <a:buChar char="•"/>
            </a:pPr>
            <a:endParaRPr lang="en-US" noProof="1">
              <a:solidFill>
                <a:schemeClr val="tx1">
                  <a:lumMod val="65000"/>
                  <a:lumOff val="35000"/>
                </a:schemeClr>
              </a:solidFill>
            </a:endParaRPr>
          </a:p>
        </p:txBody>
      </p:sp>
      <p:sp>
        <p:nvSpPr>
          <p:cNvPr id="14" name="Rectangle 13">
            <a:extLst>
              <a:ext uri="{FF2B5EF4-FFF2-40B4-BE49-F238E27FC236}">
                <a16:creationId xmlns:a16="http://schemas.microsoft.com/office/drawing/2014/main" id="{68CCB9B8-817F-877A-330E-F543C064114D}"/>
              </a:ext>
            </a:extLst>
          </p:cNvPr>
          <p:cNvSpPr/>
          <p:nvPr/>
        </p:nvSpPr>
        <p:spPr>
          <a:xfrm>
            <a:off x="4409905" y="4114144"/>
            <a:ext cx="3600862" cy="2115128"/>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0" rtlCol="0" anchor="t"/>
          <a:lstStyle/>
          <a:p>
            <a:pPr marL="742950" lvl="1" indent="-285750" algn="just">
              <a:buFont typeface="Wingdings" pitchFamily="2" charset="2"/>
              <a:buChar char="§"/>
            </a:pPr>
            <a:endParaRPr lang="en-FR" sz="12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noProof="1">
              <a:solidFill>
                <a:schemeClr val="tx1">
                  <a:lumMod val="65000"/>
                  <a:lumOff val="35000"/>
                </a:schemeClr>
              </a:solidFill>
            </a:endParaRPr>
          </a:p>
        </p:txBody>
      </p:sp>
      <p:sp>
        <p:nvSpPr>
          <p:cNvPr id="16" name="Rectangle 15">
            <a:extLst>
              <a:ext uri="{FF2B5EF4-FFF2-40B4-BE49-F238E27FC236}">
                <a16:creationId xmlns:a16="http://schemas.microsoft.com/office/drawing/2014/main" id="{C23EE0A1-2D99-DA14-C7B7-FC933A63002A}"/>
              </a:ext>
            </a:extLst>
          </p:cNvPr>
          <p:cNvSpPr/>
          <p:nvPr/>
        </p:nvSpPr>
        <p:spPr>
          <a:xfrm>
            <a:off x="496319" y="1659580"/>
            <a:ext cx="3600862" cy="51293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noProof="1">
                <a:latin typeface="Calibri Light" panose="020F0302020204030204" pitchFamily="34" charset="0"/>
                <a:cs typeface="Calibri Light" panose="020F0302020204030204" pitchFamily="34" charset="0"/>
              </a:rPr>
              <a:t>Political Intervention vs Market Monopoly</a:t>
            </a:r>
          </a:p>
        </p:txBody>
      </p:sp>
      <p:sp>
        <p:nvSpPr>
          <p:cNvPr id="17" name="Rectangle 16">
            <a:extLst>
              <a:ext uri="{FF2B5EF4-FFF2-40B4-BE49-F238E27FC236}">
                <a16:creationId xmlns:a16="http://schemas.microsoft.com/office/drawing/2014/main" id="{13360FEB-4F3C-E923-F23C-4D82E937D65E}"/>
              </a:ext>
            </a:extLst>
          </p:cNvPr>
          <p:cNvSpPr/>
          <p:nvPr/>
        </p:nvSpPr>
        <p:spPr>
          <a:xfrm>
            <a:off x="4409905" y="1659580"/>
            <a:ext cx="3600862" cy="512935"/>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noProof="1">
                <a:latin typeface="Calibri Light" panose="020F0302020204030204" pitchFamily="34" charset="0"/>
                <a:cs typeface="Calibri Light" panose="020F0302020204030204" pitchFamily="34" charset="0"/>
              </a:rPr>
              <a:t>Speculative Excess vs </a:t>
            </a:r>
          </a:p>
          <a:p>
            <a:pPr algn="ctr"/>
            <a:r>
              <a:rPr lang="en-US" sz="1500" noProof="1">
                <a:latin typeface="Calibri Light" panose="020F0302020204030204" pitchFamily="34" charset="0"/>
                <a:cs typeface="Calibri Light" panose="020F0302020204030204" pitchFamily="34" charset="0"/>
              </a:rPr>
              <a:t>Technocratic Legitimacy </a:t>
            </a:r>
          </a:p>
        </p:txBody>
      </p:sp>
      <p:sp>
        <p:nvSpPr>
          <p:cNvPr id="19" name="Rectangle 18">
            <a:extLst>
              <a:ext uri="{FF2B5EF4-FFF2-40B4-BE49-F238E27FC236}">
                <a16:creationId xmlns:a16="http://schemas.microsoft.com/office/drawing/2014/main" id="{6542F1AE-2AA2-5499-FBAF-928495EF42F6}"/>
              </a:ext>
            </a:extLst>
          </p:cNvPr>
          <p:cNvSpPr/>
          <p:nvPr/>
        </p:nvSpPr>
        <p:spPr>
          <a:xfrm>
            <a:off x="4409905" y="4114144"/>
            <a:ext cx="3600862" cy="512935"/>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noProof="1">
                <a:solidFill>
                  <a:schemeClr val="bg1"/>
                </a:solidFill>
                <a:latin typeface="Calibri Light" panose="020F0302020204030204" pitchFamily="34" charset="0"/>
                <a:cs typeface="Calibri Light" panose="020F0302020204030204" pitchFamily="34" charset="0"/>
              </a:rPr>
              <a:t>Speculative Excess vs Focus on Profits </a:t>
            </a:r>
          </a:p>
        </p:txBody>
      </p:sp>
      <p:sp>
        <p:nvSpPr>
          <p:cNvPr id="21" name="Rectangle 20">
            <a:extLst>
              <a:ext uri="{FF2B5EF4-FFF2-40B4-BE49-F238E27FC236}">
                <a16:creationId xmlns:a16="http://schemas.microsoft.com/office/drawing/2014/main" id="{311C7EE9-8452-6314-4E48-1393667CFC8A}"/>
              </a:ext>
            </a:extLst>
          </p:cNvPr>
          <p:cNvSpPr/>
          <p:nvPr/>
        </p:nvSpPr>
        <p:spPr>
          <a:xfrm>
            <a:off x="496319" y="4114144"/>
            <a:ext cx="3600862" cy="512935"/>
          </a:xfrm>
          <a:prstGeom prst="rect">
            <a:avLst/>
          </a:prstGeom>
          <a:solidFill>
            <a:schemeClr val="accent1">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noProof="1">
                <a:solidFill>
                  <a:schemeClr val="bg1"/>
                </a:solidFill>
                <a:latin typeface="Calibri Light" panose="020F0302020204030204" pitchFamily="34" charset="0"/>
                <a:cs typeface="Calibri Light" panose="020F0302020204030204" pitchFamily="34" charset="0"/>
              </a:rPr>
              <a:t>Government Control vs</a:t>
            </a:r>
          </a:p>
          <a:p>
            <a:pPr algn="ctr"/>
            <a:r>
              <a:rPr lang="en-US" sz="1500" noProof="1">
                <a:solidFill>
                  <a:schemeClr val="bg1"/>
                </a:solidFill>
                <a:latin typeface="Calibri Light" panose="020F0302020204030204" pitchFamily="34" charset="0"/>
                <a:cs typeface="Calibri Light" panose="020F0302020204030204" pitchFamily="34" charset="0"/>
              </a:rPr>
              <a:t> Irresponsible Behaviour </a:t>
            </a:r>
          </a:p>
        </p:txBody>
      </p:sp>
      <p:sp>
        <p:nvSpPr>
          <p:cNvPr id="22" name="Rectangle 21">
            <a:extLst>
              <a:ext uri="{FF2B5EF4-FFF2-40B4-BE49-F238E27FC236}">
                <a16:creationId xmlns:a16="http://schemas.microsoft.com/office/drawing/2014/main" id="{7FF9F029-9B6C-B7F4-4C22-F9520BBE0403}"/>
              </a:ext>
            </a:extLst>
          </p:cNvPr>
          <p:cNvSpPr/>
          <p:nvPr/>
        </p:nvSpPr>
        <p:spPr>
          <a:xfrm rot="16200000">
            <a:off x="-748136" y="5101287"/>
            <a:ext cx="2125519" cy="402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a:solidFill>
                  <a:schemeClr val="tx1"/>
                </a:solidFill>
                <a:latin typeface="Calibri Light" panose="020F0302020204030204" pitchFamily="34" charset="0"/>
                <a:cs typeface="Calibri Light" panose="020F0302020204030204" pitchFamily="34" charset="0"/>
              </a:rPr>
              <a:t>2008</a:t>
            </a:r>
          </a:p>
        </p:txBody>
      </p:sp>
      <p:sp>
        <p:nvSpPr>
          <p:cNvPr id="24" name="Rectangle 23">
            <a:extLst>
              <a:ext uri="{FF2B5EF4-FFF2-40B4-BE49-F238E27FC236}">
                <a16:creationId xmlns:a16="http://schemas.microsoft.com/office/drawing/2014/main" id="{515F5941-F91D-0581-9C3F-F087F5D9F121}"/>
              </a:ext>
            </a:extLst>
          </p:cNvPr>
          <p:cNvSpPr/>
          <p:nvPr/>
        </p:nvSpPr>
        <p:spPr>
          <a:xfrm rot="16200000">
            <a:off x="-802018" y="2546075"/>
            <a:ext cx="2125519" cy="402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a:solidFill>
                  <a:schemeClr val="tx1"/>
                </a:solidFill>
                <a:latin typeface="Calibri Light" panose="020F0302020204030204" pitchFamily="34" charset="0"/>
                <a:cs typeface="Calibri Light" panose="020F0302020204030204" pitchFamily="34" charset="0"/>
              </a:rPr>
              <a:t>1913</a:t>
            </a:r>
            <a:r>
              <a:rPr lang="en-US" sz="2000" b="1" noProof="1">
                <a:solidFill>
                  <a:schemeClr val="tx1"/>
                </a:solidFill>
              </a:rPr>
              <a:t> </a:t>
            </a:r>
          </a:p>
        </p:txBody>
      </p:sp>
      <p:sp>
        <p:nvSpPr>
          <p:cNvPr id="25" name="Rectangle 24">
            <a:extLst>
              <a:ext uri="{FF2B5EF4-FFF2-40B4-BE49-F238E27FC236}">
                <a16:creationId xmlns:a16="http://schemas.microsoft.com/office/drawing/2014/main" id="{E0D39363-BDCD-E4B4-0F2E-61D29168336C}"/>
              </a:ext>
            </a:extLst>
          </p:cNvPr>
          <p:cNvSpPr/>
          <p:nvPr/>
        </p:nvSpPr>
        <p:spPr>
          <a:xfrm>
            <a:off x="496319" y="1128013"/>
            <a:ext cx="3600862" cy="512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tx1"/>
                </a:solidFill>
                <a:latin typeface="Calibri Light" panose="020F0302020204030204" pitchFamily="34" charset="0"/>
                <a:cs typeface="Calibri Light" panose="020F0302020204030204" pitchFamily="34" charset="0"/>
              </a:rPr>
              <a:t>MARKET VS STATE</a:t>
            </a:r>
          </a:p>
        </p:txBody>
      </p:sp>
      <p:sp>
        <p:nvSpPr>
          <p:cNvPr id="26" name="Rectangle 25">
            <a:extLst>
              <a:ext uri="{FF2B5EF4-FFF2-40B4-BE49-F238E27FC236}">
                <a16:creationId xmlns:a16="http://schemas.microsoft.com/office/drawing/2014/main" id="{C0A30A61-AE22-93E5-31BF-D07659185268}"/>
              </a:ext>
            </a:extLst>
          </p:cNvPr>
          <p:cNvSpPr/>
          <p:nvPr/>
        </p:nvSpPr>
        <p:spPr>
          <a:xfrm>
            <a:off x="4409905" y="1128013"/>
            <a:ext cx="3600862" cy="512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tx1"/>
                </a:solidFill>
                <a:latin typeface="Calibri Light" panose="020F0302020204030204" pitchFamily="34" charset="0"/>
                <a:cs typeface="Calibri Light" panose="020F0302020204030204" pitchFamily="34" charset="0"/>
              </a:rPr>
              <a:t>MARKET VS PUBLIC </a:t>
            </a:r>
          </a:p>
        </p:txBody>
      </p:sp>
      <p:sp>
        <p:nvSpPr>
          <p:cNvPr id="32" name="Rectangle 31">
            <a:extLst>
              <a:ext uri="{FF2B5EF4-FFF2-40B4-BE49-F238E27FC236}">
                <a16:creationId xmlns:a16="http://schemas.microsoft.com/office/drawing/2014/main" id="{A6F1E317-8A4E-0B1E-4CFC-C01679D8574C}"/>
              </a:ext>
            </a:extLst>
          </p:cNvPr>
          <p:cNvSpPr/>
          <p:nvPr/>
        </p:nvSpPr>
        <p:spPr>
          <a:xfrm>
            <a:off x="8335366" y="1678212"/>
            <a:ext cx="3600862" cy="211512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640080" rtlCol="0" anchor="t"/>
          <a:lstStyle/>
          <a:p>
            <a:pPr marL="742950" lvl="1" indent="-285750" algn="just">
              <a:buFont typeface="Wingdings" pitchFamily="2" charset="2"/>
              <a:buChar char="§"/>
            </a:pPr>
            <a:endParaRPr lang="en-FR" sz="1200" dirty="0">
              <a:solidFill>
                <a:schemeClr val="tx1"/>
              </a:solidFill>
              <a:latin typeface="Times New Roman" panose="02020603050405020304" pitchFamily="18" charset="0"/>
              <a:cs typeface="Times New Roman" panose="02020603050405020304" pitchFamily="18" charset="0"/>
            </a:endParaRPr>
          </a:p>
          <a:p>
            <a:pPr lvl="1" algn="just"/>
            <a:endParaRPr lang="en-FR" sz="12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noProof="1">
              <a:solidFill>
                <a:schemeClr val="tx1">
                  <a:lumMod val="65000"/>
                  <a:lumOff val="35000"/>
                </a:schemeClr>
              </a:solidFill>
            </a:endParaRPr>
          </a:p>
        </p:txBody>
      </p:sp>
      <p:sp>
        <p:nvSpPr>
          <p:cNvPr id="33" name="Rectangle 32">
            <a:extLst>
              <a:ext uri="{FF2B5EF4-FFF2-40B4-BE49-F238E27FC236}">
                <a16:creationId xmlns:a16="http://schemas.microsoft.com/office/drawing/2014/main" id="{7F09222E-3EE5-4EFD-5442-E8F6455ECC8A}"/>
              </a:ext>
            </a:extLst>
          </p:cNvPr>
          <p:cNvSpPr/>
          <p:nvPr/>
        </p:nvSpPr>
        <p:spPr>
          <a:xfrm>
            <a:off x="8323491" y="4114143"/>
            <a:ext cx="3600862" cy="211512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tIns="640080" rtlCol="0" anchor="t"/>
          <a:lstStyle/>
          <a:p>
            <a:pPr marL="285750" indent="-285750" algn="just">
              <a:buFont typeface="Arial" panose="020B0604020202020204" pitchFamily="34" charset="0"/>
              <a:buChar char="•"/>
            </a:pPr>
            <a:endParaRPr lang="en-US" noProof="1">
              <a:solidFill>
                <a:schemeClr val="tx1">
                  <a:lumMod val="65000"/>
                  <a:lumOff val="35000"/>
                </a:schemeClr>
              </a:solidFill>
            </a:endParaRPr>
          </a:p>
        </p:txBody>
      </p:sp>
      <p:sp>
        <p:nvSpPr>
          <p:cNvPr id="34" name="Rectangle 33">
            <a:extLst>
              <a:ext uri="{FF2B5EF4-FFF2-40B4-BE49-F238E27FC236}">
                <a16:creationId xmlns:a16="http://schemas.microsoft.com/office/drawing/2014/main" id="{57DA45EE-F5AA-191F-2C36-2272732B6C23}"/>
              </a:ext>
            </a:extLst>
          </p:cNvPr>
          <p:cNvSpPr/>
          <p:nvPr/>
        </p:nvSpPr>
        <p:spPr>
          <a:xfrm>
            <a:off x="8335366" y="1678212"/>
            <a:ext cx="3600862" cy="51293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noProof="1">
                <a:latin typeface="Calibri Light" panose="020F0302020204030204" pitchFamily="34" charset="0"/>
                <a:cs typeface="Calibri Light" panose="020F0302020204030204" pitchFamily="34" charset="0"/>
              </a:rPr>
              <a:t>Governmental Oversight and </a:t>
            </a:r>
          </a:p>
          <a:p>
            <a:pPr algn="ctr"/>
            <a:r>
              <a:rPr lang="en-US" sz="1500" noProof="1">
                <a:latin typeface="Calibri Light" panose="020F0302020204030204" pitchFamily="34" charset="0"/>
                <a:cs typeface="Calibri Light" panose="020F0302020204030204" pitchFamily="34" charset="0"/>
              </a:rPr>
              <a:t>Weight of Public Opinion </a:t>
            </a:r>
          </a:p>
        </p:txBody>
      </p:sp>
      <p:sp>
        <p:nvSpPr>
          <p:cNvPr id="35" name="Rectangle 34">
            <a:extLst>
              <a:ext uri="{FF2B5EF4-FFF2-40B4-BE49-F238E27FC236}">
                <a16:creationId xmlns:a16="http://schemas.microsoft.com/office/drawing/2014/main" id="{C1C4F889-859E-24BE-2E0C-C4D06A26AA58}"/>
              </a:ext>
            </a:extLst>
          </p:cNvPr>
          <p:cNvSpPr/>
          <p:nvPr/>
        </p:nvSpPr>
        <p:spPr>
          <a:xfrm>
            <a:off x="8323491" y="4114143"/>
            <a:ext cx="3600862" cy="51293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noProof="1">
                <a:solidFill>
                  <a:schemeClr val="bg1"/>
                </a:solidFill>
                <a:latin typeface="Calibri Light" panose="020F0302020204030204" pitchFamily="34" charset="0"/>
                <a:cs typeface="Calibri Light" panose="020F0302020204030204" pitchFamily="34" charset="0"/>
              </a:rPr>
              <a:t>Policy and bailout criticism vs </a:t>
            </a:r>
          </a:p>
          <a:p>
            <a:pPr algn="ctr"/>
            <a:r>
              <a:rPr lang="en-US" sz="1500" noProof="1">
                <a:solidFill>
                  <a:schemeClr val="bg1"/>
                </a:solidFill>
                <a:latin typeface="Calibri Light" panose="020F0302020204030204" pitchFamily="34" charset="0"/>
                <a:cs typeface="Calibri Light" panose="020F0302020204030204" pitchFamily="34" charset="0"/>
              </a:rPr>
              <a:t>Secrecy of programmes </a:t>
            </a:r>
          </a:p>
        </p:txBody>
      </p:sp>
      <p:sp>
        <p:nvSpPr>
          <p:cNvPr id="36" name="Rectangle 35">
            <a:extLst>
              <a:ext uri="{FF2B5EF4-FFF2-40B4-BE49-F238E27FC236}">
                <a16:creationId xmlns:a16="http://schemas.microsoft.com/office/drawing/2014/main" id="{67DD879A-8E08-F977-FDC0-FEF13FB49890}"/>
              </a:ext>
            </a:extLst>
          </p:cNvPr>
          <p:cNvSpPr/>
          <p:nvPr/>
        </p:nvSpPr>
        <p:spPr>
          <a:xfrm>
            <a:off x="8335366" y="1146645"/>
            <a:ext cx="3600862" cy="512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tx1"/>
                </a:solidFill>
                <a:latin typeface="Calibri Light" panose="020F0302020204030204" pitchFamily="34" charset="0"/>
                <a:cs typeface="Calibri Light" panose="020F0302020204030204" pitchFamily="34" charset="0"/>
              </a:rPr>
              <a:t>PUBLIC VS STATE </a:t>
            </a:r>
          </a:p>
        </p:txBody>
      </p:sp>
      <p:sp>
        <p:nvSpPr>
          <p:cNvPr id="2" name="TextBox 1">
            <a:extLst>
              <a:ext uri="{FF2B5EF4-FFF2-40B4-BE49-F238E27FC236}">
                <a16:creationId xmlns:a16="http://schemas.microsoft.com/office/drawing/2014/main" id="{6FF4B33C-1B13-2CA7-79C2-FE480FCE17C8}"/>
              </a:ext>
            </a:extLst>
          </p:cNvPr>
          <p:cNvSpPr txBox="1"/>
          <p:nvPr/>
        </p:nvSpPr>
        <p:spPr>
          <a:xfrm>
            <a:off x="496316" y="2465780"/>
            <a:ext cx="3257072" cy="1015663"/>
          </a:xfrm>
          <a:prstGeom prst="rect">
            <a:avLst/>
          </a:prstGeom>
          <a:noFill/>
        </p:spPr>
        <p:txBody>
          <a:bodyPr wrap="square" rtlCol="0">
            <a:spAutoFit/>
          </a:bodyPr>
          <a:lstStyle/>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Bankers feared it would turn into a political bank</a:t>
            </a:r>
          </a:p>
          <a:p>
            <a:pPr lvl="1"/>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Government also distrusted banks feared the creation of a monopoly </a:t>
            </a:r>
          </a:p>
        </p:txBody>
      </p:sp>
      <p:sp>
        <p:nvSpPr>
          <p:cNvPr id="5" name="TextBox 4">
            <a:extLst>
              <a:ext uri="{FF2B5EF4-FFF2-40B4-BE49-F238E27FC236}">
                <a16:creationId xmlns:a16="http://schemas.microsoft.com/office/drawing/2014/main" id="{05E09850-9C65-39DF-7000-4CA5D621F82A}"/>
              </a:ext>
            </a:extLst>
          </p:cNvPr>
          <p:cNvSpPr txBox="1"/>
          <p:nvPr/>
        </p:nvSpPr>
        <p:spPr>
          <a:xfrm>
            <a:off x="4409903" y="2281114"/>
            <a:ext cx="3257072" cy="1384995"/>
          </a:xfrm>
          <a:prstGeom prst="rect">
            <a:avLst/>
          </a:prstGeom>
          <a:noFill/>
        </p:spPr>
        <p:txBody>
          <a:bodyPr wrap="square" rtlCol="0">
            <a:spAutoFit/>
          </a:bodyPr>
          <a:lstStyle/>
          <a:p>
            <a:pPr marL="742950" lvl="1" indent="-285750">
              <a:buFont typeface="Wingdings" pitchFamily="2" charset="2"/>
              <a:buChar char="§"/>
            </a:pPr>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The General Public blamed speculation as a cause of economic crises </a:t>
            </a:r>
          </a:p>
          <a:p>
            <a:pPr lvl="1"/>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Bankers distrusted the public in the name of technocracy   </a:t>
            </a:r>
          </a:p>
        </p:txBody>
      </p:sp>
      <p:sp>
        <p:nvSpPr>
          <p:cNvPr id="7" name="TextBox 6">
            <a:extLst>
              <a:ext uri="{FF2B5EF4-FFF2-40B4-BE49-F238E27FC236}">
                <a16:creationId xmlns:a16="http://schemas.microsoft.com/office/drawing/2014/main" id="{ED49D42D-A0B7-B56C-477A-504F9F69F604}"/>
              </a:ext>
            </a:extLst>
          </p:cNvPr>
          <p:cNvSpPr txBox="1"/>
          <p:nvPr/>
        </p:nvSpPr>
        <p:spPr>
          <a:xfrm>
            <a:off x="8323491" y="2303945"/>
            <a:ext cx="3303343" cy="1384995"/>
          </a:xfrm>
          <a:prstGeom prst="rect">
            <a:avLst/>
          </a:prstGeom>
          <a:noFill/>
        </p:spPr>
        <p:txBody>
          <a:bodyPr wrap="square">
            <a:spAutoFit/>
          </a:bodyPr>
          <a:lstStyle/>
          <a:p>
            <a:pPr marL="742950" lvl="1" indent="-285750">
              <a:buFont typeface="Wingdings" pitchFamily="2" charset="2"/>
              <a:buChar char="§"/>
            </a:pPr>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The General Public blamed speculation as a cause of economic crises </a:t>
            </a:r>
          </a:p>
          <a:p>
            <a:pPr lvl="1"/>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Bankers distrusted the public in the name of technocracy   </a:t>
            </a:r>
          </a:p>
        </p:txBody>
      </p:sp>
      <p:sp>
        <p:nvSpPr>
          <p:cNvPr id="8" name="TextBox 7">
            <a:extLst>
              <a:ext uri="{FF2B5EF4-FFF2-40B4-BE49-F238E27FC236}">
                <a16:creationId xmlns:a16="http://schemas.microsoft.com/office/drawing/2014/main" id="{4313D23D-2C10-1982-E472-D52AC0B020B2}"/>
              </a:ext>
            </a:extLst>
          </p:cNvPr>
          <p:cNvSpPr txBox="1"/>
          <p:nvPr/>
        </p:nvSpPr>
        <p:spPr>
          <a:xfrm>
            <a:off x="496316" y="4630759"/>
            <a:ext cx="3257072" cy="1569660"/>
          </a:xfrm>
          <a:prstGeom prst="rect">
            <a:avLst/>
          </a:prstGeom>
          <a:noFill/>
        </p:spPr>
        <p:txBody>
          <a:bodyPr wrap="square" rtlCol="0">
            <a:spAutoFit/>
          </a:bodyPr>
          <a:lstStyle/>
          <a:p>
            <a:pPr marL="742950" lvl="1" indent="-285750">
              <a:buFont typeface="Wingdings" pitchFamily="2" charset="2"/>
              <a:buChar char="§"/>
            </a:pPr>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Bankers feared governmental intervention and control over shares and operations </a:t>
            </a:r>
          </a:p>
          <a:p>
            <a:pPr lvl="1"/>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Government was frustrated by pre-crisis behavior and post-bailout scandals </a:t>
            </a:r>
            <a:endParaRPr lang="en-US" noProof="1">
              <a:solidFill>
                <a:schemeClr val="tx1">
                  <a:lumMod val="65000"/>
                  <a:lumOff val="35000"/>
                </a:schemeClr>
              </a:solidFill>
            </a:endParaRPr>
          </a:p>
        </p:txBody>
      </p:sp>
      <p:sp>
        <p:nvSpPr>
          <p:cNvPr id="9" name="TextBox 8">
            <a:extLst>
              <a:ext uri="{FF2B5EF4-FFF2-40B4-BE49-F238E27FC236}">
                <a16:creationId xmlns:a16="http://schemas.microsoft.com/office/drawing/2014/main" id="{EA739C4F-A0E2-1EE1-146E-1EED75AF4923}"/>
              </a:ext>
            </a:extLst>
          </p:cNvPr>
          <p:cNvSpPr txBox="1"/>
          <p:nvPr/>
        </p:nvSpPr>
        <p:spPr>
          <a:xfrm>
            <a:off x="4409903" y="4844276"/>
            <a:ext cx="3428969" cy="1384995"/>
          </a:xfrm>
          <a:prstGeom prst="rect">
            <a:avLst/>
          </a:prstGeom>
          <a:noFill/>
        </p:spPr>
        <p:txBody>
          <a:bodyPr wrap="square" rtlCol="0">
            <a:spAutoFit/>
          </a:bodyPr>
          <a:lstStyle/>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The public saw banks as symbolizing inequality (L)/underservedly bailed out (R)</a:t>
            </a:r>
          </a:p>
          <a:p>
            <a:pPr lvl="1"/>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Banks in turn only focused on profit rather than helping the public</a:t>
            </a:r>
          </a:p>
          <a:p>
            <a:pPr lvl="1"/>
            <a:endParaRPr lang="en-FR" sz="1200" dirty="0">
              <a:solidFill>
                <a:schemeClr val="tx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3DB1C35-06E0-D673-EE86-4AC1380F0022}"/>
              </a:ext>
            </a:extLst>
          </p:cNvPr>
          <p:cNvSpPr txBox="1"/>
          <p:nvPr/>
        </p:nvSpPr>
        <p:spPr>
          <a:xfrm>
            <a:off x="8335366" y="4665867"/>
            <a:ext cx="3291468" cy="1569660"/>
          </a:xfrm>
          <a:prstGeom prst="rect">
            <a:avLst/>
          </a:prstGeom>
          <a:noFill/>
        </p:spPr>
        <p:txBody>
          <a:bodyPr wrap="square">
            <a:spAutoFit/>
          </a:bodyPr>
          <a:lstStyle/>
          <a:p>
            <a:pPr marL="742950" lvl="1" indent="-285750">
              <a:buFont typeface="Wingdings" pitchFamily="2" charset="2"/>
              <a:buChar char="§"/>
            </a:pPr>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The Public blamed the Government for higher inequality (L) / policy blunders (R) </a:t>
            </a:r>
          </a:p>
          <a:p>
            <a:pPr lvl="1"/>
            <a:endParaRPr lang="en-FR"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FR" sz="1200" dirty="0">
                <a:solidFill>
                  <a:schemeClr val="tx1"/>
                </a:solidFill>
                <a:latin typeface="Times New Roman" panose="02020603050405020304" pitchFamily="18" charset="0"/>
                <a:cs typeface="Times New Roman" panose="02020603050405020304" pitchFamily="18" charset="0"/>
              </a:rPr>
              <a:t>Government delayed details of bailouts to avoid backclash , displaying lack of trust</a:t>
            </a:r>
          </a:p>
        </p:txBody>
      </p:sp>
    </p:spTree>
    <p:extLst>
      <p:ext uri="{BB962C8B-B14F-4D97-AF65-F5344CB8AC3E}">
        <p14:creationId xmlns:p14="http://schemas.microsoft.com/office/powerpoint/2010/main" val="178280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212846" y="141195"/>
            <a:ext cx="12072023"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4. Communication and the Long Term Optimal Rate in Keynesian Theory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3509843" y="2445645"/>
            <a:ext cx="23909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6" name="ZoneTexte 23">
            <a:extLst>
              <a:ext uri="{FF2B5EF4-FFF2-40B4-BE49-F238E27FC236}">
                <a16:creationId xmlns:a16="http://schemas.microsoft.com/office/drawing/2014/main" id="{48B89326-CEFD-BA79-9C19-6C10BFB1A4FB}"/>
              </a:ext>
            </a:extLst>
          </p:cNvPr>
          <p:cNvSpPr txBox="1"/>
          <p:nvPr/>
        </p:nvSpPr>
        <p:spPr>
          <a:xfrm>
            <a:off x="3256249" y="934662"/>
            <a:ext cx="8695797"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b="1" dirty="0">
                <a:solidFill>
                  <a:prstClr val="white"/>
                </a:solidFill>
                <a:latin typeface="Fira Sans Extra Condensed Medium" panose="020B0604020202020204" charset="0"/>
                <a:cs typeface="Gotham Black" pitchFamily="50" charset="0"/>
                <a:sym typeface="Arial"/>
              </a:rPr>
              <a:t>DETERMINING THE INTEREST RATE IN KEYNESIAN THEORY </a:t>
            </a:r>
            <a:r>
              <a:rPr lang="fr-FR" sz="1200" b="1" dirty="0">
                <a:solidFill>
                  <a:prstClr val="white"/>
                </a:solidFill>
                <a:latin typeface="Fira Sans Extra Condensed Medium" panose="020B0604020202020204" charset="0"/>
                <a:cs typeface="Gotham Black" pitchFamily="50" charset="0"/>
                <a:sym typeface="Arial"/>
              </a:rPr>
              <a:t>  </a:t>
            </a:r>
            <a:endParaRPr kumimoji="0" lang="en-US" sz="1200" b="1" i="0" u="none" strike="noStrike" kern="1200" cap="none" spc="0" normalizeH="0" baseline="0" noProof="0" dirty="0">
              <a:ln>
                <a:noFill/>
              </a:ln>
              <a:solidFill>
                <a:prstClr val="white"/>
              </a:solidFill>
              <a:effectLst/>
              <a:uLnTx/>
              <a:uFillTx/>
              <a:latin typeface="Fira Sans Extra Condensed Medium" panose="020B0604020202020204" charset="0"/>
              <a:ea typeface="+mn-ea"/>
              <a:cs typeface="Gotham Black" pitchFamily="50" charset="0"/>
              <a:sym typeface="Arial"/>
            </a:endParaRPr>
          </a:p>
        </p:txBody>
      </p:sp>
      <p:sp>
        <p:nvSpPr>
          <p:cNvPr id="9" name="ZoneTexte 23">
            <a:extLst>
              <a:ext uri="{FF2B5EF4-FFF2-40B4-BE49-F238E27FC236}">
                <a16:creationId xmlns:a16="http://schemas.microsoft.com/office/drawing/2014/main" id="{707A5F06-4F94-E925-BDFD-C0D49D34A376}"/>
              </a:ext>
            </a:extLst>
          </p:cNvPr>
          <p:cNvSpPr txBox="1"/>
          <p:nvPr/>
        </p:nvSpPr>
        <p:spPr>
          <a:xfrm>
            <a:off x="92869" y="935759"/>
            <a:ext cx="3058554"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b="1" dirty="0">
                <a:solidFill>
                  <a:prstClr val="white"/>
                </a:solidFill>
                <a:latin typeface="Fira Sans Extra Condensed Medium" panose="020B0604020202020204" charset="0"/>
                <a:cs typeface="Gotham Black" pitchFamily="50" charset="0"/>
                <a:sym typeface="Arial"/>
              </a:rPr>
              <a:t>KEYNESIAN FRAMEWORK</a:t>
            </a:r>
            <a:r>
              <a:rPr lang="fr-FR" sz="1200" b="1" dirty="0">
                <a:solidFill>
                  <a:prstClr val="white"/>
                </a:solidFill>
                <a:latin typeface="Fira Sans Extra Condensed Medium" panose="020B0604020202020204" charset="0"/>
                <a:cs typeface="Gotham Black" pitchFamily="50" charset="0"/>
                <a:sym typeface="Arial"/>
              </a:rPr>
              <a:t>  </a:t>
            </a:r>
            <a:endParaRPr kumimoji="0" lang="en-US" sz="1200" b="1" i="0" u="none" strike="noStrike" kern="1200" cap="none" spc="0" normalizeH="0" baseline="0" noProof="0" dirty="0">
              <a:ln>
                <a:noFill/>
              </a:ln>
              <a:solidFill>
                <a:prstClr val="white"/>
              </a:solidFill>
              <a:effectLst/>
              <a:uLnTx/>
              <a:uFillTx/>
              <a:latin typeface="Fira Sans Extra Condensed Medium" panose="020B0604020202020204" charset="0"/>
              <a:ea typeface="+mn-ea"/>
              <a:cs typeface="Gotham Black" pitchFamily="50" charset="0"/>
              <a:sym typeface="Arial"/>
            </a:endParaRPr>
          </a:p>
        </p:txBody>
      </p:sp>
      <p:sp>
        <p:nvSpPr>
          <p:cNvPr id="10" name="TextBox 9">
            <a:extLst>
              <a:ext uri="{FF2B5EF4-FFF2-40B4-BE49-F238E27FC236}">
                <a16:creationId xmlns:a16="http://schemas.microsoft.com/office/drawing/2014/main" id="{7465656D-A0C2-9579-DDED-A1F693896C01}"/>
              </a:ext>
            </a:extLst>
          </p:cNvPr>
          <p:cNvSpPr txBox="1"/>
          <p:nvPr/>
        </p:nvSpPr>
        <p:spPr>
          <a:xfrm>
            <a:off x="152974" y="1395684"/>
            <a:ext cx="2998449" cy="3016210"/>
          </a:xfrm>
          <a:prstGeom prst="rect">
            <a:avLst/>
          </a:prstGeom>
          <a:noFill/>
        </p:spPr>
        <p:txBody>
          <a:bodyPr wrap="square" rtlCol="0">
            <a:spAutoFit/>
          </a:bodyPr>
          <a:lstStyle/>
          <a:p>
            <a:pPr algn="just"/>
            <a:r>
              <a:rPr lang="en-GB" sz="1400" b="0" i="1" u="none" strike="noStrike" dirty="0">
                <a:solidFill>
                  <a:srgbClr val="222222"/>
                </a:solidFill>
                <a:effectLst/>
                <a:latin typeface="Times New Roman" panose="02020603050405020304" pitchFamily="18" charset="0"/>
                <a:cs typeface="Times New Roman" panose="02020603050405020304" pitchFamily="18" charset="0"/>
              </a:rPr>
              <a:t>“In Keynes’s view the essential task of macroeconomics was to explain how markets do and do not coordinate the diverse </a:t>
            </a:r>
            <a:r>
              <a:rPr lang="en-GB" sz="1400" b="0" i="1" u="none" strike="noStrike" dirty="0" err="1">
                <a:solidFill>
                  <a:srgbClr val="222222"/>
                </a:solidFill>
                <a:effectLst/>
                <a:latin typeface="Times New Roman" panose="02020603050405020304" pitchFamily="18" charset="0"/>
                <a:cs typeface="Times New Roman" panose="02020603050405020304" pitchFamily="18" charset="0"/>
              </a:rPr>
              <a:t>behaviors</a:t>
            </a:r>
            <a:r>
              <a:rPr lang="en-GB" sz="1400" b="0" i="1" u="none" strike="noStrike" dirty="0">
                <a:solidFill>
                  <a:srgbClr val="222222"/>
                </a:solidFill>
                <a:effectLst/>
                <a:latin typeface="Times New Roman" panose="02020603050405020304" pitchFamily="18" charset="0"/>
                <a:cs typeface="Times New Roman" panose="02020603050405020304" pitchFamily="18" charset="0"/>
              </a:rPr>
              <a:t> of agents: households and firms, savers and investors, workers and employers, creditors and debtors, bulls and bears, citizens and governments. To assume away this diversity is to default the responsibilities of the profession to maintain seriousness and relevance.” </a:t>
            </a:r>
          </a:p>
          <a:p>
            <a:pPr algn="ctr"/>
            <a:r>
              <a:rPr lang="en-GB" sz="1200" dirty="0">
                <a:solidFill>
                  <a:srgbClr val="222222"/>
                </a:solidFill>
                <a:latin typeface="Times New Roman" panose="02020603050405020304" pitchFamily="18" charset="0"/>
                <a:cs typeface="Times New Roman" panose="02020603050405020304" pitchFamily="18" charset="0"/>
              </a:rPr>
              <a:t>            </a:t>
            </a:r>
          </a:p>
          <a:p>
            <a:pPr algn="ctr"/>
            <a:r>
              <a:rPr lang="en-GB" sz="1200" dirty="0">
                <a:solidFill>
                  <a:srgbClr val="222222"/>
                </a:solidFill>
                <a:latin typeface="Times New Roman" panose="02020603050405020304" pitchFamily="18" charset="0"/>
                <a:cs typeface="Times New Roman" panose="02020603050405020304" pitchFamily="18" charset="0"/>
              </a:rPr>
              <a:t> - James Tobin, “The Invisible Hand in Modern Macroeconomics” (1991)</a:t>
            </a:r>
          </a:p>
        </p:txBody>
      </p:sp>
      <p:graphicFrame>
        <p:nvGraphicFramePr>
          <p:cNvPr id="11" name="Diagram 10">
            <a:extLst>
              <a:ext uri="{FF2B5EF4-FFF2-40B4-BE49-F238E27FC236}">
                <a16:creationId xmlns:a16="http://schemas.microsoft.com/office/drawing/2014/main" id="{F452C120-DAB2-2003-495B-3C0EE1392408}"/>
              </a:ext>
            </a:extLst>
          </p:cNvPr>
          <p:cNvGraphicFramePr/>
          <p:nvPr>
            <p:extLst>
              <p:ext uri="{D42A27DB-BD31-4B8C-83A1-F6EECF244321}">
                <p14:modId xmlns:p14="http://schemas.microsoft.com/office/powerpoint/2010/main" val="860471682"/>
              </p:ext>
            </p:extLst>
          </p:nvPr>
        </p:nvGraphicFramePr>
        <p:xfrm>
          <a:off x="7602413" y="1620543"/>
          <a:ext cx="4354513" cy="2709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751908F6-766F-6B38-2AD8-F784E6CF9BF6}"/>
              </a:ext>
            </a:extLst>
          </p:cNvPr>
          <p:cNvGraphicFramePr/>
          <p:nvPr>
            <p:extLst>
              <p:ext uri="{D42A27DB-BD31-4B8C-83A1-F6EECF244321}">
                <p14:modId xmlns:p14="http://schemas.microsoft.com/office/powerpoint/2010/main" val="1008516486"/>
              </p:ext>
            </p:extLst>
          </p:nvPr>
        </p:nvGraphicFramePr>
        <p:xfrm>
          <a:off x="3602446" y="1460255"/>
          <a:ext cx="4141575" cy="28759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6" name="Straight Arrow Connector 15">
            <a:extLst>
              <a:ext uri="{FF2B5EF4-FFF2-40B4-BE49-F238E27FC236}">
                <a16:creationId xmlns:a16="http://schemas.microsoft.com/office/drawing/2014/main" id="{0B77EBE4-687E-E925-6113-4CD3376052BA}"/>
              </a:ext>
            </a:extLst>
          </p:cNvPr>
          <p:cNvCxnSpPr>
            <a:cxnSpLocks/>
          </p:cNvCxnSpPr>
          <p:nvPr/>
        </p:nvCxnSpPr>
        <p:spPr>
          <a:xfrm>
            <a:off x="5457825" y="3017103"/>
            <a:ext cx="2000250" cy="0"/>
          </a:xfrm>
          <a:prstGeom prst="straightConnector1">
            <a:avLst/>
          </a:prstGeom>
          <a:ln w="857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65F85D-6613-B246-376A-822B59DFE6B7}"/>
              </a:ext>
            </a:extLst>
          </p:cNvPr>
          <p:cNvCxnSpPr/>
          <p:nvPr/>
        </p:nvCxnSpPr>
        <p:spPr>
          <a:xfrm>
            <a:off x="6457950" y="1460255"/>
            <a:ext cx="0" cy="291151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9B6E14A-1359-1822-830F-F9210E68B70E}"/>
              </a:ext>
            </a:extLst>
          </p:cNvPr>
          <p:cNvSpPr txBox="1"/>
          <p:nvPr/>
        </p:nvSpPr>
        <p:spPr>
          <a:xfrm>
            <a:off x="212846" y="4488120"/>
            <a:ext cx="6245099" cy="2246769"/>
          </a:xfrm>
          <a:prstGeom prst="rect">
            <a:avLst/>
          </a:prstGeom>
          <a:noFill/>
        </p:spPr>
        <p:txBody>
          <a:bodyPr wrap="square" rtlCol="0">
            <a:spAutoFit/>
          </a:bodyPr>
          <a:lstStyle/>
          <a:p>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171450" indent="-1714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The natural rate in the Taylor Rule m</a:t>
            </a:r>
            <a:r>
              <a:rPr lang="en-GB" sz="1400" dirty="0">
                <a:solidFill>
                  <a:srgbClr val="222222"/>
                </a:solidFill>
                <a:latin typeface="Times New Roman" panose="02020603050405020304" pitchFamily="18" charset="0"/>
                <a:cs typeface="Times New Roman" panose="02020603050405020304" pitchFamily="18" charset="0"/>
              </a:rPr>
              <a:t>odel is the interest rate that </a:t>
            </a:r>
            <a:r>
              <a:rPr lang="en-GB" sz="1400" b="1" dirty="0">
                <a:solidFill>
                  <a:schemeClr val="accent1"/>
                </a:solidFill>
                <a:latin typeface="Times New Roman" panose="02020603050405020304" pitchFamily="18" charset="0"/>
                <a:cs typeface="Times New Roman" panose="02020603050405020304" pitchFamily="18" charset="0"/>
              </a:rPr>
              <a:t>balances savings and investment</a:t>
            </a:r>
            <a:r>
              <a:rPr lang="en-GB" sz="1400" dirty="0">
                <a:solidFill>
                  <a:srgbClr val="222222"/>
                </a:solidFill>
                <a:latin typeface="Times New Roman" panose="02020603050405020304" pitchFamily="18" charset="0"/>
                <a:cs typeface="Times New Roman" panose="02020603050405020304" pitchFamily="18" charset="0"/>
              </a:rPr>
              <a:t> – it is assumed to be the policy target of central banks (New Consensus Macroeconomics Framework) </a:t>
            </a:r>
          </a:p>
          <a:p>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171450" indent="-1714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While the “short-term rate of interest is easily controlled by the monetary authority” (Keynes 1936: 203), the challenge of monetary policy lies in guiding financial conditions to the investment decisions of nonfinancial borrowers by looking at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changes in interest rate spreads. </a:t>
            </a:r>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171450" indent="-171450">
              <a:buFont typeface="Wingdings" pitchFamily="2" charset="2"/>
              <a:buChar char="§"/>
            </a:pPr>
            <a:endParaRPr lang="en-FR"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F3EAF0B-CBC3-6361-1E35-21235B453341}"/>
              </a:ext>
            </a:extLst>
          </p:cNvPr>
          <p:cNvSpPr txBox="1"/>
          <p:nvPr/>
        </p:nvSpPr>
        <p:spPr>
          <a:xfrm>
            <a:off x="6457945" y="4677203"/>
            <a:ext cx="5494095" cy="1815882"/>
          </a:xfrm>
          <a:prstGeom prst="rect">
            <a:avLst/>
          </a:prstGeom>
          <a:noFill/>
        </p:spPr>
        <p:txBody>
          <a:bodyPr wrap="square" rtlCol="0">
            <a:spAutoFit/>
          </a:bodyPr>
          <a:lstStyle/>
          <a:p>
            <a:pPr marL="171450" indent="-1714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Not one “conventional” rate, but several rates which depend on psychological factors (confidence, animal spirits, etc.). Communication may thus be a more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important tool in managing expectations </a:t>
            </a:r>
            <a:r>
              <a:rPr lang="en-GB" sz="1400" i="0" u="none" strike="noStrike" dirty="0">
                <a:effectLst/>
                <a:latin typeface="Times New Roman" panose="02020603050405020304" pitchFamily="18" charset="0"/>
                <a:cs typeface="Times New Roman" panose="02020603050405020304" pitchFamily="18" charset="0"/>
              </a:rPr>
              <a:t>than interest</a:t>
            </a:r>
            <a:r>
              <a:rPr lang="en-GB" sz="1400" dirty="0">
                <a:latin typeface="Times New Roman" panose="02020603050405020304" pitchFamily="18" charset="0"/>
                <a:cs typeface="Times New Roman" panose="02020603050405020304" pitchFamily="18" charset="0"/>
              </a:rPr>
              <a:t> rate setting. </a:t>
            </a:r>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171450" indent="-171450">
              <a:buFont typeface="Wingdings" pitchFamily="2" charset="2"/>
              <a:buChar char="§"/>
            </a:pPr>
            <a:endParaRPr lang="en-GB" sz="1400" dirty="0">
              <a:solidFill>
                <a:srgbClr val="222222"/>
              </a:solidFill>
              <a:latin typeface="Times New Roman" panose="02020603050405020304" pitchFamily="18" charset="0"/>
              <a:cs typeface="Times New Roman" panose="02020603050405020304" pitchFamily="18" charset="0"/>
            </a:endParaRPr>
          </a:p>
          <a:p>
            <a:pPr marL="171450" indent="-171450">
              <a:buFont typeface="Wingdings" pitchFamily="2" charset="2"/>
              <a:buChar char="§"/>
            </a:pPr>
            <a:r>
              <a:rPr lang="en-GB" sz="1400" dirty="0">
                <a:solidFill>
                  <a:srgbClr val="222222"/>
                </a:solidFill>
                <a:latin typeface="Times New Roman" panose="02020603050405020304" pitchFamily="18" charset="0"/>
                <a:cs typeface="Times New Roman" panose="02020603050405020304" pitchFamily="18" charset="0"/>
              </a:rPr>
              <a:t>If t</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he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long-term interest </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rates are too high relative to the “optimum rates”, firms and households may need additional convincing to accept the higher interest rates the market has to offer. </a:t>
            </a:r>
            <a:endParaRPr lang="en-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73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185738" y="145584"/>
            <a:ext cx="11333822"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5. Taylor Rule Optimal Interest Rates Adapted to Difference Audiences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3509843" y="2331341"/>
            <a:ext cx="23909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pic>
        <p:nvPicPr>
          <p:cNvPr id="6146" name="Picture 2">
            <a:extLst>
              <a:ext uri="{FF2B5EF4-FFF2-40B4-BE49-F238E27FC236}">
                <a16:creationId xmlns:a16="http://schemas.microsoft.com/office/drawing/2014/main" id="{210CA1F4-49C5-C370-4B83-DAB037F74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928" y="1753318"/>
            <a:ext cx="3732518" cy="199070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1B6217D-1B1C-C268-7BAC-66FEB6E43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613" y="1758356"/>
            <a:ext cx="3732518" cy="211547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A56159A-D7CE-37D4-82A7-443FE63180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9928" y="4571961"/>
            <a:ext cx="3732518" cy="199070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7D8B7CDA-A40E-51CE-4E10-B8493243B8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613" y="4573281"/>
            <a:ext cx="3732518" cy="199070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23">
            <a:extLst>
              <a:ext uri="{FF2B5EF4-FFF2-40B4-BE49-F238E27FC236}">
                <a16:creationId xmlns:a16="http://schemas.microsoft.com/office/drawing/2014/main" id="{DB45DD97-D30E-265D-BC0F-B8D8C397659A}"/>
              </a:ext>
            </a:extLst>
          </p:cNvPr>
          <p:cNvSpPr txBox="1"/>
          <p:nvPr/>
        </p:nvSpPr>
        <p:spPr>
          <a:xfrm>
            <a:off x="4657386" y="1367875"/>
            <a:ext cx="3634751"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HOUSEHOLD TR VS MORTAGE RATE</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5" name="ZoneTexte 23">
            <a:extLst>
              <a:ext uri="{FF2B5EF4-FFF2-40B4-BE49-F238E27FC236}">
                <a16:creationId xmlns:a16="http://schemas.microsoft.com/office/drawing/2014/main" id="{B68F7176-D09E-4984-18C2-DDFF45CCBB93}"/>
              </a:ext>
            </a:extLst>
          </p:cNvPr>
          <p:cNvSpPr txBox="1"/>
          <p:nvPr/>
        </p:nvSpPr>
        <p:spPr>
          <a:xfrm>
            <a:off x="8366613" y="1367875"/>
            <a:ext cx="3732518"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FIRM TAYLOR RULE VS PRIME RATE </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6" name="ZoneTexte 23">
            <a:extLst>
              <a:ext uri="{FF2B5EF4-FFF2-40B4-BE49-F238E27FC236}">
                <a16:creationId xmlns:a16="http://schemas.microsoft.com/office/drawing/2014/main" id="{48B89326-CEFD-BA79-9C19-6C10BFB1A4FB}"/>
              </a:ext>
            </a:extLst>
          </p:cNvPr>
          <p:cNvSpPr txBox="1"/>
          <p:nvPr/>
        </p:nvSpPr>
        <p:spPr>
          <a:xfrm>
            <a:off x="4657386" y="935759"/>
            <a:ext cx="7441745"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GAP BETWEEN OPTIMAL AUDIENCE RATE AND ACTUAL MARKET RATE</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7" name="ZoneTexte 23">
            <a:extLst>
              <a:ext uri="{FF2B5EF4-FFF2-40B4-BE49-F238E27FC236}">
                <a16:creationId xmlns:a16="http://schemas.microsoft.com/office/drawing/2014/main" id="{0E1D54D0-165B-4976-F563-ABF26F0061C7}"/>
              </a:ext>
            </a:extLst>
          </p:cNvPr>
          <p:cNvSpPr txBox="1"/>
          <p:nvPr/>
        </p:nvSpPr>
        <p:spPr>
          <a:xfrm>
            <a:off x="4657386" y="4081592"/>
            <a:ext cx="3634751"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BANKS TR VS INTERBANK RATE</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8" name="ZoneTexte 23">
            <a:extLst>
              <a:ext uri="{FF2B5EF4-FFF2-40B4-BE49-F238E27FC236}">
                <a16:creationId xmlns:a16="http://schemas.microsoft.com/office/drawing/2014/main" id="{01689F88-E62A-C9E4-8283-BF9FD0EAB6F2}"/>
              </a:ext>
            </a:extLst>
          </p:cNvPr>
          <p:cNvSpPr txBox="1"/>
          <p:nvPr/>
        </p:nvSpPr>
        <p:spPr>
          <a:xfrm>
            <a:off x="8366613" y="4081592"/>
            <a:ext cx="3806994"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GOVERNMENT TR VS BOND RATE</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9" name="ZoneTexte 23">
            <a:extLst>
              <a:ext uri="{FF2B5EF4-FFF2-40B4-BE49-F238E27FC236}">
                <a16:creationId xmlns:a16="http://schemas.microsoft.com/office/drawing/2014/main" id="{707A5F06-4F94-E925-BDFD-C0D49D34A376}"/>
              </a:ext>
            </a:extLst>
          </p:cNvPr>
          <p:cNvSpPr txBox="1"/>
          <p:nvPr/>
        </p:nvSpPr>
        <p:spPr>
          <a:xfrm>
            <a:off x="92868" y="935759"/>
            <a:ext cx="4476523"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TAILORED TAYLOR RULES</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18" name="TextBox 17">
            <a:extLst>
              <a:ext uri="{FF2B5EF4-FFF2-40B4-BE49-F238E27FC236}">
                <a16:creationId xmlns:a16="http://schemas.microsoft.com/office/drawing/2014/main" id="{7148C3F3-64C3-7C6B-EE85-AB175C20A4D1}"/>
              </a:ext>
            </a:extLst>
          </p:cNvPr>
          <p:cNvSpPr txBox="1"/>
          <p:nvPr/>
        </p:nvSpPr>
        <p:spPr>
          <a:xfrm>
            <a:off x="150419" y="1310990"/>
            <a:ext cx="184731" cy="369332"/>
          </a:xfrm>
          <a:prstGeom prst="rect">
            <a:avLst/>
          </a:prstGeom>
          <a:noFill/>
        </p:spPr>
        <p:txBody>
          <a:bodyPr wrap="none" rtlCol="0">
            <a:spAutoFit/>
          </a:bodyPr>
          <a:lstStyle/>
          <a:p>
            <a:endParaRPr lang="en-FR"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19B109C-26C5-4099-B134-60C91860F4A9}"/>
                  </a:ext>
                </a:extLst>
              </p:cNvPr>
              <p:cNvSpPr txBox="1"/>
              <p:nvPr/>
            </p:nvSpPr>
            <p:spPr>
              <a:xfrm>
                <a:off x="92867" y="1590430"/>
                <a:ext cx="4432893" cy="5359481"/>
              </a:xfrm>
              <a:prstGeom prst="rect">
                <a:avLst/>
              </a:prstGeom>
              <a:noFill/>
            </p:spPr>
            <p:txBody>
              <a:bodyPr wrap="square" rtlCol="0">
                <a:spAutoFit/>
              </a:bodyPr>
              <a:lstStyle/>
              <a:p>
                <a:pPr algn="just" rtl="0">
                  <a:spcBef>
                    <a:spcPts val="0"/>
                  </a:spcBef>
                  <a:spcAft>
                    <a:spcPts val="115"/>
                  </a:spcAft>
                </a:pPr>
                <a:r>
                  <a:rPr lang="en-GB" sz="1400" dirty="0">
                    <a:solidFill>
                      <a:srgbClr val="222222"/>
                    </a:solidFill>
                    <a:latin typeface="Times New Roman" panose="02020603050405020304" pitchFamily="18" charset="0"/>
                  </a:rPr>
                  <a:t>F</a:t>
                </a:r>
                <a:r>
                  <a:rPr lang="en-GB" sz="1400" b="0" i="0" u="none" strike="noStrike" dirty="0">
                    <a:solidFill>
                      <a:srgbClr val="222222"/>
                    </a:solidFill>
                    <a:effectLst/>
                    <a:latin typeface="Times New Roman" panose="02020603050405020304" pitchFamily="18" charset="0"/>
                  </a:rPr>
                  <a:t>our sector-specific, or tailored, Taylor rules: </a:t>
                </a:r>
              </a:p>
              <a:p>
                <a:pPr algn="just" rtl="0">
                  <a:spcBef>
                    <a:spcPts val="0"/>
                  </a:spcBef>
                  <a:spcAft>
                    <a:spcPts val="115"/>
                  </a:spcAft>
                </a:pPr>
                <a:endParaRPr lang="en-GB" sz="1400" dirty="0">
                  <a:solidFill>
                    <a:srgbClr val="222222"/>
                  </a:solidFill>
                  <a:latin typeface="Times New Roman" panose="02020603050405020304" pitchFamily="18" charset="0"/>
                </a:endParaRPr>
              </a:p>
              <a:p>
                <a:pPr algn="ctr">
                  <a:spcAft>
                    <a:spcPts val="115"/>
                  </a:spcAft>
                </a:pPr>
                <a14:m>
                  <m:oMath xmlns:m="http://schemas.openxmlformats.org/officeDocument/2006/math">
                    <m:sSubSup>
                      <m:sSubSupPr>
                        <m:ctrlPr>
                          <a:rPr lang="en-GB" sz="1200" b="0" i="1" u="none" strike="noStrike" smtClean="0">
                            <a:solidFill>
                              <a:srgbClr val="222222"/>
                            </a:solidFill>
                            <a:effectLst/>
                            <a:latin typeface="Cambria Math" panose="02040503050406030204" pitchFamily="18" charset="0"/>
                          </a:rPr>
                        </m:ctrlPr>
                      </m:sSubSupPr>
                      <m:e>
                        <m:r>
                          <a:rPr lang="fr-FR" sz="1200" b="0" i="1" u="none" strike="noStrike" smtClean="0">
                            <a:solidFill>
                              <a:srgbClr val="222222"/>
                            </a:solidFill>
                            <a:effectLst/>
                            <a:latin typeface="Cambria Math" panose="02040503050406030204" pitchFamily="18" charset="0"/>
                          </a:rPr>
                          <m:t>𝑖</m:t>
                        </m:r>
                      </m:e>
                      <m:sub>
                        <m:r>
                          <a:rPr lang="fr-FR" sz="1200" b="0" i="1" u="none" strike="noStrike" smtClean="0">
                            <a:solidFill>
                              <a:srgbClr val="222222"/>
                            </a:solidFill>
                            <a:effectLst/>
                            <a:latin typeface="Cambria Math" panose="02040503050406030204" pitchFamily="18" charset="0"/>
                          </a:rPr>
                          <m:t>𝑡</m:t>
                        </m:r>
                      </m:sub>
                      <m:sup>
                        <m:r>
                          <a:rPr lang="fr-FR" sz="1200" b="0" i="1" u="none" strike="noStrike" smtClean="0">
                            <a:solidFill>
                              <a:srgbClr val="222222"/>
                            </a:solidFill>
                            <a:effectLst/>
                            <a:latin typeface="Cambria Math" panose="02040503050406030204" pitchFamily="18" charset="0"/>
                          </a:rPr>
                          <m:t>h</m:t>
                        </m:r>
                        <m:r>
                          <a:rPr lang="fr-FR" sz="1200" b="0" i="1" u="none" strike="noStrike" smtClean="0">
                            <a:solidFill>
                              <a:srgbClr val="222222"/>
                            </a:solidFill>
                            <a:effectLst/>
                            <a:latin typeface="Cambria Math" panose="02040503050406030204" pitchFamily="18" charset="0"/>
                          </a:rPr>
                          <m:t>,</m:t>
                        </m:r>
                        <m:r>
                          <a:rPr lang="fr-FR" sz="1200" b="0" i="1" u="none" strike="noStrike" smtClean="0">
                            <a:solidFill>
                              <a:srgbClr val="222222"/>
                            </a:solidFill>
                            <a:effectLst/>
                            <a:latin typeface="Cambria Math" panose="02040503050406030204" pitchFamily="18" charset="0"/>
                          </a:rPr>
                          <m:t>𝑓</m:t>
                        </m:r>
                        <m:r>
                          <a:rPr lang="fr-FR" sz="1200" b="0" i="1" u="none" strike="noStrike" smtClean="0">
                            <a:solidFill>
                              <a:srgbClr val="222222"/>
                            </a:solidFill>
                            <a:effectLst/>
                            <a:latin typeface="Cambria Math" panose="02040503050406030204" pitchFamily="18" charset="0"/>
                          </a:rPr>
                          <m:t>,</m:t>
                        </m:r>
                        <m:r>
                          <a:rPr lang="fr-FR" sz="1200" b="0" i="1" u="none" strike="noStrike" smtClean="0">
                            <a:solidFill>
                              <a:srgbClr val="222222"/>
                            </a:solidFill>
                            <a:effectLst/>
                            <a:latin typeface="Cambria Math" panose="02040503050406030204" pitchFamily="18" charset="0"/>
                          </a:rPr>
                          <m:t>𝑏</m:t>
                        </m:r>
                        <m:r>
                          <a:rPr lang="fr-FR" sz="1200" b="0" i="1" u="none" strike="noStrike" smtClean="0">
                            <a:solidFill>
                              <a:srgbClr val="222222"/>
                            </a:solidFill>
                            <a:effectLst/>
                            <a:latin typeface="Cambria Math" panose="02040503050406030204" pitchFamily="18" charset="0"/>
                          </a:rPr>
                          <m:t>,</m:t>
                        </m:r>
                        <m:r>
                          <a:rPr lang="fr-FR" sz="1200" b="0" i="1" u="none" strike="noStrike" smtClean="0">
                            <a:solidFill>
                              <a:srgbClr val="222222"/>
                            </a:solidFill>
                            <a:effectLst/>
                            <a:latin typeface="Cambria Math" panose="02040503050406030204" pitchFamily="18" charset="0"/>
                          </a:rPr>
                          <m:t>𝑔</m:t>
                        </m:r>
                      </m:sup>
                    </m:sSubSup>
                    <m:r>
                      <a:rPr lang="fr-FR" sz="1200" b="0" i="1" u="none" strike="noStrike" smtClean="0">
                        <a:solidFill>
                          <a:srgbClr val="222222"/>
                        </a:solidFill>
                        <a:effectLst/>
                        <a:latin typeface="Cambria Math" panose="02040503050406030204" pitchFamily="18" charset="0"/>
                      </a:rPr>
                      <m:t>= </m:t>
                    </m:r>
                    <m:sSub>
                      <m:sSubPr>
                        <m:ctrlPr>
                          <a:rPr lang="fr-FR" sz="1200" b="0" i="1" u="none" strike="noStrike" smtClean="0">
                            <a:solidFill>
                              <a:srgbClr val="222222"/>
                            </a:solidFill>
                            <a:effectLst/>
                            <a:latin typeface="Cambria Math" panose="02040503050406030204" pitchFamily="18" charset="0"/>
                          </a:rPr>
                        </m:ctrlPr>
                      </m:sSubPr>
                      <m:e>
                        <m:r>
                          <a:rPr lang="fr-FR" sz="1200" b="0" i="1" u="none" strike="noStrike" smtClean="0">
                            <a:solidFill>
                              <a:srgbClr val="222222"/>
                            </a:solidFill>
                            <a:effectLst/>
                            <a:latin typeface="Cambria Math" panose="02040503050406030204" pitchFamily="18" charset="0"/>
                            <a:ea typeface="Cambria Math" panose="02040503050406030204" pitchFamily="18" charset="0"/>
                          </a:rPr>
                          <m:t>𝜋</m:t>
                        </m:r>
                      </m:e>
                      <m:sub>
                        <m:r>
                          <a:rPr lang="fr-FR" sz="1200" b="0" i="1" u="none" strike="noStrike" smtClean="0">
                            <a:solidFill>
                              <a:srgbClr val="222222"/>
                            </a:solidFill>
                            <a:effectLst/>
                            <a:latin typeface="Cambria Math" panose="02040503050406030204" pitchFamily="18" charset="0"/>
                          </a:rPr>
                          <m:t>𝑡</m:t>
                        </m:r>
                      </m:sub>
                    </m:sSub>
                    <m:r>
                      <a:rPr lang="fr-FR" sz="1200" b="0" i="1" u="none" strike="noStrike" smtClean="0">
                        <a:solidFill>
                          <a:srgbClr val="222222"/>
                        </a:solidFill>
                        <a:effectLst/>
                        <a:latin typeface="Cambria Math" panose="02040503050406030204" pitchFamily="18" charset="0"/>
                      </a:rPr>
                      <m:t>+ </m:t>
                    </m:r>
                    <m:sSubSup>
                      <m:sSubSupPr>
                        <m:ctrlPr>
                          <a:rPr lang="fr-FR" sz="1200" b="0" i="1" u="none" strike="noStrike" smtClean="0">
                            <a:solidFill>
                              <a:srgbClr val="222222"/>
                            </a:solidFill>
                            <a:effectLst/>
                            <a:latin typeface="Cambria Math" panose="02040503050406030204" pitchFamily="18" charset="0"/>
                          </a:rPr>
                        </m:ctrlPr>
                      </m:sSubSupPr>
                      <m:e>
                        <m:r>
                          <a:rPr lang="fr-FR" sz="1200" b="0" i="1" u="none" strike="noStrike" smtClean="0">
                            <a:solidFill>
                              <a:srgbClr val="222222"/>
                            </a:solidFill>
                            <a:effectLst/>
                            <a:latin typeface="Cambria Math" panose="02040503050406030204" pitchFamily="18" charset="0"/>
                          </a:rPr>
                          <m:t>𝑟</m:t>
                        </m:r>
                      </m:e>
                      <m:sub>
                        <m:r>
                          <a:rPr lang="fr-FR" sz="1200" b="0" i="1" u="none" strike="noStrike" smtClean="0">
                            <a:solidFill>
                              <a:srgbClr val="222222"/>
                            </a:solidFill>
                            <a:effectLst/>
                            <a:latin typeface="Cambria Math" panose="02040503050406030204" pitchFamily="18" charset="0"/>
                          </a:rPr>
                          <m:t>𝑡</m:t>
                        </m:r>
                      </m:sub>
                      <m:sup>
                        <m:r>
                          <a:rPr lang="fr-FR" sz="1200" b="0" i="1" u="none" strike="noStrike" smtClean="0">
                            <a:solidFill>
                              <a:srgbClr val="222222"/>
                            </a:solidFill>
                            <a:effectLst/>
                            <a:latin typeface="Cambria Math" panose="02040503050406030204" pitchFamily="18" charset="0"/>
                          </a:rPr>
                          <m:t>∗</m:t>
                        </m:r>
                      </m:sup>
                    </m:sSubSup>
                    <m:r>
                      <a:rPr lang="fr-FR" sz="1200" b="0" i="1" u="none" strike="noStrike" smtClean="0">
                        <a:solidFill>
                          <a:srgbClr val="222222"/>
                        </a:solidFill>
                        <a:effectLst/>
                        <a:latin typeface="Cambria Math" panose="02040503050406030204" pitchFamily="18" charset="0"/>
                      </a:rPr>
                      <m:t>+ </m:t>
                    </m:r>
                    <m:sSub>
                      <m:sSubPr>
                        <m:ctrlPr>
                          <a:rPr lang="fr-FR" sz="1200" b="0" i="1" u="none" strike="noStrike" smtClean="0">
                            <a:solidFill>
                              <a:srgbClr val="222222"/>
                            </a:solidFill>
                            <a:effectLst/>
                            <a:latin typeface="Cambria Math" panose="02040503050406030204" pitchFamily="18" charset="0"/>
                          </a:rPr>
                        </m:ctrlPr>
                      </m:sSubPr>
                      <m:e>
                        <m:r>
                          <a:rPr lang="fr-FR" sz="1200" b="0" i="1" u="none" strike="noStrike" smtClean="0">
                            <a:solidFill>
                              <a:srgbClr val="222222"/>
                            </a:solidFill>
                            <a:effectLst/>
                            <a:latin typeface="Cambria Math" panose="02040503050406030204" pitchFamily="18" charset="0"/>
                            <a:ea typeface="Cambria Math" panose="02040503050406030204" pitchFamily="18" charset="0"/>
                          </a:rPr>
                          <m:t>𝛼</m:t>
                        </m:r>
                      </m:e>
                      <m:sub>
                        <m:r>
                          <a:rPr lang="fr-FR" sz="1200" b="0" i="1" u="none" strike="noStrike" smtClean="0">
                            <a:solidFill>
                              <a:srgbClr val="222222"/>
                            </a:solidFill>
                            <a:effectLst/>
                            <a:latin typeface="Cambria Math" panose="02040503050406030204" pitchFamily="18" charset="0"/>
                            <a:ea typeface="Cambria Math" panose="02040503050406030204" pitchFamily="18" charset="0"/>
                          </a:rPr>
                          <m:t>𝜋</m:t>
                        </m:r>
                      </m:sub>
                    </m:sSub>
                    <m:d>
                      <m:dPr>
                        <m:ctrlPr>
                          <a:rPr lang="fr-FR" sz="1200" b="0" i="1" u="none" strike="noStrike" smtClean="0">
                            <a:solidFill>
                              <a:srgbClr val="222222"/>
                            </a:solidFill>
                            <a:effectLst/>
                            <a:latin typeface="Cambria Math" panose="02040503050406030204" pitchFamily="18" charset="0"/>
                          </a:rPr>
                        </m:ctrlPr>
                      </m:dPr>
                      <m:e>
                        <m:sSub>
                          <m:sSubPr>
                            <m:ctrlPr>
                              <a:rPr lang="fr-FR" sz="1200" i="1">
                                <a:solidFill>
                                  <a:srgbClr val="222222"/>
                                </a:solidFill>
                                <a:latin typeface="Cambria Math" panose="02040503050406030204" pitchFamily="18" charset="0"/>
                              </a:rPr>
                            </m:ctrlPr>
                          </m:sSubPr>
                          <m:e>
                            <m:r>
                              <a:rPr lang="fr-FR" sz="1200" i="1">
                                <a:solidFill>
                                  <a:srgbClr val="222222"/>
                                </a:solidFill>
                                <a:latin typeface="Cambria Math" panose="02040503050406030204" pitchFamily="18" charset="0"/>
                                <a:ea typeface="Cambria Math" panose="02040503050406030204" pitchFamily="18" charset="0"/>
                              </a:rPr>
                              <m:t>𝜋</m:t>
                            </m:r>
                          </m:e>
                          <m:sub>
                            <m:r>
                              <a:rPr lang="fr-FR" sz="1200" i="1">
                                <a:solidFill>
                                  <a:srgbClr val="222222"/>
                                </a:solidFill>
                                <a:latin typeface="Cambria Math" panose="02040503050406030204" pitchFamily="18" charset="0"/>
                              </a:rPr>
                              <m:t>𝑡</m:t>
                            </m:r>
                          </m:sub>
                        </m:sSub>
                        <m:r>
                          <a:rPr lang="fr-FR" sz="1200" b="0" i="1" smtClean="0">
                            <a:solidFill>
                              <a:srgbClr val="222222"/>
                            </a:solidFill>
                            <a:latin typeface="Cambria Math" panose="02040503050406030204" pitchFamily="18" charset="0"/>
                          </a:rPr>
                          <m:t>− </m:t>
                        </m:r>
                        <m:sSubSup>
                          <m:sSubSupPr>
                            <m:ctrlPr>
                              <a:rPr lang="fr-FR" sz="1200" b="0" i="1" smtClean="0">
                                <a:solidFill>
                                  <a:srgbClr val="222222"/>
                                </a:solidFill>
                                <a:latin typeface="Cambria Math" panose="02040503050406030204" pitchFamily="18" charset="0"/>
                              </a:rPr>
                            </m:ctrlPr>
                          </m:sSubSupPr>
                          <m:e>
                            <m:r>
                              <a:rPr lang="fr-FR" sz="1200" i="1">
                                <a:solidFill>
                                  <a:srgbClr val="222222"/>
                                </a:solidFill>
                                <a:latin typeface="Cambria Math" panose="02040503050406030204" pitchFamily="18" charset="0"/>
                                <a:ea typeface="Cambria Math" panose="02040503050406030204" pitchFamily="18" charset="0"/>
                              </a:rPr>
                              <m:t>𝜋</m:t>
                            </m:r>
                          </m:e>
                          <m:sub>
                            <m:r>
                              <a:rPr lang="fr-FR" sz="1200" b="0" i="1" smtClean="0">
                                <a:solidFill>
                                  <a:srgbClr val="222222"/>
                                </a:solidFill>
                                <a:latin typeface="Cambria Math" panose="02040503050406030204" pitchFamily="18" charset="0"/>
                              </a:rPr>
                              <m:t>𝑡</m:t>
                            </m:r>
                          </m:sub>
                          <m:sup>
                            <m:r>
                              <a:rPr lang="fr-FR" sz="1200" b="0" i="1" smtClean="0">
                                <a:solidFill>
                                  <a:srgbClr val="222222"/>
                                </a:solidFill>
                                <a:latin typeface="Cambria Math" panose="02040503050406030204" pitchFamily="18" charset="0"/>
                              </a:rPr>
                              <m:t>∗</m:t>
                            </m:r>
                          </m:sup>
                        </m:sSubSup>
                      </m:e>
                    </m:d>
                    <m:r>
                      <a:rPr lang="fr-FR" sz="1200" b="0" i="1" smtClean="0">
                        <a:solidFill>
                          <a:srgbClr val="222222"/>
                        </a:solidFill>
                        <a:latin typeface="Cambria Math" panose="02040503050406030204" pitchFamily="18" charset="0"/>
                      </a:rPr>
                      <m:t>+</m:t>
                    </m:r>
                    <m:sSub>
                      <m:sSubPr>
                        <m:ctrlPr>
                          <a:rPr lang="fr-FR" sz="1200" i="1">
                            <a:solidFill>
                              <a:srgbClr val="222222"/>
                            </a:solidFill>
                            <a:latin typeface="Cambria Math" panose="02040503050406030204" pitchFamily="18" charset="0"/>
                          </a:rPr>
                        </m:ctrlPr>
                      </m:sSubPr>
                      <m:e>
                        <m:r>
                          <a:rPr lang="fr-FR" sz="1200" i="1">
                            <a:solidFill>
                              <a:srgbClr val="222222"/>
                            </a:solidFill>
                            <a:latin typeface="Cambria Math" panose="02040503050406030204" pitchFamily="18" charset="0"/>
                            <a:ea typeface="Cambria Math" panose="02040503050406030204" pitchFamily="18" charset="0"/>
                          </a:rPr>
                          <m:t>𝛼</m:t>
                        </m:r>
                      </m:e>
                      <m:sub>
                        <m:r>
                          <a:rPr lang="fr-FR" sz="1200" i="1">
                            <a:solidFill>
                              <a:srgbClr val="222222"/>
                            </a:solidFill>
                            <a:latin typeface="Cambria Math" panose="02040503050406030204" pitchFamily="18" charset="0"/>
                            <a:ea typeface="Cambria Math" panose="02040503050406030204" pitchFamily="18" charset="0"/>
                          </a:rPr>
                          <m:t>𝜋</m:t>
                        </m:r>
                      </m:sub>
                    </m:sSub>
                    <m:r>
                      <a:rPr lang="fr-FR" sz="1200" b="0" i="1" smtClean="0">
                        <a:solidFill>
                          <a:srgbClr val="222222"/>
                        </a:solidFill>
                        <a:latin typeface="Cambria Math" panose="02040503050406030204" pitchFamily="18" charset="0"/>
                        <a:ea typeface="Cambria Math" panose="02040503050406030204" pitchFamily="18" charset="0"/>
                      </a:rPr>
                      <m:t>(</m:t>
                    </m:r>
                    <m:sSubSup>
                      <m:sSubSupPr>
                        <m:ctrlPr>
                          <a:rPr lang="fr-FR" sz="1200" i="1">
                            <a:solidFill>
                              <a:srgbClr val="222222"/>
                            </a:solidFill>
                            <a:latin typeface="Cambria Math" panose="02040503050406030204" pitchFamily="18" charset="0"/>
                          </a:rPr>
                        </m:ctrlPr>
                      </m:sSubSupPr>
                      <m:e>
                        <m:r>
                          <a:rPr lang="fr-FR" sz="1200" b="0" i="1" smtClean="0">
                            <a:solidFill>
                              <a:srgbClr val="222222"/>
                            </a:solidFill>
                            <a:latin typeface="Cambria Math" panose="02040503050406030204" pitchFamily="18" charset="0"/>
                          </a:rPr>
                          <m:t>𝑦</m:t>
                        </m:r>
                      </m:e>
                      <m:sub>
                        <m:r>
                          <a:rPr lang="fr-FR" sz="1200" i="1">
                            <a:solidFill>
                              <a:srgbClr val="222222"/>
                            </a:solidFill>
                            <a:latin typeface="Cambria Math" panose="02040503050406030204" pitchFamily="18" charset="0"/>
                          </a:rPr>
                          <m:t>𝑡</m:t>
                        </m:r>
                      </m:sub>
                      <m:sup>
                        <m:r>
                          <a:rPr lang="fr-FR" sz="1200" b="0" i="1" smtClean="0">
                            <a:solidFill>
                              <a:srgbClr val="222222"/>
                            </a:solidFill>
                            <a:latin typeface="Cambria Math" panose="02040503050406030204" pitchFamily="18" charset="0"/>
                          </a:rPr>
                          <m:t>h</m:t>
                        </m:r>
                        <m:r>
                          <a:rPr lang="fr-FR" sz="1200" b="0" i="1" smtClean="0">
                            <a:solidFill>
                              <a:srgbClr val="222222"/>
                            </a:solidFill>
                            <a:latin typeface="Cambria Math" panose="02040503050406030204" pitchFamily="18" charset="0"/>
                          </a:rPr>
                          <m:t>,</m:t>
                        </m:r>
                        <m:r>
                          <a:rPr lang="fr-FR" sz="1200" b="0" i="1" smtClean="0">
                            <a:solidFill>
                              <a:srgbClr val="222222"/>
                            </a:solidFill>
                            <a:latin typeface="Cambria Math" panose="02040503050406030204" pitchFamily="18" charset="0"/>
                          </a:rPr>
                          <m:t>𝑓</m:t>
                        </m:r>
                        <m:r>
                          <a:rPr lang="fr-FR" sz="1200" b="0" i="1" smtClean="0">
                            <a:solidFill>
                              <a:srgbClr val="222222"/>
                            </a:solidFill>
                            <a:latin typeface="Cambria Math" panose="02040503050406030204" pitchFamily="18" charset="0"/>
                          </a:rPr>
                          <m:t>,</m:t>
                        </m:r>
                        <m:r>
                          <a:rPr lang="fr-FR" sz="1200" b="0" i="1" smtClean="0">
                            <a:solidFill>
                              <a:srgbClr val="222222"/>
                            </a:solidFill>
                            <a:latin typeface="Cambria Math" panose="02040503050406030204" pitchFamily="18" charset="0"/>
                          </a:rPr>
                          <m:t>𝑏</m:t>
                        </m:r>
                        <m:r>
                          <a:rPr lang="fr-FR" sz="1200" b="0" i="1" smtClean="0">
                            <a:solidFill>
                              <a:srgbClr val="222222"/>
                            </a:solidFill>
                            <a:latin typeface="Cambria Math" panose="02040503050406030204" pitchFamily="18" charset="0"/>
                          </a:rPr>
                          <m:t>,</m:t>
                        </m:r>
                        <m:r>
                          <a:rPr lang="fr-FR" sz="1200" b="0" i="1" smtClean="0">
                            <a:solidFill>
                              <a:srgbClr val="222222"/>
                            </a:solidFill>
                            <a:latin typeface="Cambria Math" panose="02040503050406030204" pitchFamily="18" charset="0"/>
                          </a:rPr>
                          <m:t>𝑔</m:t>
                        </m:r>
                        <m:r>
                          <a:rPr lang="fr-FR" sz="1200" b="0" i="1" smtClean="0">
                            <a:solidFill>
                              <a:srgbClr val="222222"/>
                            </a:solidFill>
                            <a:latin typeface="Cambria Math" panose="02040503050406030204" pitchFamily="18" charset="0"/>
                          </a:rPr>
                          <m:t> </m:t>
                        </m:r>
                      </m:sup>
                    </m:sSubSup>
                    <m:r>
                      <a:rPr lang="fr-FR" sz="1200" b="0" i="1" smtClean="0">
                        <a:solidFill>
                          <a:srgbClr val="222222"/>
                        </a:solidFill>
                        <a:latin typeface="Cambria Math" panose="02040503050406030204" pitchFamily="18" charset="0"/>
                      </a:rPr>
                      <m:t>− </m:t>
                    </m:r>
                    <m:sSubSup>
                      <m:sSubSupPr>
                        <m:ctrlPr>
                          <a:rPr lang="fr-FR" sz="1200" b="0" i="1" smtClean="0">
                            <a:solidFill>
                              <a:srgbClr val="222222"/>
                            </a:solidFill>
                            <a:latin typeface="Cambria Math" panose="02040503050406030204" pitchFamily="18" charset="0"/>
                          </a:rPr>
                        </m:ctrlPr>
                      </m:sSubSupPr>
                      <m:e>
                        <m:acc>
                          <m:accPr>
                            <m:chr m:val="̅"/>
                            <m:ctrlPr>
                              <a:rPr lang="fr-FR" sz="1200" b="0" i="1" u="none" strike="noStrike" smtClean="0">
                                <a:solidFill>
                                  <a:srgbClr val="222222"/>
                                </a:solidFill>
                                <a:effectLst/>
                                <a:latin typeface="Cambria Math" panose="02040503050406030204" pitchFamily="18" charset="0"/>
                              </a:rPr>
                            </m:ctrlPr>
                          </m:accPr>
                          <m:e>
                            <m:r>
                              <a:rPr lang="fr-FR" sz="1200" b="0" i="1" u="none" strike="noStrike" smtClean="0">
                                <a:solidFill>
                                  <a:srgbClr val="222222"/>
                                </a:solidFill>
                                <a:effectLst/>
                                <a:latin typeface="Cambria Math" panose="02040503050406030204" pitchFamily="18" charset="0"/>
                              </a:rPr>
                              <m:t>𝑦</m:t>
                            </m:r>
                          </m:e>
                        </m:acc>
                      </m:e>
                      <m:sub>
                        <m:r>
                          <a:rPr lang="fr-FR" sz="1200" b="0" i="1" smtClean="0">
                            <a:solidFill>
                              <a:srgbClr val="222222"/>
                            </a:solidFill>
                            <a:latin typeface="Cambria Math" panose="02040503050406030204" pitchFamily="18" charset="0"/>
                          </a:rPr>
                          <m:t>𝑡</m:t>
                        </m:r>
                      </m:sub>
                      <m:sup>
                        <m:r>
                          <a:rPr lang="fr-FR" sz="1200" i="1">
                            <a:solidFill>
                              <a:srgbClr val="222222"/>
                            </a:solidFill>
                            <a:latin typeface="Cambria Math" panose="02040503050406030204" pitchFamily="18" charset="0"/>
                          </a:rPr>
                          <m:t>h</m:t>
                        </m:r>
                        <m:r>
                          <a:rPr lang="fr-FR" sz="1200" i="1">
                            <a:solidFill>
                              <a:srgbClr val="222222"/>
                            </a:solidFill>
                            <a:latin typeface="Cambria Math" panose="02040503050406030204" pitchFamily="18" charset="0"/>
                          </a:rPr>
                          <m:t>,</m:t>
                        </m:r>
                        <m:r>
                          <a:rPr lang="fr-FR" sz="1200" i="1">
                            <a:solidFill>
                              <a:srgbClr val="222222"/>
                            </a:solidFill>
                            <a:latin typeface="Cambria Math" panose="02040503050406030204" pitchFamily="18" charset="0"/>
                          </a:rPr>
                          <m:t>𝑓</m:t>
                        </m:r>
                        <m:r>
                          <a:rPr lang="fr-FR" sz="1200" i="1">
                            <a:solidFill>
                              <a:srgbClr val="222222"/>
                            </a:solidFill>
                            <a:latin typeface="Cambria Math" panose="02040503050406030204" pitchFamily="18" charset="0"/>
                          </a:rPr>
                          <m:t>,</m:t>
                        </m:r>
                        <m:r>
                          <a:rPr lang="fr-FR" sz="1200" i="1">
                            <a:solidFill>
                              <a:srgbClr val="222222"/>
                            </a:solidFill>
                            <a:latin typeface="Cambria Math" panose="02040503050406030204" pitchFamily="18" charset="0"/>
                          </a:rPr>
                          <m:t>𝑏</m:t>
                        </m:r>
                        <m:r>
                          <a:rPr lang="fr-FR" sz="1200" i="1">
                            <a:solidFill>
                              <a:srgbClr val="222222"/>
                            </a:solidFill>
                            <a:latin typeface="Cambria Math" panose="02040503050406030204" pitchFamily="18" charset="0"/>
                          </a:rPr>
                          <m:t>,</m:t>
                        </m:r>
                        <m:r>
                          <a:rPr lang="fr-FR" sz="1200" i="1">
                            <a:solidFill>
                              <a:srgbClr val="222222"/>
                            </a:solidFill>
                            <a:latin typeface="Cambria Math" panose="02040503050406030204" pitchFamily="18" charset="0"/>
                          </a:rPr>
                          <m:t>𝑔</m:t>
                        </m:r>
                      </m:sup>
                    </m:sSubSup>
                  </m:oMath>
                </a14:m>
                <a:r>
                  <a:rPr lang="en-GB" sz="1400" b="0" i="0" u="none" strike="noStrike" dirty="0">
                    <a:solidFill>
                      <a:srgbClr val="222222"/>
                    </a:solidFill>
                    <a:effectLst/>
                    <a:latin typeface="Times New Roman" panose="02020603050405020304" pitchFamily="18" charset="0"/>
                  </a:rPr>
                  <a:t> )    </a:t>
                </a:r>
                <a:endParaRPr lang="en-GB" sz="1400" b="0" dirty="0">
                  <a:effectLst/>
                </a:endParaRPr>
              </a:p>
              <a:p>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fr-FR" sz="1400" i="1" smtClean="0">
                            <a:solidFill>
                              <a:srgbClr val="222222"/>
                            </a:solidFill>
                            <a:latin typeface="Cambria Math" panose="02040503050406030204" pitchFamily="18" charset="0"/>
                          </a:rPr>
                        </m:ctrlPr>
                      </m:sSubSupPr>
                      <m:e>
                        <m:r>
                          <a:rPr lang="fr-FR" sz="1400" b="0" i="1" smtClean="0">
                            <a:solidFill>
                              <a:srgbClr val="222222"/>
                            </a:solidFill>
                            <a:latin typeface="Cambria Math" panose="02040503050406030204" pitchFamily="18" charset="0"/>
                          </a:rPr>
                          <m:t>𝑦</m:t>
                        </m:r>
                      </m:e>
                      <m:sub>
                        <m:r>
                          <a:rPr lang="fr-FR" sz="1400" i="1">
                            <a:solidFill>
                              <a:srgbClr val="222222"/>
                            </a:solidFill>
                            <a:latin typeface="Cambria Math" panose="02040503050406030204" pitchFamily="18" charset="0"/>
                          </a:rPr>
                          <m:t>𝑡</m:t>
                        </m:r>
                      </m:sub>
                      <m:sup>
                        <m:r>
                          <a:rPr lang="fr-FR" sz="1400" b="0" i="1" smtClean="0">
                            <a:solidFill>
                              <a:srgbClr val="222222"/>
                            </a:solidFill>
                            <a:latin typeface="Cambria Math" panose="02040503050406030204" pitchFamily="18" charset="0"/>
                          </a:rPr>
                          <m:t>h</m:t>
                        </m:r>
                      </m:sup>
                    </m:sSubSup>
                  </m:oMath>
                </a14:m>
                <a:r>
                  <a:rPr lang="en-GB" sz="1400" dirty="0">
                    <a:latin typeface="Times New Roman" panose="02020603050405020304" pitchFamily="18" charset="0"/>
                    <a:cs typeface="Times New Roman" panose="02020603050405020304" pitchFamily="18" charset="0"/>
                  </a:rPr>
                  <a:t> is defined as </a:t>
                </a:r>
                <a:r>
                  <a:rPr lang="en-GB" sz="1400" dirty="0" err="1">
                    <a:latin typeface="Times New Roman" panose="02020603050405020304" pitchFamily="18" charset="0"/>
                    <a:cs typeface="Times New Roman" panose="02020603050405020304" pitchFamily="18" charset="0"/>
                  </a:rPr>
                  <a:t>labor</a:t>
                </a:r>
                <a:r>
                  <a:rPr lang="en-GB" sz="1400" dirty="0">
                    <a:latin typeface="Times New Roman" panose="02020603050405020304" pitchFamily="18" charset="0"/>
                    <a:cs typeface="Times New Roman" panose="02020603050405020304" pitchFamily="18" charset="0"/>
                  </a:rPr>
                  <a:t> productivity and </a:t>
                </a:r>
                <a14:m>
                  <m:oMath xmlns:m="http://schemas.openxmlformats.org/officeDocument/2006/math">
                    <m:sSubSup>
                      <m:sSubSupPr>
                        <m:ctrlPr>
                          <a:rPr lang="fr-FR" sz="1400" i="1">
                            <a:solidFill>
                              <a:srgbClr val="222222"/>
                            </a:solidFill>
                            <a:latin typeface="Cambria Math" panose="02040503050406030204" pitchFamily="18" charset="0"/>
                          </a:rPr>
                        </m:ctrlPr>
                      </m:sSubSupPr>
                      <m:e>
                        <m:r>
                          <a:rPr lang="fr-FR" sz="1400" i="1">
                            <a:solidFill>
                              <a:srgbClr val="222222"/>
                            </a:solidFill>
                            <a:latin typeface="Cambria Math" panose="02040503050406030204" pitchFamily="18" charset="0"/>
                          </a:rPr>
                          <m:t>𝑦</m:t>
                        </m:r>
                      </m:e>
                      <m:sub>
                        <m:r>
                          <a:rPr lang="fr-FR" sz="1400" i="1" smtClean="0">
                            <a:solidFill>
                              <a:srgbClr val="222222"/>
                            </a:solidFill>
                            <a:latin typeface="Cambria Math" panose="02040503050406030204" pitchFamily="18" charset="0"/>
                          </a:rPr>
                          <m:t>𝑡</m:t>
                        </m:r>
                      </m:sub>
                      <m:sup>
                        <m:r>
                          <a:rPr lang="fr-FR" sz="1400" b="0" i="1" smtClean="0">
                            <a:solidFill>
                              <a:srgbClr val="222222"/>
                            </a:solidFill>
                            <a:latin typeface="Cambria Math" panose="02040503050406030204" pitchFamily="18" charset="0"/>
                          </a:rPr>
                          <m:t>𝑓</m:t>
                        </m:r>
                      </m:sup>
                    </m:sSubSup>
                  </m:oMath>
                </a14:m>
                <a:r>
                  <a:rPr lang="en-GB" sz="1400" dirty="0">
                    <a:latin typeface="Times New Roman" panose="02020603050405020304" pitchFamily="18" charset="0"/>
                    <a:cs typeface="Times New Roman" panose="02020603050405020304" pitchFamily="18" charset="0"/>
                  </a:rPr>
                  <a:t> as capital productivity. We follow Thomas Philippon (2012) in measuring the productivity of financial intermediation as</a:t>
                </a:r>
              </a:p>
              <a:p>
                <a:endParaRPr lang="en-GB" sz="1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sSubSup>
                        <m:sSubSupPr>
                          <m:ctrlPr>
                            <a:rPr lang="fr-FR" sz="1200" i="1" smtClean="0">
                              <a:solidFill>
                                <a:srgbClr val="222222"/>
                              </a:solidFill>
                              <a:latin typeface="Cambria Math" panose="02040503050406030204" pitchFamily="18" charset="0"/>
                            </a:rPr>
                          </m:ctrlPr>
                        </m:sSubSupPr>
                        <m:e>
                          <m:r>
                            <a:rPr lang="fr-FR" sz="1200" b="0" i="1" smtClean="0">
                              <a:solidFill>
                                <a:srgbClr val="222222"/>
                              </a:solidFill>
                              <a:latin typeface="Cambria Math" panose="02040503050406030204" pitchFamily="18" charset="0"/>
                            </a:rPr>
                            <m:t>𝑦</m:t>
                          </m:r>
                        </m:e>
                        <m:sub>
                          <m:r>
                            <a:rPr lang="fr-FR" sz="1200" i="1">
                              <a:solidFill>
                                <a:srgbClr val="222222"/>
                              </a:solidFill>
                              <a:latin typeface="Cambria Math" panose="02040503050406030204" pitchFamily="18" charset="0"/>
                            </a:rPr>
                            <m:t>𝑡</m:t>
                          </m:r>
                        </m:sub>
                        <m:sup>
                          <m:r>
                            <a:rPr lang="fr-FR" sz="1200" b="0" i="1" smtClean="0">
                              <a:solidFill>
                                <a:srgbClr val="222222"/>
                              </a:solidFill>
                              <a:latin typeface="Cambria Math" panose="02040503050406030204" pitchFamily="18" charset="0"/>
                            </a:rPr>
                            <m:t>𝑏</m:t>
                          </m:r>
                        </m:sup>
                      </m:sSubSup>
                      <m:r>
                        <a:rPr lang="fr-FR" sz="1200" b="0" i="1" smtClean="0">
                          <a:solidFill>
                            <a:srgbClr val="222222"/>
                          </a:solidFill>
                          <a:latin typeface="Cambria Math" panose="02040503050406030204" pitchFamily="18" charset="0"/>
                        </a:rPr>
                        <m:t>=</m:t>
                      </m:r>
                      <m:sSub>
                        <m:sSubPr>
                          <m:ctrlPr>
                            <a:rPr lang="fr-FR" sz="1200" i="1">
                              <a:solidFill>
                                <a:srgbClr val="222222"/>
                              </a:solidFill>
                              <a:latin typeface="Cambria Math" panose="02040503050406030204" pitchFamily="18" charset="0"/>
                            </a:rPr>
                          </m:ctrlPr>
                        </m:sSubPr>
                        <m:e>
                          <m:r>
                            <a:rPr lang="fr-FR" sz="1200" b="0" i="1" smtClean="0">
                              <a:solidFill>
                                <a:srgbClr val="222222"/>
                              </a:solidFill>
                              <a:latin typeface="Cambria Math" panose="02040503050406030204" pitchFamily="18" charset="0"/>
                            </a:rPr>
                            <m:t>𝑏</m:t>
                          </m:r>
                        </m:e>
                        <m:sub>
                          <m:r>
                            <a:rPr lang="fr-FR" sz="1200" b="0" i="1" smtClean="0">
                              <a:solidFill>
                                <a:srgbClr val="222222"/>
                              </a:solidFill>
                              <a:latin typeface="Cambria Math" panose="02040503050406030204" pitchFamily="18" charset="0"/>
                              <a:ea typeface="Cambria Math" panose="02040503050406030204" pitchFamily="18" charset="0"/>
                            </a:rPr>
                            <m:t>𝑐</m:t>
                          </m:r>
                          <m:r>
                            <a:rPr lang="fr-FR" sz="1200" b="0" i="1" smtClean="0">
                              <a:solidFill>
                                <a:srgbClr val="222222"/>
                              </a:solidFill>
                              <a:latin typeface="Cambria Math" panose="02040503050406030204" pitchFamily="18" charset="0"/>
                              <a:ea typeface="Cambria Math" panose="02040503050406030204" pitchFamily="18" charset="0"/>
                            </a:rPr>
                            <m:t>,</m:t>
                          </m:r>
                          <m:r>
                            <a:rPr lang="fr-FR" sz="1200" b="0" i="1" smtClean="0">
                              <a:solidFill>
                                <a:srgbClr val="222222"/>
                              </a:solidFill>
                              <a:latin typeface="Cambria Math" panose="02040503050406030204" pitchFamily="18" charset="0"/>
                              <a:ea typeface="Cambria Math" panose="02040503050406030204" pitchFamily="18" charset="0"/>
                            </a:rPr>
                            <m:t>𝑡</m:t>
                          </m:r>
                        </m:sub>
                      </m:sSub>
                      <m:r>
                        <a:rPr lang="fr-FR" sz="1200" b="0" i="1" smtClean="0">
                          <a:solidFill>
                            <a:srgbClr val="222222"/>
                          </a:solidFill>
                          <a:latin typeface="Cambria Math" panose="02040503050406030204" pitchFamily="18" charset="0"/>
                        </a:rPr>
                        <m:t>+</m:t>
                      </m:r>
                      <m:sSub>
                        <m:sSubPr>
                          <m:ctrlPr>
                            <a:rPr lang="fr-FR" sz="1200" i="1">
                              <a:solidFill>
                                <a:srgbClr val="222222"/>
                              </a:solidFill>
                              <a:latin typeface="Cambria Math" panose="02040503050406030204" pitchFamily="18" charset="0"/>
                            </a:rPr>
                          </m:ctrlPr>
                        </m:sSubPr>
                        <m:e>
                          <m:r>
                            <a:rPr lang="fr-FR" sz="1200" b="0" i="1" smtClean="0">
                              <a:solidFill>
                                <a:srgbClr val="222222"/>
                              </a:solidFill>
                              <a:latin typeface="Cambria Math" panose="02040503050406030204" pitchFamily="18" charset="0"/>
                            </a:rPr>
                            <m:t>𝑑</m:t>
                          </m:r>
                        </m:e>
                        <m:sub>
                          <m:r>
                            <a:rPr lang="fr-FR" sz="1200" b="0" i="1" smtClean="0">
                              <a:solidFill>
                                <a:srgbClr val="222222"/>
                              </a:solidFill>
                              <a:latin typeface="Cambria Math" panose="02040503050406030204" pitchFamily="18" charset="0"/>
                              <a:ea typeface="Cambria Math" panose="02040503050406030204" pitchFamily="18" charset="0"/>
                            </a:rPr>
                            <m:t>𝑘</m:t>
                          </m:r>
                          <m:r>
                            <a:rPr lang="fr-FR" sz="1200" b="0" i="1" smtClean="0">
                              <a:solidFill>
                                <a:srgbClr val="222222"/>
                              </a:solidFill>
                              <a:latin typeface="Cambria Math" panose="02040503050406030204" pitchFamily="18" charset="0"/>
                              <a:ea typeface="Cambria Math" panose="02040503050406030204" pitchFamily="18" charset="0"/>
                            </a:rPr>
                            <m:t>,</m:t>
                          </m:r>
                          <m:r>
                            <a:rPr lang="fr-FR" sz="1200" b="0" i="1" smtClean="0">
                              <a:solidFill>
                                <a:srgbClr val="222222"/>
                              </a:solidFill>
                              <a:latin typeface="Cambria Math" panose="02040503050406030204" pitchFamily="18" charset="0"/>
                              <a:ea typeface="Cambria Math" panose="02040503050406030204" pitchFamily="18" charset="0"/>
                            </a:rPr>
                            <m:t>𝑡</m:t>
                          </m:r>
                        </m:sub>
                      </m:sSub>
                      <m:r>
                        <a:rPr lang="fr-FR" sz="1200" b="0" i="1" smtClean="0">
                          <a:solidFill>
                            <a:srgbClr val="222222"/>
                          </a:solidFill>
                          <a:latin typeface="Cambria Math" panose="02040503050406030204" pitchFamily="18" charset="0"/>
                        </a:rPr>
                        <m:t>+</m:t>
                      </m:r>
                      <m:sSub>
                        <m:sSubPr>
                          <m:ctrlPr>
                            <a:rPr lang="fr-FR" sz="1200" i="1">
                              <a:solidFill>
                                <a:srgbClr val="222222"/>
                              </a:solidFill>
                              <a:latin typeface="Cambria Math" panose="02040503050406030204" pitchFamily="18" charset="0"/>
                            </a:rPr>
                          </m:ctrlPr>
                        </m:sSubPr>
                        <m:e>
                          <m:r>
                            <a:rPr lang="fr-FR" sz="1200" b="0" i="1" smtClean="0">
                              <a:solidFill>
                                <a:srgbClr val="222222"/>
                              </a:solidFill>
                              <a:latin typeface="Cambria Math" panose="02040503050406030204" pitchFamily="18" charset="0"/>
                            </a:rPr>
                            <m:t>𝑒</m:t>
                          </m:r>
                        </m:e>
                        <m:sub>
                          <m:r>
                            <a:rPr lang="fr-FR" sz="1200" i="1">
                              <a:solidFill>
                                <a:srgbClr val="222222"/>
                              </a:solidFill>
                              <a:latin typeface="Cambria Math" panose="02040503050406030204" pitchFamily="18" charset="0"/>
                              <a:ea typeface="Cambria Math" panose="02040503050406030204" pitchFamily="18" charset="0"/>
                            </a:rPr>
                            <m:t>𝑘</m:t>
                          </m:r>
                          <m:r>
                            <a:rPr lang="fr-FR" sz="1200" i="1">
                              <a:solidFill>
                                <a:srgbClr val="222222"/>
                              </a:solidFill>
                              <a:latin typeface="Cambria Math" panose="02040503050406030204" pitchFamily="18" charset="0"/>
                              <a:ea typeface="Cambria Math" panose="02040503050406030204" pitchFamily="18" charset="0"/>
                            </a:rPr>
                            <m:t>,</m:t>
                          </m:r>
                          <m:r>
                            <a:rPr lang="fr-FR" sz="1200" i="1">
                              <a:solidFill>
                                <a:srgbClr val="222222"/>
                              </a:solidFill>
                              <a:latin typeface="Cambria Math" panose="02040503050406030204" pitchFamily="18" charset="0"/>
                              <a:ea typeface="Cambria Math" panose="02040503050406030204" pitchFamily="18" charset="0"/>
                            </a:rPr>
                            <m:t>𝑡</m:t>
                          </m:r>
                        </m:sub>
                      </m:sSub>
                      <m:r>
                        <a:rPr lang="fr-FR" sz="1200" b="0" i="1" smtClean="0">
                          <a:solidFill>
                            <a:srgbClr val="222222"/>
                          </a:solidFill>
                          <a:latin typeface="Cambria Math" panose="02040503050406030204" pitchFamily="18" charset="0"/>
                          <a:ea typeface="Cambria Math" panose="02040503050406030204" pitchFamily="18" charset="0"/>
                        </a:rPr>
                        <m:t>+</m:t>
                      </m:r>
                      <m:sSub>
                        <m:sSubPr>
                          <m:ctrlPr>
                            <a:rPr lang="fr-FR" sz="1200" i="1">
                              <a:solidFill>
                                <a:srgbClr val="222222"/>
                              </a:solidFill>
                              <a:latin typeface="Cambria Math" panose="02040503050406030204" pitchFamily="18" charset="0"/>
                            </a:rPr>
                          </m:ctrlPr>
                        </m:sSubPr>
                        <m:e>
                          <m:r>
                            <a:rPr lang="fr-FR" sz="1200" b="0" i="1" smtClean="0">
                              <a:solidFill>
                                <a:srgbClr val="222222"/>
                              </a:solidFill>
                              <a:latin typeface="Cambria Math" panose="02040503050406030204" pitchFamily="18" charset="0"/>
                            </a:rPr>
                            <m:t>𝑚</m:t>
                          </m:r>
                        </m:e>
                        <m:sub>
                          <m:r>
                            <a:rPr lang="fr-FR" sz="1200" i="1">
                              <a:solidFill>
                                <a:srgbClr val="222222"/>
                              </a:solidFill>
                              <a:latin typeface="Cambria Math" panose="02040503050406030204" pitchFamily="18" charset="0"/>
                              <a:ea typeface="Cambria Math" panose="02040503050406030204" pitchFamily="18" charset="0"/>
                            </a:rPr>
                            <m:t>𝑡</m:t>
                          </m:r>
                        </m:sub>
                      </m:sSub>
                      <m:r>
                        <a:rPr lang="fr-FR" sz="1200" b="0" i="1" smtClean="0">
                          <a:solidFill>
                            <a:srgbClr val="222222"/>
                          </a:solidFill>
                          <a:latin typeface="Cambria Math" panose="02040503050406030204" pitchFamily="18" charset="0"/>
                          <a:ea typeface="Cambria Math" panose="02040503050406030204" pitchFamily="18" charset="0"/>
                        </a:rPr>
                        <m:t>+0.1</m:t>
                      </m:r>
                      <m:sSub>
                        <m:sSubPr>
                          <m:ctrlPr>
                            <a:rPr lang="fr-FR" sz="1200" i="1">
                              <a:solidFill>
                                <a:srgbClr val="222222"/>
                              </a:solidFill>
                              <a:latin typeface="Cambria Math" panose="02040503050406030204" pitchFamily="18" charset="0"/>
                            </a:rPr>
                          </m:ctrlPr>
                        </m:sSubPr>
                        <m:e>
                          <m:r>
                            <a:rPr lang="fr-FR" sz="1200" b="0" i="1" smtClean="0">
                              <a:solidFill>
                                <a:srgbClr val="222222"/>
                              </a:solidFill>
                              <a:latin typeface="Cambria Math" panose="02040503050406030204" pitchFamily="18" charset="0"/>
                            </a:rPr>
                            <m:t>𝑏</m:t>
                          </m:r>
                        </m:e>
                        <m:sub>
                          <m:r>
                            <a:rPr lang="fr-FR" sz="1200" b="0" i="1" smtClean="0">
                              <a:solidFill>
                                <a:srgbClr val="222222"/>
                              </a:solidFill>
                              <a:latin typeface="Cambria Math" panose="02040503050406030204" pitchFamily="18" charset="0"/>
                            </a:rPr>
                            <m:t>𝑔</m:t>
                          </m:r>
                          <m:r>
                            <a:rPr lang="fr-FR" sz="1200" i="1">
                              <a:solidFill>
                                <a:srgbClr val="222222"/>
                              </a:solidFill>
                              <a:latin typeface="Cambria Math" panose="02040503050406030204" pitchFamily="18" charset="0"/>
                              <a:ea typeface="Cambria Math" panose="02040503050406030204" pitchFamily="18" charset="0"/>
                            </a:rPr>
                            <m:t>,</m:t>
                          </m:r>
                          <m:r>
                            <a:rPr lang="fr-FR" sz="1200" i="1">
                              <a:solidFill>
                                <a:srgbClr val="222222"/>
                              </a:solidFill>
                              <a:latin typeface="Cambria Math" panose="02040503050406030204" pitchFamily="18" charset="0"/>
                              <a:ea typeface="Cambria Math" panose="02040503050406030204" pitchFamily="18" charset="0"/>
                            </a:rPr>
                            <m:t>𝑡</m:t>
                          </m:r>
                        </m:sub>
                      </m:sSub>
                      <m:r>
                        <a:rPr lang="fr-FR" sz="1200" b="0" i="1" smtClean="0">
                          <a:solidFill>
                            <a:srgbClr val="222222"/>
                          </a:solidFill>
                          <a:latin typeface="Cambria Math" panose="02040503050406030204" pitchFamily="18" charset="0"/>
                          <a:ea typeface="Cambria Math" panose="02040503050406030204" pitchFamily="18" charset="0"/>
                        </a:rPr>
                        <m:t>+</m:t>
                      </m:r>
                      <m:sSub>
                        <m:sSubPr>
                          <m:ctrlPr>
                            <a:rPr lang="fr-FR" sz="1200" i="1">
                              <a:solidFill>
                                <a:srgbClr val="222222"/>
                              </a:solidFill>
                              <a:latin typeface="Cambria Math" panose="02040503050406030204" pitchFamily="18" charset="0"/>
                            </a:rPr>
                          </m:ctrlPr>
                        </m:sSubPr>
                        <m:e>
                          <m:r>
                            <a:rPr lang="fr-FR" sz="1200" b="0" i="1" smtClean="0">
                              <a:solidFill>
                                <a:srgbClr val="222222"/>
                              </a:solidFill>
                              <a:latin typeface="Cambria Math" panose="02040503050406030204" pitchFamily="18" charset="0"/>
                            </a:rPr>
                            <m:t>𝑣</m:t>
                          </m:r>
                        </m:e>
                        <m:sub>
                          <m:r>
                            <a:rPr lang="fr-FR" sz="1200" b="0" i="1" smtClean="0">
                              <a:solidFill>
                                <a:srgbClr val="222222"/>
                              </a:solidFill>
                              <a:latin typeface="Cambria Math" panose="02040503050406030204" pitchFamily="18" charset="0"/>
                            </a:rPr>
                            <m:t>𝑀</m:t>
                          </m:r>
                          <m:r>
                            <a:rPr lang="fr-FR" sz="1200" b="0" i="1" smtClean="0">
                              <a:solidFill>
                                <a:srgbClr val="222222"/>
                              </a:solidFill>
                              <a:latin typeface="Cambria Math" panose="02040503050406030204" pitchFamily="18" charset="0"/>
                            </a:rPr>
                            <m:t>&amp;</m:t>
                          </m:r>
                          <m:r>
                            <a:rPr lang="fr-FR" sz="1200" b="0" i="1" smtClean="0">
                              <a:solidFill>
                                <a:srgbClr val="222222"/>
                              </a:solidFill>
                              <a:latin typeface="Cambria Math" panose="02040503050406030204" pitchFamily="18" charset="0"/>
                            </a:rPr>
                            <m:t>𝐴</m:t>
                          </m:r>
                          <m:r>
                            <a:rPr lang="fr-FR" sz="1200" b="0" i="1" smtClean="0">
                              <a:solidFill>
                                <a:srgbClr val="222222"/>
                              </a:solidFill>
                              <a:latin typeface="Cambria Math" panose="02040503050406030204" pitchFamily="18" charset="0"/>
                            </a:rPr>
                            <m:t>,</m:t>
                          </m:r>
                          <m:r>
                            <a:rPr lang="fr-FR" sz="1200" b="0" i="1" smtClean="0">
                              <a:solidFill>
                                <a:srgbClr val="222222"/>
                              </a:solidFill>
                              <a:latin typeface="Cambria Math" panose="02040503050406030204" pitchFamily="18" charset="0"/>
                            </a:rPr>
                            <m:t>𝑡</m:t>
                          </m:r>
                        </m:sub>
                      </m:sSub>
                    </m:oMath>
                  </m:oMathPara>
                </a14:m>
                <a:endParaRPr lang="en-FR" sz="1200" dirty="0">
                  <a:latin typeface="Times New Roman" panose="02020603050405020304" pitchFamily="18" charset="0"/>
                  <a:cs typeface="Times New Roman" panose="02020603050405020304" pitchFamily="18" charset="0"/>
                </a:endParaRPr>
              </a:p>
              <a:p>
                <a:pPr/>
                <a:endParaRPr lang="en-FR" sz="1200" dirty="0">
                  <a:latin typeface="Times New Roman" panose="02020603050405020304" pitchFamily="18" charset="0"/>
                  <a:cs typeface="Times New Roman" panose="02020603050405020304" pitchFamily="18" charset="0"/>
                </a:endParaRPr>
              </a:p>
              <a:p>
                <a:pPr/>
                <a:r>
                  <a:rPr lang="en-GB" sz="1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fr-FR" sz="1400" i="1" smtClean="0">
                            <a:solidFill>
                              <a:srgbClr val="222222"/>
                            </a:solidFill>
                            <a:latin typeface="Cambria Math" panose="02040503050406030204" pitchFamily="18" charset="0"/>
                          </a:rPr>
                        </m:ctrlPr>
                      </m:sSubPr>
                      <m:e>
                        <m:r>
                          <a:rPr lang="fr-FR" sz="1400" b="0" i="1" smtClean="0">
                            <a:solidFill>
                              <a:srgbClr val="222222"/>
                            </a:solidFill>
                            <a:latin typeface="Cambria Math" panose="02040503050406030204" pitchFamily="18" charset="0"/>
                          </a:rPr>
                          <m:t>𝑏</m:t>
                        </m:r>
                      </m:e>
                      <m:sub>
                        <m:r>
                          <a:rPr lang="fr-FR" sz="1400" b="0" i="1" smtClean="0">
                            <a:solidFill>
                              <a:srgbClr val="222222"/>
                            </a:solidFill>
                            <a:latin typeface="Cambria Math" panose="02040503050406030204" pitchFamily="18" charset="0"/>
                            <a:ea typeface="Cambria Math" panose="02040503050406030204" pitchFamily="18" charset="0"/>
                          </a:rPr>
                          <m:t>𝑐</m:t>
                        </m:r>
                      </m:sub>
                    </m:sSub>
                  </m:oMath>
                </a14:m>
                <a:r>
                  <a:rPr lang="en-GB" sz="1400" dirty="0">
                    <a:latin typeface="Times New Roman" panose="02020603050405020304" pitchFamily="18" charset="0"/>
                    <a:cs typeface="Times New Roman" panose="02020603050405020304" pitchFamily="18" charset="0"/>
                  </a:rPr>
                  <a:t> is household borrowing,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𝑑</m:t>
                        </m:r>
                      </m:e>
                      <m:sub>
                        <m:r>
                          <a:rPr lang="fr-FR" sz="1400" i="1">
                            <a:solidFill>
                              <a:srgbClr val="222222"/>
                            </a:solidFill>
                            <a:latin typeface="Cambria Math" panose="02040503050406030204" pitchFamily="18" charset="0"/>
                            <a:ea typeface="Cambria Math" panose="02040503050406030204" pitchFamily="18" charset="0"/>
                          </a:rPr>
                          <m:t>𝑘</m:t>
                        </m:r>
                      </m:sub>
                    </m:sSub>
                  </m:oMath>
                </a14:m>
                <a:r>
                  <a:rPr lang="en-GB" sz="1400" dirty="0">
                    <a:latin typeface="Times New Roman" panose="02020603050405020304" pitchFamily="18" charset="0"/>
                    <a:cs typeface="Times New Roman" panose="02020603050405020304" pitchFamily="18" charset="0"/>
                  </a:rPr>
                  <a:t> corporate debt,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𝑒</m:t>
                        </m:r>
                      </m:e>
                      <m:sub>
                        <m:r>
                          <a:rPr lang="fr-FR" sz="1400" i="1">
                            <a:solidFill>
                              <a:srgbClr val="222222"/>
                            </a:solidFill>
                            <a:latin typeface="Cambria Math" panose="02040503050406030204" pitchFamily="18" charset="0"/>
                            <a:ea typeface="Cambria Math" panose="02040503050406030204" pitchFamily="18" charset="0"/>
                          </a:rPr>
                          <m:t>𝑘</m:t>
                        </m:r>
                      </m:sub>
                    </m:sSub>
                  </m:oMath>
                </a14:m>
                <a:r>
                  <a:rPr lang="en-GB" sz="1400" dirty="0">
                    <a:latin typeface="Times New Roman" panose="02020603050405020304" pitchFamily="18" charset="0"/>
                    <a:cs typeface="Times New Roman" panose="02020603050405020304" pitchFamily="18" charset="0"/>
                  </a:rPr>
                  <a:t> corporate equity,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𝑚</m:t>
                        </m:r>
                      </m:e>
                      <m:sub>
                        <m:r>
                          <a:rPr lang="fr-FR" sz="1400" i="1">
                            <a:solidFill>
                              <a:srgbClr val="222222"/>
                            </a:solidFill>
                            <a:latin typeface="Cambria Math" panose="02040503050406030204" pitchFamily="18" charset="0"/>
                            <a:ea typeface="Cambria Math" panose="02040503050406030204" pitchFamily="18" charset="0"/>
                          </a:rPr>
                          <m:t>𝑡</m:t>
                        </m:r>
                      </m:sub>
                    </m:sSub>
                  </m:oMath>
                </a14:m>
                <a:r>
                  <a:rPr lang="en-GB" sz="1400" dirty="0">
                    <a:latin typeface="Times New Roman" panose="02020603050405020304" pitchFamily="18" charset="0"/>
                    <a:cs typeface="Times New Roman" panose="02020603050405020304" pitchFamily="18" charset="0"/>
                  </a:rPr>
                  <a:t> deposits, </a:t>
                </a:r>
                <a14:m>
                  <m:oMath xmlns:m="http://schemas.openxmlformats.org/officeDocument/2006/math">
                    <m:r>
                      <a:rPr lang="fr-FR" sz="1400" i="1">
                        <a:solidFill>
                          <a:srgbClr val="222222"/>
                        </a:solidFill>
                        <a:latin typeface="Cambria Math" panose="02040503050406030204" pitchFamily="18" charset="0"/>
                        <a:ea typeface="Cambria Math" panose="02040503050406030204" pitchFamily="18" charset="0"/>
                      </a:rPr>
                      <m:t>0.1</m:t>
                    </m:r>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𝑏</m:t>
                        </m:r>
                      </m:e>
                      <m:sub>
                        <m:r>
                          <a:rPr lang="fr-FR" sz="1400" i="1">
                            <a:solidFill>
                              <a:srgbClr val="222222"/>
                            </a:solidFill>
                            <a:latin typeface="Cambria Math" panose="02040503050406030204" pitchFamily="18" charset="0"/>
                          </a:rPr>
                          <m:t>𝑔</m:t>
                        </m:r>
                      </m:sub>
                    </m:sSub>
                  </m:oMath>
                </a14:m>
                <a:r>
                  <a:rPr lang="en-GB" sz="1400" dirty="0">
                    <a:latin typeface="Times New Roman" panose="02020603050405020304" pitchFamily="18" charset="0"/>
                    <a:cs typeface="Times New Roman" panose="02020603050405020304" pitchFamily="18" charset="0"/>
                  </a:rPr>
                  <a:t> government debt, and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𝑣</m:t>
                        </m:r>
                      </m:e>
                      <m:sub>
                        <m:r>
                          <a:rPr lang="fr-FR" sz="1400" i="1">
                            <a:solidFill>
                              <a:srgbClr val="222222"/>
                            </a:solidFill>
                            <a:latin typeface="Cambria Math" panose="02040503050406030204" pitchFamily="18" charset="0"/>
                          </a:rPr>
                          <m:t>𝑀</m:t>
                        </m:r>
                        <m:r>
                          <a:rPr lang="fr-FR" sz="1400" i="1">
                            <a:solidFill>
                              <a:srgbClr val="222222"/>
                            </a:solidFill>
                            <a:latin typeface="Cambria Math" panose="02040503050406030204" pitchFamily="18" charset="0"/>
                          </a:rPr>
                          <m:t>&amp;</m:t>
                        </m:r>
                        <m:r>
                          <a:rPr lang="fr-FR" sz="1400" i="1">
                            <a:solidFill>
                              <a:srgbClr val="222222"/>
                            </a:solidFill>
                            <a:latin typeface="Cambria Math" panose="02040503050406030204" pitchFamily="18" charset="0"/>
                          </a:rPr>
                          <m:t>𝐴</m:t>
                        </m:r>
                      </m:sub>
                    </m:sSub>
                  </m:oMath>
                </a14:m>
                <a:r>
                  <a:rPr lang="en-GB" sz="1400" dirty="0">
                    <a:latin typeface="Times New Roman" panose="02020603050405020304" pitchFamily="18" charset="0"/>
                    <a:cs typeface="Times New Roman" panose="02020603050405020304" pitchFamily="18" charset="0"/>
                  </a:rPr>
                  <a:t> the value of mergers and acquisitions. </a:t>
                </a:r>
              </a:p>
              <a:p>
                <a:pPr/>
                <a:endParaRPr lang="en-GB" sz="1400" dirty="0">
                  <a:latin typeface="Times New Roman" panose="02020603050405020304" pitchFamily="18" charset="0"/>
                  <a:cs typeface="Times New Roman" panose="02020603050405020304" pitchFamily="18" charset="0"/>
                </a:endParaRPr>
              </a:p>
              <a:p>
                <a:pPr/>
                <a:r>
                  <a:rPr lang="en-GB" sz="1400" dirty="0">
                    <a:latin typeface="Times New Roman" panose="02020603050405020304" pitchFamily="18" charset="0"/>
                    <a:cs typeface="Times New Roman" panose="02020603050405020304" pitchFamily="18" charset="0"/>
                  </a:rPr>
                  <a:t>We measure government productivity by separating between productive and non-productive expenditure: </a:t>
                </a:r>
              </a:p>
              <a:p>
                <a:pPr/>
                <a:endParaRPr lang="en-GB" sz="1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sSubSup>
                        <m:sSubSupPr>
                          <m:ctrlPr>
                            <a:rPr lang="fr-FR" sz="1400" i="1" smtClean="0">
                              <a:solidFill>
                                <a:srgbClr val="222222"/>
                              </a:solidFill>
                              <a:latin typeface="Cambria Math" panose="02040503050406030204" pitchFamily="18" charset="0"/>
                            </a:rPr>
                          </m:ctrlPr>
                        </m:sSubSupPr>
                        <m:e>
                          <m:r>
                            <a:rPr lang="fr-FR" sz="1400" b="0" i="1" smtClean="0">
                              <a:solidFill>
                                <a:srgbClr val="222222"/>
                              </a:solidFill>
                              <a:latin typeface="Cambria Math" panose="02040503050406030204" pitchFamily="18" charset="0"/>
                            </a:rPr>
                            <m:t>𝑦</m:t>
                          </m:r>
                        </m:e>
                        <m:sub>
                          <m:r>
                            <a:rPr lang="fr-FR" sz="1400" i="1">
                              <a:solidFill>
                                <a:srgbClr val="222222"/>
                              </a:solidFill>
                              <a:latin typeface="Cambria Math" panose="02040503050406030204" pitchFamily="18" charset="0"/>
                            </a:rPr>
                            <m:t>𝑡</m:t>
                          </m:r>
                        </m:sub>
                        <m:sup>
                          <m:r>
                            <a:rPr lang="fr-FR" sz="1400" b="0" i="1" smtClean="0">
                              <a:solidFill>
                                <a:srgbClr val="222222"/>
                              </a:solidFill>
                              <a:latin typeface="Cambria Math" panose="02040503050406030204" pitchFamily="18" charset="0"/>
                            </a:rPr>
                            <m:t>𝑔</m:t>
                          </m:r>
                        </m:sup>
                      </m:sSubSup>
                      <m:r>
                        <a:rPr lang="fr-FR" sz="1400" b="0" i="1" smtClean="0">
                          <a:solidFill>
                            <a:srgbClr val="222222"/>
                          </a:solidFill>
                          <a:latin typeface="Cambria Math" panose="02040503050406030204" pitchFamily="18" charset="0"/>
                        </a:rPr>
                        <m:t>= </m:t>
                      </m:r>
                      <m:sSub>
                        <m:sSubPr>
                          <m:ctrlPr>
                            <a:rPr lang="fr-FR" sz="1400" b="0" i="1" smtClean="0">
                              <a:solidFill>
                                <a:srgbClr val="222222"/>
                              </a:solidFill>
                              <a:latin typeface="Cambria Math" panose="02040503050406030204" pitchFamily="18" charset="0"/>
                            </a:rPr>
                          </m:ctrlPr>
                        </m:sSubPr>
                        <m:e>
                          <m:r>
                            <a:rPr lang="fr-FR" sz="1400" b="0" i="1" smtClean="0">
                              <a:solidFill>
                                <a:srgbClr val="222222"/>
                              </a:solidFill>
                              <a:latin typeface="Cambria Math" panose="02040503050406030204" pitchFamily="18" charset="0"/>
                            </a:rPr>
                            <m:t>𝑠</m:t>
                          </m:r>
                        </m:e>
                        <m:sub>
                          <m:r>
                            <a:rPr lang="fr-FR" sz="1400" b="0" i="1" smtClean="0">
                              <a:solidFill>
                                <a:srgbClr val="222222"/>
                              </a:solidFill>
                              <a:latin typeface="Cambria Math" panose="02040503050406030204" pitchFamily="18" charset="0"/>
                            </a:rPr>
                            <m:t>𝑠</m:t>
                          </m:r>
                          <m:r>
                            <a:rPr lang="fr-FR" sz="1400" b="0" i="1" smtClean="0">
                              <a:solidFill>
                                <a:srgbClr val="222222"/>
                              </a:solidFill>
                              <a:latin typeface="Cambria Math" panose="02040503050406030204" pitchFamily="18" charset="0"/>
                            </a:rPr>
                            <m:t>,</m:t>
                          </m:r>
                          <m:r>
                            <a:rPr lang="fr-FR" sz="1400" b="0" i="1" smtClean="0">
                              <a:solidFill>
                                <a:srgbClr val="222222"/>
                              </a:solidFill>
                              <a:latin typeface="Cambria Math" panose="02040503050406030204" pitchFamily="18" charset="0"/>
                            </a:rPr>
                            <m:t>𝑡</m:t>
                          </m:r>
                        </m:sub>
                      </m:sSub>
                      <m:r>
                        <a:rPr lang="fr-FR" sz="1400" b="0" i="1" smtClean="0">
                          <a:solidFill>
                            <a:srgbClr val="222222"/>
                          </a:solidFill>
                          <a:latin typeface="Cambria Math" panose="02040503050406030204" pitchFamily="18" charset="0"/>
                        </a:rPr>
                        <m:t>+ </m:t>
                      </m:r>
                      <m:sSub>
                        <m:sSubPr>
                          <m:ctrlPr>
                            <a:rPr lang="fr-FR" sz="1400" b="0" i="1" smtClean="0">
                              <a:solidFill>
                                <a:srgbClr val="222222"/>
                              </a:solidFill>
                              <a:latin typeface="Cambria Math" panose="02040503050406030204" pitchFamily="18" charset="0"/>
                            </a:rPr>
                          </m:ctrlPr>
                        </m:sSubPr>
                        <m:e>
                          <m:r>
                            <a:rPr lang="fr-FR" sz="1400" b="0" i="1" smtClean="0">
                              <a:solidFill>
                                <a:srgbClr val="222222"/>
                              </a:solidFill>
                              <a:latin typeface="Cambria Math" panose="02040503050406030204" pitchFamily="18" charset="0"/>
                            </a:rPr>
                            <m:t>𝑠</m:t>
                          </m:r>
                        </m:e>
                        <m:sub>
                          <m:r>
                            <a:rPr lang="fr-FR" sz="1400" b="0" i="1" smtClean="0">
                              <a:solidFill>
                                <a:srgbClr val="222222"/>
                              </a:solidFill>
                              <a:latin typeface="Cambria Math" panose="02040503050406030204" pitchFamily="18" charset="0"/>
                            </a:rPr>
                            <m:t>𝑑</m:t>
                          </m:r>
                          <m:r>
                            <a:rPr lang="fr-FR" sz="1400" b="0" i="1" smtClean="0">
                              <a:solidFill>
                                <a:srgbClr val="222222"/>
                              </a:solidFill>
                              <a:latin typeface="Cambria Math" panose="02040503050406030204" pitchFamily="18" charset="0"/>
                            </a:rPr>
                            <m:t>,</m:t>
                          </m:r>
                          <m:r>
                            <a:rPr lang="fr-FR" sz="1400" b="0" i="1" smtClean="0">
                              <a:solidFill>
                                <a:srgbClr val="222222"/>
                              </a:solidFill>
                              <a:latin typeface="Cambria Math" panose="02040503050406030204" pitchFamily="18" charset="0"/>
                            </a:rPr>
                            <m:t>𝑡</m:t>
                          </m:r>
                        </m:sub>
                      </m:sSub>
                      <m:r>
                        <a:rPr lang="fr-FR" sz="1400" b="0" i="1" smtClean="0">
                          <a:solidFill>
                            <a:srgbClr val="222222"/>
                          </a:solidFill>
                          <a:latin typeface="Cambria Math" panose="02040503050406030204" pitchFamily="18" charset="0"/>
                        </a:rPr>
                        <m:t>+</m:t>
                      </m:r>
                      <m:sSub>
                        <m:sSubPr>
                          <m:ctrlPr>
                            <a:rPr lang="fr-FR" sz="1400" b="0" i="1" smtClean="0">
                              <a:solidFill>
                                <a:srgbClr val="222222"/>
                              </a:solidFill>
                              <a:latin typeface="Cambria Math" panose="02040503050406030204" pitchFamily="18" charset="0"/>
                            </a:rPr>
                          </m:ctrlPr>
                        </m:sSubPr>
                        <m:e>
                          <m:r>
                            <a:rPr lang="fr-FR" sz="1400" b="0" i="1" smtClean="0">
                              <a:solidFill>
                                <a:srgbClr val="222222"/>
                              </a:solidFill>
                              <a:latin typeface="Cambria Math" panose="02040503050406030204" pitchFamily="18" charset="0"/>
                            </a:rPr>
                            <m:t>𝑠</m:t>
                          </m:r>
                        </m:e>
                        <m:sub>
                          <m:r>
                            <a:rPr lang="fr-FR" sz="1400" b="0" i="1" smtClean="0">
                              <a:solidFill>
                                <a:srgbClr val="222222"/>
                              </a:solidFill>
                              <a:latin typeface="Cambria Math" panose="02040503050406030204" pitchFamily="18" charset="0"/>
                            </a:rPr>
                            <m:t>𝑒𝑎</m:t>
                          </m:r>
                          <m:r>
                            <a:rPr lang="fr-FR" sz="1400" b="0" i="1" smtClean="0">
                              <a:solidFill>
                                <a:srgbClr val="222222"/>
                              </a:solidFill>
                              <a:latin typeface="Cambria Math" panose="02040503050406030204" pitchFamily="18" charset="0"/>
                            </a:rPr>
                            <m:t>,</m:t>
                          </m:r>
                          <m:r>
                            <a:rPr lang="fr-FR" sz="1400" b="0" i="1" smtClean="0">
                              <a:solidFill>
                                <a:srgbClr val="222222"/>
                              </a:solidFill>
                              <a:latin typeface="Cambria Math" panose="02040503050406030204" pitchFamily="18" charset="0"/>
                            </a:rPr>
                            <m:t>𝑡</m:t>
                          </m:r>
                        </m:sub>
                      </m:sSub>
                      <m:r>
                        <a:rPr lang="fr-FR" sz="1400" b="0" i="1" smtClean="0">
                          <a:solidFill>
                            <a:srgbClr val="222222"/>
                          </a:solidFill>
                          <a:latin typeface="Cambria Math" panose="02040503050406030204" pitchFamily="18" charset="0"/>
                        </a:rPr>
                        <m:t>+</m:t>
                      </m:r>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𝑠</m:t>
                          </m:r>
                        </m:e>
                        <m:sub>
                          <m:r>
                            <a:rPr lang="fr-FR" sz="1400" b="0" i="1" smtClean="0">
                              <a:solidFill>
                                <a:srgbClr val="222222"/>
                              </a:solidFill>
                              <a:latin typeface="Cambria Math" panose="02040503050406030204" pitchFamily="18" charset="0"/>
                            </a:rPr>
                            <m:t>h𝑎</m:t>
                          </m:r>
                          <m:r>
                            <a:rPr lang="fr-FR" sz="1400" i="1">
                              <a:solidFill>
                                <a:srgbClr val="222222"/>
                              </a:solidFill>
                              <a:latin typeface="Cambria Math" panose="02040503050406030204" pitchFamily="18" charset="0"/>
                            </a:rPr>
                            <m:t>,</m:t>
                          </m:r>
                          <m:r>
                            <a:rPr lang="fr-FR" sz="1400" i="1">
                              <a:solidFill>
                                <a:srgbClr val="222222"/>
                              </a:solidFill>
                              <a:latin typeface="Cambria Math" panose="02040503050406030204" pitchFamily="18" charset="0"/>
                            </a:rPr>
                            <m:t>𝑡</m:t>
                          </m:r>
                        </m:sub>
                      </m:sSub>
                      <m:r>
                        <a:rPr lang="fr-FR" sz="1400" b="0" i="1" smtClean="0">
                          <a:solidFill>
                            <a:srgbClr val="222222"/>
                          </a:solidFill>
                          <a:latin typeface="Cambria Math" panose="02040503050406030204" pitchFamily="18" charset="0"/>
                        </a:rPr>
                        <m:t>+</m:t>
                      </m:r>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𝑠</m:t>
                          </m:r>
                        </m:e>
                        <m:sub>
                          <m:r>
                            <a:rPr lang="fr-FR" sz="1400" b="0" i="1" smtClean="0">
                              <a:solidFill>
                                <a:srgbClr val="222222"/>
                              </a:solidFill>
                              <a:latin typeface="Cambria Math" panose="02040503050406030204" pitchFamily="18" charset="0"/>
                            </a:rPr>
                            <m:t>h</m:t>
                          </m:r>
                          <m:r>
                            <a:rPr lang="fr-FR" sz="1400" i="1">
                              <a:solidFill>
                                <a:srgbClr val="222222"/>
                              </a:solidFill>
                              <a:latin typeface="Cambria Math" panose="02040503050406030204" pitchFamily="18" charset="0"/>
                            </a:rPr>
                            <m:t>,</m:t>
                          </m:r>
                          <m:r>
                            <a:rPr lang="fr-FR" sz="1400" i="1">
                              <a:solidFill>
                                <a:srgbClr val="222222"/>
                              </a:solidFill>
                              <a:latin typeface="Cambria Math" panose="02040503050406030204" pitchFamily="18" charset="0"/>
                            </a:rPr>
                            <m:t>𝑡</m:t>
                          </m:r>
                        </m:sub>
                      </m:sSub>
                      <m:r>
                        <a:rPr lang="fr-FR" sz="1400" b="0" i="1" smtClean="0">
                          <a:solidFill>
                            <a:srgbClr val="222222"/>
                          </a:solidFill>
                          <a:latin typeface="Cambria Math" panose="02040503050406030204" pitchFamily="18" charset="0"/>
                        </a:rPr>
                        <m:t>+</m:t>
                      </m:r>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𝑠</m:t>
                          </m:r>
                        </m:e>
                        <m:sub>
                          <m:r>
                            <a:rPr lang="fr-FR" sz="1400" i="1">
                              <a:solidFill>
                                <a:srgbClr val="222222"/>
                              </a:solidFill>
                              <a:latin typeface="Cambria Math" panose="02040503050406030204" pitchFamily="18" charset="0"/>
                            </a:rPr>
                            <m:t>𝑒</m:t>
                          </m:r>
                          <m:r>
                            <a:rPr lang="fr-FR" sz="1400" b="0" i="1" smtClean="0">
                              <a:solidFill>
                                <a:srgbClr val="222222"/>
                              </a:solidFill>
                              <a:latin typeface="Cambria Math" panose="02040503050406030204" pitchFamily="18" charset="0"/>
                            </a:rPr>
                            <m:t>𝑑𝑢</m:t>
                          </m:r>
                          <m:r>
                            <a:rPr lang="fr-FR" sz="1400" i="1">
                              <a:solidFill>
                                <a:srgbClr val="222222"/>
                              </a:solidFill>
                              <a:latin typeface="Cambria Math" panose="02040503050406030204" pitchFamily="18" charset="0"/>
                            </a:rPr>
                            <m:t>,</m:t>
                          </m:r>
                          <m:r>
                            <a:rPr lang="fr-FR" sz="1400" i="1">
                              <a:solidFill>
                                <a:srgbClr val="222222"/>
                              </a:solidFill>
                              <a:latin typeface="Cambria Math" panose="02040503050406030204" pitchFamily="18" charset="0"/>
                            </a:rPr>
                            <m:t>𝑡</m:t>
                          </m:r>
                        </m:sub>
                      </m:sSub>
                    </m:oMath>
                  </m:oMathPara>
                </a14:m>
                <a:endParaRPr lang="en-GB" sz="1400" dirty="0">
                  <a:latin typeface="Times New Roman" panose="02020603050405020304" pitchFamily="18" charset="0"/>
                  <a:cs typeface="Times New Roman" panose="02020603050405020304" pitchFamily="18" charset="0"/>
                </a:endParaRPr>
              </a:p>
              <a:p>
                <a:pPr/>
                <a:endParaRPr lang="en-GB" sz="1400" dirty="0">
                  <a:latin typeface="Times New Roman" panose="02020603050405020304" pitchFamily="18" charset="0"/>
                  <a:cs typeface="Times New Roman" panose="02020603050405020304" pitchFamily="18" charset="0"/>
                </a:endParaRPr>
              </a:p>
              <a:p>
                <a:pPr>
                  <a:spcAft>
                    <a:spcPts val="115"/>
                  </a:spcAft>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where </a:t>
                </a:r>
                <a14:m>
                  <m:oMath xmlns:m="http://schemas.openxmlformats.org/officeDocument/2006/math">
                    <m:sSub>
                      <m:sSubPr>
                        <m:ctrlPr>
                          <a:rPr lang="fr-FR" sz="1400" b="0" i="1" smtClean="0">
                            <a:solidFill>
                              <a:srgbClr val="222222"/>
                            </a:solidFill>
                            <a:latin typeface="Cambria Math" panose="02040503050406030204" pitchFamily="18" charset="0"/>
                          </a:rPr>
                        </m:ctrlPr>
                      </m:sSubPr>
                      <m:e>
                        <m:r>
                          <a:rPr lang="fr-FR" sz="1400" b="0" i="1" smtClean="0">
                            <a:solidFill>
                              <a:srgbClr val="222222"/>
                            </a:solidFill>
                            <a:latin typeface="Cambria Math" panose="02040503050406030204" pitchFamily="18" charset="0"/>
                          </a:rPr>
                          <m:t>𝑠</m:t>
                        </m:r>
                      </m:e>
                      <m:sub>
                        <m:r>
                          <a:rPr lang="fr-FR" sz="1400" b="0" i="1" smtClean="0">
                            <a:solidFill>
                              <a:srgbClr val="222222"/>
                            </a:solidFill>
                            <a:latin typeface="Cambria Math" panose="02040503050406030204" pitchFamily="18" charset="0"/>
                          </a:rPr>
                          <m:t>𝑠</m:t>
                        </m:r>
                      </m:sub>
                    </m:sSub>
                  </m:oMath>
                </a14:m>
                <a:r>
                  <a:rPr lang="en-GB" sz="1400" b="0" i="1" u="none" strike="noStrike" dirty="0">
                    <a:solidFill>
                      <a:srgbClr val="222222"/>
                    </a:solidFill>
                    <a:effectLst/>
                    <a:latin typeface="Times New Roman" panose="02020603050405020304" pitchFamily="18" charset="0"/>
                    <a:cs typeface="Times New Roman" panose="02020603050405020304" pitchFamily="18" charset="0"/>
                  </a:rPr>
                  <a:t> </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is general public service expenditures,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𝑠</m:t>
                        </m:r>
                      </m:e>
                      <m:sub>
                        <m:r>
                          <a:rPr lang="fr-FR" sz="1400" i="1">
                            <a:solidFill>
                              <a:srgbClr val="222222"/>
                            </a:solidFill>
                            <a:latin typeface="Cambria Math" panose="02040503050406030204" pitchFamily="18" charset="0"/>
                          </a:rPr>
                          <m:t>𝑑</m:t>
                        </m:r>
                      </m:sub>
                    </m:sSub>
                  </m:oMath>
                </a14:m>
                <a:r>
                  <a:rPr lang="en-GB" sz="1400" b="0" i="0" u="none" strike="noStrike" dirty="0">
                    <a:solidFill>
                      <a:srgbClr val="222222"/>
                    </a:solidFill>
                    <a:effectLst/>
                    <a:latin typeface="Times New Roman" panose="02020603050405020304" pitchFamily="18" charset="0"/>
                    <a:cs typeface="Times New Roman" panose="02020603050405020304" pitchFamily="18" charset="0"/>
                  </a:rPr>
                  <a:t> Federal Government </a:t>
                </a:r>
                <a:r>
                  <a:rPr lang="en-GB" sz="1400" b="0" i="0" u="none" strike="noStrike" dirty="0" err="1">
                    <a:solidFill>
                      <a:srgbClr val="222222"/>
                    </a:solidFill>
                    <a:effectLst/>
                    <a:latin typeface="Times New Roman" panose="02020603050405020304" pitchFamily="18" charset="0"/>
                    <a:cs typeface="Times New Roman" panose="02020603050405020304" pitchFamily="18" charset="0"/>
                  </a:rPr>
                  <a:t>defense</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expenditures,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𝑠</m:t>
                        </m:r>
                      </m:e>
                      <m:sub>
                        <m:r>
                          <a:rPr lang="fr-FR" sz="1400" i="1">
                            <a:solidFill>
                              <a:srgbClr val="222222"/>
                            </a:solidFill>
                            <a:latin typeface="Cambria Math" panose="02040503050406030204" pitchFamily="18" charset="0"/>
                          </a:rPr>
                          <m:t>𝑒𝑎</m:t>
                        </m:r>
                      </m:sub>
                    </m:sSub>
                  </m:oMath>
                </a14:m>
                <a:r>
                  <a:rPr lang="en-GB" sz="1400" b="0" i="0" u="none" strike="noStrike" dirty="0">
                    <a:solidFill>
                      <a:srgbClr val="222222"/>
                    </a:solidFill>
                    <a:effectLst/>
                    <a:latin typeface="Times New Roman" panose="02020603050405020304" pitchFamily="18" charset="0"/>
                    <a:cs typeface="Times New Roman" panose="02020603050405020304" pitchFamily="18" charset="0"/>
                  </a:rPr>
                  <a:t> Economic Affairs expenditures, </a:t>
                </a:r>
                <a:r>
                  <a:rPr lang="fr-FR" sz="1400" dirty="0">
                    <a:solidFill>
                      <a:srgbClr val="222222"/>
                    </a:solidFill>
                  </a:rPr>
                  <a:t>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𝑠</m:t>
                        </m:r>
                      </m:e>
                      <m:sub>
                        <m:r>
                          <a:rPr lang="fr-FR" sz="1400" i="1">
                            <a:solidFill>
                              <a:srgbClr val="222222"/>
                            </a:solidFill>
                            <a:latin typeface="Cambria Math" panose="02040503050406030204" pitchFamily="18" charset="0"/>
                          </a:rPr>
                          <m:t>h𝑎</m:t>
                        </m:r>
                      </m:sub>
                    </m:sSub>
                  </m:oMath>
                </a14:m>
                <a:r>
                  <a:rPr lang="en-GB" sz="1400" b="0" i="0" u="none" strike="noStrike" dirty="0">
                    <a:solidFill>
                      <a:srgbClr val="222222"/>
                    </a:solidFill>
                    <a:effectLst/>
                    <a:latin typeface="Times New Roman" panose="02020603050405020304" pitchFamily="18" charset="0"/>
                    <a:cs typeface="Times New Roman" panose="02020603050405020304" pitchFamily="18" charset="0"/>
                  </a:rPr>
                  <a:t> housing expenditures,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𝑠</m:t>
                        </m:r>
                      </m:e>
                      <m:sub>
                        <m:r>
                          <a:rPr lang="fr-FR" sz="1400" i="1">
                            <a:solidFill>
                              <a:srgbClr val="222222"/>
                            </a:solidFill>
                            <a:latin typeface="Cambria Math" panose="02040503050406030204" pitchFamily="18" charset="0"/>
                          </a:rPr>
                          <m:t>h</m:t>
                        </m:r>
                      </m:sub>
                    </m:sSub>
                  </m:oMath>
                </a14:m>
                <a:r>
                  <a:rPr lang="en-GB" sz="1400" b="0" i="1" u="none" strike="noStrike" dirty="0">
                    <a:solidFill>
                      <a:srgbClr val="222222"/>
                    </a:solidFill>
                    <a:effectLst/>
                    <a:latin typeface="Times New Roman" panose="02020603050405020304" pitchFamily="18" charset="0"/>
                    <a:cs typeface="Times New Roman" panose="02020603050405020304" pitchFamily="18" charset="0"/>
                  </a:rPr>
                  <a:t> </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health expenditure and </a:t>
                </a:r>
                <a14:m>
                  <m:oMath xmlns:m="http://schemas.openxmlformats.org/officeDocument/2006/math">
                    <m:sSub>
                      <m:sSubPr>
                        <m:ctrlPr>
                          <a:rPr lang="fr-FR" sz="1400" i="1">
                            <a:solidFill>
                              <a:srgbClr val="222222"/>
                            </a:solidFill>
                            <a:latin typeface="Cambria Math" panose="02040503050406030204" pitchFamily="18" charset="0"/>
                          </a:rPr>
                        </m:ctrlPr>
                      </m:sSubPr>
                      <m:e>
                        <m:r>
                          <a:rPr lang="fr-FR" sz="1400" i="1">
                            <a:solidFill>
                              <a:srgbClr val="222222"/>
                            </a:solidFill>
                            <a:latin typeface="Cambria Math" panose="02040503050406030204" pitchFamily="18" charset="0"/>
                          </a:rPr>
                          <m:t>𝑠</m:t>
                        </m:r>
                      </m:e>
                      <m:sub>
                        <m:r>
                          <a:rPr lang="fr-FR" sz="1400" i="1">
                            <a:solidFill>
                              <a:srgbClr val="222222"/>
                            </a:solidFill>
                            <a:latin typeface="Cambria Math" panose="02040503050406030204" pitchFamily="18" charset="0"/>
                          </a:rPr>
                          <m:t>𝑒</m:t>
                        </m:r>
                        <m:r>
                          <a:rPr lang="fr-FR" sz="1400" i="1">
                            <a:solidFill>
                              <a:srgbClr val="222222"/>
                            </a:solidFill>
                            <a:latin typeface="Cambria Math" panose="02040503050406030204" pitchFamily="18" charset="0"/>
                          </a:rPr>
                          <m:t>𝑑𝑢</m:t>
                        </m:r>
                      </m:sub>
                    </m:sSub>
                  </m:oMath>
                </a14:m>
                <a:r>
                  <a:rPr lang="en-GB" sz="1400" b="0" i="0" u="none" strike="noStrike" dirty="0">
                    <a:solidFill>
                      <a:srgbClr val="222222"/>
                    </a:solidFill>
                    <a:effectLst/>
                    <a:latin typeface="Times New Roman" panose="02020603050405020304" pitchFamily="18" charset="0"/>
                    <a:cs typeface="Times New Roman" panose="02020603050405020304" pitchFamily="18" charset="0"/>
                  </a:rPr>
                  <a:t> education expenditure.</a:t>
                </a:r>
                <a:br>
                  <a:rPr lang="en-GB" sz="1400" dirty="0"/>
                </a:br>
                <a:endParaRPr lang="en-FR" sz="140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C19B109C-26C5-4099-B134-60C91860F4A9}"/>
                  </a:ext>
                </a:extLst>
              </p:cNvPr>
              <p:cNvSpPr txBox="1">
                <a:spLocks noRot="1" noChangeAspect="1" noMove="1" noResize="1" noEditPoints="1" noAdjustHandles="1" noChangeArrowheads="1" noChangeShapeType="1" noTextEdit="1"/>
              </p:cNvSpPr>
              <p:nvPr/>
            </p:nvSpPr>
            <p:spPr>
              <a:xfrm>
                <a:off x="92867" y="1590430"/>
                <a:ext cx="4432893" cy="5359481"/>
              </a:xfrm>
              <a:prstGeom prst="rect">
                <a:avLst/>
              </a:prstGeom>
              <a:blipFill>
                <a:blip r:embed="rId7"/>
                <a:stretch>
                  <a:fillRect l="-571" t="-236" r="-286"/>
                </a:stretch>
              </a:blipFill>
            </p:spPr>
            <p:txBody>
              <a:bodyPr/>
              <a:lstStyle/>
              <a:p>
                <a:r>
                  <a:rPr lang="en-FR">
                    <a:noFill/>
                  </a:rPr>
                  <a:t> </a:t>
                </a:r>
              </a:p>
            </p:txBody>
          </p:sp>
        </mc:Fallback>
      </mc:AlternateContent>
    </p:spTree>
    <p:extLst>
      <p:ext uri="{BB962C8B-B14F-4D97-AF65-F5344CB8AC3E}">
        <p14:creationId xmlns:p14="http://schemas.microsoft.com/office/powerpoint/2010/main" val="206449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185738" y="147253"/>
            <a:ext cx="12099131"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6. Analyzing the Taylor Rule Spreads and their Significance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3509843" y="2331341"/>
            <a:ext cx="23909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6" name="ZoneTexte 23">
            <a:extLst>
              <a:ext uri="{FF2B5EF4-FFF2-40B4-BE49-F238E27FC236}">
                <a16:creationId xmlns:a16="http://schemas.microsoft.com/office/drawing/2014/main" id="{48B89326-CEFD-BA79-9C19-6C10BFB1A4FB}"/>
              </a:ext>
            </a:extLst>
          </p:cNvPr>
          <p:cNvSpPr txBox="1"/>
          <p:nvPr/>
        </p:nvSpPr>
        <p:spPr>
          <a:xfrm>
            <a:off x="92869" y="946203"/>
            <a:ext cx="12099131"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TAYLOR RULE SPREADS</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pic>
        <p:nvPicPr>
          <p:cNvPr id="7170" name="Picture 2">
            <a:extLst>
              <a:ext uri="{FF2B5EF4-FFF2-40B4-BE49-F238E27FC236}">
                <a16:creationId xmlns:a16="http://schemas.microsoft.com/office/drawing/2014/main" id="{C46C02FA-5C05-FE8A-1342-A1585F563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29" y="1616180"/>
            <a:ext cx="6450424" cy="33358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a:extLst>
              <a:ext uri="{FF2B5EF4-FFF2-40B4-BE49-F238E27FC236}">
                <a16:creationId xmlns:a16="http://schemas.microsoft.com/office/drawing/2014/main" id="{A99CF485-9C54-82D5-5164-BAE543F7C26F}"/>
              </a:ext>
            </a:extLst>
          </p:cNvPr>
          <p:cNvPicPr>
            <a:picLocks noChangeAspect="1"/>
          </p:cNvPicPr>
          <p:nvPr/>
        </p:nvPicPr>
        <p:blipFill>
          <a:blip r:embed="rId4"/>
          <a:stretch>
            <a:fillRect/>
          </a:stretch>
        </p:blipFill>
        <p:spPr>
          <a:xfrm>
            <a:off x="89177" y="5027854"/>
            <a:ext cx="6841331" cy="1560018"/>
          </a:xfrm>
          <a:prstGeom prst="rect">
            <a:avLst/>
          </a:prstGeom>
        </p:spPr>
      </p:pic>
      <p:sp>
        <p:nvSpPr>
          <p:cNvPr id="13" name="TextBox 12">
            <a:extLst>
              <a:ext uri="{FF2B5EF4-FFF2-40B4-BE49-F238E27FC236}">
                <a16:creationId xmlns:a16="http://schemas.microsoft.com/office/drawing/2014/main" id="{53429043-CD17-0EBA-92FE-882CF27EC968}"/>
              </a:ext>
            </a:extLst>
          </p:cNvPr>
          <p:cNvSpPr txBox="1"/>
          <p:nvPr/>
        </p:nvSpPr>
        <p:spPr>
          <a:xfrm>
            <a:off x="6548153" y="1616180"/>
            <a:ext cx="5546118" cy="5047536"/>
          </a:xfrm>
          <a:prstGeom prst="rect">
            <a:avLst/>
          </a:prstGeom>
          <a:noFill/>
        </p:spPr>
        <p:txBody>
          <a:bodyPr wrap="square" rtlCol="0">
            <a:spAutoFit/>
          </a:bodyPr>
          <a:lstStyle/>
          <a:p>
            <a:pPr marL="171450" indent="-171450">
              <a:buFont typeface="Wingdings" pitchFamily="2" charset="2"/>
              <a:buChar char="§"/>
            </a:pPr>
            <a:r>
              <a:rPr lang="en-GB" sz="1400" dirty="0">
                <a:solidFill>
                  <a:srgbClr val="222222"/>
                </a:solidFill>
                <a:latin typeface="Times New Roman" panose="02020603050405020304" pitchFamily="18" charset="0"/>
                <a:cs typeface="Times New Roman" panose="02020603050405020304" pitchFamily="18" charset="0"/>
              </a:rPr>
              <a:t>O</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n the one hand, the spread represents the gap that the Fed’s communication is supposed to solve for, and, on the other hand, the variation of the spread shows the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degree of success/failure of the Fed in its communicative effort</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a:t>
            </a:r>
          </a:p>
          <a:p>
            <a:endParaRPr lang="en-GB" sz="1400" dirty="0">
              <a:solidFill>
                <a:srgbClr val="222222"/>
              </a:solidFill>
              <a:latin typeface="Times New Roman" panose="02020603050405020304" pitchFamily="18" charset="0"/>
              <a:cs typeface="Times New Roman" panose="02020603050405020304" pitchFamily="18" charset="0"/>
            </a:endParaRPr>
          </a:p>
          <a:p>
            <a:pPr marL="171450" indent="-1714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A marked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periodic difference </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can be observed</a:t>
            </a:r>
            <a:r>
              <a:rPr lang="en-GB" sz="1400" dirty="0">
                <a:solidFill>
                  <a:srgbClr val="222222"/>
                </a:solidFill>
                <a:latin typeface="Times New Roman" panose="02020603050405020304" pitchFamily="18" charset="0"/>
                <a:cs typeface="Times New Roman" panose="02020603050405020304" pitchFamily="18" charset="0"/>
              </a:rPr>
              <a:t> </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between the seventeen years of the Great Inflation and the Great Moderation (1983Q1-2007Q2), where the spreads turn negative, i.e. higher than the optimal rate, for all sectors except banks. </a:t>
            </a:r>
          </a:p>
          <a:p>
            <a:endParaRPr lang="en-GB" sz="1400" dirty="0">
              <a:solidFill>
                <a:srgbClr val="222222"/>
              </a:solidFill>
              <a:latin typeface="Times New Roman" panose="02020603050405020304" pitchFamily="18" charset="0"/>
              <a:cs typeface="Times New Roman" panose="02020603050405020304" pitchFamily="18" charset="0"/>
            </a:endParaRPr>
          </a:p>
          <a:p>
            <a:pPr marL="171450" indent="-171450">
              <a:buFont typeface="Wingdings" pitchFamily="2" charset="2"/>
              <a:buChar char="§"/>
            </a:pPr>
            <a:r>
              <a:rPr lang="en-GB" sz="1400" dirty="0">
                <a:solidFill>
                  <a:srgbClr val="222222"/>
                </a:solidFill>
                <a:latin typeface="Times New Roman" panose="02020603050405020304" pitchFamily="18" charset="0"/>
                <a:cs typeface="Times New Roman" panose="02020603050405020304" pitchFamily="18" charset="0"/>
              </a:rPr>
              <a:t>A</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structural break in the data </a:t>
            </a:r>
            <a:r>
              <a:rPr lang="en-GB" sz="1400" i="0" u="none" strike="noStrike" dirty="0">
                <a:effectLst/>
                <a:latin typeface="Times New Roman" panose="02020603050405020304" pitchFamily="18" charset="0"/>
                <a:cs typeface="Times New Roman" panose="02020603050405020304" pitchFamily="18" charset="0"/>
              </a:rPr>
              <a:t>(Chow 1960) </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can be observed in 1982 which marks the end of the Great Inflation and the beginning of the Great Moderation. Only the household data indicates a pattern that is significantly different before and after that period. </a:t>
            </a:r>
          </a:p>
          <a:p>
            <a:endParaRPr lang="en-GB" sz="1400" dirty="0">
              <a:solidFill>
                <a:srgbClr val="222222"/>
              </a:solidFill>
              <a:latin typeface="Times New Roman" panose="02020603050405020304" pitchFamily="18" charset="0"/>
              <a:cs typeface="Times New Roman" panose="02020603050405020304" pitchFamily="18" charset="0"/>
            </a:endParaRPr>
          </a:p>
          <a:p>
            <a:pPr marL="171450" indent="-171450">
              <a:buFont typeface="Wingdings" pitchFamily="2" charset="2"/>
              <a:buChar char="§"/>
            </a:pPr>
            <a:r>
              <a:rPr lang="en-GB" sz="1400" dirty="0">
                <a:solidFill>
                  <a:srgbClr val="222222"/>
                </a:solidFill>
                <a:latin typeface="Times New Roman" panose="02020603050405020304" pitchFamily="18" charset="0"/>
                <a:cs typeface="Times New Roman" panose="02020603050405020304" pitchFamily="18" charset="0"/>
              </a:rPr>
              <a:t>How “moderate” is </a:t>
            </a:r>
            <a:r>
              <a:rPr lang="en-GB" sz="1400" b="1" dirty="0">
                <a:solidFill>
                  <a:schemeClr val="accent1"/>
                </a:solidFill>
                <a:latin typeface="Times New Roman" panose="02020603050405020304" pitchFamily="18" charset="0"/>
                <a:cs typeface="Times New Roman" panose="02020603050405020304" pitchFamily="18" charset="0"/>
              </a:rPr>
              <a:t>the great moderation </a:t>
            </a:r>
            <a:r>
              <a:rPr lang="en-GB" sz="1400" dirty="0">
                <a:solidFill>
                  <a:srgbClr val="222222"/>
                </a:solidFill>
                <a:latin typeface="Times New Roman" panose="02020603050405020304" pitchFamily="18" charset="0"/>
                <a:cs typeface="Times New Roman" panose="02020603050405020304" pitchFamily="18" charset="0"/>
              </a:rPr>
              <a:t>if we look at the spreads?</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a:t>
            </a:r>
          </a:p>
          <a:p>
            <a:pPr marL="171450" indent="-171450">
              <a:buFont typeface="Wingdings" pitchFamily="2" charset="2"/>
              <a:buChar char="§"/>
            </a:pPr>
            <a:endParaRPr lang="en-GB" sz="1400" dirty="0">
              <a:solidFill>
                <a:srgbClr val="222222"/>
              </a:solidFill>
              <a:latin typeface="Times New Roman" panose="02020603050405020304" pitchFamily="18" charset="0"/>
              <a:cs typeface="Times New Roman" panose="02020603050405020304" pitchFamily="18" charset="0"/>
            </a:endParaRPr>
          </a:p>
          <a:p>
            <a:pPr marL="171450" indent="-1714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Both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households</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and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firms</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continue to have market rates that are above their optimal rate for the period of the financial crisis and after (2007Q3-2020Q4). The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financial</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a:t>
            </a:r>
            <a:r>
              <a:rPr lang="en-GB" sz="1400" b="1" i="0" u="none" strike="noStrike" dirty="0">
                <a:solidFill>
                  <a:schemeClr val="accent1"/>
                </a:solidFill>
                <a:effectLst/>
                <a:latin typeface="Times New Roman" panose="02020603050405020304" pitchFamily="18" charset="0"/>
                <a:cs typeface="Times New Roman" panose="02020603050405020304" pitchFamily="18" charset="0"/>
              </a:rPr>
              <a:t>sector</a:t>
            </a:r>
            <a:r>
              <a:rPr lang="en-GB" sz="1400" b="0" i="0" u="none" strike="noStrike" dirty="0">
                <a:solidFill>
                  <a:srgbClr val="222222"/>
                </a:solidFill>
                <a:effectLst/>
                <a:latin typeface="Times New Roman" panose="02020603050405020304" pitchFamily="18" charset="0"/>
                <a:cs typeface="Times New Roman" panose="02020603050405020304" pitchFamily="18" charset="0"/>
              </a:rPr>
              <a:t> is the only sector whose rates are consistently below their optimal level. </a:t>
            </a:r>
            <a:r>
              <a:rPr lang="en-GB" sz="1400" b="1" dirty="0">
                <a:solidFill>
                  <a:schemeClr val="accent1"/>
                </a:solidFill>
                <a:latin typeface="Times New Roman" panose="02020603050405020304" pitchFamily="18" charset="0"/>
                <a:cs typeface="Times New Roman" panose="02020603050405020304" pitchFamily="18" charset="0"/>
              </a:rPr>
              <a:t>Public sector </a:t>
            </a:r>
            <a:r>
              <a:rPr lang="en-GB" sz="1400" dirty="0">
                <a:solidFill>
                  <a:srgbClr val="222222"/>
                </a:solidFill>
                <a:latin typeface="Times New Roman" panose="02020603050405020304" pitchFamily="18" charset="0"/>
                <a:cs typeface="Times New Roman" panose="02020603050405020304" pitchFamily="18" charset="0"/>
              </a:rPr>
              <a:t>has regained some ground after the great moderation. </a:t>
            </a:r>
            <a:endParaRPr lang="en-GB" sz="1400" b="0" i="0" u="none" strike="noStrike" dirty="0">
              <a:solidFill>
                <a:srgbClr val="222222"/>
              </a:solidFill>
              <a:effectLst/>
              <a:latin typeface="Times New Roman" panose="02020603050405020304" pitchFamily="18" charset="0"/>
              <a:cs typeface="Times New Roman" panose="02020603050405020304" pitchFamily="18" charset="0"/>
            </a:endParaRPr>
          </a:p>
          <a:p>
            <a:pPr marL="171450" indent="-171450">
              <a:buFont typeface="Wingdings" pitchFamily="2" charset="2"/>
              <a:buChar char="§"/>
            </a:pPr>
            <a:endParaRPr lang="en-GB" sz="14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32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0" y="145584"/>
            <a:ext cx="7622381" cy="523220"/>
          </a:xfrm>
          <a:prstGeom prst="rect">
            <a:avLst/>
          </a:prstGeom>
          <a:noFill/>
        </p:spPr>
        <p:txBody>
          <a:bodyPr wrap="square" rtlCol="0">
            <a:spAutoFit/>
          </a:bodyPr>
          <a:lstStyle/>
          <a:p>
            <a:pPr algn="ctr"/>
            <a:r>
              <a:rPr lang="en-FR" sz="2800" dirty="0">
                <a:solidFill>
                  <a:schemeClr val="accent5">
                    <a:lumMod val="75000"/>
                  </a:schemeClr>
                </a:solidFill>
                <a:latin typeface="Calibri Light" panose="020F0302020204030204" pitchFamily="34" charset="0"/>
                <a:cs typeface="Calibri Light" panose="020F0302020204030204" pitchFamily="34" charset="0"/>
              </a:rPr>
              <a:t>7. Data Collection and Empirical Methodology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4376736" y="2409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20" name="ZoneTexte 23">
            <a:extLst>
              <a:ext uri="{FF2B5EF4-FFF2-40B4-BE49-F238E27FC236}">
                <a16:creationId xmlns:a16="http://schemas.microsoft.com/office/drawing/2014/main" id="{F086C5DF-31B9-7749-9805-3ADCC4185A41}"/>
              </a:ext>
            </a:extLst>
          </p:cNvPr>
          <p:cNvSpPr txBox="1"/>
          <p:nvPr/>
        </p:nvSpPr>
        <p:spPr>
          <a:xfrm>
            <a:off x="333983" y="1030833"/>
            <a:ext cx="4706543"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DATA COLLECTION</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21" name="TextBox 20">
            <a:extLst>
              <a:ext uri="{FF2B5EF4-FFF2-40B4-BE49-F238E27FC236}">
                <a16:creationId xmlns:a16="http://schemas.microsoft.com/office/drawing/2014/main" id="{E89CDC3F-08BA-E6DD-9E16-1FC4549D645F}"/>
              </a:ext>
            </a:extLst>
          </p:cNvPr>
          <p:cNvSpPr txBox="1"/>
          <p:nvPr/>
        </p:nvSpPr>
        <p:spPr>
          <a:xfrm>
            <a:off x="436070" y="1493393"/>
            <a:ext cx="4584520" cy="2031325"/>
          </a:xfrm>
          <a:prstGeom prst="rect">
            <a:avLst/>
          </a:prstGeom>
          <a:noFill/>
        </p:spPr>
        <p:txBody>
          <a:bodyPr wrap="square" rtlCol="0">
            <a:spAutoFit/>
          </a:bodyPr>
          <a:lstStyle/>
          <a:p>
            <a:endParaRPr lang="en-FR" sz="14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400" dirty="0">
                <a:latin typeface="Times New Roman" panose="02020603050405020304" pitchFamily="18" charset="0"/>
                <a:cs typeface="Times New Roman" panose="02020603050405020304" pitchFamily="18" charset="0"/>
              </a:rPr>
              <a:t>W</a:t>
            </a:r>
            <a:r>
              <a:rPr lang="en-GB" sz="1400" b="0" i="0" strike="noStrike" dirty="0">
                <a:effectLst/>
                <a:latin typeface="Times New Roman" panose="02020603050405020304" pitchFamily="18" charset="0"/>
                <a:cs typeface="Times New Roman" panose="02020603050405020304" pitchFamily="18" charset="0"/>
              </a:rPr>
              <a:t>e have collected , through various web scrapping tools, 56 years (1965Q1</a:t>
            </a:r>
            <a:r>
              <a:rPr lang="en-GB" sz="1400" dirty="0">
                <a:solidFill>
                  <a:srgbClr val="222222"/>
                </a:solidFill>
                <a:latin typeface="Times New Roman" panose="02020603050405020304" pitchFamily="18" charset="0"/>
                <a:cs typeface="Times New Roman" panose="02020603050405020304" pitchFamily="18" charset="0"/>
              </a:rPr>
              <a:t> –</a:t>
            </a:r>
            <a:r>
              <a:rPr lang="en-GB" sz="1400" b="0" i="0" strike="noStrike" dirty="0">
                <a:effectLst/>
                <a:latin typeface="Times New Roman" panose="02020603050405020304" pitchFamily="18" charset="0"/>
                <a:cs typeface="Times New Roman" panose="02020603050405020304" pitchFamily="18" charset="0"/>
              </a:rPr>
              <a:t> 2020Q4) of public documents from the Federal Reserve</a:t>
            </a:r>
          </a:p>
          <a:p>
            <a:endParaRPr lang="en-GB" sz="1400" b="0" i="0" strike="noStrike" dirty="0">
              <a:effectLst/>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2328 s</a:t>
            </a:r>
            <a:r>
              <a:rPr lang="en-GB" sz="1400" b="0" i="0" strike="noStrike" dirty="0">
                <a:effectLst/>
                <a:latin typeface="Times New Roman" panose="02020603050405020304" pitchFamily="18" charset="0"/>
                <a:cs typeface="Times New Roman" panose="02020603050405020304" pitchFamily="18" charset="0"/>
              </a:rPr>
              <a:t>peeches made by the Board of Governors </a:t>
            </a:r>
          </a:p>
          <a:p>
            <a:pPr lvl="1"/>
            <a:endParaRPr lang="en-GB" sz="1400" b="0" i="0" strike="noStrike" dirty="0">
              <a:effectLst/>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GB" sz="1400" b="0" i="0" u="none" strike="noStrike" dirty="0">
                <a:solidFill>
                  <a:srgbClr val="222222"/>
                </a:solidFill>
                <a:effectLst/>
                <a:latin typeface="Times New Roman" panose="02020603050405020304" pitchFamily="18" charset="0"/>
                <a:cs typeface="Times New Roman" panose="02020603050405020304" pitchFamily="18" charset="0"/>
              </a:rPr>
              <a:t>2459 s</a:t>
            </a:r>
            <a:r>
              <a:rPr lang="en-GB" sz="1400" dirty="0">
                <a:latin typeface="Times New Roman" panose="02020603050405020304" pitchFamily="18" charset="0"/>
                <a:cs typeface="Times New Roman" panose="02020603050405020304" pitchFamily="18" charset="0"/>
              </a:rPr>
              <a:t>peeches made by </a:t>
            </a:r>
            <a:r>
              <a:rPr lang="en-GB" sz="1400" b="0" i="0" strike="noStrike" dirty="0">
                <a:effectLst/>
                <a:latin typeface="Times New Roman" panose="02020603050405020304" pitchFamily="18" charset="0"/>
                <a:cs typeface="Times New Roman" panose="02020603050405020304" pitchFamily="18" charset="0"/>
              </a:rPr>
              <a:t>the twelve regional bank presidents</a:t>
            </a:r>
            <a:endParaRPr lang="en-FR" sz="1400" dirty="0">
              <a:latin typeface="Times New Roman" panose="02020603050405020304" pitchFamily="18" charset="0"/>
              <a:cs typeface="Times New Roman" panose="02020603050405020304" pitchFamily="18" charset="0"/>
            </a:endParaRPr>
          </a:p>
        </p:txBody>
      </p:sp>
      <p:sp>
        <p:nvSpPr>
          <p:cNvPr id="5" name="ZoneTexte 23">
            <a:extLst>
              <a:ext uri="{FF2B5EF4-FFF2-40B4-BE49-F238E27FC236}">
                <a16:creationId xmlns:a16="http://schemas.microsoft.com/office/drawing/2014/main" id="{06CE0E0F-1E96-DDF2-74DF-B854F687AFB7}"/>
              </a:ext>
            </a:extLst>
          </p:cNvPr>
          <p:cNvSpPr txBox="1"/>
          <p:nvPr/>
        </p:nvSpPr>
        <p:spPr>
          <a:xfrm>
            <a:off x="5162549" y="1030833"/>
            <a:ext cx="6853237"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AUDIENCE-SPECIFIC DICTIONARIES</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6" name="ZoneTexte 23">
            <a:extLst>
              <a:ext uri="{FF2B5EF4-FFF2-40B4-BE49-F238E27FC236}">
                <a16:creationId xmlns:a16="http://schemas.microsoft.com/office/drawing/2014/main" id="{87ED7ADD-D7C8-3B40-6CD8-542B2C1B5587}"/>
              </a:ext>
            </a:extLst>
          </p:cNvPr>
          <p:cNvSpPr txBox="1"/>
          <p:nvPr/>
        </p:nvSpPr>
        <p:spPr>
          <a:xfrm>
            <a:off x="5158408" y="3678607"/>
            <a:ext cx="6857377"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MEASURING TONE OF SPEECHES</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7" name="TextBox 6">
            <a:extLst>
              <a:ext uri="{FF2B5EF4-FFF2-40B4-BE49-F238E27FC236}">
                <a16:creationId xmlns:a16="http://schemas.microsoft.com/office/drawing/2014/main" id="{4E15BF73-FBC0-25B1-C182-954E22CCAF51}"/>
              </a:ext>
            </a:extLst>
          </p:cNvPr>
          <p:cNvSpPr txBox="1"/>
          <p:nvPr/>
        </p:nvSpPr>
        <p:spPr>
          <a:xfrm>
            <a:off x="5158408" y="1246345"/>
            <a:ext cx="6857377" cy="2492990"/>
          </a:xfrm>
          <a:prstGeom prst="rect">
            <a:avLst/>
          </a:prstGeom>
          <a:noFill/>
        </p:spPr>
        <p:txBody>
          <a:bodyPr wrap="square" rtlCol="0">
            <a:spAutoFit/>
          </a:bodyPr>
          <a:lstStyle/>
          <a:p>
            <a:endParaRPr lang="en-FR" sz="13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300" dirty="0">
                <a:solidFill>
                  <a:srgbClr val="222222"/>
                </a:solidFill>
                <a:latin typeface="Times New Roman" panose="02020603050405020304" pitchFamily="18" charset="0"/>
                <a:cs typeface="Times New Roman" panose="02020603050405020304" pitchFamily="18" charset="0"/>
              </a:rPr>
              <a:t>W</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e created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four different dictionaries</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 each dictionary representing a different audience group. The dictionary specific-audiences are the bank, the firms, the government and the households, accounting.</a:t>
            </a:r>
          </a:p>
          <a:p>
            <a:endParaRPr lang="en-GB" sz="1300" b="0" i="0" u="none" strike="noStrike"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300" b="0" i="0" u="none" strike="noStrike" dirty="0">
                <a:solidFill>
                  <a:srgbClr val="222222"/>
                </a:solidFill>
                <a:effectLst/>
                <a:latin typeface="Times New Roman" panose="02020603050405020304" pitchFamily="18" charset="0"/>
                <a:cs typeface="Times New Roman" panose="02020603050405020304" pitchFamily="18" charset="0"/>
              </a:rPr>
              <a:t>We used w-shingling to generate a list of n-grams that occur in the speeches of the dataset, and obtain the number of occurrences of each. </a:t>
            </a:r>
          </a:p>
          <a:p>
            <a:pPr marL="285750" indent="-285750">
              <a:buFont typeface="Wingdings" pitchFamily="2" charset="2"/>
              <a:buChar char="§"/>
            </a:pPr>
            <a:endParaRPr lang="en-GB" sz="1300" dirty="0">
              <a:solidFill>
                <a:srgbClr val="222222"/>
              </a:solidFill>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300" b="0" i="0" u="none" strike="noStrike" dirty="0">
                <a:solidFill>
                  <a:srgbClr val="222222"/>
                </a:solidFill>
                <a:effectLst/>
                <a:latin typeface="Times New Roman" panose="02020603050405020304" pitchFamily="18" charset="0"/>
                <a:cs typeface="Times New Roman" panose="02020603050405020304" pitchFamily="18" charset="0"/>
              </a:rPr>
              <a:t>Having done this, we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manually selected the n-grams </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and classified them into the different audience-based dictionaries, which allowed us to contextualize the different n-grams and verify their significance.</a:t>
            </a:r>
          </a:p>
          <a:p>
            <a:pPr marL="285750" indent="-285750">
              <a:buFont typeface="Wingdings" pitchFamily="2" charset="2"/>
              <a:buChar char="§"/>
            </a:pPr>
            <a:endParaRPr lang="en-FR" sz="13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2D03905-69AE-71FB-1472-2C77E23CFA30}"/>
              </a:ext>
            </a:extLst>
          </p:cNvPr>
          <p:cNvSpPr txBox="1"/>
          <p:nvPr/>
        </p:nvSpPr>
        <p:spPr>
          <a:xfrm>
            <a:off x="5158409" y="4086792"/>
            <a:ext cx="6857377" cy="2400657"/>
          </a:xfrm>
          <a:prstGeom prst="rect">
            <a:avLst/>
          </a:prstGeom>
          <a:noFill/>
        </p:spPr>
        <p:txBody>
          <a:bodyPr wrap="square" rtlCol="0">
            <a:spAutoFit/>
          </a:bodyPr>
          <a:lstStyle/>
          <a:p>
            <a:pPr algn="just"/>
            <a:endParaRPr lang="en-FR" sz="1200"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300" b="0" i="0" u="none" strike="noStrike" dirty="0">
                <a:solidFill>
                  <a:srgbClr val="222222"/>
                </a:solidFill>
                <a:effectLst/>
                <a:latin typeface="Times New Roman" panose="02020603050405020304" pitchFamily="18" charset="0"/>
                <a:cs typeface="Times New Roman" panose="02020603050405020304" pitchFamily="18" charset="0"/>
              </a:rPr>
              <a:t>To quantify the tone of each communication, we follow the standard practice and use an </a:t>
            </a:r>
            <a:r>
              <a:rPr lang="en-GB" sz="1300" b="1" i="0" u="none" strike="noStrike" dirty="0">
                <a:solidFill>
                  <a:schemeClr val="accent1"/>
                </a:solidFill>
                <a:effectLst/>
                <a:latin typeface="Times New Roman" panose="02020603050405020304" pitchFamily="18" charset="0"/>
                <a:cs typeface="Times New Roman" panose="02020603050405020304" pitchFamily="18" charset="0"/>
              </a:rPr>
              <a:t>automated linguistic text approach. </a:t>
            </a:r>
            <a:r>
              <a:rPr lang="en-GB" sz="1300" b="0" i="0" u="none" strike="noStrike" dirty="0">
                <a:solidFill>
                  <a:srgbClr val="222222"/>
                </a:solidFill>
                <a:effectLst/>
                <a:latin typeface="Times New Roman" panose="02020603050405020304" pitchFamily="18" charset="0"/>
                <a:cs typeface="Times New Roman" panose="02020603050405020304" pitchFamily="18" charset="0"/>
              </a:rPr>
              <a:t>This process searches each of the 4787 speeches and interviews for words and counts the number of positive or negative words in each speech.</a:t>
            </a:r>
          </a:p>
          <a:p>
            <a:pPr marL="285750" indent="-285750">
              <a:buFont typeface="Wingdings" pitchFamily="2" charset="2"/>
              <a:buChar char="§"/>
            </a:pPr>
            <a:endParaRPr lang="en-GB" sz="1300" b="0" i="0" u="none" strike="noStrike"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GB" sz="1300" b="0" i="0" u="none" strike="noStrike" dirty="0">
                <a:solidFill>
                  <a:srgbClr val="222222"/>
                </a:solidFill>
                <a:effectLst/>
                <a:latin typeface="Times New Roman" panose="02020603050405020304" pitchFamily="18" charset="0"/>
                <a:cs typeface="Times New Roman" panose="02020603050405020304" pitchFamily="18" charset="0"/>
              </a:rPr>
              <a:t>The value measuring the tone of each speech and interview is calculated with the following formula for each dictionary:</a:t>
            </a:r>
            <a:endParaRPr lang="en-GB" sz="13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itchFamily="2" charset="2"/>
              <a:buChar char="§"/>
            </a:pPr>
            <a:endParaRPr lang="en-GB" sz="1200" b="0" i="0" u="none" strike="noStrike" dirty="0">
              <a:solidFill>
                <a:srgbClr val="222222"/>
              </a:solidFill>
              <a:effectLst/>
              <a:latin typeface="Times New Roman" panose="02020603050405020304" pitchFamily="18" charset="0"/>
              <a:cs typeface="Times New Roman" panose="02020603050405020304" pitchFamily="18" charset="0"/>
            </a:endParaRPr>
          </a:p>
          <a:p>
            <a:br>
              <a:rPr lang="en-GB" sz="1200" dirty="0"/>
            </a:br>
            <a:br>
              <a:rPr lang="en-GB" sz="1200" dirty="0"/>
            </a:br>
            <a:endParaRPr lang="en-GB" sz="1200" dirty="0">
              <a:solidFill>
                <a:srgbClr val="222222"/>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
            </a:pPr>
            <a:endParaRPr lang="en-FR" sz="1200" dirty="0">
              <a:latin typeface="Times New Roman" panose="02020603050405020304" pitchFamily="18" charset="0"/>
              <a:cs typeface="Times New Roman" panose="02020603050405020304" pitchFamily="18" charset="0"/>
            </a:endParaRPr>
          </a:p>
        </p:txBody>
      </p:sp>
      <p:pic>
        <p:nvPicPr>
          <p:cNvPr id="11" name="Picture 10" descr="Table&#10;&#10;Description automatically generated with medium confidence">
            <a:extLst>
              <a:ext uri="{FF2B5EF4-FFF2-40B4-BE49-F238E27FC236}">
                <a16:creationId xmlns:a16="http://schemas.microsoft.com/office/drawing/2014/main" id="{38ED23AB-EBC0-706B-48E8-73D8F6E720BA}"/>
              </a:ext>
            </a:extLst>
          </p:cNvPr>
          <p:cNvPicPr>
            <a:picLocks noChangeAspect="1"/>
          </p:cNvPicPr>
          <p:nvPr/>
        </p:nvPicPr>
        <p:blipFill>
          <a:blip r:embed="rId3"/>
          <a:stretch>
            <a:fillRect/>
          </a:stretch>
        </p:blipFill>
        <p:spPr>
          <a:xfrm>
            <a:off x="6955146" y="5541080"/>
            <a:ext cx="3263900" cy="1016000"/>
          </a:xfrm>
          <a:prstGeom prst="rect">
            <a:avLst/>
          </a:prstGeom>
        </p:spPr>
      </p:pic>
      <p:pic>
        <p:nvPicPr>
          <p:cNvPr id="9" name="Picture 8" descr="Chart, histogram&#10;&#10;Description automatically generated">
            <a:extLst>
              <a:ext uri="{FF2B5EF4-FFF2-40B4-BE49-F238E27FC236}">
                <a16:creationId xmlns:a16="http://schemas.microsoft.com/office/drawing/2014/main" id="{5EF3566F-4207-2E1E-99A5-FF08F2ECAF20}"/>
              </a:ext>
            </a:extLst>
          </p:cNvPr>
          <p:cNvPicPr>
            <a:picLocks noChangeAspect="1"/>
          </p:cNvPicPr>
          <p:nvPr/>
        </p:nvPicPr>
        <p:blipFill rotWithShape="1">
          <a:blip r:embed="rId4"/>
          <a:srcRect r="5491"/>
          <a:stretch/>
        </p:blipFill>
        <p:spPr>
          <a:xfrm>
            <a:off x="0" y="4086791"/>
            <a:ext cx="5167915" cy="2400657"/>
          </a:xfrm>
          <a:prstGeom prst="rect">
            <a:avLst/>
          </a:prstGeom>
        </p:spPr>
      </p:pic>
    </p:spTree>
    <p:extLst>
      <p:ext uri="{BB962C8B-B14F-4D97-AF65-F5344CB8AC3E}">
        <p14:creationId xmlns:p14="http://schemas.microsoft.com/office/powerpoint/2010/main" val="203177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B738FE-208C-D45A-A77C-C15AE6498C42}"/>
              </a:ext>
            </a:extLst>
          </p:cNvPr>
          <p:cNvSpPr/>
          <p:nvPr/>
        </p:nvSpPr>
        <p:spPr>
          <a:xfrm>
            <a:off x="0" y="0"/>
            <a:ext cx="185738" cy="814388"/>
          </a:xfrm>
          <a:prstGeom prst="rect">
            <a:avLst/>
          </a:prstGeom>
          <a:solidFill>
            <a:schemeClr val="accent5">
              <a:lumMod val="7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accent5">
                  <a:lumMod val="75000"/>
                </a:schemeClr>
              </a:solidFill>
            </a:endParaRPr>
          </a:p>
        </p:txBody>
      </p:sp>
      <p:sp>
        <p:nvSpPr>
          <p:cNvPr id="3" name="TextBox 2">
            <a:extLst>
              <a:ext uri="{FF2B5EF4-FFF2-40B4-BE49-F238E27FC236}">
                <a16:creationId xmlns:a16="http://schemas.microsoft.com/office/drawing/2014/main" id="{EC895A06-26DD-95E8-B61E-30FFD6163750}"/>
              </a:ext>
            </a:extLst>
          </p:cNvPr>
          <p:cNvSpPr txBox="1"/>
          <p:nvPr/>
        </p:nvSpPr>
        <p:spPr>
          <a:xfrm>
            <a:off x="185738" y="145584"/>
            <a:ext cx="12099131" cy="523220"/>
          </a:xfrm>
          <a:prstGeom prst="rect">
            <a:avLst/>
          </a:prstGeom>
          <a:noFill/>
        </p:spPr>
        <p:txBody>
          <a:bodyPr wrap="square" rtlCol="0">
            <a:spAutoFit/>
          </a:bodyPr>
          <a:lstStyle/>
          <a:p>
            <a:r>
              <a:rPr lang="en-FR" sz="2800" dirty="0">
                <a:solidFill>
                  <a:schemeClr val="accent5">
                    <a:lumMod val="75000"/>
                  </a:schemeClr>
                </a:solidFill>
                <a:latin typeface="Calibri Light" panose="020F0302020204030204" pitchFamily="34" charset="0"/>
                <a:cs typeface="Calibri Light" panose="020F0302020204030204" pitchFamily="34" charset="0"/>
              </a:rPr>
              <a:t>8. Tone Score Results and Implications for our Study  </a:t>
            </a:r>
          </a:p>
        </p:txBody>
      </p:sp>
      <p:sp>
        <p:nvSpPr>
          <p:cNvPr id="15" name="AutoShape 14" descr="Salle De Gym Banque d'images et photos libres de droit - iStock">
            <a:extLst>
              <a:ext uri="{FF2B5EF4-FFF2-40B4-BE49-F238E27FC236}">
                <a16:creationId xmlns:a16="http://schemas.microsoft.com/office/drawing/2014/main" id="{56C4D59B-20C9-6C89-B520-9AF13314101B}"/>
              </a:ext>
            </a:extLst>
          </p:cNvPr>
          <p:cNvSpPr>
            <a:spLocks noChangeAspect="1" noChangeArrowheads="1"/>
          </p:cNvSpPr>
          <p:nvPr/>
        </p:nvSpPr>
        <p:spPr bwMode="auto">
          <a:xfrm>
            <a:off x="3509843" y="2331341"/>
            <a:ext cx="23909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FR"/>
          </a:p>
        </p:txBody>
      </p:sp>
      <p:sp>
        <p:nvSpPr>
          <p:cNvPr id="6" name="ZoneTexte 23">
            <a:extLst>
              <a:ext uri="{FF2B5EF4-FFF2-40B4-BE49-F238E27FC236}">
                <a16:creationId xmlns:a16="http://schemas.microsoft.com/office/drawing/2014/main" id="{48B89326-CEFD-BA79-9C19-6C10BFB1A4FB}"/>
              </a:ext>
            </a:extLst>
          </p:cNvPr>
          <p:cNvSpPr txBox="1"/>
          <p:nvPr/>
        </p:nvSpPr>
        <p:spPr>
          <a:xfrm>
            <a:off x="185738" y="946203"/>
            <a:ext cx="11764571" cy="338554"/>
          </a:xfrm>
          <a:prstGeom prst="rect">
            <a:avLst/>
          </a:prstGeom>
          <a:solidFill>
            <a:schemeClr val="accent5">
              <a:lumMod val="75000"/>
            </a:schemeClr>
          </a:solidFill>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prstClr val="white"/>
                </a:solidFill>
                <a:latin typeface="Calibri Light" panose="020F0302020204030204" pitchFamily="34" charset="0"/>
                <a:cs typeface="Calibri Light" panose="020F0302020204030204" pitchFamily="34" charset="0"/>
                <a:sym typeface="Arial"/>
              </a:rPr>
              <a:t>SPREAD BETWEEN OPTIMAL RATE AND MARKET RATE</a:t>
            </a:r>
            <a:r>
              <a:rPr lang="fr-FR" sz="1200" dirty="0">
                <a:solidFill>
                  <a:prstClr val="white"/>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sym typeface="Arial"/>
            </a:endParaRPr>
          </a:p>
        </p:txBody>
      </p:sp>
      <p:sp>
        <p:nvSpPr>
          <p:cNvPr id="9" name="ZoneTexte 23">
            <a:extLst>
              <a:ext uri="{FF2B5EF4-FFF2-40B4-BE49-F238E27FC236}">
                <a16:creationId xmlns:a16="http://schemas.microsoft.com/office/drawing/2014/main" id="{26009F2F-64E4-B7D5-F7B7-8F6F07012696}"/>
              </a:ext>
            </a:extLst>
          </p:cNvPr>
          <p:cNvSpPr txBox="1"/>
          <p:nvPr/>
        </p:nvSpPr>
        <p:spPr>
          <a:xfrm>
            <a:off x="513158" y="1368528"/>
            <a:ext cx="5063183"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TONE SCORES PER AUDIENCE FOR BOARD OF GOVERNORS</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10" name="ZoneTexte 23">
            <a:extLst>
              <a:ext uri="{FF2B5EF4-FFF2-40B4-BE49-F238E27FC236}">
                <a16:creationId xmlns:a16="http://schemas.microsoft.com/office/drawing/2014/main" id="{39A976DE-BFA6-6B97-659A-694AD533FB00}"/>
              </a:ext>
            </a:extLst>
          </p:cNvPr>
          <p:cNvSpPr txBox="1"/>
          <p:nvPr/>
        </p:nvSpPr>
        <p:spPr>
          <a:xfrm>
            <a:off x="6095999" y="1368528"/>
            <a:ext cx="5463851" cy="338554"/>
          </a:xfrm>
          <a:prstGeom prst="rect">
            <a:avLst/>
          </a:prstGeom>
          <a:noFill/>
          <a:ln>
            <a:solidFill>
              <a:schemeClr val="accent5"/>
            </a:solidFill>
          </a:ln>
        </p:spPr>
        <p:txBody>
          <a:bodyPr wrap="square" rtlCol="0">
            <a:spAutoFit/>
          </a:bodyPr>
          <a:lstStyle/>
          <a:p>
            <a:pPr marL="0" marR="0" lvl="0" indent="0" algn="ctr" defTabSz="609690" rtl="0" eaLnBrk="1" fontAlgn="auto" latinLnBrk="0" hangingPunct="1">
              <a:lnSpc>
                <a:spcPct val="100000"/>
              </a:lnSpc>
              <a:spcBef>
                <a:spcPts val="0"/>
              </a:spcBef>
              <a:spcAft>
                <a:spcPts val="0"/>
              </a:spcAft>
              <a:buClrTx/>
              <a:buSzTx/>
              <a:buFont typeface="Arial"/>
              <a:buNone/>
              <a:tabLst/>
              <a:defRPr/>
            </a:pPr>
            <a:r>
              <a:rPr lang="fr-FR" sz="1600" dirty="0">
                <a:solidFill>
                  <a:schemeClr val="accent5"/>
                </a:solidFill>
                <a:latin typeface="Calibri Light" panose="020F0302020204030204" pitchFamily="34" charset="0"/>
                <a:cs typeface="Calibri Light" panose="020F0302020204030204" pitchFamily="34" charset="0"/>
                <a:sym typeface="Arial"/>
              </a:rPr>
              <a:t>TONE SCORES PER AUDIENCE FOR REGIONAL PRESIDENTS </a:t>
            </a:r>
            <a:r>
              <a:rPr lang="fr-FR" sz="1200" dirty="0">
                <a:solidFill>
                  <a:schemeClr val="accent5"/>
                </a:solidFill>
                <a:latin typeface="Calibri Light" panose="020F0302020204030204" pitchFamily="34" charset="0"/>
                <a:cs typeface="Calibri Light" panose="020F0302020204030204" pitchFamily="34" charset="0"/>
                <a:sym typeface="Arial"/>
              </a:rPr>
              <a:t>  </a:t>
            </a:r>
            <a:endParaRPr kumimoji="0" lang="en-US" sz="1200" u="none" strike="noStrike" kern="1200" cap="none" spc="0" normalizeH="0" baseline="0" noProof="0" dirty="0">
              <a:ln>
                <a:noFill/>
              </a:ln>
              <a:solidFill>
                <a:schemeClr val="accent5"/>
              </a:solidFill>
              <a:effectLst/>
              <a:uLnTx/>
              <a:uFillTx/>
              <a:latin typeface="Calibri Light" panose="020F0302020204030204" pitchFamily="34" charset="0"/>
              <a:cs typeface="Calibri Light" panose="020F0302020204030204" pitchFamily="34" charset="0"/>
              <a:sym typeface="Arial"/>
            </a:endParaRPr>
          </a:p>
        </p:txBody>
      </p:sp>
      <p:sp>
        <p:nvSpPr>
          <p:cNvPr id="11" name="TextBox 10">
            <a:extLst>
              <a:ext uri="{FF2B5EF4-FFF2-40B4-BE49-F238E27FC236}">
                <a16:creationId xmlns:a16="http://schemas.microsoft.com/office/drawing/2014/main" id="{96222862-9AA5-959D-66F7-2C7915B4ABAF}"/>
              </a:ext>
            </a:extLst>
          </p:cNvPr>
          <p:cNvSpPr txBox="1"/>
          <p:nvPr/>
        </p:nvSpPr>
        <p:spPr>
          <a:xfrm>
            <a:off x="513159" y="5424049"/>
            <a:ext cx="11046692" cy="1015663"/>
          </a:xfrm>
          <a:prstGeom prst="rect">
            <a:avLst/>
          </a:prstGeom>
          <a:noFill/>
        </p:spPr>
        <p:txBody>
          <a:bodyPr wrap="square" rtlCol="0">
            <a:spAutoFit/>
          </a:bodyPr>
          <a:lstStyle/>
          <a:p>
            <a:pPr marL="171450" indent="-171450">
              <a:buFont typeface="Wingdings" pitchFamily="2" charset="2"/>
              <a:buChar char="§"/>
            </a:pPr>
            <a:r>
              <a:rPr lang="en-GB" sz="1600" b="1" dirty="0">
                <a:solidFill>
                  <a:srgbClr val="222222"/>
                </a:solidFill>
                <a:latin typeface="Times New Roman" panose="02020603050405020304" pitchFamily="18" charset="0"/>
                <a:cs typeface="Times New Roman" panose="02020603050405020304" pitchFamily="18" charset="0"/>
              </a:rPr>
              <a:t>H</a:t>
            </a:r>
            <a:r>
              <a:rPr lang="en-GB" sz="1600" b="1" i="0" u="none" strike="noStrike" dirty="0">
                <a:solidFill>
                  <a:srgbClr val="222222"/>
                </a:solidFill>
                <a:effectLst/>
                <a:latin typeface="Times New Roman" panose="02020603050405020304" pitchFamily="18" charset="0"/>
                <a:cs typeface="Times New Roman" panose="02020603050405020304" pitchFamily="18" charset="0"/>
              </a:rPr>
              <a:t>ypothesis: </a:t>
            </a:r>
            <a:r>
              <a:rPr lang="en-GB" sz="1600" b="0" i="0" u="none" strike="noStrike" dirty="0">
                <a:solidFill>
                  <a:srgbClr val="222222"/>
                </a:solidFill>
                <a:effectLst/>
                <a:latin typeface="Times New Roman" panose="02020603050405020304" pitchFamily="18" charset="0"/>
                <a:cs typeface="Times New Roman" panose="02020603050405020304" pitchFamily="18" charset="0"/>
              </a:rPr>
              <a:t>if communication is a matter of convincing different economic actors to move closer to their optimal rate, then the relationship between central bank communications and the spreads can be expected to be </a:t>
            </a:r>
            <a:r>
              <a:rPr lang="en-GB" sz="1600" b="1" i="0" u="none" strike="noStrike" dirty="0">
                <a:solidFill>
                  <a:schemeClr val="accent1"/>
                </a:solidFill>
                <a:effectLst/>
                <a:latin typeface="Times New Roman" panose="02020603050405020304" pitchFamily="18" charset="0"/>
                <a:cs typeface="Times New Roman" panose="02020603050405020304" pitchFamily="18" charset="0"/>
              </a:rPr>
              <a:t>negatively correlated </a:t>
            </a:r>
            <a:r>
              <a:rPr lang="en-GB" sz="1600" b="0" i="0" u="none" strike="noStrike" dirty="0">
                <a:solidFill>
                  <a:srgbClr val="222222"/>
                </a:solidFill>
                <a:effectLst/>
                <a:latin typeface="Times New Roman" panose="02020603050405020304" pitchFamily="18" charset="0"/>
                <a:cs typeface="Times New Roman" panose="02020603050405020304" pitchFamily="18" charset="0"/>
              </a:rPr>
              <a:t>in an environment where the </a:t>
            </a:r>
            <a:r>
              <a:rPr lang="en-GB" sz="1600" b="1" i="0" u="none" strike="noStrike" dirty="0">
                <a:solidFill>
                  <a:schemeClr val="accent1"/>
                </a:solidFill>
                <a:effectLst/>
                <a:latin typeface="Times New Roman" panose="02020603050405020304" pitchFamily="18" charset="0"/>
                <a:cs typeface="Times New Roman" panose="02020603050405020304" pitchFamily="18" charset="0"/>
              </a:rPr>
              <a:t>spreads are positive</a:t>
            </a:r>
            <a:r>
              <a:rPr lang="en-GB" sz="1600" b="0" i="0" u="none" strike="noStrike" dirty="0">
                <a:solidFill>
                  <a:srgbClr val="222222"/>
                </a:solidFill>
                <a:effectLst/>
                <a:latin typeface="Times New Roman" panose="02020603050405020304" pitchFamily="18" charset="0"/>
                <a:cs typeface="Times New Roman" panose="02020603050405020304" pitchFamily="18" charset="0"/>
              </a:rPr>
              <a:t>, and </a:t>
            </a:r>
            <a:r>
              <a:rPr lang="en-GB" sz="1600" b="1" i="0" u="none" strike="noStrike" dirty="0">
                <a:solidFill>
                  <a:schemeClr val="accent1"/>
                </a:solidFill>
                <a:effectLst/>
                <a:latin typeface="Times New Roman" panose="02020603050405020304" pitchFamily="18" charset="0"/>
                <a:cs typeface="Times New Roman" panose="02020603050405020304" pitchFamily="18" charset="0"/>
              </a:rPr>
              <a:t>positively correlated </a:t>
            </a:r>
            <a:r>
              <a:rPr lang="en-GB" sz="1600" b="0" i="0" u="none" strike="noStrike" dirty="0">
                <a:solidFill>
                  <a:srgbClr val="222222"/>
                </a:solidFill>
                <a:effectLst/>
                <a:latin typeface="Times New Roman" panose="02020603050405020304" pitchFamily="18" charset="0"/>
                <a:cs typeface="Times New Roman" panose="02020603050405020304" pitchFamily="18" charset="0"/>
              </a:rPr>
              <a:t>in an environment where the </a:t>
            </a:r>
            <a:r>
              <a:rPr lang="en-GB" sz="1600" b="1" i="0" u="none" strike="noStrike" dirty="0">
                <a:solidFill>
                  <a:schemeClr val="accent1"/>
                </a:solidFill>
                <a:effectLst/>
                <a:latin typeface="Times New Roman" panose="02020603050405020304" pitchFamily="18" charset="0"/>
                <a:cs typeface="Times New Roman" panose="02020603050405020304" pitchFamily="18" charset="0"/>
              </a:rPr>
              <a:t>spreads are negative</a:t>
            </a:r>
            <a:r>
              <a:rPr lang="en-GB" sz="1600" b="0" i="0" u="none" strike="noStrike" dirty="0">
                <a:solidFill>
                  <a:srgbClr val="222222"/>
                </a:solidFill>
                <a:effectLst/>
                <a:latin typeface="Times New Roman" panose="02020603050405020304" pitchFamily="18" charset="0"/>
                <a:cs typeface="Times New Roman" panose="02020603050405020304" pitchFamily="18" charset="0"/>
              </a:rPr>
              <a:t>. </a:t>
            </a:r>
          </a:p>
          <a:p>
            <a:pPr marL="171450" indent="-171450" algn="just">
              <a:buFont typeface="Wingdings" pitchFamily="2" charset="2"/>
              <a:buChar char="§"/>
            </a:pPr>
            <a:endParaRPr lang="en-GB" sz="1200" dirty="0">
              <a:solidFill>
                <a:srgbClr val="222222"/>
              </a:solidFill>
              <a:latin typeface="Times New Roman" panose="02020603050405020304" pitchFamily="18" charset="0"/>
              <a:cs typeface="Times New Roman" panose="02020603050405020304" pitchFamily="18" charset="0"/>
            </a:endParaRPr>
          </a:p>
        </p:txBody>
      </p:sp>
      <p:pic>
        <p:nvPicPr>
          <p:cNvPr id="18" name="Picture 17" descr="Table&#10;&#10;Description automatically generated">
            <a:extLst>
              <a:ext uri="{FF2B5EF4-FFF2-40B4-BE49-F238E27FC236}">
                <a16:creationId xmlns:a16="http://schemas.microsoft.com/office/drawing/2014/main" id="{028ED020-8B75-06CB-76B2-49940F18E996}"/>
              </a:ext>
            </a:extLst>
          </p:cNvPr>
          <p:cNvPicPr>
            <a:picLocks noChangeAspect="1"/>
          </p:cNvPicPr>
          <p:nvPr/>
        </p:nvPicPr>
        <p:blipFill>
          <a:blip r:embed="rId3"/>
          <a:stretch>
            <a:fillRect/>
          </a:stretch>
        </p:blipFill>
        <p:spPr>
          <a:xfrm>
            <a:off x="513158" y="1837551"/>
            <a:ext cx="5063183" cy="3270477"/>
          </a:xfrm>
          <a:prstGeom prst="rect">
            <a:avLst/>
          </a:prstGeom>
        </p:spPr>
      </p:pic>
      <p:pic>
        <p:nvPicPr>
          <p:cNvPr id="20" name="Picture 19" descr="Table&#10;&#10;Description automatically generated">
            <a:extLst>
              <a:ext uri="{FF2B5EF4-FFF2-40B4-BE49-F238E27FC236}">
                <a16:creationId xmlns:a16="http://schemas.microsoft.com/office/drawing/2014/main" id="{57D51F9F-384D-A29A-B0B8-7454CA5A889F}"/>
              </a:ext>
            </a:extLst>
          </p:cNvPr>
          <p:cNvPicPr>
            <a:picLocks noChangeAspect="1"/>
          </p:cNvPicPr>
          <p:nvPr/>
        </p:nvPicPr>
        <p:blipFill>
          <a:blip r:embed="rId4"/>
          <a:stretch>
            <a:fillRect/>
          </a:stretch>
        </p:blipFill>
        <p:spPr>
          <a:xfrm>
            <a:off x="6096000" y="1837549"/>
            <a:ext cx="5467065" cy="3272400"/>
          </a:xfrm>
          <a:prstGeom prst="rect">
            <a:avLst/>
          </a:prstGeom>
        </p:spPr>
      </p:pic>
    </p:spTree>
    <p:extLst>
      <p:ext uri="{BB962C8B-B14F-4D97-AF65-F5344CB8AC3E}">
        <p14:creationId xmlns:p14="http://schemas.microsoft.com/office/powerpoint/2010/main" val="266534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4601</TotalTime>
  <Words>2424</Words>
  <Application>Microsoft Macintosh PowerPoint</Application>
  <PresentationFormat>Widescreen</PresentationFormat>
  <Paragraphs>235</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Cambria Math</vt:lpstr>
      <vt:lpstr>Fira Sans Extra Condensed Medium</vt:lpstr>
      <vt:lpstr>Roboto</vt:lpstr>
      <vt:lpstr>Times New Roman</vt:lpstr>
      <vt:lpstr>Wingdings</vt:lpstr>
      <vt:lpstr>Office Theme</vt:lpstr>
      <vt:lpstr>Secrets of the Temple or Noise of the Agora?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Secrets of the Temple or Noise of the Agora? </dc:title>
  <dc:creator>Mohamed ElGuindi</dc:creator>
  <cp:lastModifiedBy>Moritz PFEIFER</cp:lastModifiedBy>
  <cp:revision>54</cp:revision>
  <dcterms:created xsi:type="dcterms:W3CDTF">2022-10-28T06:29:19Z</dcterms:created>
  <dcterms:modified xsi:type="dcterms:W3CDTF">2022-11-08T13:08:40Z</dcterms:modified>
</cp:coreProperties>
</file>