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Crimson Pro Semi Bold" charset="-122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Heebo" pitchFamily="2" charset="-79"/>
      <p:regular r:id="rId17"/>
      <p:bold r:id="rId18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1" d="100"/>
          <a:sy n="91" d="100"/>
        </p:scale>
        <p:origin x="5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971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09800"/>
            <a:ext cx="130428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Optimierung der Recruiting-Strategie eines Softwareunternehmens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3846790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6A6868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Um die besten Talente anzuziehen, optimieren wir unsere Recruiting-Strategie. Dies sind unsere Hauptziele:</a:t>
            </a:r>
            <a:endParaRPr lang="en-US" sz="1550" dirty="0"/>
          </a:p>
        </p:txBody>
      </p:sp>
      <p:sp>
        <p:nvSpPr>
          <p:cNvPr id="4" name="Text 2"/>
          <p:cNvSpPr/>
          <p:nvPr/>
        </p:nvSpPr>
        <p:spPr>
          <a:xfrm>
            <a:off x="793790" y="4387572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6A6868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Zielgruppenansprache verbessern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793790" y="4774525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6A6868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Bewerbererfahrung optimieren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793790" y="5161478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6A6868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Time-to-hire verkürzen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793790" y="5702260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endParaRPr lang="en-US" sz="15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85348"/>
            <a:ext cx="4961811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Projektverantwortung </a:t>
            </a:r>
            <a:endParaRPr lang="en-US" sz="3900" dirty="0"/>
          </a:p>
        </p:txBody>
      </p:sp>
      <p:sp>
        <p:nvSpPr>
          <p:cNvPr id="3" name="Shape 1"/>
          <p:cNvSpPr/>
          <p:nvPr/>
        </p:nvSpPr>
        <p:spPr>
          <a:xfrm>
            <a:off x="793790" y="3802261"/>
            <a:ext cx="6422231" cy="1641991"/>
          </a:xfrm>
          <a:prstGeom prst="roundRect">
            <a:avLst>
              <a:gd name="adj" fmla="val 1813"/>
            </a:avLst>
          </a:prstGeom>
          <a:solidFill>
            <a:srgbClr val="F2EEEE"/>
          </a:solidFill>
          <a:ln/>
        </p:spPr>
      </p:sp>
      <p:sp>
        <p:nvSpPr>
          <p:cNvPr id="4" name="Text 2"/>
          <p:cNvSpPr/>
          <p:nvPr/>
        </p:nvSpPr>
        <p:spPr>
          <a:xfrm>
            <a:off x="992148" y="400061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6A6868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Data-Analyst</a:t>
            </a:r>
            <a:endParaRPr lang="en-US" sz="2300" dirty="0"/>
          </a:p>
        </p:txBody>
      </p:sp>
      <p:sp>
        <p:nvSpPr>
          <p:cNvPr id="5" name="Text 3"/>
          <p:cNvSpPr/>
          <p:nvPr/>
        </p:nvSpPr>
        <p:spPr>
          <a:xfrm>
            <a:off x="992148" y="4491752"/>
            <a:ext cx="6025515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6A6868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Moritz Schwarz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992148" y="4928354"/>
            <a:ext cx="6025515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6A6868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DPT 1. Semester, HFT Stuttgart</a:t>
            </a:r>
            <a:endParaRPr lang="en-US" sz="1550" dirty="0"/>
          </a:p>
        </p:txBody>
      </p:sp>
      <p:sp>
        <p:nvSpPr>
          <p:cNvPr id="7" name="Shape 5"/>
          <p:cNvSpPr/>
          <p:nvPr/>
        </p:nvSpPr>
        <p:spPr>
          <a:xfrm>
            <a:off x="7414379" y="3802261"/>
            <a:ext cx="6422231" cy="1641991"/>
          </a:xfrm>
          <a:prstGeom prst="roundRect">
            <a:avLst>
              <a:gd name="adj" fmla="val 1813"/>
            </a:avLst>
          </a:prstGeom>
          <a:solidFill>
            <a:srgbClr val="F2EEEE"/>
          </a:solidFill>
          <a:ln/>
        </p:spPr>
      </p:sp>
      <p:sp>
        <p:nvSpPr>
          <p:cNvPr id="8" name="Text 6"/>
          <p:cNvSpPr/>
          <p:nvPr/>
        </p:nvSpPr>
        <p:spPr>
          <a:xfrm>
            <a:off x="7612737" y="400061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6A6868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Data-Analyst</a:t>
            </a:r>
            <a:endParaRPr lang="en-US" sz="2300" dirty="0"/>
          </a:p>
        </p:txBody>
      </p:sp>
      <p:sp>
        <p:nvSpPr>
          <p:cNvPr id="9" name="Text 7"/>
          <p:cNvSpPr/>
          <p:nvPr/>
        </p:nvSpPr>
        <p:spPr>
          <a:xfrm>
            <a:off x="7612737" y="4491752"/>
            <a:ext cx="6025515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6A6868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Denny Redel</a:t>
            </a:r>
            <a:endParaRPr lang="en-US" sz="1550" dirty="0"/>
          </a:p>
        </p:txBody>
      </p:sp>
      <p:sp>
        <p:nvSpPr>
          <p:cNvPr id="10" name="Text 8"/>
          <p:cNvSpPr/>
          <p:nvPr/>
        </p:nvSpPr>
        <p:spPr>
          <a:xfrm>
            <a:off x="7612737" y="4928354"/>
            <a:ext cx="6025515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6A6868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DPT 1. Semester, HFT Stuttgart</a:t>
            </a:r>
            <a:endParaRPr lang="en-US" sz="15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84527"/>
            <a:ext cx="9129117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Fragestellung und bisherige Vorgehensweise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400061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Zentrale Fragestellung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93790" y="4571048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6A6868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Wie können Softwareunternehmen Entwicklerprofile gezielt akquirieren und halten?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7564874" y="4000619"/>
            <a:ext cx="522612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Bisherige Strategie (Annahme/Erfahrung) </a:t>
            </a:r>
            <a:endParaRPr lang="en-US" sz="2300" dirty="0"/>
          </a:p>
        </p:txBody>
      </p:sp>
      <p:sp>
        <p:nvSpPr>
          <p:cNvPr id="6" name="Text 4"/>
          <p:cNvSpPr/>
          <p:nvPr/>
        </p:nvSpPr>
        <p:spPr>
          <a:xfrm>
            <a:off x="7564874" y="4571048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6A6868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Erfahrungsbasierte Entscheidungen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7564874" y="4958001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6A6868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Reaktive Akquisition</a:t>
            </a:r>
            <a:endParaRPr lang="en-US" sz="15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324" y="471130"/>
            <a:ext cx="10962323" cy="535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3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Geplante Maßnahmen und erwartete Geschäftsauswirkungen</a:t>
            </a:r>
            <a:endParaRPr lang="en-US" sz="33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24" y="1349216"/>
            <a:ext cx="856655" cy="102798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13309" y="1520547"/>
            <a:ext cx="3780830" cy="3212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6A6868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Optimierte Stellenausschreibungen</a:t>
            </a:r>
            <a:endParaRPr lang="en-US" sz="20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24" y="2377202"/>
            <a:ext cx="856655" cy="104072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713309" y="2548533"/>
            <a:ext cx="2570083" cy="3212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6A6868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Flexible Arbeitsmodelle</a:t>
            </a:r>
            <a:endParaRPr lang="en-US" sz="2000" dirty="0"/>
          </a:p>
        </p:txBody>
      </p:sp>
      <p:sp>
        <p:nvSpPr>
          <p:cNvPr id="7" name="Text 3"/>
          <p:cNvSpPr/>
          <p:nvPr/>
        </p:nvSpPr>
        <p:spPr>
          <a:xfrm>
            <a:off x="1713309" y="2972514"/>
            <a:ext cx="12231767" cy="2740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endParaRPr lang="en-US" sz="13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24" y="3417927"/>
            <a:ext cx="856655" cy="104072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713309" y="3589258"/>
            <a:ext cx="3261955" cy="3212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6A6868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Wettbewerbsfähige Vergütung</a:t>
            </a:r>
            <a:endParaRPr lang="en-US" sz="2000" dirty="0"/>
          </a:p>
        </p:txBody>
      </p:sp>
      <p:sp>
        <p:nvSpPr>
          <p:cNvPr id="10" name="Text 5"/>
          <p:cNvSpPr/>
          <p:nvPr/>
        </p:nvSpPr>
        <p:spPr>
          <a:xfrm>
            <a:off x="1713309" y="4013240"/>
            <a:ext cx="12231767" cy="2740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endParaRPr lang="en-US" sz="13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324" y="4458653"/>
            <a:ext cx="856655" cy="1027986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713309" y="4629983"/>
            <a:ext cx="3813929" cy="3212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6A6868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Gezielte Weiterbildungsprogramme</a:t>
            </a:r>
            <a:endParaRPr lang="en-US" sz="2000" dirty="0"/>
          </a:p>
        </p:txBody>
      </p:sp>
      <p:sp>
        <p:nvSpPr>
          <p:cNvPr id="13" name="Shape 7"/>
          <p:cNvSpPr/>
          <p:nvPr/>
        </p:nvSpPr>
        <p:spPr>
          <a:xfrm>
            <a:off x="685324" y="5764980"/>
            <a:ext cx="13259753" cy="28932"/>
          </a:xfrm>
          <a:prstGeom prst="rect">
            <a:avLst/>
          </a:prstGeom>
          <a:solidFill>
            <a:srgbClr val="6A6868">
              <a:alpha val="50000"/>
            </a:srgbClr>
          </a:solidFill>
          <a:ln/>
        </p:spPr>
      </p:sp>
      <p:sp>
        <p:nvSpPr>
          <p:cNvPr id="14" name="Text 8"/>
          <p:cNvSpPr/>
          <p:nvPr/>
        </p:nvSpPr>
        <p:spPr>
          <a:xfrm>
            <a:off x="685324" y="6050756"/>
            <a:ext cx="3287792" cy="3212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Erwartete KPI-Verbesserungen</a:t>
            </a:r>
            <a:endParaRPr lang="en-US" sz="2000" dirty="0"/>
          </a:p>
        </p:txBody>
      </p:sp>
      <p:sp>
        <p:nvSpPr>
          <p:cNvPr id="15" name="Text 9"/>
          <p:cNvSpPr/>
          <p:nvPr/>
        </p:nvSpPr>
        <p:spPr>
          <a:xfrm>
            <a:off x="685324" y="6714530"/>
            <a:ext cx="4277201" cy="5654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450"/>
              </a:lnSpc>
              <a:buNone/>
            </a:pPr>
            <a:r>
              <a:rPr lang="en-US" sz="4450" dirty="0">
                <a:solidFill>
                  <a:srgbClr val="6A6868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↓</a:t>
            </a:r>
            <a:endParaRPr lang="en-US" sz="4450" dirty="0"/>
          </a:p>
        </p:txBody>
      </p:sp>
      <p:sp>
        <p:nvSpPr>
          <p:cNvPr id="16" name="Text 10"/>
          <p:cNvSpPr/>
          <p:nvPr/>
        </p:nvSpPr>
        <p:spPr>
          <a:xfrm>
            <a:off x="1753076" y="7494032"/>
            <a:ext cx="2141696" cy="267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650" dirty="0">
                <a:solidFill>
                  <a:srgbClr val="6A6868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Time-to-Hire</a:t>
            </a:r>
            <a:endParaRPr lang="en-US" sz="1650" dirty="0"/>
          </a:p>
        </p:txBody>
      </p:sp>
      <p:sp>
        <p:nvSpPr>
          <p:cNvPr id="17" name="Text 11"/>
          <p:cNvSpPr/>
          <p:nvPr/>
        </p:nvSpPr>
        <p:spPr>
          <a:xfrm>
            <a:off x="5176599" y="6714530"/>
            <a:ext cx="4277201" cy="5654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450"/>
              </a:lnSpc>
              <a:buNone/>
            </a:pPr>
            <a:r>
              <a:rPr lang="en-US" sz="4450" dirty="0">
                <a:solidFill>
                  <a:srgbClr val="6A6868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↑</a:t>
            </a:r>
            <a:endParaRPr lang="en-US" sz="4450" dirty="0"/>
          </a:p>
        </p:txBody>
      </p:sp>
      <p:sp>
        <p:nvSpPr>
          <p:cNvPr id="18" name="Text 12"/>
          <p:cNvSpPr/>
          <p:nvPr/>
        </p:nvSpPr>
        <p:spPr>
          <a:xfrm>
            <a:off x="6244352" y="7494032"/>
            <a:ext cx="2141696" cy="267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650" dirty="0">
                <a:solidFill>
                  <a:srgbClr val="6A6868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Offer Acceptance Rate</a:t>
            </a:r>
            <a:endParaRPr lang="en-US" sz="1650" dirty="0"/>
          </a:p>
        </p:txBody>
      </p:sp>
      <p:sp>
        <p:nvSpPr>
          <p:cNvPr id="19" name="Text 13"/>
          <p:cNvSpPr/>
          <p:nvPr/>
        </p:nvSpPr>
        <p:spPr>
          <a:xfrm>
            <a:off x="9667875" y="6714530"/>
            <a:ext cx="4277201" cy="5654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450"/>
              </a:lnSpc>
              <a:buNone/>
            </a:pPr>
            <a:r>
              <a:rPr lang="en-US" sz="4450" dirty="0">
                <a:solidFill>
                  <a:srgbClr val="6A6868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↓</a:t>
            </a:r>
            <a:endParaRPr lang="en-US" sz="4450" dirty="0"/>
          </a:p>
        </p:txBody>
      </p:sp>
      <p:sp>
        <p:nvSpPr>
          <p:cNvPr id="20" name="Text 14"/>
          <p:cNvSpPr/>
          <p:nvPr/>
        </p:nvSpPr>
        <p:spPr>
          <a:xfrm>
            <a:off x="10735628" y="7494032"/>
            <a:ext cx="2141696" cy="267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650" dirty="0">
                <a:solidFill>
                  <a:srgbClr val="6A6868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Fluktuationsrate</a:t>
            </a:r>
            <a:endParaRPr lang="en-US" sz="16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63698"/>
            <a:ext cx="6171248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Vorliegende Datengrundlagen</a:t>
            </a:r>
            <a:endParaRPr lang="en-US" sz="3900" dirty="0"/>
          </a:p>
        </p:txBody>
      </p:sp>
      <p:sp>
        <p:nvSpPr>
          <p:cNvPr id="3" name="Shape 1"/>
          <p:cNvSpPr/>
          <p:nvPr/>
        </p:nvSpPr>
        <p:spPr>
          <a:xfrm>
            <a:off x="793790" y="2980611"/>
            <a:ext cx="13042821" cy="3285173"/>
          </a:xfrm>
          <a:prstGeom prst="roundRect">
            <a:avLst>
              <a:gd name="adj" fmla="val 906"/>
            </a:avLst>
          </a:prstGeom>
          <a:solidFill>
            <a:srgbClr val="FFFFFF"/>
          </a:solidFill>
          <a:ln w="22860">
            <a:solidFill>
              <a:srgbClr val="D8D4D4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15008" y="3201829"/>
            <a:ext cx="4750237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6A6868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Stack Overflow Developer Survey 2025</a:t>
            </a:r>
            <a:endParaRPr lang="en-US" sz="2300" dirty="0"/>
          </a:p>
        </p:txBody>
      </p:sp>
      <p:sp>
        <p:nvSpPr>
          <p:cNvPr id="5" name="Text 3"/>
          <p:cNvSpPr/>
          <p:nvPr/>
        </p:nvSpPr>
        <p:spPr>
          <a:xfrm>
            <a:off x="1015008" y="3692962"/>
            <a:ext cx="12600384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6A6868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Umfang:</a:t>
            </a:r>
            <a:r>
              <a:rPr lang="en-US" sz="1550" dirty="0">
                <a:solidFill>
                  <a:srgbClr val="6A6868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~49.000 Entwickler weltweit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1015008" y="4129564"/>
            <a:ext cx="12600384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6A6868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Inhalte: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1015008" y="4566166"/>
            <a:ext cx="12600384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6A6868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Tech-Präferenzen &amp; Skills</a:t>
            </a:r>
            <a:endParaRPr lang="en-US" sz="1550" dirty="0"/>
          </a:p>
        </p:txBody>
      </p:sp>
      <p:sp>
        <p:nvSpPr>
          <p:cNvPr id="8" name="Text 6"/>
          <p:cNvSpPr/>
          <p:nvPr/>
        </p:nvSpPr>
        <p:spPr>
          <a:xfrm>
            <a:off x="1015008" y="4953119"/>
            <a:ext cx="12600384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6A6868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Gehalt &amp; Arbeitsmodelle</a:t>
            </a:r>
            <a:endParaRPr lang="en-US" sz="1550" dirty="0"/>
          </a:p>
        </p:txBody>
      </p:sp>
      <p:sp>
        <p:nvSpPr>
          <p:cNvPr id="9" name="Text 7"/>
          <p:cNvSpPr/>
          <p:nvPr/>
        </p:nvSpPr>
        <p:spPr>
          <a:xfrm>
            <a:off x="1015008" y="5340072"/>
            <a:ext cx="12600384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6A6868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Karriereziele &amp; Demografie</a:t>
            </a:r>
            <a:endParaRPr lang="en-US" sz="1550" dirty="0"/>
          </a:p>
        </p:txBody>
      </p:sp>
      <p:sp>
        <p:nvSpPr>
          <p:cNvPr id="10" name="Text 8"/>
          <p:cNvSpPr/>
          <p:nvPr/>
        </p:nvSpPr>
        <p:spPr>
          <a:xfrm>
            <a:off x="1015008" y="5727025"/>
            <a:ext cx="12600384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6A6868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Optional: Historische Daten 2011-2024 für Trendanalyse verfügbar</a:t>
            </a:r>
            <a:endParaRPr lang="en-US" sz="15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254097"/>
            <a:ext cx="8671203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Erfolgreiche Einstellungen als Zielvariable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4271010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6A6868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Definition: Mitarbeiter, die 12 Monate erfolgreich bleiben.</a:t>
            </a:r>
            <a:endParaRPr lang="en-US" sz="1550" dirty="0"/>
          </a:p>
        </p:txBody>
      </p:sp>
      <p:sp>
        <p:nvSpPr>
          <p:cNvPr id="4" name="Text 2"/>
          <p:cNvSpPr/>
          <p:nvPr/>
        </p:nvSpPr>
        <p:spPr>
          <a:xfrm>
            <a:off x="793790" y="4657963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6A6868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Verfügbarkeit: Intern verfügbar, nicht für uns.</a:t>
            </a:r>
            <a:endParaRPr lang="en-US" sz="15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99717"/>
            <a:ext cx="9880521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Datenschutz und ethische Rahmenbedingungen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3516630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6A6868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Analyse-Tool: Anonyme Marktdaten, keine individuellen Entscheidungen.</a:t>
            </a:r>
            <a:endParaRPr lang="en-US" sz="1550" dirty="0"/>
          </a:p>
        </p:txBody>
      </p:sp>
      <p:sp>
        <p:nvSpPr>
          <p:cNvPr id="4" name="Text 2"/>
          <p:cNvSpPr/>
          <p:nvPr/>
        </p:nvSpPr>
        <p:spPr>
          <a:xfrm>
            <a:off x="793790" y="4057412"/>
            <a:ext cx="198358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6A6868"/>
                </a:solidFill>
                <a:latin typeface="Crimson Pro Light" pitchFamily="34" charset="0"/>
                <a:ea typeface="Crimson Pro Light" pitchFamily="34" charset="-122"/>
                <a:cs typeface="Crimson Pro Light" pitchFamily="34" charset="-120"/>
              </a:rPr>
              <a:t>01</a:t>
            </a:r>
            <a:endParaRPr lang="en-US" sz="1550" dirty="0"/>
          </a:p>
        </p:txBody>
      </p:sp>
      <p:sp>
        <p:nvSpPr>
          <p:cNvPr id="5" name="Shape 3"/>
          <p:cNvSpPr/>
          <p:nvPr/>
        </p:nvSpPr>
        <p:spPr>
          <a:xfrm>
            <a:off x="793790" y="4371737"/>
            <a:ext cx="4215289" cy="22860"/>
          </a:xfrm>
          <a:prstGeom prst="rect">
            <a:avLst/>
          </a:prstGeom>
          <a:solidFill>
            <a:srgbClr val="2150FE"/>
          </a:solidFill>
          <a:ln/>
        </p:spPr>
      </p:sp>
      <p:sp>
        <p:nvSpPr>
          <p:cNvPr id="6" name="Text 4"/>
          <p:cNvSpPr/>
          <p:nvPr/>
        </p:nvSpPr>
        <p:spPr>
          <a:xfrm>
            <a:off x="793790" y="4516636"/>
            <a:ext cx="3461028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6A6868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Nutzung anonymer Survey-Daten</a:t>
            </a:r>
            <a:endParaRPr lang="en-US" sz="1950" dirty="0"/>
          </a:p>
        </p:txBody>
      </p:sp>
      <p:sp>
        <p:nvSpPr>
          <p:cNvPr id="7" name="Text 5"/>
          <p:cNvSpPr/>
          <p:nvPr/>
        </p:nvSpPr>
        <p:spPr>
          <a:xfrm>
            <a:off x="793790" y="4945856"/>
            <a:ext cx="4215289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6A6868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Survey-Daten sind vollständig anonymisiert, keine persönlichen Informationen.</a:t>
            </a:r>
            <a:endParaRPr lang="en-US" sz="1550" dirty="0"/>
          </a:p>
        </p:txBody>
      </p:sp>
      <p:sp>
        <p:nvSpPr>
          <p:cNvPr id="8" name="Text 6"/>
          <p:cNvSpPr/>
          <p:nvPr/>
        </p:nvSpPr>
        <p:spPr>
          <a:xfrm>
            <a:off x="5207437" y="4057412"/>
            <a:ext cx="198358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6A6868"/>
                </a:solidFill>
                <a:latin typeface="Crimson Pro Light" pitchFamily="34" charset="0"/>
                <a:ea typeface="Crimson Pro Light" pitchFamily="34" charset="-122"/>
                <a:cs typeface="Crimson Pro Light" pitchFamily="34" charset="-120"/>
              </a:rPr>
              <a:t>02</a:t>
            </a:r>
            <a:endParaRPr lang="en-US" sz="1550" dirty="0"/>
          </a:p>
        </p:txBody>
      </p:sp>
      <p:sp>
        <p:nvSpPr>
          <p:cNvPr id="9" name="Shape 7"/>
          <p:cNvSpPr/>
          <p:nvPr/>
        </p:nvSpPr>
        <p:spPr>
          <a:xfrm>
            <a:off x="5207437" y="4371737"/>
            <a:ext cx="4215408" cy="22860"/>
          </a:xfrm>
          <a:prstGeom prst="rect">
            <a:avLst/>
          </a:prstGeom>
          <a:solidFill>
            <a:srgbClr val="2150FE"/>
          </a:solidFill>
          <a:ln/>
        </p:spPr>
      </p:sp>
      <p:sp>
        <p:nvSpPr>
          <p:cNvPr id="10" name="Text 8"/>
          <p:cNvSpPr/>
          <p:nvPr/>
        </p:nvSpPr>
        <p:spPr>
          <a:xfrm>
            <a:off x="5207437" y="4516636"/>
            <a:ext cx="3809286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6A6868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Garantierte Diskriminierungsfreiheit</a:t>
            </a:r>
            <a:endParaRPr lang="en-US" sz="1950" dirty="0"/>
          </a:p>
        </p:txBody>
      </p:sp>
      <p:sp>
        <p:nvSpPr>
          <p:cNvPr id="11" name="Text 9"/>
          <p:cNvSpPr/>
          <p:nvPr/>
        </p:nvSpPr>
        <p:spPr>
          <a:xfrm>
            <a:off x="5207437" y="4945856"/>
            <a:ext cx="4215408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6A6868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Auswertungen vermeiden Diskriminierung; objektive, faire Markttrends.</a:t>
            </a:r>
            <a:endParaRPr lang="en-US" sz="1550" dirty="0"/>
          </a:p>
        </p:txBody>
      </p:sp>
      <p:sp>
        <p:nvSpPr>
          <p:cNvPr id="12" name="Text 10"/>
          <p:cNvSpPr/>
          <p:nvPr/>
        </p:nvSpPr>
        <p:spPr>
          <a:xfrm>
            <a:off x="9621203" y="4057412"/>
            <a:ext cx="198358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6A6868"/>
                </a:solidFill>
                <a:latin typeface="Crimson Pro Light" pitchFamily="34" charset="0"/>
                <a:ea typeface="Crimson Pro Light" pitchFamily="34" charset="-122"/>
                <a:cs typeface="Crimson Pro Light" pitchFamily="34" charset="-120"/>
              </a:rPr>
              <a:t>03</a:t>
            </a:r>
            <a:endParaRPr lang="en-US" sz="1550" dirty="0"/>
          </a:p>
        </p:txBody>
      </p:sp>
      <p:sp>
        <p:nvSpPr>
          <p:cNvPr id="13" name="Shape 11"/>
          <p:cNvSpPr/>
          <p:nvPr/>
        </p:nvSpPr>
        <p:spPr>
          <a:xfrm>
            <a:off x="9621203" y="4371737"/>
            <a:ext cx="4215289" cy="22860"/>
          </a:xfrm>
          <a:prstGeom prst="rect">
            <a:avLst/>
          </a:prstGeom>
          <a:solidFill>
            <a:srgbClr val="2150FE"/>
          </a:solidFill>
          <a:ln/>
        </p:spPr>
      </p:sp>
      <p:sp>
        <p:nvSpPr>
          <p:cNvPr id="14" name="Text 12"/>
          <p:cNvSpPr/>
          <p:nvPr/>
        </p:nvSpPr>
        <p:spPr>
          <a:xfrm>
            <a:off x="9621203" y="4516636"/>
            <a:ext cx="3283268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6A6868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Transparente Analysemethoden</a:t>
            </a:r>
            <a:endParaRPr lang="en-US" sz="1950" dirty="0"/>
          </a:p>
        </p:txBody>
      </p:sp>
      <p:sp>
        <p:nvSpPr>
          <p:cNvPr id="15" name="Text 13"/>
          <p:cNvSpPr/>
          <p:nvPr/>
        </p:nvSpPr>
        <p:spPr>
          <a:xfrm>
            <a:off x="9621203" y="4945856"/>
            <a:ext cx="4215289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6A6868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Nachvollziehbare Methoden, Modelle klar dokumentiert.</a:t>
            </a:r>
            <a:endParaRPr lang="en-US" sz="15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29683"/>
            <a:ext cx="5908119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Analytische Fragestellungen </a:t>
            </a:r>
            <a:endParaRPr lang="en-US" sz="3900" dirty="0"/>
          </a:p>
        </p:txBody>
      </p:sp>
      <p:sp>
        <p:nvSpPr>
          <p:cNvPr id="3" name="Shape 1"/>
          <p:cNvSpPr/>
          <p:nvPr/>
        </p:nvSpPr>
        <p:spPr>
          <a:xfrm>
            <a:off x="793790" y="3246596"/>
            <a:ext cx="4215289" cy="2753201"/>
          </a:xfrm>
          <a:prstGeom prst="roundRect">
            <a:avLst>
              <a:gd name="adj" fmla="val 1081"/>
            </a:avLst>
          </a:prstGeom>
          <a:solidFill>
            <a:srgbClr val="F2EEEE"/>
          </a:solidFill>
          <a:ln/>
        </p:spPr>
      </p:sp>
      <p:sp>
        <p:nvSpPr>
          <p:cNvPr id="4" name="Shape 2"/>
          <p:cNvSpPr/>
          <p:nvPr/>
        </p:nvSpPr>
        <p:spPr>
          <a:xfrm>
            <a:off x="992148" y="3444954"/>
            <a:ext cx="595313" cy="595313"/>
          </a:xfrm>
          <a:prstGeom prst="roundRect">
            <a:avLst>
              <a:gd name="adj" fmla="val 15358451"/>
            </a:avLst>
          </a:prstGeom>
          <a:solidFill>
            <a:srgbClr val="2150FE"/>
          </a:solidFill>
          <a:ln/>
        </p:spPr>
      </p:sp>
      <p:sp>
        <p:nvSpPr>
          <p:cNvPr id="5" name="Text 3"/>
          <p:cNvSpPr/>
          <p:nvPr/>
        </p:nvSpPr>
        <p:spPr>
          <a:xfrm>
            <a:off x="1155859" y="3575090"/>
            <a:ext cx="267891" cy="334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5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1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992148" y="423862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6A6868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Markttrend-Analyse</a:t>
            </a:r>
            <a:endParaRPr lang="en-US" sz="2300" dirty="0"/>
          </a:p>
        </p:txBody>
      </p:sp>
      <p:sp>
        <p:nvSpPr>
          <p:cNvPr id="7" name="Text 5"/>
          <p:cNvSpPr/>
          <p:nvPr/>
        </p:nvSpPr>
        <p:spPr>
          <a:xfrm>
            <a:off x="992148" y="4729758"/>
            <a:ext cx="3818573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6A6868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Fragestellung:</a:t>
            </a:r>
            <a:r>
              <a:rPr lang="en-US" sz="1550" dirty="0">
                <a:solidFill>
                  <a:srgbClr val="6A6868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Entwicklerprofile, Präferenzen.</a:t>
            </a:r>
            <a:endParaRPr lang="en-US" sz="1550" dirty="0"/>
          </a:p>
        </p:txBody>
      </p:sp>
      <p:sp>
        <p:nvSpPr>
          <p:cNvPr id="8" name="Text 6"/>
          <p:cNvSpPr/>
          <p:nvPr/>
        </p:nvSpPr>
        <p:spPr>
          <a:xfrm>
            <a:off x="992148" y="5483900"/>
            <a:ext cx="3818573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i="1" dirty="0">
                <a:solidFill>
                  <a:srgbClr val="808080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ggf. deren Entwicklung im Markt?</a:t>
            </a:r>
            <a:endParaRPr lang="en-US" sz="1550" dirty="0"/>
          </a:p>
        </p:txBody>
      </p:sp>
      <p:sp>
        <p:nvSpPr>
          <p:cNvPr id="9" name="Shape 7"/>
          <p:cNvSpPr/>
          <p:nvPr/>
        </p:nvSpPr>
        <p:spPr>
          <a:xfrm>
            <a:off x="5207437" y="3246596"/>
            <a:ext cx="4215408" cy="2753201"/>
          </a:xfrm>
          <a:prstGeom prst="roundRect">
            <a:avLst>
              <a:gd name="adj" fmla="val 1081"/>
            </a:avLst>
          </a:prstGeom>
          <a:solidFill>
            <a:srgbClr val="F2EEEE"/>
          </a:solidFill>
          <a:ln/>
        </p:spPr>
      </p:sp>
      <p:sp>
        <p:nvSpPr>
          <p:cNvPr id="10" name="Shape 8"/>
          <p:cNvSpPr/>
          <p:nvPr/>
        </p:nvSpPr>
        <p:spPr>
          <a:xfrm>
            <a:off x="5405795" y="3444954"/>
            <a:ext cx="595313" cy="595313"/>
          </a:xfrm>
          <a:prstGeom prst="roundRect">
            <a:avLst>
              <a:gd name="adj" fmla="val 15358451"/>
            </a:avLst>
          </a:prstGeom>
          <a:solidFill>
            <a:srgbClr val="2150FE"/>
          </a:solidFill>
          <a:ln/>
        </p:spPr>
      </p:sp>
      <p:sp>
        <p:nvSpPr>
          <p:cNvPr id="11" name="Text 9"/>
          <p:cNvSpPr/>
          <p:nvPr/>
        </p:nvSpPr>
        <p:spPr>
          <a:xfrm>
            <a:off x="5569506" y="3575090"/>
            <a:ext cx="267891" cy="334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5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2</a:t>
            </a:r>
            <a:endParaRPr lang="en-US" sz="2100" dirty="0"/>
          </a:p>
        </p:txBody>
      </p:sp>
      <p:sp>
        <p:nvSpPr>
          <p:cNvPr id="12" name="Text 10"/>
          <p:cNvSpPr/>
          <p:nvPr/>
        </p:nvSpPr>
        <p:spPr>
          <a:xfrm>
            <a:off x="5405795" y="4238625"/>
            <a:ext cx="3050977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6A6868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Bewerbersegmentierung</a:t>
            </a:r>
            <a:endParaRPr lang="en-US" sz="2300" dirty="0"/>
          </a:p>
        </p:txBody>
      </p:sp>
      <p:sp>
        <p:nvSpPr>
          <p:cNvPr id="13" name="Text 11"/>
          <p:cNvSpPr/>
          <p:nvPr/>
        </p:nvSpPr>
        <p:spPr>
          <a:xfrm>
            <a:off x="5405795" y="4729758"/>
            <a:ext cx="3818692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6A6868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Fragestellung:</a:t>
            </a:r>
            <a:r>
              <a:rPr lang="en-US" sz="1550" dirty="0">
                <a:solidFill>
                  <a:srgbClr val="6A6868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Welche Entwicklerprofile und Präferenzen existieren im Markt?</a:t>
            </a:r>
            <a:endParaRPr lang="en-US" sz="1550" dirty="0"/>
          </a:p>
        </p:txBody>
      </p:sp>
      <p:sp>
        <p:nvSpPr>
          <p:cNvPr id="14" name="Shape 12"/>
          <p:cNvSpPr/>
          <p:nvPr/>
        </p:nvSpPr>
        <p:spPr>
          <a:xfrm>
            <a:off x="9621203" y="3246596"/>
            <a:ext cx="4215289" cy="2753201"/>
          </a:xfrm>
          <a:prstGeom prst="roundRect">
            <a:avLst>
              <a:gd name="adj" fmla="val 1081"/>
            </a:avLst>
          </a:prstGeom>
          <a:solidFill>
            <a:srgbClr val="F2EEEE"/>
          </a:solidFill>
          <a:ln/>
        </p:spPr>
      </p:sp>
      <p:sp>
        <p:nvSpPr>
          <p:cNvPr id="15" name="Shape 13"/>
          <p:cNvSpPr/>
          <p:nvPr/>
        </p:nvSpPr>
        <p:spPr>
          <a:xfrm>
            <a:off x="9819561" y="3444954"/>
            <a:ext cx="595313" cy="595313"/>
          </a:xfrm>
          <a:prstGeom prst="roundRect">
            <a:avLst>
              <a:gd name="adj" fmla="val 15358451"/>
            </a:avLst>
          </a:prstGeom>
          <a:solidFill>
            <a:srgbClr val="2150FE"/>
          </a:solidFill>
          <a:ln/>
        </p:spPr>
      </p:sp>
      <p:sp>
        <p:nvSpPr>
          <p:cNvPr id="16" name="Text 14"/>
          <p:cNvSpPr/>
          <p:nvPr/>
        </p:nvSpPr>
        <p:spPr>
          <a:xfrm>
            <a:off x="9983272" y="3575090"/>
            <a:ext cx="267891" cy="334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5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3</a:t>
            </a:r>
            <a:endParaRPr lang="en-US" sz="2100" dirty="0"/>
          </a:p>
        </p:txBody>
      </p:sp>
      <p:sp>
        <p:nvSpPr>
          <p:cNvPr id="17" name="Text 15"/>
          <p:cNvSpPr/>
          <p:nvPr/>
        </p:nvSpPr>
        <p:spPr>
          <a:xfrm>
            <a:off x="9819561" y="423862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6A6868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Gehaltsprognose</a:t>
            </a:r>
            <a:endParaRPr lang="en-US" sz="2300" dirty="0"/>
          </a:p>
        </p:txBody>
      </p:sp>
      <p:sp>
        <p:nvSpPr>
          <p:cNvPr id="18" name="Text 16"/>
          <p:cNvSpPr/>
          <p:nvPr/>
        </p:nvSpPr>
        <p:spPr>
          <a:xfrm>
            <a:off x="9819561" y="4729758"/>
            <a:ext cx="3818573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6A6868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Fragestellung:</a:t>
            </a:r>
            <a:r>
              <a:rPr lang="en-US" sz="1550" dirty="0">
                <a:solidFill>
                  <a:srgbClr val="6A6868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 Gehaltsbandbreite für Kandidaten mit spezifischen Skillsets?</a:t>
            </a:r>
            <a:endParaRPr lang="en-US" sz="15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61166"/>
            <a:ext cx="7059811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Nicht-funktionale Anforderungen </a:t>
            </a:r>
            <a:endParaRPr lang="en-US" sz="3900" dirty="0"/>
          </a:p>
        </p:txBody>
      </p:sp>
      <p:sp>
        <p:nvSpPr>
          <p:cNvPr id="3" name="Shape 1"/>
          <p:cNvSpPr/>
          <p:nvPr/>
        </p:nvSpPr>
        <p:spPr>
          <a:xfrm>
            <a:off x="793790" y="3783509"/>
            <a:ext cx="99179" cy="99179"/>
          </a:xfrm>
          <a:prstGeom prst="roundRect">
            <a:avLst>
              <a:gd name="adj" fmla="val 460985"/>
            </a:avLst>
          </a:prstGeom>
          <a:solidFill>
            <a:srgbClr val="2150FE"/>
          </a:solidFill>
          <a:ln/>
        </p:spPr>
      </p:sp>
      <p:sp>
        <p:nvSpPr>
          <p:cNvPr id="4" name="Text 2"/>
          <p:cNvSpPr/>
          <p:nvPr/>
        </p:nvSpPr>
        <p:spPr>
          <a:xfrm>
            <a:off x="1091327" y="3678079"/>
            <a:ext cx="3045143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6A6868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Skalierbarkeit &amp; Performance</a:t>
            </a:r>
            <a:endParaRPr lang="en-US" sz="1950" dirty="0"/>
          </a:p>
        </p:txBody>
      </p:sp>
      <p:sp>
        <p:nvSpPr>
          <p:cNvPr id="5" name="Text 3"/>
          <p:cNvSpPr/>
          <p:nvPr/>
        </p:nvSpPr>
        <p:spPr>
          <a:xfrm>
            <a:off x="1091327" y="4107299"/>
            <a:ext cx="6099810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6A6868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Große Datenmengen effizient verarbeiten.</a:t>
            </a:r>
            <a:endParaRPr lang="en-US" sz="1550" dirty="0"/>
          </a:p>
        </p:txBody>
      </p:sp>
      <p:sp>
        <p:nvSpPr>
          <p:cNvPr id="6" name="Shape 4"/>
          <p:cNvSpPr/>
          <p:nvPr/>
        </p:nvSpPr>
        <p:spPr>
          <a:xfrm>
            <a:off x="7439144" y="3783509"/>
            <a:ext cx="99179" cy="99179"/>
          </a:xfrm>
          <a:prstGeom prst="roundRect">
            <a:avLst>
              <a:gd name="adj" fmla="val 460985"/>
            </a:avLst>
          </a:prstGeom>
          <a:solidFill>
            <a:srgbClr val="2150FE"/>
          </a:solidFill>
          <a:ln/>
        </p:spPr>
      </p:sp>
      <p:sp>
        <p:nvSpPr>
          <p:cNvPr id="7" name="Text 5"/>
          <p:cNvSpPr/>
          <p:nvPr/>
        </p:nvSpPr>
        <p:spPr>
          <a:xfrm>
            <a:off x="7736681" y="3678079"/>
            <a:ext cx="2512338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6A6868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Robuste Analysemodelle</a:t>
            </a:r>
            <a:endParaRPr lang="en-US" sz="1950" dirty="0"/>
          </a:p>
        </p:txBody>
      </p:sp>
      <p:sp>
        <p:nvSpPr>
          <p:cNvPr id="8" name="Text 6"/>
          <p:cNvSpPr/>
          <p:nvPr/>
        </p:nvSpPr>
        <p:spPr>
          <a:xfrm>
            <a:off x="7736681" y="4107299"/>
            <a:ext cx="6099929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6A6868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Zuverlässige Modelle für Markttrends.</a:t>
            </a:r>
            <a:endParaRPr lang="en-US" sz="1550" dirty="0"/>
          </a:p>
        </p:txBody>
      </p:sp>
      <p:sp>
        <p:nvSpPr>
          <p:cNvPr id="9" name="Shape 7"/>
          <p:cNvSpPr/>
          <p:nvPr/>
        </p:nvSpPr>
        <p:spPr>
          <a:xfrm>
            <a:off x="793790" y="4927104"/>
            <a:ext cx="99179" cy="99179"/>
          </a:xfrm>
          <a:prstGeom prst="roundRect">
            <a:avLst>
              <a:gd name="adj" fmla="val 460985"/>
            </a:avLst>
          </a:prstGeom>
          <a:solidFill>
            <a:srgbClr val="2150FE"/>
          </a:solidFill>
          <a:ln/>
        </p:spPr>
      </p:sp>
      <p:sp>
        <p:nvSpPr>
          <p:cNvPr id="10" name="Text 8"/>
          <p:cNvSpPr/>
          <p:nvPr/>
        </p:nvSpPr>
        <p:spPr>
          <a:xfrm>
            <a:off x="1091327" y="4821674"/>
            <a:ext cx="2814876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6A6868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Verständliche Erkenntnisse</a:t>
            </a:r>
            <a:endParaRPr lang="en-US" sz="1950" dirty="0"/>
          </a:p>
        </p:txBody>
      </p:sp>
      <p:sp>
        <p:nvSpPr>
          <p:cNvPr id="11" name="Text 9"/>
          <p:cNvSpPr/>
          <p:nvPr/>
        </p:nvSpPr>
        <p:spPr>
          <a:xfrm>
            <a:off x="1091327" y="5250894"/>
            <a:ext cx="6099810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6A6868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Klare Datenvisualisierung für HR.</a:t>
            </a:r>
            <a:endParaRPr lang="en-US" sz="1550" dirty="0"/>
          </a:p>
        </p:txBody>
      </p:sp>
      <p:sp>
        <p:nvSpPr>
          <p:cNvPr id="12" name="Shape 10"/>
          <p:cNvSpPr/>
          <p:nvPr/>
        </p:nvSpPr>
        <p:spPr>
          <a:xfrm>
            <a:off x="7439144" y="4927104"/>
            <a:ext cx="99179" cy="99179"/>
          </a:xfrm>
          <a:prstGeom prst="roundRect">
            <a:avLst>
              <a:gd name="adj" fmla="val 460985"/>
            </a:avLst>
          </a:prstGeom>
          <a:solidFill>
            <a:srgbClr val="2150FE"/>
          </a:solidFill>
          <a:ln/>
        </p:spPr>
      </p:sp>
      <p:sp>
        <p:nvSpPr>
          <p:cNvPr id="13" name="Text 11"/>
          <p:cNvSpPr/>
          <p:nvPr/>
        </p:nvSpPr>
        <p:spPr>
          <a:xfrm>
            <a:off x="7736681" y="4821674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6A6868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Anpassbare Ansichten</a:t>
            </a:r>
            <a:endParaRPr lang="en-US" sz="1950" dirty="0"/>
          </a:p>
        </p:txBody>
      </p:sp>
      <p:sp>
        <p:nvSpPr>
          <p:cNvPr id="14" name="Text 12"/>
          <p:cNvSpPr/>
          <p:nvPr/>
        </p:nvSpPr>
        <p:spPr>
          <a:xfrm>
            <a:off x="7736681" y="5250894"/>
            <a:ext cx="6099929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6A6868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Dashboards an Bedürfnisse anpassen.</a:t>
            </a:r>
            <a:endParaRPr lang="en-US" sz="15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Macintosh PowerPoint</Application>
  <PresentationFormat>Benutzerdefiniert</PresentationFormat>
  <Paragraphs>81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Heebo</vt:lpstr>
      <vt:lpstr>Crimson Pro Semi Bold</vt:lpstr>
      <vt:lpstr>Arial</vt:lpstr>
      <vt:lpstr>Crimson Pro Light</vt:lpstr>
      <vt:lpstr>Calibri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cp:lastModifiedBy>Redel Denny (inf22196)</cp:lastModifiedBy>
  <cp:revision>1</cp:revision>
  <dcterms:created xsi:type="dcterms:W3CDTF">2025-10-18T04:33:54Z</dcterms:created>
  <dcterms:modified xsi:type="dcterms:W3CDTF">2025-10-18T04:36:15Z</dcterms:modified>
</cp:coreProperties>
</file>