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1" r:id="rId4"/>
    <p:sldId id="262" r:id="rId5"/>
    <p:sldId id="263" r:id="rId6"/>
    <p:sldId id="26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188" autoAdjust="0"/>
  </p:normalViewPr>
  <p:slideViewPr>
    <p:cSldViewPr snapToGrid="0">
      <p:cViewPr>
        <p:scale>
          <a:sx n="50" d="100"/>
          <a:sy n="50" d="100"/>
        </p:scale>
        <p:origin x="12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A9678-53AC-4C25-A9A1-7BAF3F79B5DB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784B5-6C4B-405F-84A3-33135983D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73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Anna Windecker, 6721462</a:t>
            </a:r>
          </a:p>
          <a:p>
            <a:r>
              <a:rPr lang="de-DE" dirty="0"/>
              <a:t>Moritz Kowalski, 6552918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784B5-6C4B-405F-84A3-33135983D6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14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9EE1D-2FE3-A0B6-D15B-1DB103F0F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58D3C5-D250-BE92-F4CB-C946B808E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3D2439-3CA0-DB7A-173D-2A2E55F9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F4A-5A65-4613-A470-9AD7719C17AD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DC8CAD-C8F5-AA78-9977-7BC562C9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5B8684-437D-03B0-EC4A-B1213B7D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50A7-E509-4065-B439-6573353D9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86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9EC62-2698-2F27-C5B0-C047304C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996325-6B4F-D026-FA73-6CCDE6074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E154A-090F-ABA1-3ACF-80F7D05D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F4A-5A65-4613-A470-9AD7719C17AD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0C444D-9D9A-3625-335A-30D7564E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48040E-2EC1-EE79-2B7E-374DEDC5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50A7-E509-4065-B439-6573353D9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9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50646E6-C25E-A2CA-BCE4-D05E7E696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1899BB-7DEC-07CD-FCDA-91D9DB44B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6BE775-9995-183D-38D5-C7061D3B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F4A-5A65-4613-A470-9AD7719C17AD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3C1EB5-6773-CBF1-5A56-2AF8E3D9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6C9EC0-F1C1-4B3B-00C2-E76AC8AF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50A7-E509-4065-B439-6573353D9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2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1E51F-375E-A282-E895-A88178CD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0759FE-6817-4725-A810-E3C491B61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6EAF95-1CD2-B1A6-09DD-F0D7E0AE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F4A-5A65-4613-A470-9AD7719C17AD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E694A1-056B-12D8-62C3-F8D678EC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D2CFD2-E168-ED87-615A-1B09D832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50A7-E509-4065-B439-6573353D9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34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4E0D9-6694-575A-FDDA-4623131BA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8946DF-3131-A12C-DC2E-0A48B65D6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04DB2D-47CA-B270-1136-359C1A70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F4A-5A65-4613-A470-9AD7719C17AD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C32587-2E73-871A-E164-2D9E8B6E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1728C-8AB0-FF1F-E649-3940C556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50A7-E509-4065-B439-6573353D9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40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CCC2F-50EE-EFAD-6B83-1EAC6019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51B300-224C-6BEC-7EB4-4EE513984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B67CE3-CA92-AF90-B367-05CB5D599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AD7DC8-6B5A-443E-4ABB-9563B376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F4A-5A65-4613-A470-9AD7719C17AD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6402CD-CC47-FD7B-E8BF-17C67DF3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FB0FD5-4A66-8119-7AF2-DDD82C83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50A7-E509-4065-B439-6573353D9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82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F6D4E-066D-CF22-3C8F-3FA330AA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C556BA-B3DD-34FD-FF28-330E92667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5A6664-7A0F-9BD2-C8B6-21CD4B0CC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283C7F-8FDF-F710-E78F-8646C67B8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23B312-6D10-BAA3-3C95-EF733939B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63912B6-8EC1-3163-0E02-8F9F7985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F4A-5A65-4613-A470-9AD7719C17AD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9C463F-42E2-5762-DBE3-B70F5687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82A6FD-3FED-DDDC-9431-58813674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50A7-E509-4065-B439-6573353D9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64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A7811-66EA-0116-9424-CFDC9172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6C1918-EAEC-1E35-C457-EC0CD456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F4A-5A65-4613-A470-9AD7719C17AD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CE678C-9040-CB25-2791-31F052B0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C251FF-20BA-2908-4390-0CB98D00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50A7-E509-4065-B439-6573353D9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41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B874D0-E485-6678-9556-A74D0BC1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F4A-5A65-4613-A470-9AD7719C17AD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39BA58-67F4-4D7A-82E9-A5E7D93C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806FDE-F5BD-AB33-0D58-C221A8A1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50A7-E509-4065-B439-6573353D9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23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F19B6-525D-795B-B78C-A574796C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621EB8-7555-DCEF-8804-756250D20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4C0607-9031-3825-49D7-CF18D9066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6A34B6-26C5-D285-78B4-833F280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F4A-5A65-4613-A470-9AD7719C17AD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7AFB8B-F013-AD9C-1B90-C6D9D0FE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93B0AC-8DEE-2AA0-3511-17B54990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50A7-E509-4065-B439-6573353D9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2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7958F-8CEE-B9AE-6600-7EA54D5F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DFAF3B-1B05-C966-8A30-F7979EED4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80EE5B-2FFF-9736-D728-B0CC4F598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E79674-6E59-A01A-A470-DD49BB0A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F4A-5A65-4613-A470-9AD7719C17AD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051D9D-3F69-0724-B571-D844D9E8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B346CD-92C5-1AE7-41DF-752B25BD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50A7-E509-4065-B439-6573353D9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73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3D32347-3E6C-7F15-443E-490437A9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7F3A4-2492-B534-2438-4DE504AB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790FD-A97B-072A-1612-2BB9B1BFF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934F4A-5A65-4613-A470-9AD7719C17AD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B37975-3B37-FD13-7296-C5D3F5B75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289C5D-30F3-82EE-6C0D-CD854CDA7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6350A7-E509-4065-B439-6573353D9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21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2B360F-5348-7C6C-4E9C-7CC55E93E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153" y="1648155"/>
            <a:ext cx="9117694" cy="2206171"/>
          </a:xfrm>
        </p:spPr>
        <p:txBody>
          <a:bodyPr anchor="ctr">
            <a:normAutofit/>
          </a:bodyPr>
          <a:lstStyle/>
          <a:p>
            <a:r>
              <a:rPr lang="de-DE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Challenge – SS 2025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F3899D-E065-4424-4E53-C2B7865EA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0846" y="3310588"/>
            <a:ext cx="6344152" cy="1087477"/>
          </a:xfrm>
        </p:spPr>
        <p:txBody>
          <a:bodyPr anchor="ctr">
            <a:normAutofit/>
          </a:bodyPr>
          <a:lstStyle/>
          <a:p>
            <a:r>
              <a:rPr lang="de-DE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Die keltischen Büschelquinare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8C5C69A-BBC1-ECE4-ADCD-37D67C5FA146}"/>
              </a:ext>
            </a:extLst>
          </p:cNvPr>
          <p:cNvSpPr txBox="1"/>
          <p:nvPr/>
        </p:nvSpPr>
        <p:spPr>
          <a:xfrm>
            <a:off x="9867900" y="5769370"/>
            <a:ext cx="185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Anna Windecker</a:t>
            </a:r>
          </a:p>
          <a:p>
            <a:r>
              <a:rPr lang="de-DE" dirty="0"/>
              <a:t>Moritz Kowalski</a:t>
            </a:r>
          </a:p>
        </p:txBody>
      </p:sp>
    </p:spTree>
    <p:extLst>
      <p:ext uri="{BB962C8B-B14F-4D97-AF65-F5344CB8AC3E}">
        <p14:creationId xmlns:p14="http://schemas.microsoft.com/office/powerpoint/2010/main" val="360543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FB9FD5-5E53-3A07-4E04-424E3C259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Ein Bild, das Farbigkeit, Verschwommen, Blau, Vektorgrafiken enthält.&#10;&#10;KI-generierte Inhalte können fehlerhaft sein.">
            <a:extLst>
              <a:ext uri="{FF2B5EF4-FFF2-40B4-BE49-F238E27FC236}">
                <a16:creationId xmlns:a16="http://schemas.microsoft.com/office/drawing/2014/main" id="{53694C8D-FF60-EE5D-EA55-E6DB34D092C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5325" b="945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FE66285-4A1A-B850-6363-489CD210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0" lang="de-DE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Social</a:t>
            </a:r>
            <a:r>
              <a:rPr kumimoji="0" lang="de-DE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 Network Analysis (SNA)</a:t>
            </a:r>
            <a:endParaRPr lang="de-DE" dirty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B4D4FBC6-D1B4-1F8E-CE35-67163BE411EF}"/>
              </a:ext>
            </a:extLst>
          </p:cNvPr>
          <p:cNvSpPr/>
          <p:nvPr/>
        </p:nvSpPr>
        <p:spPr>
          <a:xfrm>
            <a:off x="1002506" y="2888174"/>
            <a:ext cx="2957512" cy="1878020"/>
          </a:xfrm>
          <a:custGeom>
            <a:avLst/>
            <a:gdLst>
              <a:gd name="connsiteX0" fmla="*/ 0 w 2957512"/>
              <a:gd name="connsiteY0" fmla="*/ 187802 h 1878020"/>
              <a:gd name="connsiteX1" fmla="*/ 187802 w 2957512"/>
              <a:gd name="connsiteY1" fmla="*/ 0 h 1878020"/>
              <a:gd name="connsiteX2" fmla="*/ 2769710 w 2957512"/>
              <a:gd name="connsiteY2" fmla="*/ 0 h 1878020"/>
              <a:gd name="connsiteX3" fmla="*/ 2957512 w 2957512"/>
              <a:gd name="connsiteY3" fmla="*/ 187802 h 1878020"/>
              <a:gd name="connsiteX4" fmla="*/ 2957512 w 2957512"/>
              <a:gd name="connsiteY4" fmla="*/ 1690218 h 1878020"/>
              <a:gd name="connsiteX5" fmla="*/ 2769710 w 2957512"/>
              <a:gd name="connsiteY5" fmla="*/ 1878020 h 1878020"/>
              <a:gd name="connsiteX6" fmla="*/ 187802 w 2957512"/>
              <a:gd name="connsiteY6" fmla="*/ 1878020 h 1878020"/>
              <a:gd name="connsiteX7" fmla="*/ 0 w 2957512"/>
              <a:gd name="connsiteY7" fmla="*/ 1690218 h 1878020"/>
              <a:gd name="connsiteX8" fmla="*/ 0 w 2957512"/>
              <a:gd name="connsiteY8" fmla="*/ 187802 h 187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57512" h="1878020">
                <a:moveTo>
                  <a:pt x="0" y="187802"/>
                </a:moveTo>
                <a:cubicBezTo>
                  <a:pt x="0" y="84082"/>
                  <a:pt x="84082" y="0"/>
                  <a:pt x="187802" y="0"/>
                </a:cubicBezTo>
                <a:lnTo>
                  <a:pt x="2769710" y="0"/>
                </a:lnTo>
                <a:cubicBezTo>
                  <a:pt x="2873430" y="0"/>
                  <a:pt x="2957512" y="84082"/>
                  <a:pt x="2957512" y="187802"/>
                </a:cubicBezTo>
                <a:lnTo>
                  <a:pt x="2957512" y="1690218"/>
                </a:lnTo>
                <a:cubicBezTo>
                  <a:pt x="2957512" y="1793938"/>
                  <a:pt x="2873430" y="1878020"/>
                  <a:pt x="2769710" y="1878020"/>
                </a:cubicBezTo>
                <a:lnTo>
                  <a:pt x="187802" y="1878020"/>
                </a:lnTo>
                <a:cubicBezTo>
                  <a:pt x="84082" y="1878020"/>
                  <a:pt x="0" y="1793938"/>
                  <a:pt x="0" y="1690218"/>
                </a:cubicBezTo>
                <a:lnTo>
                  <a:pt x="0" y="187802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065" tIns="154065" rIns="154065" bIns="154065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600" kern="1200" dirty="0"/>
              <a:t>Handel zwischen Fundorten innerhalb eines </a:t>
            </a:r>
            <a:r>
              <a:rPr lang="de-DE" sz="2600" kern="1200" dirty="0" err="1"/>
              <a:t>Münztyps</a:t>
            </a:r>
            <a:endParaRPr lang="en-US" sz="2600" kern="1200" dirty="0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F4EACCFA-6B80-3C5A-CDF6-67F475D90F13}"/>
              </a:ext>
            </a:extLst>
          </p:cNvPr>
          <p:cNvSpPr/>
          <p:nvPr/>
        </p:nvSpPr>
        <p:spPr>
          <a:xfrm>
            <a:off x="4617244" y="2888174"/>
            <a:ext cx="2957512" cy="1878020"/>
          </a:xfrm>
          <a:custGeom>
            <a:avLst/>
            <a:gdLst>
              <a:gd name="connsiteX0" fmla="*/ 0 w 2957512"/>
              <a:gd name="connsiteY0" fmla="*/ 187802 h 1878020"/>
              <a:gd name="connsiteX1" fmla="*/ 187802 w 2957512"/>
              <a:gd name="connsiteY1" fmla="*/ 0 h 1878020"/>
              <a:gd name="connsiteX2" fmla="*/ 2769710 w 2957512"/>
              <a:gd name="connsiteY2" fmla="*/ 0 h 1878020"/>
              <a:gd name="connsiteX3" fmla="*/ 2957512 w 2957512"/>
              <a:gd name="connsiteY3" fmla="*/ 187802 h 1878020"/>
              <a:gd name="connsiteX4" fmla="*/ 2957512 w 2957512"/>
              <a:gd name="connsiteY4" fmla="*/ 1690218 h 1878020"/>
              <a:gd name="connsiteX5" fmla="*/ 2769710 w 2957512"/>
              <a:gd name="connsiteY5" fmla="*/ 1878020 h 1878020"/>
              <a:gd name="connsiteX6" fmla="*/ 187802 w 2957512"/>
              <a:gd name="connsiteY6" fmla="*/ 1878020 h 1878020"/>
              <a:gd name="connsiteX7" fmla="*/ 0 w 2957512"/>
              <a:gd name="connsiteY7" fmla="*/ 1690218 h 1878020"/>
              <a:gd name="connsiteX8" fmla="*/ 0 w 2957512"/>
              <a:gd name="connsiteY8" fmla="*/ 187802 h 187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57512" h="1878020">
                <a:moveTo>
                  <a:pt x="0" y="187802"/>
                </a:moveTo>
                <a:cubicBezTo>
                  <a:pt x="0" y="84082"/>
                  <a:pt x="84082" y="0"/>
                  <a:pt x="187802" y="0"/>
                </a:cubicBezTo>
                <a:lnTo>
                  <a:pt x="2769710" y="0"/>
                </a:lnTo>
                <a:cubicBezTo>
                  <a:pt x="2873430" y="0"/>
                  <a:pt x="2957512" y="84082"/>
                  <a:pt x="2957512" y="187802"/>
                </a:cubicBezTo>
                <a:lnTo>
                  <a:pt x="2957512" y="1690218"/>
                </a:lnTo>
                <a:cubicBezTo>
                  <a:pt x="2957512" y="1793938"/>
                  <a:pt x="2873430" y="1878020"/>
                  <a:pt x="2769710" y="1878020"/>
                </a:cubicBezTo>
                <a:lnTo>
                  <a:pt x="187802" y="1878020"/>
                </a:lnTo>
                <a:cubicBezTo>
                  <a:pt x="84082" y="1878020"/>
                  <a:pt x="0" y="1793938"/>
                  <a:pt x="0" y="1690218"/>
                </a:cubicBezTo>
                <a:lnTo>
                  <a:pt x="0" y="187802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065" tIns="154065" rIns="154065" bIns="154065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600" kern="1200"/>
              <a:t>Handel zwischen Fundorten innerhalb der Ost- und Westgruppe</a:t>
            </a:r>
            <a:endParaRPr lang="en-US" sz="2600" kern="1200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AF05C897-E01D-59BC-E754-D8D3AB9A6BCE}"/>
              </a:ext>
            </a:extLst>
          </p:cNvPr>
          <p:cNvSpPr/>
          <p:nvPr/>
        </p:nvSpPr>
        <p:spPr>
          <a:xfrm>
            <a:off x="8231981" y="2888174"/>
            <a:ext cx="2957512" cy="1878020"/>
          </a:xfrm>
          <a:custGeom>
            <a:avLst/>
            <a:gdLst>
              <a:gd name="connsiteX0" fmla="*/ 0 w 2957512"/>
              <a:gd name="connsiteY0" fmla="*/ 187802 h 1878020"/>
              <a:gd name="connsiteX1" fmla="*/ 187802 w 2957512"/>
              <a:gd name="connsiteY1" fmla="*/ 0 h 1878020"/>
              <a:gd name="connsiteX2" fmla="*/ 2769710 w 2957512"/>
              <a:gd name="connsiteY2" fmla="*/ 0 h 1878020"/>
              <a:gd name="connsiteX3" fmla="*/ 2957512 w 2957512"/>
              <a:gd name="connsiteY3" fmla="*/ 187802 h 1878020"/>
              <a:gd name="connsiteX4" fmla="*/ 2957512 w 2957512"/>
              <a:gd name="connsiteY4" fmla="*/ 1690218 h 1878020"/>
              <a:gd name="connsiteX5" fmla="*/ 2769710 w 2957512"/>
              <a:gd name="connsiteY5" fmla="*/ 1878020 h 1878020"/>
              <a:gd name="connsiteX6" fmla="*/ 187802 w 2957512"/>
              <a:gd name="connsiteY6" fmla="*/ 1878020 h 1878020"/>
              <a:gd name="connsiteX7" fmla="*/ 0 w 2957512"/>
              <a:gd name="connsiteY7" fmla="*/ 1690218 h 1878020"/>
              <a:gd name="connsiteX8" fmla="*/ 0 w 2957512"/>
              <a:gd name="connsiteY8" fmla="*/ 187802 h 187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57512" h="1878020">
                <a:moveTo>
                  <a:pt x="0" y="187802"/>
                </a:moveTo>
                <a:cubicBezTo>
                  <a:pt x="0" y="84082"/>
                  <a:pt x="84082" y="0"/>
                  <a:pt x="187802" y="0"/>
                </a:cubicBezTo>
                <a:lnTo>
                  <a:pt x="2769710" y="0"/>
                </a:lnTo>
                <a:cubicBezTo>
                  <a:pt x="2873430" y="0"/>
                  <a:pt x="2957512" y="84082"/>
                  <a:pt x="2957512" y="187802"/>
                </a:cubicBezTo>
                <a:lnTo>
                  <a:pt x="2957512" y="1690218"/>
                </a:lnTo>
                <a:cubicBezTo>
                  <a:pt x="2957512" y="1793938"/>
                  <a:pt x="2873430" y="1878020"/>
                  <a:pt x="2769710" y="1878020"/>
                </a:cubicBezTo>
                <a:lnTo>
                  <a:pt x="187802" y="1878020"/>
                </a:lnTo>
                <a:cubicBezTo>
                  <a:pt x="84082" y="1878020"/>
                  <a:pt x="0" y="1793938"/>
                  <a:pt x="0" y="1690218"/>
                </a:cubicBezTo>
                <a:lnTo>
                  <a:pt x="0" y="187802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065" tIns="154065" rIns="154065" bIns="154065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600" kern="1200" dirty="0"/>
              <a:t>Austausch zwischen Ost- und Westgruppe</a:t>
            </a:r>
            <a:endParaRPr lang="en-US" sz="2600" kern="1200" dirty="0"/>
          </a:p>
        </p:txBody>
      </p:sp>
    </p:spTree>
    <p:extLst>
      <p:ext uri="{BB962C8B-B14F-4D97-AF65-F5344CB8AC3E}">
        <p14:creationId xmlns:p14="http://schemas.microsoft.com/office/powerpoint/2010/main" val="81967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2F7181-CF5D-7554-8115-4F949E12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985085"/>
          </a:xfrm>
        </p:spPr>
        <p:txBody>
          <a:bodyPr anchor="ctr">
            <a:normAutofit/>
          </a:bodyPr>
          <a:lstStyle/>
          <a:p>
            <a:pPr algn="ctr"/>
            <a:r>
              <a:rPr lang="de-DE" sz="3600" dirty="0"/>
              <a:t>Handel zwischen Fundorten innerhalb eines </a:t>
            </a:r>
            <a:r>
              <a:rPr lang="de-DE" sz="3600" dirty="0" err="1"/>
              <a:t>Münztyps</a:t>
            </a:r>
            <a:endParaRPr lang="de-DE" sz="36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ADB268-8BB9-4F23-DEC2-D852B8E9F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17" y="3821687"/>
            <a:ext cx="3836894" cy="1918447"/>
          </a:xfrm>
          <a:prstGeom prst="rect">
            <a:avLst/>
          </a:prstGeom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4DDF85-2DCA-4477-42F5-C20564F09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618" y="723153"/>
            <a:ext cx="4850579" cy="5392482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de-DE" sz="2000" b="1" dirty="0"/>
              <a:t>Frage: </a:t>
            </a:r>
            <a:r>
              <a:rPr lang="de-DE" sz="2000" dirty="0"/>
              <a:t>Verbindungen zwischen Fundorten, an denen Münzen desselben Typs gefunden wurden</a:t>
            </a:r>
          </a:p>
          <a:p>
            <a:pPr marL="0" indent="0">
              <a:buNone/>
            </a:pPr>
            <a:r>
              <a:rPr lang="de-DE" sz="2000" b="1" dirty="0"/>
              <a:t>Datenbasis:</a:t>
            </a:r>
            <a:r>
              <a:rPr lang="de-DE" sz="2000" dirty="0"/>
              <a:t> Fundorte von Münzen eines Typs</a:t>
            </a:r>
          </a:p>
          <a:p>
            <a:pPr marL="0" indent="0">
              <a:buNone/>
            </a:pPr>
            <a:r>
              <a:rPr lang="de-DE" sz="2000" b="1" dirty="0"/>
              <a:t>Knoten: </a:t>
            </a:r>
            <a:r>
              <a:rPr lang="de-DE" sz="2000" dirty="0"/>
              <a:t>Fundorte</a:t>
            </a:r>
          </a:p>
          <a:p>
            <a:pPr marL="0" indent="0">
              <a:buNone/>
            </a:pPr>
            <a:r>
              <a:rPr lang="de-DE" sz="2000" b="1" dirty="0"/>
              <a:t>Kanten: </a:t>
            </a:r>
            <a:r>
              <a:rPr lang="de-DE" sz="2000" dirty="0"/>
              <a:t>Gleicher Typ, gewichtet nach Anzahl</a:t>
            </a:r>
          </a:p>
          <a:p>
            <a:pPr marL="0" indent="0">
              <a:buNone/>
            </a:pPr>
            <a:r>
              <a:rPr lang="de-DE" sz="2000" b="1" dirty="0"/>
              <a:t>Methoden:</a:t>
            </a:r>
          </a:p>
          <a:p>
            <a:pPr lvl="1"/>
            <a:r>
              <a:rPr lang="de-DE" sz="2000" dirty="0"/>
              <a:t>Community </a:t>
            </a:r>
            <a:r>
              <a:rPr lang="de-DE" sz="2000" dirty="0" err="1"/>
              <a:t>Detection</a:t>
            </a:r>
            <a:endParaRPr lang="de-DE" sz="2000" dirty="0"/>
          </a:p>
          <a:p>
            <a:pPr lvl="1"/>
            <a:r>
              <a:rPr lang="de-DE" sz="2000" dirty="0" err="1"/>
              <a:t>Betweenness</a:t>
            </a:r>
            <a:endParaRPr lang="de-DE" sz="2000" dirty="0"/>
          </a:p>
          <a:p>
            <a:pPr lvl="1"/>
            <a:r>
              <a:rPr lang="de-DE" sz="2000" dirty="0" err="1"/>
              <a:t>Closeness</a:t>
            </a:r>
            <a:endParaRPr lang="de-DE" sz="2000" dirty="0"/>
          </a:p>
          <a:p>
            <a:pPr lvl="1"/>
            <a:r>
              <a:rPr lang="de-DE" sz="2000" dirty="0"/>
              <a:t>(Ego Network)</a:t>
            </a:r>
          </a:p>
          <a:p>
            <a:pPr marL="0" indent="0">
              <a:buNone/>
            </a:pPr>
            <a:r>
              <a:rPr lang="de-DE" sz="2000" b="1" dirty="0"/>
              <a:t>Ziel:</a:t>
            </a:r>
          </a:p>
          <a:p>
            <a:pPr lvl="1"/>
            <a:r>
              <a:rPr lang="de-DE" sz="2000" dirty="0"/>
              <a:t>Finden von regionalen Handelsräumen</a:t>
            </a:r>
          </a:p>
          <a:p>
            <a:pPr lvl="1"/>
            <a:r>
              <a:rPr lang="de-DE" sz="2000" dirty="0"/>
              <a:t>Identifikation von zentralen Umschlagplätzen</a:t>
            </a:r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4470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487447-88C3-E776-9CBE-A64E64480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24BB72-72B5-062C-2C66-35517A55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985085"/>
          </a:xfrm>
        </p:spPr>
        <p:txBody>
          <a:bodyPr anchor="ctr">
            <a:noAutofit/>
          </a:bodyPr>
          <a:lstStyle/>
          <a:p>
            <a:pPr algn="ctr"/>
            <a:r>
              <a:rPr lang="de-DE" sz="3600" dirty="0"/>
              <a:t>Handel zwischen Fundorten innerhalb der Ost- und Westgruppe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fik 6" descr="Ein Bild, das Screenshot, Text, Karte enthält.&#10;&#10;KI-generierte Inhalte können fehlerhaft sein.">
            <a:extLst>
              <a:ext uri="{FF2B5EF4-FFF2-40B4-BE49-F238E27FC236}">
                <a16:creationId xmlns:a16="http://schemas.microsoft.com/office/drawing/2014/main" id="{0B219B4E-C920-118A-0185-1723924D6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17" y="3572289"/>
            <a:ext cx="3836894" cy="2417243"/>
          </a:xfrm>
          <a:prstGeom prst="rect">
            <a:avLst/>
          </a:prstGeom>
        </p:spPr>
      </p:pic>
      <p:sp>
        <p:nvSpPr>
          <p:cNvPr id="30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0A115A-EBB2-8174-6DB4-CD62AE81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454" y="723153"/>
            <a:ext cx="5636545" cy="539248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de-DE" sz="1900" b="1" dirty="0"/>
              <a:t>Frage:</a:t>
            </a:r>
            <a:r>
              <a:rPr lang="de-DE" sz="1900" dirty="0"/>
              <a:t> Wie ist die interne Netzwerkstruktur der Ost- und Westgruppe und welche Fundorte sind zentral?</a:t>
            </a:r>
          </a:p>
          <a:p>
            <a:pPr marL="0" indent="0">
              <a:buNone/>
            </a:pPr>
            <a:r>
              <a:rPr lang="de-DE" sz="1900" b="1" dirty="0"/>
              <a:t>Datenbasis:</a:t>
            </a:r>
            <a:r>
              <a:rPr lang="de-DE" sz="1900" dirty="0"/>
              <a:t> Alle Fundorte nach Zuordnung zu Ost/West</a:t>
            </a:r>
          </a:p>
          <a:p>
            <a:pPr marL="0" indent="0">
              <a:buNone/>
            </a:pPr>
            <a:r>
              <a:rPr lang="de-DE" sz="1900" b="1" dirty="0"/>
              <a:t>Knoten:</a:t>
            </a:r>
            <a:r>
              <a:rPr lang="de-DE" sz="1900" dirty="0"/>
              <a:t> Fundorte</a:t>
            </a:r>
          </a:p>
          <a:p>
            <a:pPr marL="0" indent="0">
              <a:buNone/>
            </a:pPr>
            <a:r>
              <a:rPr lang="de-DE" sz="1900" b="1" dirty="0"/>
              <a:t>Kanten: </a:t>
            </a:r>
            <a:r>
              <a:rPr lang="de-DE" sz="1900" dirty="0"/>
              <a:t>Verbindungen anhand des </a:t>
            </a:r>
            <a:r>
              <a:rPr lang="de-DE" sz="1900" dirty="0" err="1"/>
              <a:t>Münztyps</a:t>
            </a:r>
            <a:r>
              <a:rPr lang="de-DE" sz="1900" dirty="0"/>
              <a:t> innerhalb derselben Gruppe</a:t>
            </a:r>
          </a:p>
          <a:p>
            <a:pPr marL="0" indent="0">
              <a:buNone/>
            </a:pPr>
            <a:r>
              <a:rPr lang="de-DE" sz="1900" b="1" dirty="0"/>
              <a:t>Methoden:</a:t>
            </a:r>
          </a:p>
          <a:p>
            <a:pPr lvl="1"/>
            <a:r>
              <a:rPr lang="de-DE" sz="1900" dirty="0"/>
              <a:t>Community </a:t>
            </a:r>
            <a:r>
              <a:rPr lang="de-DE" sz="1900" dirty="0" err="1"/>
              <a:t>Detection</a:t>
            </a:r>
            <a:endParaRPr lang="de-DE" sz="1900" dirty="0"/>
          </a:p>
          <a:p>
            <a:pPr lvl="1"/>
            <a:r>
              <a:rPr lang="de-DE" sz="1900" dirty="0" err="1"/>
              <a:t>Betweenness</a:t>
            </a:r>
            <a:endParaRPr lang="de-DE" sz="1900" dirty="0"/>
          </a:p>
          <a:p>
            <a:pPr lvl="1"/>
            <a:r>
              <a:rPr lang="de-DE" sz="1900" dirty="0" err="1"/>
              <a:t>Closeness</a:t>
            </a:r>
            <a:endParaRPr lang="de-DE" sz="1900" dirty="0"/>
          </a:p>
          <a:p>
            <a:pPr marL="0" indent="0">
              <a:buNone/>
            </a:pPr>
            <a:r>
              <a:rPr lang="de-DE" sz="1900" b="1" dirty="0"/>
              <a:t>Ziel:</a:t>
            </a:r>
          </a:p>
          <a:p>
            <a:pPr lvl="1"/>
            <a:r>
              <a:rPr lang="de-DE" sz="1900" dirty="0"/>
              <a:t>Vergleich der organisatorischen Struktur Ost vs. West</a:t>
            </a:r>
          </a:p>
          <a:p>
            <a:pPr lvl="1"/>
            <a:r>
              <a:rPr lang="de-DE" sz="1900" dirty="0"/>
              <a:t>Identifikation von zentralisierten oder dezentralen Netzwerken</a:t>
            </a:r>
          </a:p>
          <a:p>
            <a:pPr lvl="1"/>
            <a:r>
              <a:rPr lang="de-DE" sz="1900" dirty="0"/>
              <a:t>Identifikation wichtiger Handelsorte</a:t>
            </a:r>
          </a:p>
        </p:txBody>
      </p:sp>
    </p:spTree>
    <p:extLst>
      <p:ext uri="{BB962C8B-B14F-4D97-AF65-F5344CB8AC3E}">
        <p14:creationId xmlns:p14="http://schemas.microsoft.com/office/powerpoint/2010/main" val="296101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0150FC-0906-AEC3-20A3-CDB6A2210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FF3DEB-1DD7-2374-DA38-A90B2D35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985085"/>
          </a:xfrm>
        </p:spPr>
        <p:txBody>
          <a:bodyPr anchor="ctr">
            <a:normAutofit/>
          </a:bodyPr>
          <a:lstStyle/>
          <a:p>
            <a:pPr algn="ctr"/>
            <a:r>
              <a:rPr lang="de-DE" sz="3600" dirty="0"/>
              <a:t>Austausch zwischen Ost- und Westgruppe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1AC295-4D65-E580-7964-EC6A663D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6" r="2931"/>
          <a:stretch>
            <a:fillRect/>
          </a:stretch>
        </p:blipFill>
        <p:spPr>
          <a:xfrm>
            <a:off x="1049617" y="3664405"/>
            <a:ext cx="3836894" cy="2233010"/>
          </a:xfrm>
          <a:prstGeom prst="rect">
            <a:avLst/>
          </a:prstGeom>
        </p:spPr>
      </p:pic>
      <p:sp>
        <p:nvSpPr>
          <p:cNvPr id="37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CF5482-FF77-1D3C-10DC-CD18E67FF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618" y="723153"/>
            <a:ext cx="5582882" cy="539248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de-DE" sz="1900" b="1" dirty="0"/>
              <a:t>Frage:</a:t>
            </a:r>
            <a:r>
              <a:rPr lang="de-DE" sz="1900" dirty="0"/>
              <a:t> Fand ein Austausch von Münztypen C und D zwischen Ost- und Westgruppe statt und welche Fundorte waren zentral beteiligt?</a:t>
            </a:r>
          </a:p>
          <a:p>
            <a:pPr marL="0" indent="0">
              <a:buNone/>
            </a:pPr>
            <a:r>
              <a:rPr lang="de-DE" sz="1900" b="1" dirty="0"/>
              <a:t>Datenbasis:</a:t>
            </a:r>
            <a:r>
              <a:rPr lang="de-DE" sz="1900" dirty="0"/>
              <a:t> Fundorte mit </a:t>
            </a:r>
            <a:r>
              <a:rPr lang="de-DE" sz="1900" dirty="0" err="1"/>
              <a:t>Münztyp</a:t>
            </a:r>
            <a:r>
              <a:rPr lang="de-DE" sz="1900" dirty="0"/>
              <a:t> C oder D</a:t>
            </a:r>
          </a:p>
          <a:p>
            <a:pPr marL="0" indent="0">
              <a:buNone/>
            </a:pPr>
            <a:r>
              <a:rPr lang="de-DE" sz="1900" b="1" dirty="0"/>
              <a:t>Knoten:</a:t>
            </a:r>
            <a:r>
              <a:rPr lang="de-DE" sz="1900" dirty="0"/>
              <a:t> Fundorte</a:t>
            </a:r>
          </a:p>
          <a:p>
            <a:pPr marL="0" indent="0">
              <a:buNone/>
            </a:pPr>
            <a:r>
              <a:rPr lang="de-DE" sz="1900" b="1" dirty="0"/>
              <a:t>Kanten: </a:t>
            </a:r>
            <a:r>
              <a:rPr lang="de-DE" sz="1900" dirty="0"/>
              <a:t>Verbindungen anhand des </a:t>
            </a:r>
            <a:r>
              <a:rPr lang="de-DE" sz="1900" dirty="0" err="1"/>
              <a:t>Münztyps</a:t>
            </a:r>
            <a:r>
              <a:rPr lang="de-DE" sz="1900" dirty="0"/>
              <a:t> über die Regionen hinweg</a:t>
            </a:r>
          </a:p>
          <a:p>
            <a:pPr marL="0" indent="0">
              <a:buNone/>
            </a:pPr>
            <a:r>
              <a:rPr lang="de-DE" sz="1900" b="1" dirty="0"/>
              <a:t>Methoden:</a:t>
            </a:r>
          </a:p>
          <a:p>
            <a:pPr lvl="1"/>
            <a:r>
              <a:rPr lang="de-DE" sz="1900" dirty="0" err="1"/>
              <a:t>Betweenness</a:t>
            </a:r>
            <a:endParaRPr lang="de-DE" sz="1900" dirty="0"/>
          </a:p>
          <a:p>
            <a:pPr lvl="1"/>
            <a:r>
              <a:rPr lang="de-DE" sz="1900" dirty="0" err="1"/>
              <a:t>Closeness</a:t>
            </a:r>
            <a:endParaRPr lang="de-DE" sz="1900" dirty="0"/>
          </a:p>
          <a:p>
            <a:pPr marL="0" indent="0">
              <a:buNone/>
            </a:pPr>
            <a:r>
              <a:rPr lang="de-DE" sz="1900" b="1" dirty="0"/>
              <a:t>Ziel:</a:t>
            </a:r>
          </a:p>
          <a:p>
            <a:pPr lvl="1"/>
            <a:r>
              <a:rPr lang="de-DE" sz="1900" dirty="0"/>
              <a:t>Aufdeckung von Austauschpfaden zwischen Regionen</a:t>
            </a:r>
          </a:p>
          <a:p>
            <a:pPr lvl="1"/>
            <a:r>
              <a:rPr lang="de-DE" sz="1900" dirty="0"/>
              <a:t>Identifikation von Fundorten, welche als Vermittler zwischen Ost und West dienten</a:t>
            </a:r>
          </a:p>
          <a:p>
            <a:pPr lvl="1"/>
            <a:r>
              <a:rPr lang="de-DE" sz="1900" dirty="0"/>
              <a:t>Identifikation von Fundorten, welche gut vernetzt sind</a:t>
            </a:r>
          </a:p>
          <a:p>
            <a:pPr lvl="1"/>
            <a:r>
              <a:rPr lang="de-DE" sz="1900" dirty="0"/>
              <a:t>Vergleich der Verbreitung von Typ C und Typ D</a:t>
            </a:r>
          </a:p>
        </p:txBody>
      </p:sp>
    </p:spTree>
    <p:extLst>
      <p:ext uri="{BB962C8B-B14F-4D97-AF65-F5344CB8AC3E}">
        <p14:creationId xmlns:p14="http://schemas.microsoft.com/office/powerpoint/2010/main" val="108612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BF53DD-28CB-CD15-EF17-353CCF29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934327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Weitere Analysen</a:t>
            </a: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6BC401-3D76-AA94-30BA-178AE1CEC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309586" cy="2756848"/>
          </a:xfrm>
        </p:spPr>
        <p:txBody>
          <a:bodyPr>
            <a:normAutofit/>
          </a:bodyPr>
          <a:lstStyle/>
          <a:p>
            <a:r>
              <a:rPr lang="de-DE" sz="2600" dirty="0"/>
              <a:t>Oppidum, Settlement, Wetland</a:t>
            </a:r>
          </a:p>
          <a:p>
            <a:r>
              <a:rPr lang="de-DE" sz="2600" dirty="0"/>
              <a:t>Zeitliche Entwicklung: Wie hat sich der Handel verändert durch die parallele Entwicklung der Münztypen?</a:t>
            </a:r>
          </a:p>
        </p:txBody>
      </p:sp>
    </p:spTree>
    <p:extLst>
      <p:ext uri="{BB962C8B-B14F-4D97-AF65-F5344CB8AC3E}">
        <p14:creationId xmlns:p14="http://schemas.microsoft.com/office/powerpoint/2010/main" val="52748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Breitbild</PresentationFormat>
  <Paragraphs>53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Data Challenge – SS 2025</vt:lpstr>
      <vt:lpstr>Social Network Analysis (SNA)</vt:lpstr>
      <vt:lpstr>Handel zwischen Fundorten innerhalb eines Münztyps</vt:lpstr>
      <vt:lpstr>Handel zwischen Fundorten innerhalb der Ost- und Westgruppe</vt:lpstr>
      <vt:lpstr>Austausch zwischen Ost- und Westgruppe</vt:lpstr>
      <vt:lpstr>Weitere Analysen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_pocjbr92d@goetheuniversitaet.onmicrosoft.com</dc:creator>
  <cp:lastModifiedBy>_pocjbr92d@goetheuniversitaet.onmicrosoft.com</cp:lastModifiedBy>
  <cp:revision>3</cp:revision>
  <dcterms:created xsi:type="dcterms:W3CDTF">2025-06-04T12:14:21Z</dcterms:created>
  <dcterms:modified xsi:type="dcterms:W3CDTF">2025-06-05T11:31:31Z</dcterms:modified>
</cp:coreProperties>
</file>