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7200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55"/>
  </p:normalViewPr>
  <p:slideViewPr>
    <p:cSldViewPr snapToGrid="0">
      <p:cViewPr>
        <p:scale>
          <a:sx n="116" d="100"/>
          <a:sy n="116" d="100"/>
        </p:scale>
        <p:origin x="144" y="816"/>
      </p:cViewPr>
      <p:guideLst>
        <p:guide pos="480"/>
        <p:guide pos="7200"/>
        <p:guide orient="horz" pos="1104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A1AB6-CF2A-2640-B832-0A56246EC636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80ABB-910A-C34C-A696-9DEF3E2C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80ABB-910A-C34C-A696-9DEF3E2CC4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1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BB5A3-F8CA-3347-C0CF-7C0B6BF8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1DF22-5E84-4462-F0FE-42702C429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E3257-121E-48D3-E12B-2C1339243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293B-508D-E778-7422-C3DBDA5ED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80ABB-910A-C34C-A696-9DEF3E2CC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DC868-BC87-A18F-A200-E46BDAF5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0B991-D98B-DD1F-CD26-1E67C4E02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3D369-BF44-2144-2130-AB232B6D4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F3D4-705F-514C-5CF4-742FC95F1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80ABB-910A-C34C-A696-9DEF3E2CC4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ECCE-FA50-8BC3-FF8D-4B432457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966CF-5123-5D5F-9D75-EB529EC5D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8A89-333B-F540-0CFE-27578338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A151-0C67-A8A5-7877-6EDA139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5E15-376A-079C-B35C-1729052A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CA3-25B7-CA8E-961A-217F41A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8446D-8654-B091-03EE-80097508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CFDB-E512-610A-C956-A96826CF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3B6E-2B25-860F-9FE9-3053D25E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5C8C-5659-1A14-72B1-A2A80C4D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66D7B-6970-EC94-E80D-29D2E2D12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3A95-0C4A-0E40-94A7-0954D820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217F-0940-EDD5-D604-FDE12C05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E329-C0A7-B064-7CF6-516871D9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8106-240A-BEA3-D33B-3626162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04E1-327B-6AD3-326F-816B8FC4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E9EC-6FD6-8D72-B664-433277BC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31A7-7BFA-A0A2-7129-2F87C075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8349-5A20-BE33-05BF-6BE3621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4154-64BE-2CEB-444D-BA56D39C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7670-437C-9043-7336-AEDFADB5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3C98-8BFB-F9CB-7A16-22F586D35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F2F0-6F8D-BFAA-F9C2-358CC722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5B0F-3A59-5F8B-FA07-8C1910E6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ED0D-628E-DBBA-A02A-E5DC5B35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02B3-7F4E-8AF9-F46D-388C8C4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5C4D-9557-563D-7F15-209A0018B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8A8B-2498-074B-FC58-29CC53C8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041E-9873-37CD-5FA5-6936F85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E8C5-BCA4-9C38-237D-C75DFB3C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DB8D-8688-981B-3634-98869E10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65E7-08CC-6646-F873-EA066AB6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5758-306E-CDBE-F9C1-69B2F15D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6EA8-AA88-DBBE-3C3B-C7D8CB8B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E30C1-1463-DA28-5C22-E585F4B44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D18C1-957F-2DB7-692A-54F89925D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FF7BC-9C3E-69EE-FF5D-451B5C6E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1508C-CEC8-9935-385F-00B20853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1C62E-E819-AE62-6139-E9470EC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3F63-0AFE-9B3A-96F3-A044CE67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03980-A0B0-9288-7607-B4E2B438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2728-09E9-EB66-8710-D807E6B6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5569B-8A87-D46E-B94C-8A87A0D2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DDAAC-E700-5098-427B-CBBB4CA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CF346-FF4C-BA4E-9E65-D811C7ED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9524-5C8F-326A-E0D9-E22B6443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DFB4-C433-24DC-63DF-10E49C54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1B34-FC0F-5880-6F30-150C2612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DA84F-F938-F37F-B5BF-80B436BC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820E9-6A03-B854-B2BB-51B7DD59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4D7DB-2183-5611-B529-6C7CAEF5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E2E49-83C8-FA8D-3227-22DEC021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06C-93A7-6F49-878C-5BF88FBD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AE1BD-4C72-CCC2-DDDD-4E3EA884C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54A90-735D-B53F-A6E2-52980B6C5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F9DC-2B13-50D0-623A-B94F6CDE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4DFA-D5CF-7CFF-6342-4453670C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C3F2-7F24-49DE-5F42-2CF1DA24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C0D2B-172E-DC41-02A5-FE3858D3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C12D3-5B54-7CD6-DF84-60006A1E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4633-7CFF-C48A-3863-139EAB4BD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BBDB-CB32-443D-A396-44355172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6277-A718-83D7-FB3F-3C79C0BA9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C73DA0-16DB-616E-13C4-2A5593CA6837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B515A-094C-4550-D1B3-7BC88A897E74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216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75E8-EA7E-7ABD-FD4C-21B5A0E0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AE04D-C5FA-394F-A68A-E397E5E4BA7C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Visualize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70FCB-2217-3EF7-DD22-02B266CD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73" y="1815517"/>
            <a:ext cx="9148529" cy="4574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0A4D6C-E46A-1177-A6CF-8503DB2FBD7B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ongoing</a:t>
            </a:r>
            <a:r>
              <a:rPr lang="en-US" dirty="0">
                <a:solidFill>
                  <a:schemeClr val="tx1"/>
                </a:solidFill>
              </a:rPr>
              <a:t> month</a:t>
            </a:r>
          </a:p>
        </p:txBody>
      </p:sp>
    </p:spTree>
    <p:extLst>
      <p:ext uri="{BB962C8B-B14F-4D97-AF65-F5344CB8AC3E}">
        <p14:creationId xmlns:p14="http://schemas.microsoft.com/office/powerpoint/2010/main" val="286117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5F4EE-4D47-5835-B03C-0464D4B1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2E653-8F3F-0B2B-8155-BC04BE027FF3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Visualize Average Daily Consumption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878A1-9682-0A59-AD5E-521736560824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Across </a:t>
            </a:r>
            <a:r>
              <a:rPr lang="en-US">
                <a:solidFill>
                  <a:schemeClr val="tx1"/>
                </a:solidFill>
              </a:rPr>
              <a:t>full month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EC63E-3DD0-5465-4C3E-3A92BC3C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72" y="1815517"/>
            <a:ext cx="9148529" cy="45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1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8C84-1231-8D10-1188-85C470783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F101A9F-8DD4-4CB5-A54E-17830C8DD665}"/>
              </a:ext>
            </a:extLst>
          </p:cNvPr>
          <p:cNvSpPr/>
          <p:nvPr/>
        </p:nvSpPr>
        <p:spPr>
          <a:xfrm>
            <a:off x="6684724" y="1964686"/>
            <a:ext cx="4743188" cy="2078232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ADB502-7227-122C-22E1-8468EEC838AC}"/>
              </a:ext>
            </a:extLst>
          </p:cNvPr>
          <p:cNvSpPr/>
          <p:nvPr/>
        </p:nvSpPr>
        <p:spPr>
          <a:xfrm>
            <a:off x="762001" y="2200072"/>
            <a:ext cx="5440496" cy="2404979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E5C0C-C4D5-FA7B-E0C9-8988820F1FC8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08EB-4A4F-9D17-48F2-E251B650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79" y="2366518"/>
            <a:ext cx="1557055" cy="2124963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BAD27-FE67-31CA-3F87-99E9D13C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-1332"/>
          <a:stretch/>
        </p:blipFill>
        <p:spPr>
          <a:xfrm>
            <a:off x="764088" y="2795238"/>
            <a:ext cx="2046715" cy="1524223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48849B-A2FD-BACB-A600-6DA2F96B3B1D}"/>
              </a:ext>
            </a:extLst>
          </p:cNvPr>
          <p:cNvSpPr txBox="1"/>
          <p:nvPr/>
        </p:nvSpPr>
        <p:spPr>
          <a:xfrm>
            <a:off x="764088" y="2283387"/>
            <a:ext cx="35127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UNB+UNOC:3+9905048000007:500+9985046000001:500+241224:1315+CS0000000FSA6X++VL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95A4C2-E9F9-88EE-E2AA-EF37A2D5DC8F}"/>
              </a:ext>
            </a:extLst>
          </p:cNvPr>
          <p:cNvCxnSpPr/>
          <p:nvPr/>
        </p:nvCxnSpPr>
        <p:spPr>
          <a:xfrm flipH="1" flipV="1">
            <a:off x="3373457" y="2698885"/>
            <a:ext cx="903385" cy="730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2189E-2CAD-4FFB-8EC7-3444BCC7534D}"/>
              </a:ext>
            </a:extLst>
          </p:cNvPr>
          <p:cNvCxnSpPr>
            <a:cxnSpLocks/>
          </p:cNvCxnSpPr>
          <p:nvPr/>
        </p:nvCxnSpPr>
        <p:spPr>
          <a:xfrm flipH="1">
            <a:off x="2871871" y="3428999"/>
            <a:ext cx="1404971" cy="613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B8C289-B974-BFED-179F-13423D920F54}"/>
              </a:ext>
            </a:extLst>
          </p:cNvPr>
          <p:cNvCxnSpPr>
            <a:cxnSpLocks/>
          </p:cNvCxnSpPr>
          <p:nvPr/>
        </p:nvCxnSpPr>
        <p:spPr>
          <a:xfrm flipV="1">
            <a:off x="2891230" y="2698885"/>
            <a:ext cx="482227" cy="1344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1B8CF1-418E-ED17-1194-25ACFA3569E7}"/>
              </a:ext>
            </a:extLst>
          </p:cNvPr>
          <p:cNvSpPr txBox="1"/>
          <p:nvPr/>
        </p:nvSpPr>
        <p:spPr>
          <a:xfrm>
            <a:off x="3108029" y="3295739"/>
            <a:ext cx="9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68F92-B850-A1DD-3857-D5451BB2201F}"/>
              </a:ext>
            </a:extLst>
          </p:cNvPr>
          <p:cNvSpPr/>
          <p:nvPr/>
        </p:nvSpPr>
        <p:spPr>
          <a:xfrm>
            <a:off x="764088" y="1697576"/>
            <a:ext cx="3157917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Segment parsing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0F0811-3D18-AAD4-2AE2-97F981AC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35" y="2047452"/>
            <a:ext cx="2476525" cy="14176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DEC429-96D0-9063-0AF2-1845203A6345}"/>
              </a:ext>
            </a:extLst>
          </p:cNvPr>
          <p:cNvSpPr/>
          <p:nvPr/>
        </p:nvSpPr>
        <p:spPr>
          <a:xfrm>
            <a:off x="7544210" y="3450772"/>
            <a:ext cx="3767768" cy="430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Manually create and look up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SG5.2.SG6.4.SG9.1.SG10.1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FA914-AF4C-5F47-4EA4-2889895B8B49}"/>
              </a:ext>
            </a:extLst>
          </p:cNvPr>
          <p:cNvSpPr/>
          <p:nvPr/>
        </p:nvSpPr>
        <p:spPr>
          <a:xfrm>
            <a:off x="762000" y="4860958"/>
            <a:ext cx="5440496" cy="360637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Check: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(segments) ==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(parsed segments)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1E8834-69E6-F679-980B-4DBE2B20A066}"/>
              </a:ext>
            </a:extLst>
          </p:cNvPr>
          <p:cNvSpPr/>
          <p:nvPr/>
        </p:nvSpPr>
        <p:spPr>
          <a:xfrm>
            <a:off x="762000" y="5383467"/>
            <a:ext cx="5440496" cy="921776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For segments, parsed segments: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if </a:t>
            </a:r>
            <a:r>
              <a:rPr lang="en-US" dirty="0" err="1">
                <a:solidFill>
                  <a:schemeClr val="tx1"/>
                </a:solidFill>
              </a:rPr>
              <a:t>segment_tag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 err="1">
                <a:solidFill>
                  <a:schemeClr val="tx1"/>
                </a:solidFill>
              </a:rPr>
              <a:t>parsed_segment</a:t>
            </a:r>
            <a:r>
              <a:rPr lang="en-US" dirty="0">
                <a:solidFill>
                  <a:schemeClr val="tx1"/>
                </a:solidFill>
              </a:rPr>
              <a:t> tag: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Error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F0FA94-AFB7-9339-D72E-241CCEF56BD3}"/>
              </a:ext>
            </a:extLst>
          </p:cNvPr>
          <p:cNvSpPr/>
          <p:nvPr/>
        </p:nvSpPr>
        <p:spPr>
          <a:xfrm>
            <a:off x="7284238" y="1526484"/>
            <a:ext cx="3157917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Hierarchy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E4F605-268D-F25F-D815-44669B7ED069}"/>
              </a:ext>
            </a:extLst>
          </p:cNvPr>
          <p:cNvSpPr/>
          <p:nvPr/>
        </p:nvSpPr>
        <p:spPr>
          <a:xfrm>
            <a:off x="6653342" y="4204790"/>
            <a:ext cx="4743188" cy="929070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For tag in set(tags)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If </a:t>
            </a:r>
            <a:r>
              <a:rPr lang="en-US" dirty="0" err="1">
                <a:solidFill>
                  <a:schemeClr val="tx1"/>
                </a:solidFill>
              </a:rPr>
              <a:t>hierarchy.count</a:t>
            </a:r>
            <a:r>
              <a:rPr lang="en-US" dirty="0">
                <a:solidFill>
                  <a:schemeClr val="tx1"/>
                </a:solidFill>
              </a:rPr>
              <a:t>(tag) != </a:t>
            </a:r>
            <a:r>
              <a:rPr lang="en-US" dirty="0" err="1">
                <a:solidFill>
                  <a:schemeClr val="tx1"/>
                </a:solidFill>
              </a:rPr>
              <a:t>all_seg.count</a:t>
            </a:r>
            <a:r>
              <a:rPr lang="en-US" dirty="0">
                <a:solidFill>
                  <a:schemeClr val="tx1"/>
                </a:solidFill>
              </a:rPr>
              <a:t>(tag)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Error</a:t>
            </a:r>
          </a:p>
        </p:txBody>
      </p:sp>
    </p:spTree>
    <p:extLst>
      <p:ext uri="{BB962C8B-B14F-4D97-AF65-F5344CB8AC3E}">
        <p14:creationId xmlns:p14="http://schemas.microsoft.com/office/powerpoint/2010/main" val="35229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E7026-95E9-A1D3-B1D9-CF402F86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948E44-94D4-675A-33FB-264D41776D3C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EDIFACT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65A87-2568-C242-CA40-DDA0951A2BE4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Kind of hard to read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23F5C-009E-0E67-B2C0-7928C963AF3B}"/>
              </a:ext>
            </a:extLst>
          </p:cNvPr>
          <p:cNvSpPr/>
          <p:nvPr/>
        </p:nvSpPr>
        <p:spPr>
          <a:xfrm>
            <a:off x="762000" y="1752600"/>
            <a:ext cx="10668000" cy="453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NA:+,?'UNB+UNOC:3+9905048000007:500+9985046000001:500+241225:1153+CS0000000FSZVU++TL'UNH+1+MSCONS:D:04B:UN:2.4c'BGM+Z48+CS0000000FSZVU1+9'DTM+137:202412251153?+00:303'RFF+Z13:13025'NAD+MS+9905048000007::293'NAD+MR+9985046000001::293'UNS+D'NAD+DP'LOC+172+50120962218'DTM+163:202412162300?+00:303'DTM+164:202412172300?+00:303'LIN+1'PIA+5+11?:1.29.0:SRW'QTY+220:0,827'DTM+163:202412162300?+00:303'DTM+164:202412162315?+00:303'QTY+220:1,034'DTM+163:202412162315?+00:303'DTM+164:202412162330?+00:303'QTY+220:1,22'DTM+163:202412162330?+00:303'DTM+164:202412162345?+00:303'QTY+220:1,366'DTM+163:202412162345?+00:303'DTM+164:202412170000?+00:303'QTY+220:1,409'DTM+163:202412170000?+00:303'DTM+164:202412170015?+00:303'QTY+220:1,718'DTM+163:202412170015?+00:303'DTM+164:202412170030?+00:303'QTY+220:1,515'DTM+163:202412170030?+00:303'DTM+164:202412170045?+00:303'QTY+220:1,102'DTM+163:202412170045?+00:303'DTM+164:202412170100?+00:303'QTY+220:2,223'DTM+163:202412170100?+00:303'DTM+164:202412170115?+00:303'QTY+220:1,928'DTM+163:202412170115?+00:303'DTM+164:202412170130?+00:303'QTY+220:2,449'DTM+163:202412170130?+00:303'DTM+164:202412170145?+00:303'QTY+220:2,484'DTM+163:202412170145?+00:303'DTM+164:202412170200?+00:303'QTY+220:1,313'DTM+163:202412170200?+00:303'DTM+164:202412170215?+00:303'QTY+220:3,193'DTM+163:202412170215?+00:303'DTM+164:202412170230?+00:303'QTY+220:2,407'DTM+163:202412170230?+00:303'DTM+164:202 [...]</a:t>
            </a:r>
          </a:p>
        </p:txBody>
      </p:sp>
    </p:spTree>
    <p:extLst>
      <p:ext uri="{BB962C8B-B14F-4D97-AF65-F5344CB8AC3E}">
        <p14:creationId xmlns:p14="http://schemas.microsoft.com/office/powerpoint/2010/main" val="35745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C0C8C-D6EA-741E-1CFB-BCD8825C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2D132D-78CF-F45E-4671-062E407FB498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Hierarchical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77122-3C47-9E0C-3DF6-D41EB1E1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8492"/>
            <a:ext cx="7772400" cy="44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4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C49C-6B3D-D474-8089-4EB246150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33FFBB-C97E-327D-9796-F882C10DA2D8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Hierarchical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86536-8E48-BB87-0C5F-08029760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8492"/>
            <a:ext cx="7772400" cy="444915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D2EDF2-A7AB-6676-DB75-CDA78F849821}"/>
              </a:ext>
            </a:extLst>
          </p:cNvPr>
          <p:cNvCxnSpPr/>
          <p:nvPr/>
        </p:nvCxnSpPr>
        <p:spPr>
          <a:xfrm flipV="1">
            <a:off x="4231986" y="4003952"/>
            <a:ext cx="388307" cy="713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478E77-306A-C581-2757-FCE35041F9B0}"/>
              </a:ext>
            </a:extLst>
          </p:cNvPr>
          <p:cNvCxnSpPr>
            <a:cxnSpLocks/>
          </p:cNvCxnSpPr>
          <p:nvPr/>
        </p:nvCxnSpPr>
        <p:spPr>
          <a:xfrm>
            <a:off x="5783856" y="5951540"/>
            <a:ext cx="1787853" cy="52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247F15-0431-3200-7EF8-31572B96EB53}"/>
              </a:ext>
            </a:extLst>
          </p:cNvPr>
          <p:cNvCxnSpPr>
            <a:cxnSpLocks/>
          </p:cNvCxnSpPr>
          <p:nvPr/>
        </p:nvCxnSpPr>
        <p:spPr>
          <a:xfrm flipV="1">
            <a:off x="5783856" y="4847422"/>
            <a:ext cx="312144" cy="1104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A3B429-1325-704C-8672-D64277BDD7A8}"/>
              </a:ext>
            </a:extLst>
          </p:cNvPr>
          <p:cNvCxnSpPr>
            <a:cxnSpLocks/>
          </p:cNvCxnSpPr>
          <p:nvPr/>
        </p:nvCxnSpPr>
        <p:spPr>
          <a:xfrm flipH="1">
            <a:off x="6411818" y="3602515"/>
            <a:ext cx="13110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1155F-6E72-CE83-FCFC-D37589919C29}"/>
              </a:ext>
            </a:extLst>
          </p:cNvPr>
          <p:cNvSpPr/>
          <p:nvPr/>
        </p:nvSpPr>
        <p:spPr>
          <a:xfrm>
            <a:off x="3727075" y="4643402"/>
            <a:ext cx="2546152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AEF11-8862-5035-098C-3CAB37DB001E}"/>
              </a:ext>
            </a:extLst>
          </p:cNvPr>
          <p:cNvSpPr/>
          <p:nvPr/>
        </p:nvSpPr>
        <p:spPr>
          <a:xfrm>
            <a:off x="7722825" y="3376255"/>
            <a:ext cx="2401676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Repeated Segments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5ECA4-750D-7C6E-DBF5-E11B9D2A8A54}"/>
              </a:ext>
            </a:extLst>
          </p:cNvPr>
          <p:cNvSpPr/>
          <p:nvPr/>
        </p:nvSpPr>
        <p:spPr>
          <a:xfrm>
            <a:off x="3907270" y="5673736"/>
            <a:ext cx="254615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2249B0-57A7-CC82-1779-5C29083B9241}"/>
              </a:ext>
            </a:extLst>
          </p:cNvPr>
          <p:cNvSpPr/>
          <p:nvPr/>
        </p:nvSpPr>
        <p:spPr>
          <a:xfrm>
            <a:off x="3907270" y="5719561"/>
            <a:ext cx="2016087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Attachment requires logic</a:t>
            </a:r>
          </a:p>
        </p:txBody>
      </p:sp>
    </p:spTree>
    <p:extLst>
      <p:ext uri="{BB962C8B-B14F-4D97-AF65-F5344CB8AC3E}">
        <p14:creationId xmlns:p14="http://schemas.microsoft.com/office/powerpoint/2010/main" val="266761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059E-6A31-A72B-D77F-691AC855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C86E4A-BA67-B01C-3D1C-DA9C64D1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6" y="1858492"/>
            <a:ext cx="7772400" cy="44491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BE0162-5D71-5EC7-F8AF-F096A988EA60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Get An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03C8D5-EE41-8E91-58D1-ABDE48BEF068}"/>
              </a:ext>
            </a:extLst>
          </p:cNvPr>
          <p:cNvSpPr/>
          <p:nvPr/>
        </p:nvSpPr>
        <p:spPr>
          <a:xfrm>
            <a:off x="762000" y="1721086"/>
            <a:ext cx="2574023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Interchange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91D60E-E815-3250-BE3E-38A394E2BC92}"/>
              </a:ext>
            </a:extLst>
          </p:cNvPr>
          <p:cNvSpPr/>
          <p:nvPr/>
        </p:nvSpPr>
        <p:spPr>
          <a:xfrm>
            <a:off x="6096000" y="2652408"/>
            <a:ext cx="2680545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Segment Group (SG)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74F22-0895-0E47-3B52-94A3D71066FA}"/>
              </a:ext>
            </a:extLst>
          </p:cNvPr>
          <p:cNvSpPr/>
          <p:nvPr/>
        </p:nvSpPr>
        <p:spPr>
          <a:xfrm>
            <a:off x="9356578" y="4446589"/>
            <a:ext cx="1952891" cy="210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Components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2517B-7963-62B0-32FB-37AAC9ECB828}"/>
              </a:ext>
            </a:extLst>
          </p:cNvPr>
          <p:cNvSpPr/>
          <p:nvPr/>
        </p:nvSpPr>
        <p:spPr>
          <a:xfrm>
            <a:off x="10419936" y="4056102"/>
            <a:ext cx="1656657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Segment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C2743-0742-F1EB-2C06-5825B5556609}"/>
              </a:ext>
            </a:extLst>
          </p:cNvPr>
          <p:cNvSpPr/>
          <p:nvPr/>
        </p:nvSpPr>
        <p:spPr>
          <a:xfrm>
            <a:off x="787706" y="1752600"/>
            <a:ext cx="8098001" cy="4657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1F1FA-1657-0E5C-5BBD-B3334B372E44}"/>
              </a:ext>
            </a:extLst>
          </p:cNvPr>
          <p:cNvSpPr/>
          <p:nvPr/>
        </p:nvSpPr>
        <p:spPr>
          <a:xfrm>
            <a:off x="5187594" y="2652408"/>
            <a:ext cx="3490100" cy="368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94A5E-A9EA-4CD7-EACA-1C376A97C8EC}"/>
              </a:ext>
            </a:extLst>
          </p:cNvPr>
          <p:cNvSpPr/>
          <p:nvPr/>
        </p:nvSpPr>
        <p:spPr>
          <a:xfrm>
            <a:off x="6988812" y="4727642"/>
            <a:ext cx="1556427" cy="1520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4D74F-4ABB-2B42-BE12-D0377B036FAB}"/>
              </a:ext>
            </a:extLst>
          </p:cNvPr>
          <p:cNvSpPr/>
          <p:nvPr/>
        </p:nvSpPr>
        <p:spPr>
          <a:xfrm>
            <a:off x="7836406" y="4752183"/>
            <a:ext cx="495580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6C50D-8041-629F-E34F-7FB773106419}"/>
              </a:ext>
            </a:extLst>
          </p:cNvPr>
          <p:cNvSpPr/>
          <p:nvPr/>
        </p:nvSpPr>
        <p:spPr>
          <a:xfrm>
            <a:off x="9106107" y="4823041"/>
            <a:ext cx="2586540" cy="278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STS+1+MSCONS:D:04B:UN:2.4c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3239F8-6A55-F7B1-13D4-64223842D1F0}"/>
              </a:ext>
            </a:extLst>
          </p:cNvPr>
          <p:cNvSpPr/>
          <p:nvPr/>
        </p:nvSpPr>
        <p:spPr>
          <a:xfrm>
            <a:off x="9198959" y="4692027"/>
            <a:ext cx="1171581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0B724-91DB-036F-445E-26722BAA096B}"/>
              </a:ext>
            </a:extLst>
          </p:cNvPr>
          <p:cNvSpPr/>
          <p:nvPr/>
        </p:nvSpPr>
        <p:spPr>
          <a:xfrm>
            <a:off x="10373717" y="4692027"/>
            <a:ext cx="153828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0C65C3-B6C4-FD19-642C-30F7FFE53F0E}"/>
              </a:ext>
            </a:extLst>
          </p:cNvPr>
          <p:cNvSpPr/>
          <p:nvPr/>
        </p:nvSpPr>
        <p:spPr>
          <a:xfrm>
            <a:off x="10530722" y="4692027"/>
            <a:ext cx="292924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65DAD-6921-71CE-E30B-0BA9D2C0E6C0}"/>
              </a:ext>
            </a:extLst>
          </p:cNvPr>
          <p:cNvSpPr/>
          <p:nvPr/>
        </p:nvSpPr>
        <p:spPr>
          <a:xfrm>
            <a:off x="10826823" y="4692027"/>
            <a:ext cx="236528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E49F09-3A4D-33E6-F126-B681EC55922C}"/>
              </a:ext>
            </a:extLst>
          </p:cNvPr>
          <p:cNvSpPr/>
          <p:nvPr/>
        </p:nvSpPr>
        <p:spPr>
          <a:xfrm>
            <a:off x="11066530" y="4692027"/>
            <a:ext cx="285411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F7B34-83B2-7634-99B6-A68E049D58D5}"/>
              </a:ext>
            </a:extLst>
          </p:cNvPr>
          <p:cNvSpPr/>
          <p:nvPr/>
        </p:nvSpPr>
        <p:spPr>
          <a:xfrm>
            <a:off x="9106107" y="4777058"/>
            <a:ext cx="2453834" cy="109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6440F8-443D-1BC7-5FB0-4545AE054A30}"/>
              </a:ext>
            </a:extLst>
          </p:cNvPr>
          <p:cNvSpPr/>
          <p:nvPr/>
        </p:nvSpPr>
        <p:spPr>
          <a:xfrm>
            <a:off x="9041590" y="4115353"/>
            <a:ext cx="2453834" cy="135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CDE8CCF-37DF-4833-5151-DFB0EFFBEC56}"/>
              </a:ext>
            </a:extLst>
          </p:cNvPr>
          <p:cNvSpPr/>
          <p:nvPr/>
        </p:nvSpPr>
        <p:spPr>
          <a:xfrm>
            <a:off x="7951361" y="4122129"/>
            <a:ext cx="1076062" cy="2092491"/>
          </a:xfrm>
          <a:custGeom>
            <a:avLst/>
            <a:gdLst>
              <a:gd name="connsiteX0" fmla="*/ 1076062 w 1076062"/>
              <a:gd name="connsiteY0" fmla="*/ 1727 h 2092491"/>
              <a:gd name="connsiteX1" fmla="*/ 1076062 w 1076062"/>
              <a:gd name="connsiteY1" fmla="*/ 2092491 h 2092491"/>
              <a:gd name="connsiteX2" fmla="*/ 0 w 1076062"/>
              <a:gd name="connsiteY2" fmla="*/ 2092491 h 2092491"/>
              <a:gd name="connsiteX3" fmla="*/ 0 w 1076062"/>
              <a:gd name="connsiteY3" fmla="*/ 2078003 h 2092491"/>
              <a:gd name="connsiteX4" fmla="*/ 1076061 w 1076062"/>
              <a:gd name="connsiteY4" fmla="*/ 2078003 h 2092491"/>
              <a:gd name="connsiteX5" fmla="*/ 1076061 w 1076062"/>
              <a:gd name="connsiteY5" fmla="*/ 1332271 h 2092491"/>
              <a:gd name="connsiteX6" fmla="*/ 0 w 1076062"/>
              <a:gd name="connsiteY6" fmla="*/ 2075276 h 2092491"/>
              <a:gd name="connsiteX7" fmla="*/ 0 w 1076062"/>
              <a:gd name="connsiteY7" fmla="*/ 1617269 h 2092491"/>
              <a:gd name="connsiteX8" fmla="*/ 0 w 1076062"/>
              <a:gd name="connsiteY8" fmla="*/ 0 h 2092491"/>
              <a:gd name="connsiteX9" fmla="*/ 1076062 w 1076062"/>
              <a:gd name="connsiteY9" fmla="*/ 0 h 2092491"/>
              <a:gd name="connsiteX10" fmla="*/ 1076062 w 1076062"/>
              <a:gd name="connsiteY10" fmla="*/ 1727 h 2092491"/>
              <a:gd name="connsiteX11" fmla="*/ 0 w 1076062"/>
              <a:gd name="connsiteY11" fmla="*/ 1727 h 20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6062" h="2092491">
                <a:moveTo>
                  <a:pt x="1076062" y="1727"/>
                </a:moveTo>
                <a:lnTo>
                  <a:pt x="1076062" y="2092491"/>
                </a:lnTo>
                <a:lnTo>
                  <a:pt x="0" y="2092491"/>
                </a:lnTo>
                <a:lnTo>
                  <a:pt x="0" y="2078003"/>
                </a:lnTo>
                <a:lnTo>
                  <a:pt x="1076061" y="2078003"/>
                </a:lnTo>
                <a:lnTo>
                  <a:pt x="1076061" y="1332271"/>
                </a:lnTo>
                <a:lnTo>
                  <a:pt x="0" y="2075276"/>
                </a:lnTo>
                <a:lnTo>
                  <a:pt x="0" y="1617269"/>
                </a:lnTo>
                <a:close/>
                <a:moveTo>
                  <a:pt x="0" y="0"/>
                </a:moveTo>
                <a:lnTo>
                  <a:pt x="1076062" y="0"/>
                </a:lnTo>
                <a:lnTo>
                  <a:pt x="1076062" y="1727"/>
                </a:lnTo>
                <a:lnTo>
                  <a:pt x="0" y="1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079BA2-7D4C-7D19-30ED-69FFAE3D5766}"/>
              </a:ext>
            </a:extLst>
          </p:cNvPr>
          <p:cNvCxnSpPr>
            <a:cxnSpLocks/>
          </p:cNvCxnSpPr>
          <p:nvPr/>
        </p:nvCxnSpPr>
        <p:spPr>
          <a:xfrm flipV="1">
            <a:off x="7964757" y="5461268"/>
            <a:ext cx="1076062" cy="709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E633D9-7CD4-46F3-057A-7F39D9CFCEEE}"/>
              </a:ext>
            </a:extLst>
          </p:cNvPr>
          <p:cNvCxnSpPr/>
          <p:nvPr/>
        </p:nvCxnSpPr>
        <p:spPr>
          <a:xfrm flipV="1">
            <a:off x="7961580" y="4115353"/>
            <a:ext cx="1080010" cy="159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515DE-385E-08CA-D978-070DA3A599A3}"/>
              </a:ext>
            </a:extLst>
          </p:cNvPr>
          <p:cNvSpPr/>
          <p:nvPr/>
        </p:nvSpPr>
        <p:spPr>
          <a:xfrm>
            <a:off x="7466000" y="5710135"/>
            <a:ext cx="495580" cy="46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9C085-F89C-D58B-5872-861B79F14313}"/>
              </a:ext>
            </a:extLst>
          </p:cNvPr>
          <p:cNvSpPr/>
          <p:nvPr/>
        </p:nvSpPr>
        <p:spPr>
          <a:xfrm>
            <a:off x="9212393" y="5047069"/>
            <a:ext cx="278542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8314B5-71CA-097F-296F-600AA806C45C}"/>
              </a:ext>
            </a:extLst>
          </p:cNvPr>
          <p:cNvSpPr/>
          <p:nvPr/>
        </p:nvSpPr>
        <p:spPr>
          <a:xfrm>
            <a:off x="9490936" y="5047069"/>
            <a:ext cx="149308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A29D8E-8B42-705B-AB78-58D94AEFC7E2}"/>
              </a:ext>
            </a:extLst>
          </p:cNvPr>
          <p:cNvSpPr/>
          <p:nvPr/>
        </p:nvSpPr>
        <p:spPr>
          <a:xfrm>
            <a:off x="9640243" y="5047069"/>
            <a:ext cx="661997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220157-D59E-3E66-803A-68BF47A7C454}"/>
              </a:ext>
            </a:extLst>
          </p:cNvPr>
          <p:cNvSpPr/>
          <p:nvPr/>
        </p:nvSpPr>
        <p:spPr>
          <a:xfrm>
            <a:off x="9119540" y="5027606"/>
            <a:ext cx="1497410" cy="109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9A65F7-E6E8-9348-1C62-8A8E893B196F}"/>
              </a:ext>
            </a:extLst>
          </p:cNvPr>
          <p:cNvSpPr/>
          <p:nvPr/>
        </p:nvSpPr>
        <p:spPr>
          <a:xfrm>
            <a:off x="9129395" y="5229610"/>
            <a:ext cx="1477753" cy="210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Elements +</a:t>
            </a:r>
          </a:p>
        </p:txBody>
      </p:sp>
    </p:spTree>
    <p:extLst>
      <p:ext uri="{BB962C8B-B14F-4D97-AF65-F5344CB8AC3E}">
        <p14:creationId xmlns:p14="http://schemas.microsoft.com/office/powerpoint/2010/main" val="316406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16748-3ACF-E8E4-A781-48E26704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00EDC8-DD10-1A88-9569-8BC00826F615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Make Segment Interpretable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0DC68-6231-0F4A-43AA-D8960937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14" y="1752600"/>
            <a:ext cx="3337686" cy="4555046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86E98-D806-F937-FA3F-29A1C70D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-1332"/>
          <a:stretch/>
        </p:blipFill>
        <p:spPr>
          <a:xfrm>
            <a:off x="2590011" y="1958860"/>
            <a:ext cx="5839519" cy="4348786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9FCFE8-709C-A618-51B1-C985D9548445}"/>
              </a:ext>
            </a:extLst>
          </p:cNvPr>
          <p:cNvSpPr/>
          <p:nvPr/>
        </p:nvSpPr>
        <p:spPr>
          <a:xfrm>
            <a:off x="374505" y="3405268"/>
            <a:ext cx="2275115" cy="361139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C72F6-C8D7-82D5-ED71-6A8D10F4530A}"/>
              </a:ext>
            </a:extLst>
          </p:cNvPr>
          <p:cNvSpPr/>
          <p:nvPr/>
        </p:nvSpPr>
        <p:spPr>
          <a:xfrm>
            <a:off x="404586" y="2892538"/>
            <a:ext cx="598715" cy="30508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5ADB0-39EE-7960-E55C-B469288B2B14}"/>
              </a:ext>
            </a:extLst>
          </p:cNvPr>
          <p:cNvSpPr/>
          <p:nvPr/>
        </p:nvSpPr>
        <p:spPr>
          <a:xfrm>
            <a:off x="2727254" y="4015727"/>
            <a:ext cx="5421085" cy="992511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D6FBD-72BE-3442-62D2-FAAAF3E16FD7}"/>
              </a:ext>
            </a:extLst>
          </p:cNvPr>
          <p:cNvSpPr/>
          <p:nvPr/>
        </p:nvSpPr>
        <p:spPr>
          <a:xfrm>
            <a:off x="8847055" y="3897086"/>
            <a:ext cx="2661799" cy="792746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212E60-339A-8FCA-CDFB-3FE4569B5A64}"/>
              </a:ext>
            </a:extLst>
          </p:cNvPr>
          <p:cNvSpPr/>
          <p:nvPr/>
        </p:nvSpPr>
        <p:spPr>
          <a:xfrm>
            <a:off x="2727254" y="3197621"/>
            <a:ext cx="5534925" cy="24666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BA1AF-E9A7-625A-12B6-9056E0DEC1D5}"/>
              </a:ext>
            </a:extLst>
          </p:cNvPr>
          <p:cNvSpPr/>
          <p:nvPr/>
        </p:nvSpPr>
        <p:spPr>
          <a:xfrm>
            <a:off x="8930465" y="2032609"/>
            <a:ext cx="2474184" cy="24666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79590-EE1C-CF14-4541-0CCAB2A1EF71}"/>
              </a:ext>
            </a:extLst>
          </p:cNvPr>
          <p:cNvSpPr txBox="1"/>
          <p:nvPr/>
        </p:nvSpPr>
        <p:spPr>
          <a:xfrm>
            <a:off x="354167" y="2872582"/>
            <a:ext cx="5083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UNB</a:t>
            </a:r>
          </a:p>
          <a:p>
            <a:r>
              <a:rPr lang="en-US" dirty="0"/>
              <a:t>+UNOC:3</a:t>
            </a:r>
          </a:p>
          <a:p>
            <a:r>
              <a:rPr lang="en-US" dirty="0"/>
              <a:t>+9905048000007:500</a:t>
            </a:r>
          </a:p>
          <a:p>
            <a:r>
              <a:rPr lang="en-US" dirty="0"/>
              <a:t>+9985046000001:500</a:t>
            </a:r>
          </a:p>
          <a:p>
            <a:r>
              <a:rPr lang="en-US" dirty="0"/>
              <a:t>+241224:1315</a:t>
            </a:r>
          </a:p>
          <a:p>
            <a:r>
              <a:rPr lang="en-US" dirty="0"/>
              <a:t>+CS0000000FSA6X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+VL</a:t>
            </a:r>
          </a:p>
        </p:txBody>
      </p:sp>
    </p:spTree>
    <p:extLst>
      <p:ext uri="{BB962C8B-B14F-4D97-AF65-F5344CB8AC3E}">
        <p14:creationId xmlns:p14="http://schemas.microsoft.com/office/powerpoint/2010/main" val="337460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3B7ED-B3D0-97AC-8CBF-94645A21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615C6-E647-1456-8546-7B83CDDF2444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Encode Hierarchy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1A0D2-27B5-905D-7FD7-2611CAD9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8492"/>
            <a:ext cx="7772400" cy="44491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16226B-219D-246F-CB7A-26ADABA5091D}"/>
              </a:ext>
            </a:extLst>
          </p:cNvPr>
          <p:cNvSpPr/>
          <p:nvPr/>
        </p:nvSpPr>
        <p:spPr>
          <a:xfrm>
            <a:off x="8424232" y="4472847"/>
            <a:ext cx="3767768" cy="473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Knot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SG5.2.SG6.4.SG9.1.SG10.1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28A77-6ACD-8196-C033-03838C206417}"/>
              </a:ext>
            </a:extLst>
          </p:cNvPr>
          <p:cNvSpPr/>
          <p:nvPr/>
        </p:nvSpPr>
        <p:spPr>
          <a:xfrm>
            <a:off x="7777908" y="4759287"/>
            <a:ext cx="462709" cy="716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1B67F-78FE-F824-9250-355B293864CC}"/>
              </a:ext>
            </a:extLst>
          </p:cNvPr>
          <p:cNvSpPr/>
          <p:nvPr/>
        </p:nvSpPr>
        <p:spPr>
          <a:xfrm>
            <a:off x="7698822" y="4709710"/>
            <a:ext cx="598715" cy="76567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5FE29-2F1C-19D2-0D49-FF43BDB34905}"/>
              </a:ext>
            </a:extLst>
          </p:cNvPr>
          <p:cNvSpPr/>
          <p:nvPr/>
        </p:nvSpPr>
        <p:spPr>
          <a:xfrm>
            <a:off x="6356733" y="5975839"/>
            <a:ext cx="3767768" cy="473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Leaf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SG5.2.SG6.4.SG9.1.SG10.1.DTM.1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7C6971-13BB-3F82-631B-9D753FB960BF}"/>
              </a:ext>
            </a:extLst>
          </p:cNvPr>
          <p:cNvSpPr/>
          <p:nvPr/>
        </p:nvSpPr>
        <p:spPr>
          <a:xfrm>
            <a:off x="7698822" y="5759221"/>
            <a:ext cx="598715" cy="388191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4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18202-80F9-A510-B3C1-F6AAC33D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CC5DE-C3F6-E226-635C-6C128E8E418C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Read out Interchange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D78A6-7C07-1F33-C266-7E33367F4C49}"/>
              </a:ext>
            </a:extLst>
          </p:cNvPr>
          <p:cNvSpPr/>
          <p:nvPr/>
        </p:nvSpPr>
        <p:spPr>
          <a:xfrm>
            <a:off x="762000" y="1752600"/>
            <a:ext cx="10667999" cy="327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Message type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Quantities with Qualifier (220, 67, Z18)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Times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OBIS number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à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Put into one table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Drop duplicate times with lower qualifier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0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656CA-4626-D245-E865-95866233D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E1362-1D40-3B38-1F83-CEF9E63AEF14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Visualize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71F4-B352-51A1-03C0-A888BA70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73" y="1815517"/>
            <a:ext cx="9148529" cy="4574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EFAB51-7BA5-0A0C-FABC-12808CC2EE06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completed </a:t>
            </a:r>
            <a:r>
              <a:rPr lang="en-US" dirty="0">
                <a:solidFill>
                  <a:schemeClr val="tx1"/>
                </a:solidFill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85774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t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442</Words>
  <Application>Microsoft Macintosh PowerPoint</Application>
  <PresentationFormat>Widescreen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Alkofer, Moritz (BIDMC - Grants-Medicine)</dc:creator>
  <cp:lastModifiedBy>Alkofer, Moritz (BIDMC - Grants-Medicine)</cp:lastModifiedBy>
  <cp:revision>10</cp:revision>
  <dcterms:created xsi:type="dcterms:W3CDTF">2025-02-09T20:09:24Z</dcterms:created>
  <dcterms:modified xsi:type="dcterms:W3CDTF">2025-02-09T21:56:38Z</dcterms:modified>
</cp:coreProperties>
</file>