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0" r:id="rId5"/>
    <p:sldId id="262" r:id="rId6"/>
    <p:sldId id="258" r:id="rId7"/>
    <p:sldId id="259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267AE9"/>
    <a:srgbClr val="1B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6A89E-25A7-4680-A20A-490F01016F22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C31B-BE29-4D6B-A6C0-D53128ACB9F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78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A3FD3-B81E-B5B9-8896-5795FCB9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26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024A0C-FAA8-AA68-9101-64585CC50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9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490E8-A3CF-44EA-259F-686C7BEF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F2F03-5DB2-339D-A7C3-1E0E49D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1D3D9E-5166-B6E2-5D48-BC2C51601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50" y="88778"/>
            <a:ext cx="3355027" cy="100537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C67D933-318C-1D9A-305E-ED5D07C36F93}"/>
              </a:ext>
            </a:extLst>
          </p:cNvPr>
          <p:cNvCxnSpPr>
            <a:cxnSpLocks/>
          </p:cNvCxnSpPr>
          <p:nvPr userDrawn="1"/>
        </p:nvCxnSpPr>
        <p:spPr>
          <a:xfrm>
            <a:off x="1367161" y="3812258"/>
            <a:ext cx="9472474" cy="0"/>
          </a:xfrm>
          <a:prstGeom prst="line">
            <a:avLst/>
          </a:prstGeom>
          <a:ln>
            <a:solidFill>
              <a:srgbClr val="1B7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77F4D-07EE-12FD-08DE-F6D63EB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76BD3-B018-98CD-B9DD-93461B3F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148E9-82BA-B813-73FC-F6BEECF0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878F7-249F-3307-8A5C-D0EEC98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721FA-D918-5B36-32CF-F7458A0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87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EE78A8-8E6B-ED51-421B-304AEF5E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FF7225-1974-E6A5-BBDB-2572B22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B2D76-C565-EA12-05C5-C082003D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03E8F-DBE2-8C02-4394-80A0FD9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2FDC5-2BE0-7A80-71E7-E250144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CE61D-68F6-0C78-E461-83F687D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58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9B4D3-E919-9419-07E1-D4A9F75B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9C021-8D4D-FFE2-4764-379A2EA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FAD8B0-2078-D411-2250-7B1C2241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37A99A-AE31-2A3B-B23C-A3718630C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69" y="248027"/>
            <a:ext cx="2743200" cy="82203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8023E98-960E-F680-8C93-08FB4BAC4F5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70058"/>
            <a:ext cx="7249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0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BF477-F453-7CBA-1DA8-B1A5CFEB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39A7-69FA-3762-C420-80B02626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CF61F-891E-5D2C-4535-06BE623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30FF9-D951-ED94-AEC7-72856D54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0C535-98CF-CCEA-4D3D-2EF93284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35B44-F348-5310-B891-B9FA1E75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48ED6-ACD6-3873-F2D6-A2B99EC4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48271-15C3-44F6-776A-20FCCC0A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D4AEB8-E0C9-875B-5207-8F90D748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A21DF-B1CF-FFF6-F84D-150386D1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3789A-7358-3973-A013-C5FF2F3B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BF80-52D8-E49E-079D-885E696F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18665-6A3A-5F9F-8D9B-D7C81AB4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E2A5C1-A82F-AFB5-874F-FC14E2E0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5EE815-A384-FA46-A9EC-F398ED8F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CB7D8D-666E-B0AE-BB30-8FE7A72E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CF7C08-811F-F7DF-D436-CDAFD630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AC7B27-467B-687C-7154-83F9B033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795DBE-20E2-575D-2E57-67C9D7C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F6A5-4D27-76D6-11AF-EEEA6B11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CFEB8-D156-2DD3-D86B-76AB9E2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95C95-CA46-E635-400E-84BD998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2F4299-4AE9-FB76-D2B9-6B28FD40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0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363C0-EB36-A1E0-E477-5F62B40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8BC97A-19DF-C412-968A-5EEFF2B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8E583-4CFC-2118-FA91-0230B588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5E26D2-D8A4-2A83-CC36-C75ECB0FB522}"/>
              </a:ext>
            </a:extLst>
          </p:cNvPr>
          <p:cNvSpPr/>
          <p:nvPr userDrawn="1"/>
        </p:nvSpPr>
        <p:spPr>
          <a:xfrm>
            <a:off x="0" y="4350058"/>
            <a:ext cx="12192000" cy="2507942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80D4E9-8D77-AA1F-E3A6-4ADD95B7FB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24" y="136525"/>
            <a:ext cx="5951952" cy="17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901D-24BC-8C31-1868-BC5D5AA4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71E7-B186-55ED-C663-B13BA53A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D62EE-572E-DA09-6C3D-277EE0BC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B2DC5-656D-9C9D-1927-0BB822C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3469B-E6DC-001B-E367-5100754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31CA3-0BFF-96AA-B94D-D6AE8C86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4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9C1E9-EC7E-91A5-52E9-00286DD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4ACE96-65E9-DD6E-76C5-E60E1A25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5AF02-4201-3D59-A179-8EFA2D3F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8789F-F2D4-EA8A-DEB5-E6A2E525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148BB-32DF-DB58-F8E1-AAEDEA3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192A8-0B66-07B5-2E24-3D2A6A8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8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D29718-CFCA-853D-1E11-9D594EC5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AF2D9-C8E7-11EE-8CF6-402FB55D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59BAE-BC5C-763B-3F68-0BFA5AB7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5C662-57F8-F5B3-B675-227960477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54773-CB77-6F7E-001F-268067DE8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seflow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baseflow.ai" TargetMode="External"/><Relationship Id="rId7" Type="http://schemas.openxmlformats.org/officeDocument/2006/relationships/hyperlink" Target="mailto:klingler@baseflow.ai" TargetMode="External"/><Relationship Id="rId2" Type="http://schemas.openxmlformats.org/officeDocument/2006/relationships/hyperlink" Target="https://baseflow.a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eigl@baseflow.ai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C63798-2F13-10D0-6849-2EA1DF9B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62" y="1133211"/>
            <a:ext cx="5568160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der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Hydrologie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2E84B542-D936-E856-43A8-4FBC009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890" y="2531372"/>
            <a:ext cx="4776711" cy="3148798"/>
          </a:xfrm>
        </p:spPr>
        <p:txBody>
          <a:bodyPr vert="horz" lIns="91440" tIns="45720" rIns="91440" bIns="45720" numCol="1" rtlCol="0" anchor="ctr"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DI Dr. Moritz Feigl</a:t>
            </a:r>
          </a:p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 Christoph Klingler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/>
              <a:t>b</a:t>
            </a:r>
            <a:r>
              <a:rPr lang="en-US"/>
              <a:t>aseflow </a:t>
            </a:r>
            <a:r>
              <a:rPr lang="en-US" dirty="0"/>
              <a:t>AI solutions GmbH</a:t>
            </a:r>
          </a:p>
          <a:p>
            <a:pPr algn="l">
              <a:spcBef>
                <a:spcPts val="0"/>
              </a:spcBef>
            </a:pPr>
            <a:r>
              <a:rPr lang="en-US">
                <a:hlinkClick r:id="rId2"/>
              </a:rPr>
              <a:t>https://baseflow.ai</a:t>
            </a: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/>
              <a:t>Workshop 05.07.2022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DB712A-8248-BDE4-DB3D-6265CC725D3D}"/>
              </a:ext>
            </a:extLst>
          </p:cNvPr>
          <p:cNvSpPr/>
          <p:nvPr/>
        </p:nvSpPr>
        <p:spPr>
          <a:xfrm>
            <a:off x="5924550" y="681628"/>
            <a:ext cx="978577" cy="145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AB6CA6-2AC1-78D1-28C3-B2E6909D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71" y="323965"/>
            <a:ext cx="5401067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Decision Trees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6DF182-4C60-97FF-AEBB-66752C6DA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"/>
          <a:stretch/>
        </p:blipFill>
        <p:spPr>
          <a:xfrm>
            <a:off x="414689" y="1452162"/>
            <a:ext cx="5355105" cy="54058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0EF5B4-57F7-801F-B803-1EE6898AC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1"/>
          <a:stretch/>
        </p:blipFill>
        <p:spPr>
          <a:xfrm>
            <a:off x="5273433" y="4728192"/>
            <a:ext cx="6918568" cy="105864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85D3AF1-33E4-2935-9D0F-F55DE7E3799E}"/>
              </a:ext>
            </a:extLst>
          </p:cNvPr>
          <p:cNvSpPr txBox="1"/>
          <p:nvPr/>
        </p:nvSpPr>
        <p:spPr>
          <a:xfrm>
            <a:off x="5636644" y="2086577"/>
            <a:ext cx="5955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Idee:</a:t>
            </a:r>
          </a:p>
          <a:p>
            <a:r>
              <a:rPr lang="en-CA" dirty="0"/>
              <a:t>Bei </a:t>
            </a:r>
            <a:r>
              <a:rPr lang="en-CA" dirty="0" err="1"/>
              <a:t>jedem</a:t>
            </a:r>
            <a:r>
              <a:rPr lang="en-CA" dirty="0"/>
              <a:t> Level </a:t>
            </a:r>
            <a:r>
              <a:rPr lang="en-CA" dirty="0" err="1"/>
              <a:t>wird</a:t>
            </a:r>
            <a:r>
              <a:rPr lang="en-CA" dirty="0"/>
              <a:t> die Variable </a:t>
            </a:r>
            <a:r>
              <a:rPr lang="en-CA" dirty="0" err="1"/>
              <a:t>zum</a:t>
            </a:r>
            <a:r>
              <a:rPr lang="en-CA" dirty="0"/>
              <a:t> </a:t>
            </a:r>
            <a:r>
              <a:rPr lang="en-CA" dirty="0" err="1"/>
              <a:t>Aufteilen</a:t>
            </a:r>
            <a:r>
              <a:rPr lang="en-CA" dirty="0"/>
              <a:t> </a:t>
            </a:r>
            <a:r>
              <a:rPr lang="en-CA" dirty="0" err="1"/>
              <a:t>einer</a:t>
            </a:r>
            <a:r>
              <a:rPr lang="en-CA" dirty="0"/>
              <a:t> </a:t>
            </a:r>
            <a:r>
              <a:rPr lang="en-CA"/>
              <a:t>Node verwendet, die </a:t>
            </a:r>
            <a:r>
              <a:rPr lang="en-CA" dirty="0"/>
              <a:t>den </a:t>
            </a:r>
            <a:r>
              <a:rPr lang="en-CA" dirty="0" err="1"/>
              <a:t>höchsten</a:t>
            </a:r>
            <a:r>
              <a:rPr lang="en-CA" dirty="0"/>
              <a:t> Information Gain (IG) </a:t>
            </a:r>
            <a:r>
              <a:rPr lang="en-CA" dirty="0" err="1"/>
              <a:t>bringt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IG(</a:t>
            </a:r>
            <a:r>
              <a:rPr lang="en-CA" dirty="0" err="1"/>
              <a:t>T,a</a:t>
            </a:r>
            <a:r>
              <a:rPr lang="en-CA" dirty="0"/>
              <a:t>) = </a:t>
            </a:r>
            <a:r>
              <a:rPr lang="en-CA" dirty="0" err="1"/>
              <a:t>Verringerung</a:t>
            </a:r>
            <a:r>
              <a:rPr lang="en-CA" dirty="0"/>
              <a:t> der Entropy (H) der </a:t>
            </a:r>
            <a:r>
              <a:rPr lang="en-CA" dirty="0" err="1"/>
              <a:t>Daten</a:t>
            </a:r>
            <a:r>
              <a:rPr lang="en-CA" dirty="0"/>
              <a:t> (T) </a:t>
            </a:r>
            <a:r>
              <a:rPr lang="en-CA" dirty="0" err="1"/>
              <a:t>durch</a:t>
            </a:r>
            <a:r>
              <a:rPr lang="en-CA" dirty="0"/>
              <a:t> Split der variable (a).</a:t>
            </a:r>
          </a:p>
        </p:txBody>
      </p:sp>
    </p:spTree>
    <p:extLst>
      <p:ext uri="{BB962C8B-B14F-4D97-AF65-F5344CB8AC3E}">
        <p14:creationId xmlns:p14="http://schemas.microsoft.com/office/powerpoint/2010/main" val="24431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DDCAAC-A4B2-FCEA-E9C3-DB4B32F13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27" y="1288714"/>
            <a:ext cx="7810500" cy="59721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76CE2B-1F82-FB23-C300-FA735B966199}"/>
              </a:ext>
            </a:extLst>
          </p:cNvPr>
          <p:cNvSpPr txBox="1"/>
          <p:nvPr/>
        </p:nvSpPr>
        <p:spPr>
          <a:xfrm>
            <a:off x="8011127" y="2945330"/>
            <a:ext cx="428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Ensemble </a:t>
            </a:r>
            <a:r>
              <a:rPr lang="en-CA" dirty="0" err="1"/>
              <a:t>vieler</a:t>
            </a:r>
            <a:r>
              <a:rPr lang="en-CA" dirty="0"/>
              <a:t> Decision Trees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Bootstrapped Inputs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Random </a:t>
            </a:r>
            <a:r>
              <a:rPr lang="en-CA" dirty="0" err="1"/>
              <a:t>Teile</a:t>
            </a:r>
            <a:r>
              <a:rPr lang="en-CA" dirty="0"/>
              <a:t> der Inputs für </a:t>
            </a:r>
            <a:r>
              <a:rPr lang="en-CA" dirty="0" err="1"/>
              <a:t>jeden</a:t>
            </a:r>
            <a:r>
              <a:rPr lang="en-CA" dirty="0"/>
              <a:t> Split</a:t>
            </a:r>
          </a:p>
        </p:txBody>
      </p:sp>
    </p:spTree>
    <p:extLst>
      <p:ext uri="{BB962C8B-B14F-4D97-AF65-F5344CB8AC3E}">
        <p14:creationId xmlns:p14="http://schemas.microsoft.com/office/powerpoint/2010/main" val="341010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Hyperparameter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2B170A-2594-8B01-5989-BDA5C0D00EE0}"/>
              </a:ext>
            </a:extLst>
          </p:cNvPr>
          <p:cNvSpPr txBox="1"/>
          <p:nvPr/>
        </p:nvSpPr>
        <p:spPr>
          <a:xfrm>
            <a:off x="1612106" y="2521059"/>
            <a:ext cx="896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Ein Hyperparameter ist ein Parameter, der zur Steuerung des Trainingsalgorithmus verwendet wird und dessen Wert im Gegensatz zu anderen Parametern vor dem eigentlichen Training des Modells festgelegt werden muss.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5935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8509-A79C-7083-F1F8-9A3E2B65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Take-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message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E412-CA8D-2805-3B41-2CADDC3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 gibt eine Vielzahl an Modellen &amp; Methoden mit unterschiedlichen Vor-/Nachteilen</a:t>
            </a:r>
          </a:p>
          <a:p>
            <a:endParaRPr lang="de-DE" dirty="0"/>
          </a:p>
          <a:p>
            <a:r>
              <a:rPr lang="de-DE" dirty="0"/>
              <a:t>Der ML Workflow ist entscheidend und ist meist unabhängig vom Modell</a:t>
            </a:r>
          </a:p>
          <a:p>
            <a:endParaRPr lang="de-DE" dirty="0"/>
          </a:p>
          <a:p>
            <a:r>
              <a:rPr lang="de-DE" dirty="0"/>
              <a:t>Klare Definition der Fragestellung und Kenntnis der Daten ist die Grundlage jeder ML 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8509-A79C-7083-F1F8-9A3E2B65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Take-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message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E412-CA8D-2805-3B41-2CADDC3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Themen die ausgelassen wurden:</a:t>
            </a:r>
          </a:p>
          <a:p>
            <a:r>
              <a:rPr lang="de-DE"/>
              <a:t>Daten-Transformationen</a:t>
            </a:r>
            <a:endParaRPr lang="de-DE" dirty="0"/>
          </a:p>
          <a:p>
            <a:r>
              <a:rPr lang="de-DE" dirty="0"/>
              <a:t>Hyperparameter Optimierung</a:t>
            </a:r>
          </a:p>
          <a:p>
            <a:r>
              <a:rPr lang="de-DE" dirty="0"/>
              <a:t>Untersuchung der </a:t>
            </a:r>
            <a:r>
              <a:rPr lang="de-DE"/>
              <a:t>Einflussgrößen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/>
              <a:t>Explainable </a:t>
            </a:r>
            <a:r>
              <a:rPr lang="de-DE" dirty="0"/>
              <a:t>AI</a:t>
            </a:r>
          </a:p>
          <a:p>
            <a:r>
              <a:rPr lang="de-DE" dirty="0"/>
              <a:t>Modell Ensembles</a:t>
            </a:r>
          </a:p>
          <a:p>
            <a:r>
              <a:rPr lang="de-DE" dirty="0"/>
              <a:t>Unsicherheitsabschätzungen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…und </a:t>
            </a:r>
            <a:r>
              <a:rPr lang="de-DE" dirty="0"/>
              <a:t>vieles mehr. Dieser Workshop sollte einen kleinen Einblick in die Welt des </a:t>
            </a:r>
            <a:r>
              <a:rPr lang="de-DE" err="1"/>
              <a:t>Machine</a:t>
            </a:r>
            <a:r>
              <a:rPr lang="de-DE"/>
              <a:t> Learnings liefern…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39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847A5D93-A399-36A7-E36A-AE2BFE8D0E68}"/>
              </a:ext>
            </a:extLst>
          </p:cNvPr>
          <p:cNvSpPr txBox="1"/>
          <p:nvPr/>
        </p:nvSpPr>
        <p:spPr>
          <a:xfrm>
            <a:off x="1420340" y="4677747"/>
            <a:ext cx="5318877" cy="209501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err="1">
                <a:solidFill>
                  <a:schemeClr val="bg1"/>
                </a:solidFill>
              </a:rPr>
              <a:t>Kontakt</a:t>
            </a:r>
            <a:r>
              <a:rPr lang="en-US" sz="220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  <a:hlinkClick r:id="rId2"/>
              </a:rPr>
              <a:t>https://baseflow.ai</a:t>
            </a:r>
            <a:endParaRPr lang="en-US" sz="22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  <a:hlinkClick r:id="rId3"/>
              </a:rPr>
              <a:t>info</a:t>
            </a:r>
            <a:r>
              <a:rPr lang="en-US" sz="2200" dirty="0">
                <a:solidFill>
                  <a:schemeClr val="bg1"/>
                </a:solidFill>
                <a:hlinkClick r:id="rId3"/>
              </a:rPr>
              <a:t>@baseflow.ai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Person, Mann, darstellend, Wand enthält.&#10;&#10;Automatisch generierte Beschreibung">
            <a:extLst>
              <a:ext uri="{FF2B5EF4-FFF2-40B4-BE49-F238E27FC236}">
                <a16:creationId xmlns:a16="http://schemas.microsoft.com/office/drawing/2014/main" id="{5E857B02-70F5-3CAB-1215-703F4C675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83" y="4571415"/>
            <a:ext cx="1352550" cy="1690688"/>
          </a:xfrm>
          <a:prstGeom prst="rect">
            <a:avLst/>
          </a:prstGeom>
        </p:spPr>
      </p:pic>
      <p:pic>
        <p:nvPicPr>
          <p:cNvPr id="5" name="Grafik 4" descr="Ein Bild, das Person, darstellend, Wand, lächelnd enthält.&#10;&#10;Automatisch generierte Beschreibung">
            <a:extLst>
              <a:ext uri="{FF2B5EF4-FFF2-40B4-BE49-F238E27FC236}">
                <a16:creationId xmlns:a16="http://schemas.microsoft.com/office/drawing/2014/main" id="{8F627425-7AD7-38D9-CF2B-AD229CBE5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09" y="4571415"/>
            <a:ext cx="1353600" cy="1692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5FDD504-F05B-ED02-6A47-AD20D73CE639}"/>
              </a:ext>
            </a:extLst>
          </p:cNvPr>
          <p:cNvSpPr txBox="1"/>
          <p:nvPr/>
        </p:nvSpPr>
        <p:spPr>
          <a:xfrm>
            <a:off x="7918986" y="6289607"/>
            <a:ext cx="3569494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hlinkClick r:id="rId6"/>
              </a:rPr>
              <a:t>feigl@baseflow.ai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AA54A7-3377-BBCC-49C6-39B77EEE4D75}"/>
              </a:ext>
            </a:extLst>
          </p:cNvPr>
          <p:cNvSpPr txBox="1"/>
          <p:nvPr/>
        </p:nvSpPr>
        <p:spPr>
          <a:xfrm>
            <a:off x="4703248" y="6276511"/>
            <a:ext cx="33599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hlinkClick r:id="rId7"/>
              </a:rPr>
              <a:t>klingler@baseflow.ai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C44CAD-77FC-A3A5-BEC9-732E43FA0CD9}"/>
              </a:ext>
            </a:extLst>
          </p:cNvPr>
          <p:cNvSpPr txBox="1"/>
          <p:nvPr/>
        </p:nvSpPr>
        <p:spPr>
          <a:xfrm>
            <a:off x="512634" y="2768998"/>
            <a:ext cx="10877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dirty="0"/>
              <a:t>Fragen, Feedback, Anregungen </a:t>
            </a:r>
          </a:p>
          <a:p>
            <a:pPr algn="ctr"/>
            <a:endParaRPr lang="de-AT" sz="2800" dirty="0"/>
          </a:p>
          <a:p>
            <a:pPr algn="ctr"/>
            <a:r>
              <a:rPr lang="de-AT" sz="2800" dirty="0"/>
              <a:t>Auch gerne später unter:</a:t>
            </a:r>
          </a:p>
        </p:txBody>
      </p:sp>
    </p:spTree>
    <p:extLst>
      <p:ext uri="{BB962C8B-B14F-4D97-AF65-F5344CB8AC3E}">
        <p14:creationId xmlns:p14="http://schemas.microsoft.com/office/powerpoint/2010/main" val="10255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Vorstellung</a:t>
            </a:r>
            <a:endParaRPr lang="en-CA" dirty="0"/>
          </a:p>
        </p:txBody>
      </p:sp>
      <p:pic>
        <p:nvPicPr>
          <p:cNvPr id="7" name="Grafik 6" descr="Ein Bild, das Person, Mann, darstellend, lächelnd enthält.&#10;&#10;Automatisch generierte Beschreibung">
            <a:extLst>
              <a:ext uri="{FF2B5EF4-FFF2-40B4-BE49-F238E27FC236}">
                <a16:creationId xmlns:a16="http://schemas.microsoft.com/office/drawing/2014/main" id="{F70C0DEB-302D-4BE2-A1A3-61D612F0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72" y="3005218"/>
            <a:ext cx="1894740" cy="2368425"/>
          </a:xfrm>
          <a:prstGeom prst="rect">
            <a:avLst/>
          </a:prstGeom>
        </p:spPr>
      </p:pic>
      <p:pic>
        <p:nvPicPr>
          <p:cNvPr id="9" name="Grafik 8" descr="Ein Bild, das Person, Mann, darstellend, Wand enthält.&#10;&#10;Automatisch generierte Beschreibung">
            <a:extLst>
              <a:ext uri="{FF2B5EF4-FFF2-40B4-BE49-F238E27FC236}">
                <a16:creationId xmlns:a16="http://schemas.microsoft.com/office/drawing/2014/main" id="{D7C8155A-EE68-9A89-B61C-9D9B4D3F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18" y="3005218"/>
            <a:ext cx="1894740" cy="2368425"/>
          </a:xfrm>
          <a:prstGeom prst="rect">
            <a:avLst/>
          </a:prstGeom>
        </p:spPr>
      </p:pic>
      <p:pic>
        <p:nvPicPr>
          <p:cNvPr id="11" name="Grafik 10" descr="Ein Bild, das Person, darstellend, Wand, lächelnd enthält.&#10;&#10;Automatisch generierte Beschreibung">
            <a:extLst>
              <a:ext uri="{FF2B5EF4-FFF2-40B4-BE49-F238E27FC236}">
                <a16:creationId xmlns:a16="http://schemas.microsoft.com/office/drawing/2014/main" id="{6CBCD20C-68C5-4B30-C0D5-709D52FE7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8" y="3005218"/>
            <a:ext cx="1894740" cy="2368425"/>
          </a:xfrm>
          <a:prstGeom prst="rect">
            <a:avLst/>
          </a:prstGeom>
        </p:spPr>
      </p:pic>
      <p:pic>
        <p:nvPicPr>
          <p:cNvPr id="13" name="Grafik 12" descr="Ein Bild, das Mann, Person, darstellend, starrend enthält.&#10;&#10;Automatisch generierte Beschreibung">
            <a:extLst>
              <a:ext uri="{FF2B5EF4-FFF2-40B4-BE49-F238E27FC236}">
                <a16:creationId xmlns:a16="http://schemas.microsoft.com/office/drawing/2014/main" id="{274AD3DA-8C7B-DAC8-37F3-717A4AFBD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52" y="3030812"/>
            <a:ext cx="1894740" cy="23684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EE8B67D-45E6-3FF2-D940-4FA9C36475DC}"/>
              </a:ext>
            </a:extLst>
          </p:cNvPr>
          <p:cNvSpPr txBox="1"/>
          <p:nvPr/>
        </p:nvSpPr>
        <p:spPr>
          <a:xfrm>
            <a:off x="352168" y="2185090"/>
            <a:ext cx="5872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600" dirty="0">
                <a:effectLst/>
              </a:rPr>
              <a:t>Geschäftsführung und Projektbearbeitung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39F0801-D252-B319-9DB0-8F17CCE41C8B}"/>
              </a:ext>
            </a:extLst>
          </p:cNvPr>
          <p:cNvSpPr txBox="1"/>
          <p:nvPr/>
        </p:nvSpPr>
        <p:spPr>
          <a:xfrm>
            <a:off x="7736228" y="2185090"/>
            <a:ext cx="22351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600" dirty="0"/>
              <a:t>Advisory Board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072156-E38E-B81E-7EDE-8A5E92A055C3}"/>
              </a:ext>
            </a:extLst>
          </p:cNvPr>
          <p:cNvSpPr txBox="1"/>
          <p:nvPr/>
        </p:nvSpPr>
        <p:spPr>
          <a:xfrm>
            <a:off x="516282" y="548531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Christoph Klingler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8234020-FE27-B2B7-5A8F-37E86481A1F8}"/>
              </a:ext>
            </a:extLst>
          </p:cNvPr>
          <p:cNvSpPr txBox="1"/>
          <p:nvPr/>
        </p:nvSpPr>
        <p:spPr>
          <a:xfrm>
            <a:off x="3012318" y="5485318"/>
            <a:ext cx="18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Dr. Moritz Feigl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814A68-C070-5FDB-589A-2CFD2D49B887}"/>
              </a:ext>
            </a:extLst>
          </p:cNvPr>
          <p:cNvSpPr txBox="1"/>
          <p:nvPr/>
        </p:nvSpPr>
        <p:spPr>
          <a:xfrm>
            <a:off x="5999892" y="5417740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effectLst/>
              </a:rPr>
              <a:t>Univ.Prof</a:t>
            </a:r>
            <a:r>
              <a:rPr lang="de-AT" dirty="0">
                <a:effectLst/>
              </a:rPr>
              <a:t>. Dr. Karsten Schulz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09B3A5-4A2A-2EEA-55CF-3AF568FD6618}"/>
              </a:ext>
            </a:extLst>
          </p:cNvPr>
          <p:cNvSpPr txBox="1"/>
          <p:nvPr/>
        </p:nvSpPr>
        <p:spPr>
          <a:xfrm>
            <a:off x="8894915" y="5440001"/>
            <a:ext cx="26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Dr. Mathew </a:t>
            </a:r>
            <a:r>
              <a:rPr lang="de-AT" dirty="0" err="1">
                <a:effectLst/>
              </a:rPr>
              <a:t>Herrnegger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5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Vorstellung</a:t>
            </a:r>
            <a:endParaRPr lang="en-CA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198664-4D24-4E1C-B4BB-B884F4F9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Unser Hintergrund </a:t>
            </a:r>
          </a:p>
          <a:p>
            <a:pPr lvl="1"/>
            <a:r>
              <a:rPr lang="de-DE" dirty="0"/>
              <a:t>Mitarbeit am BOKU Institut für Hydrologie und Wasserwirtschaft</a:t>
            </a:r>
          </a:p>
          <a:p>
            <a:pPr lvl="1"/>
            <a:r>
              <a:rPr lang="de-DE" dirty="0"/>
              <a:t>mit Spezialisierung auf Big Data (EO) und </a:t>
            </a:r>
            <a:r>
              <a:rPr lang="de-DE" dirty="0" err="1"/>
              <a:t>Machine</a:t>
            </a:r>
            <a:r>
              <a:rPr lang="de-DE" dirty="0"/>
              <a:t> Learning bzw. Deep Learning („KI“)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Dienstleistungsangebot im Bereich </a:t>
            </a:r>
            <a:r>
              <a:rPr lang="de-DE" b="1" dirty="0"/>
              <a:t>Data Science &amp; KI Consulting</a:t>
            </a:r>
          </a:p>
          <a:p>
            <a:pPr lvl="1"/>
            <a:r>
              <a:rPr lang="de-DE" dirty="0"/>
              <a:t>Entwicklung von Entscheidungs- und Prognosemodellen</a:t>
            </a:r>
          </a:p>
          <a:p>
            <a:pPr lvl="1"/>
            <a:r>
              <a:rPr lang="de-DE" dirty="0"/>
              <a:t>Akquise und Aufbereitung von Daten</a:t>
            </a:r>
          </a:p>
          <a:p>
            <a:pPr lvl="1"/>
            <a:r>
              <a:rPr lang="de-DE" dirty="0"/>
              <a:t>Statistisches Consulting</a:t>
            </a:r>
          </a:p>
          <a:p>
            <a:pPr lvl="1"/>
            <a:r>
              <a:rPr lang="de-DE" dirty="0"/>
              <a:t>Hydrologische Modellierung und Wasserwirtschaft</a:t>
            </a:r>
          </a:p>
          <a:p>
            <a:pPr lvl="1"/>
            <a:r>
              <a:rPr lang="de-DE" dirty="0"/>
              <a:t>Geoinformationssysteme</a:t>
            </a:r>
          </a:p>
          <a:p>
            <a:pPr lvl="1"/>
            <a:r>
              <a:rPr lang="de-DE" dirty="0"/>
              <a:t>Forschung und Entwicklung</a:t>
            </a:r>
          </a:p>
          <a:p>
            <a:pPr lvl="1"/>
            <a:r>
              <a:rPr lang="de-DE" dirty="0"/>
              <a:t>Privatgutachten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6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49348F-F10B-2910-E550-464EDDF2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0" y="1511521"/>
            <a:ext cx="6708710" cy="4798792"/>
          </a:xfrm>
        </p:spPr>
      </p:pic>
    </p:spTree>
    <p:extLst>
      <p:ext uri="{BB962C8B-B14F-4D97-AF65-F5344CB8AC3E}">
        <p14:creationId xmlns:p14="http://schemas.microsoft.com/office/powerpoint/2010/main" val="9473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362CA-3627-710C-8A46-5101C85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in der </a:t>
            </a:r>
            <a:r>
              <a:rPr lang="en-CA" dirty="0" err="1"/>
              <a:t>Hydrologie</a:t>
            </a:r>
            <a:endParaRPr lang="en-CA" dirty="0"/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87E7C76-1A04-1551-0242-1ACCAEF3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" y="1492824"/>
            <a:ext cx="3115139" cy="21338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E719F1-BE78-A4A4-E5B2-87FC91FB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76" y="1946526"/>
            <a:ext cx="3115140" cy="163014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CA1270E-A2D4-6074-1445-342392FFA69E}"/>
              </a:ext>
            </a:extLst>
          </p:cNvPr>
          <p:cNvSpPr txBox="1"/>
          <p:nvPr/>
        </p:nvSpPr>
        <p:spPr>
          <a:xfrm>
            <a:off x="1158472" y="3609708"/>
            <a:ext cx="2327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err="1"/>
              <a:t>Komplexe</a:t>
            </a:r>
            <a:r>
              <a:rPr lang="en-CA" sz="2200" dirty="0"/>
              <a:t> </a:t>
            </a:r>
            <a:r>
              <a:rPr lang="en-CA" sz="2200" dirty="0" err="1"/>
              <a:t>Systeme</a:t>
            </a:r>
            <a:endParaRPr lang="en-CA" sz="2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02A72F-A005-1E32-B2A3-0E6357F93B62}"/>
              </a:ext>
            </a:extLst>
          </p:cNvPr>
          <p:cNvSpPr txBox="1"/>
          <p:nvPr/>
        </p:nvSpPr>
        <p:spPr>
          <a:xfrm>
            <a:off x="4720984" y="3609707"/>
            <a:ext cx="257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err="1"/>
              <a:t>Große</a:t>
            </a:r>
            <a:r>
              <a:rPr lang="en-CA" sz="2200" dirty="0"/>
              <a:t> </a:t>
            </a:r>
            <a:r>
              <a:rPr lang="en-CA" sz="2200" dirty="0" err="1"/>
              <a:t>Datenmengen</a:t>
            </a:r>
            <a:endParaRPr lang="en-CA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DB9B8C-D262-471E-148E-04FD505BF2DA}"/>
              </a:ext>
            </a:extLst>
          </p:cNvPr>
          <p:cNvSpPr txBox="1"/>
          <p:nvPr/>
        </p:nvSpPr>
        <p:spPr>
          <a:xfrm>
            <a:off x="8034102" y="3576671"/>
            <a:ext cx="381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/>
              <a:t>Hohe</a:t>
            </a:r>
            <a:r>
              <a:rPr lang="en-CA" sz="2200" dirty="0"/>
              <a:t> </a:t>
            </a:r>
            <a:r>
              <a:rPr lang="en-CA" sz="2200" dirty="0" err="1"/>
              <a:t>gesellschaftliche</a:t>
            </a:r>
            <a:r>
              <a:rPr lang="en-CA" sz="2200" dirty="0"/>
              <a:t> und </a:t>
            </a:r>
            <a:r>
              <a:rPr lang="en-CA" sz="2200" dirty="0" err="1"/>
              <a:t>ökonomische</a:t>
            </a:r>
            <a:r>
              <a:rPr lang="en-CA" sz="2200" dirty="0"/>
              <a:t> </a:t>
            </a:r>
            <a:r>
              <a:rPr lang="en-CA" sz="2200" dirty="0" err="1"/>
              <a:t>relevanz</a:t>
            </a:r>
            <a:endParaRPr lang="en-CA" sz="2200" dirty="0"/>
          </a:p>
        </p:txBody>
      </p:sp>
      <p:pic>
        <p:nvPicPr>
          <p:cNvPr id="11" name="Grafik 10" descr="Ein Bild, das Himmel, draußen, Natur, Berg enthält.&#10;&#10;Automatisch generierte Beschreibung">
            <a:extLst>
              <a:ext uri="{FF2B5EF4-FFF2-40B4-BE49-F238E27FC236}">
                <a16:creationId xmlns:a16="http://schemas.microsoft.com/office/drawing/2014/main" id="{B5FBA4F5-8C06-623E-26E1-3E9BACA69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05" y="1443736"/>
            <a:ext cx="3332264" cy="21659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E9DDAF-BDE3-8294-5BE5-C2D16711A6A6}"/>
              </a:ext>
            </a:extLst>
          </p:cNvPr>
          <p:cNvSpPr txBox="1"/>
          <p:nvPr/>
        </p:nvSpPr>
        <p:spPr>
          <a:xfrm>
            <a:off x="4794618" y="6223938"/>
            <a:ext cx="2602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Data driven solutions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8C955D6-D768-C0D5-9FE2-F68369B26BA9}"/>
              </a:ext>
            </a:extLst>
          </p:cNvPr>
          <p:cNvCxnSpPr/>
          <p:nvPr/>
        </p:nvCxnSpPr>
        <p:spPr>
          <a:xfrm>
            <a:off x="2208179" y="4056434"/>
            <a:ext cx="2062264" cy="11284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1295742-1DDA-3141-511E-9A57650B80A6}"/>
              </a:ext>
            </a:extLst>
          </p:cNvPr>
          <p:cNvCxnSpPr>
            <a:cxnSpLocks/>
          </p:cNvCxnSpPr>
          <p:nvPr/>
        </p:nvCxnSpPr>
        <p:spPr>
          <a:xfrm flipH="1">
            <a:off x="7919936" y="4368020"/>
            <a:ext cx="1990901" cy="8168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C76340F3-EC07-2DCA-01A5-90013A95E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43" y="4431329"/>
            <a:ext cx="2708639" cy="1910845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38CB9D3-B868-4352-0CCD-F9BB438D0E28}"/>
              </a:ext>
            </a:extLst>
          </p:cNvPr>
          <p:cNvCxnSpPr>
            <a:cxnSpLocks/>
          </p:cNvCxnSpPr>
          <p:nvPr/>
        </p:nvCxnSpPr>
        <p:spPr>
          <a:xfrm>
            <a:off x="6043062" y="4002002"/>
            <a:ext cx="0" cy="42932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A207F6C4-6416-171B-A0F2-407A075A1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87" y="1180786"/>
            <a:ext cx="6881820" cy="359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A88112-AC2E-434A-82B8-8A5FCB8F8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94" y="2047026"/>
            <a:ext cx="7412141" cy="47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E5ABB-56E1-6799-70BD-81DFBC7E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Ziele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 err="1"/>
              <a:t>Durchführung</a:t>
            </a:r>
            <a:r>
              <a:rPr lang="en-CA" dirty="0"/>
              <a:t> </a:t>
            </a:r>
            <a:r>
              <a:rPr lang="en-CA" dirty="0" err="1"/>
              <a:t>eines</a:t>
            </a:r>
            <a:r>
              <a:rPr lang="en-CA" dirty="0"/>
              <a:t> </a:t>
            </a:r>
            <a:r>
              <a:rPr lang="en-CA" dirty="0" err="1"/>
              <a:t>simplen</a:t>
            </a:r>
            <a:r>
              <a:rPr lang="en-CA" dirty="0"/>
              <a:t> ML </a:t>
            </a:r>
            <a:r>
              <a:rPr lang="en-CA" dirty="0" err="1"/>
              <a:t>Projektes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Inhalte</a:t>
            </a:r>
            <a:r>
              <a:rPr lang="en-CA" dirty="0"/>
              <a:t>:</a:t>
            </a:r>
          </a:p>
          <a:p>
            <a:r>
              <a:rPr lang="en-CA" dirty="0">
                <a:sym typeface="Wingdings" panose="05000000000000000000" pitchFamily="2" charset="2"/>
              </a:rPr>
              <a:t>Workflow </a:t>
            </a:r>
            <a:r>
              <a:rPr lang="en-CA" dirty="0" err="1">
                <a:sym typeface="Wingdings" panose="05000000000000000000" pitchFamily="2" charset="2"/>
              </a:rPr>
              <a:t>eines</a:t>
            </a:r>
            <a:r>
              <a:rPr lang="en-CA" dirty="0">
                <a:sym typeface="Wingdings" panose="05000000000000000000" pitchFamily="2" charset="2"/>
              </a:rPr>
              <a:t> supervised </a:t>
            </a:r>
            <a:r>
              <a:rPr lang="en-CA">
                <a:sym typeface="Wingdings" panose="05000000000000000000" pitchFamily="2" charset="2"/>
              </a:rPr>
              <a:t>learning Problems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Wichtige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Aspekte</a:t>
            </a:r>
            <a:r>
              <a:rPr lang="en-CA" dirty="0">
                <a:sym typeface="Wingdings" panose="05000000000000000000" pitchFamily="2" charset="2"/>
              </a:rPr>
              <a:t> des Trainings &amp; der </a:t>
            </a:r>
            <a:r>
              <a:rPr lang="en-CA" dirty="0" err="1">
                <a:sym typeface="Wingdings" panose="05000000000000000000" pitchFamily="2" charset="2"/>
              </a:rPr>
              <a:t>Modellvalidierung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Kennenlernen</a:t>
            </a:r>
            <a:r>
              <a:rPr lang="en-CA" dirty="0">
                <a:sym typeface="Wingdings" panose="05000000000000000000" pitchFamily="2" charset="2"/>
              </a:rPr>
              <a:t> &amp; </a:t>
            </a:r>
            <a:r>
              <a:rPr lang="en-CA" dirty="0" err="1">
                <a:sym typeface="Wingdings" panose="05000000000000000000" pitchFamily="2" charset="2"/>
              </a:rPr>
              <a:t>Anwenden</a:t>
            </a:r>
            <a:r>
              <a:rPr lang="en-CA" dirty="0">
                <a:sym typeface="Wingdings" panose="05000000000000000000" pitchFamily="2" charset="2"/>
              </a:rPr>
              <a:t> von ML </a:t>
            </a:r>
            <a:r>
              <a:rPr lang="en-CA" dirty="0" err="1">
                <a:sym typeface="Wingdings" panose="05000000000000000000" pitchFamily="2" charset="2"/>
              </a:rPr>
              <a:t>Modellen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67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FD163-407A-5A53-F9C3-06B69EF6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A1186C-AB8C-D472-1A5B-102A8B60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2" y="2100707"/>
            <a:ext cx="6618995" cy="37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10A53-5708-A2AA-79D0-5C78D649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 </a:t>
            </a:r>
            <a:r>
              <a:rPr lang="de-AT" dirty="0"/>
              <a:t>Evaluierung</a:t>
            </a:r>
            <a:r>
              <a:rPr lang="en-CA" dirty="0"/>
              <a:t> &amp; Data Splits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63F62-4136-D835-9BBD-74608D56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ML </a:t>
            </a:r>
            <a:r>
              <a:rPr lang="en-CA" dirty="0" err="1"/>
              <a:t>Modelle</a:t>
            </a:r>
            <a:r>
              <a:rPr lang="en-CA" dirty="0"/>
              <a:t> </a:t>
            </a:r>
            <a:r>
              <a:rPr lang="en-CA" err="1"/>
              <a:t>können</a:t>
            </a:r>
            <a:r>
              <a:rPr lang="en-CA"/>
              <a:t> overfitten (Überanpassung) 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 </a:t>
            </a:r>
            <a:r>
              <a:rPr lang="en-CA" dirty="0" err="1">
                <a:sym typeface="Wingdings" panose="05000000000000000000" pitchFamily="2" charset="2"/>
              </a:rPr>
              <a:t>hohe</a:t>
            </a:r>
            <a:r>
              <a:rPr lang="en-CA" dirty="0">
                <a:sym typeface="Wingdings" panose="05000000000000000000" pitchFamily="2" charset="2"/>
              </a:rPr>
              <a:t> Performance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den Trainings </a:t>
            </a:r>
            <a:r>
              <a:rPr lang="en-CA" dirty="0" err="1">
                <a:sym typeface="Wingdings" panose="05000000000000000000" pitchFamily="2" charset="2"/>
              </a:rPr>
              <a:t>Daten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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Performance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anderen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Daten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Daher: </a:t>
            </a:r>
          </a:p>
          <a:p>
            <a:pPr marL="0" indent="0" algn="ctr">
              <a:buNone/>
            </a:pPr>
            <a:r>
              <a:rPr lang="en-CA" dirty="0" err="1">
                <a:sym typeface="Wingdings" panose="05000000000000000000" pitchFamily="2" charset="2"/>
              </a:rPr>
              <a:t>Evaluierung</a:t>
            </a:r>
            <a:r>
              <a:rPr lang="en-CA" dirty="0">
                <a:sym typeface="Wingdings" panose="05000000000000000000" pitchFamily="2" charset="2"/>
              </a:rPr>
              <a:t> von ML </a:t>
            </a:r>
            <a:r>
              <a:rPr lang="en-CA" dirty="0" err="1">
                <a:sym typeface="Wingdings" panose="05000000000000000000" pitchFamily="2" charset="2"/>
              </a:rPr>
              <a:t>Modellen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b="1" dirty="0">
                <a:sym typeface="Wingdings" panose="05000000000000000000" pitchFamily="2" charset="2"/>
              </a:rPr>
              <a:t>Test </a:t>
            </a:r>
            <a:r>
              <a:rPr lang="en-CA" b="1" dirty="0" err="1">
                <a:sym typeface="Wingdings" panose="05000000000000000000" pitchFamily="2" charset="2"/>
              </a:rPr>
              <a:t>Daten</a:t>
            </a:r>
            <a:r>
              <a:rPr lang="en-CA" b="1" dirty="0">
                <a:sym typeface="Wingdings" panose="05000000000000000000" pitchFamily="2" charset="2"/>
              </a:rPr>
              <a:t>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294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10A53-5708-A2AA-79D0-5C78D649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 </a:t>
            </a:r>
            <a:r>
              <a:rPr lang="de-AT" dirty="0"/>
              <a:t>Evaluierung</a:t>
            </a:r>
            <a:r>
              <a:rPr lang="en-CA" dirty="0"/>
              <a:t> &amp; Data Splits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1E696D-3A27-D33C-F8E4-49AD45C39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1" b="71130"/>
          <a:stretch/>
        </p:blipFill>
        <p:spPr>
          <a:xfrm>
            <a:off x="428625" y="2286000"/>
            <a:ext cx="5467349" cy="1225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4A70A3-57C8-3B48-D8E5-A0197ECA2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1" b="39417"/>
          <a:stretch/>
        </p:blipFill>
        <p:spPr>
          <a:xfrm>
            <a:off x="6229350" y="2286000"/>
            <a:ext cx="5467349" cy="25717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818AA26-9F1A-721F-2D76-F05560DB1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0" r="33061"/>
          <a:stretch/>
        </p:blipFill>
        <p:spPr>
          <a:xfrm>
            <a:off x="428625" y="3795712"/>
            <a:ext cx="5467349" cy="12255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CF0790-00C3-7B43-151E-9BD3FAD60AFA}"/>
              </a:ext>
            </a:extLst>
          </p:cNvPr>
          <p:cNvSpPr txBox="1"/>
          <p:nvPr/>
        </p:nvSpPr>
        <p:spPr>
          <a:xfrm>
            <a:off x="1083813" y="5260795"/>
            <a:ext cx="415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Training, Validation, Testing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5B5B99-8175-1948-43A6-4E777D5D7CE0}"/>
              </a:ext>
            </a:extLst>
          </p:cNvPr>
          <p:cNvSpPr txBox="1"/>
          <p:nvPr/>
        </p:nvSpPr>
        <p:spPr>
          <a:xfrm>
            <a:off x="7030924" y="5260795"/>
            <a:ext cx="3864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Cross Validation + Testing</a:t>
            </a:r>
          </a:p>
        </p:txBody>
      </p:sp>
    </p:spTree>
    <p:extLst>
      <p:ext uri="{BB962C8B-B14F-4D97-AF65-F5344CB8AC3E}">
        <p14:creationId xmlns:p14="http://schemas.microsoft.com/office/powerpoint/2010/main" val="7051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Breitbild</PresentationFormat>
  <Paragraphs>90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Machine Learning  (in der Hydrologie)</vt:lpstr>
      <vt:lpstr>Vorstellung</vt:lpstr>
      <vt:lpstr>Vorstellung</vt:lpstr>
      <vt:lpstr>Machine Learning</vt:lpstr>
      <vt:lpstr>ML in der Hydrologie</vt:lpstr>
      <vt:lpstr>Workshop</vt:lpstr>
      <vt:lpstr>Workshop</vt:lpstr>
      <vt:lpstr>Modell Evaluierung &amp; Data Splits</vt:lpstr>
      <vt:lpstr>Modell Evaluierung &amp; Data Splits</vt:lpstr>
      <vt:lpstr>Decision Trees</vt:lpstr>
      <vt:lpstr>Random Forest</vt:lpstr>
      <vt:lpstr>Hyperparameter</vt:lpstr>
      <vt:lpstr>Take-home message</vt:lpstr>
      <vt:lpstr>Take-home message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(in der Hydrologie)</dc:title>
  <dc:creator>Moritz Feigl</dc:creator>
  <cp:lastModifiedBy>Moritz Feigl</cp:lastModifiedBy>
  <cp:revision>21</cp:revision>
  <dcterms:created xsi:type="dcterms:W3CDTF">2022-06-24T07:02:05Z</dcterms:created>
  <dcterms:modified xsi:type="dcterms:W3CDTF">2022-07-04T13:25:35Z</dcterms:modified>
</cp:coreProperties>
</file>