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7" r:id="rId10"/>
    <p:sldId id="265" r:id="rId11"/>
    <p:sldId id="266" r:id="rId12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0AAE6"/>
    <a:srgbClr val="5A6EB4"/>
    <a:srgbClr val="A00078"/>
    <a:srgbClr val="A01E28"/>
    <a:srgbClr val="A08232"/>
    <a:srgbClr val="DCA01E"/>
    <a:srgbClr val="FA8214"/>
    <a:srgbClr val="82BE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 horzBarState="maximized">
    <p:restoredLeft sz="15701" autoAdjust="0"/>
    <p:restoredTop sz="91212" autoAdjust="0"/>
  </p:normalViewPr>
  <p:slideViewPr>
    <p:cSldViewPr>
      <p:cViewPr varScale="1">
        <p:scale>
          <a:sx n="72" d="100"/>
          <a:sy n="72" d="100"/>
        </p:scale>
        <p:origin x="660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theme" Target="../theme/theme3.xml"/><Relationship Id="rId4" Type="http://schemas.openxmlformats.org/officeDocument/2006/relationships/image" Target="../media/image8.png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4">
            <a:extLst>
              <a:ext uri="{FF2B5EF4-FFF2-40B4-BE49-F238E27FC236}">
                <a16:creationId xmlns:a16="http://schemas.microsoft.com/office/drawing/2014/main" id="{FBC7AE99-E80C-42CA-A4D7-60A908F63E07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3660775" y="468313"/>
            <a:ext cx="2759075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de-DE"/>
              <a:t>Prof. Dr. Max Mustermann | Musterfakultät</a:t>
            </a:r>
          </a:p>
        </p:txBody>
      </p:sp>
      <p:pic>
        <p:nvPicPr>
          <p:cNvPr id="8195" name="Picture 6" descr="KITlogo_RGB">
            <a:extLst>
              <a:ext uri="{FF2B5EF4-FFF2-40B4-BE49-F238E27FC236}">
                <a16:creationId xmlns:a16="http://schemas.microsoft.com/office/drawing/2014/main" id="{C50A0762-F1C4-4B19-BA33-00EA4F585F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275" y="107950"/>
            <a:ext cx="1081088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11" name="Text Box 7">
            <a:extLst>
              <a:ext uri="{FF2B5EF4-FFF2-40B4-BE49-F238E27FC236}">
                <a16:creationId xmlns:a16="http://schemas.microsoft.com/office/drawing/2014/main" id="{25B83EC6-A2DC-4BE9-9A0E-3356F6F66B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338" y="8532813"/>
            <a:ext cx="2592387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lnSpc>
                <a:spcPct val="65000"/>
              </a:lnSpc>
              <a:spcBef>
                <a:spcPct val="50000"/>
              </a:spcBef>
              <a:defRPr/>
            </a:pPr>
            <a:r>
              <a:rPr lang="de-DE" sz="800">
                <a:latin typeface="Arial" charset="0"/>
              </a:rPr>
              <a:t>KIT – die Kooperation von </a:t>
            </a:r>
          </a:p>
          <a:p>
            <a:pPr>
              <a:lnSpc>
                <a:spcPct val="65000"/>
              </a:lnSpc>
              <a:spcBef>
                <a:spcPct val="50000"/>
              </a:spcBef>
              <a:defRPr/>
            </a:pPr>
            <a:r>
              <a:rPr lang="de-DE" sz="800">
                <a:latin typeface="Arial" charset="0"/>
              </a:rPr>
              <a:t>Forschungszentrum Karlsruhe GmbH</a:t>
            </a:r>
          </a:p>
          <a:p>
            <a:pPr>
              <a:lnSpc>
                <a:spcPct val="65000"/>
              </a:lnSpc>
              <a:spcBef>
                <a:spcPct val="50000"/>
              </a:spcBef>
              <a:defRPr/>
            </a:pPr>
            <a:r>
              <a:rPr lang="de-DE" sz="800">
                <a:latin typeface="Arial" charset="0"/>
              </a:rPr>
              <a:t>und Universität Karlsruhe (TH)</a:t>
            </a:r>
          </a:p>
        </p:txBody>
      </p:sp>
      <p:pic>
        <p:nvPicPr>
          <p:cNvPr id="8197" name="Picture 9" descr="fzk_sw">
            <a:extLst>
              <a:ext uri="{FF2B5EF4-FFF2-40B4-BE49-F238E27FC236}">
                <a16:creationId xmlns:a16="http://schemas.microsoft.com/office/drawing/2014/main" id="{5E19E422-2FD7-492B-A1BE-D8C373A43B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4900" y="8493125"/>
            <a:ext cx="115252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8" name="Picture 10" descr="Wortbildmarke_schwarz">
            <a:extLst>
              <a:ext uri="{FF2B5EF4-FFF2-40B4-BE49-F238E27FC236}">
                <a16:creationId xmlns:a16="http://schemas.microsoft.com/office/drawing/2014/main" id="{8D59B328-3C38-4EFD-AA85-FD0B0FF919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3325" y="8493125"/>
            <a:ext cx="1292225" cy="20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51D27EDA-0493-4DA7-BE34-F3DE4B039C1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B3A24BE4-422D-4B5C-86F0-6BDE3FA20D14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172" name="Rectangle 4">
            <a:extLst>
              <a:ext uri="{FF2B5EF4-FFF2-40B4-BE49-F238E27FC236}">
                <a16:creationId xmlns:a16="http://schemas.microsoft.com/office/drawing/2014/main" id="{23A145A5-5D0E-4CB7-8E40-8EB74D86D4C9}"/>
              </a:ext>
            </a:extLst>
          </p:cNvPr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286D05E1-252C-41D4-815B-EF0027A02475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D7E9A8F8-A80B-4298-8297-69866C2C782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r>
              <a:rPr lang="de-DE"/>
              <a:t>Prof. Dr. Max Mustermann | Musterfakultät</a:t>
            </a:r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59F8E334-C4F7-44CF-95C3-FE179CA85AA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B0368E6-44A1-48F0-8C55-E76F17BE656F}" type="slidenum">
              <a:rPr lang="de-DE" altLang="en-US"/>
              <a:pPr/>
              <a:t>‹Nr.›</a:t>
            </a:fld>
            <a:endParaRPr lang="de-DE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5" descr="PIC1">
            <a:extLst>
              <a:ext uri="{FF2B5EF4-FFF2-40B4-BE49-F238E27FC236}">
                <a16:creationId xmlns:a16="http://schemas.microsoft.com/office/drawing/2014/main" id="{E8DFFFDE-32C7-4188-9D9A-4550FAE5D83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362"/>
          <a:stretch>
            <a:fillRect/>
          </a:stretch>
        </p:blipFill>
        <p:spPr bwMode="auto">
          <a:xfrm>
            <a:off x="0" y="2997200"/>
            <a:ext cx="9144000" cy="345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9" descr="II_rahmen_neu_titel">
            <a:extLst>
              <a:ext uri="{FF2B5EF4-FFF2-40B4-BE49-F238E27FC236}">
                <a16:creationId xmlns:a16="http://schemas.microsoft.com/office/drawing/2014/main" id="{DEFBA101-D91A-4CDC-89B8-E50F9631F5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175"/>
            <a:ext cx="9144000" cy="687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14">
            <a:extLst>
              <a:ext uri="{FF2B5EF4-FFF2-40B4-BE49-F238E27FC236}">
                <a16:creationId xmlns:a16="http://schemas.microsoft.com/office/drawing/2014/main" id="{D0BD7D66-4FD8-426F-B2B0-AC2311166B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875" y="6475413"/>
            <a:ext cx="36703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defRPr/>
            </a:pPr>
            <a:r>
              <a:rPr lang="de-DE" sz="800">
                <a:latin typeface="Arial" charset="0"/>
              </a:rPr>
              <a:t>KIT – Universität des Landes Baden-Württemberg und</a:t>
            </a:r>
          </a:p>
          <a:p>
            <a:pPr>
              <a:defRPr/>
            </a:pPr>
            <a:r>
              <a:rPr lang="de-DE" sz="800">
                <a:latin typeface="Arial" charset="0"/>
              </a:rPr>
              <a:t>nationales Großforschungszentrum in der Helmholtz-Gemeinschaft</a:t>
            </a:r>
          </a:p>
        </p:txBody>
      </p:sp>
      <p:sp>
        <p:nvSpPr>
          <p:cNvPr id="7" name="Text Box 21">
            <a:extLst>
              <a:ext uri="{FF2B5EF4-FFF2-40B4-BE49-F238E27FC236}">
                <a16:creationId xmlns:a16="http://schemas.microsoft.com/office/drawing/2014/main" id="{6D038627-169A-4F38-AC15-727678C892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763" y="3367088"/>
            <a:ext cx="4537075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Institut für Organische Chemie – Seminar zum Fortgeschrittenenpraktikum</a:t>
            </a:r>
          </a:p>
        </p:txBody>
      </p:sp>
      <p:sp>
        <p:nvSpPr>
          <p:cNvPr id="8" name="Text Box 14">
            <a:extLst>
              <a:ext uri="{FF2B5EF4-FFF2-40B4-BE49-F238E27FC236}">
                <a16:creationId xmlns:a16="http://schemas.microsoft.com/office/drawing/2014/main" id="{1FDC2208-42A4-4DA4-B9E8-EBEBEDD53E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8375" y="6497638"/>
            <a:ext cx="17272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r">
              <a:defRPr/>
            </a:pPr>
            <a:r>
              <a:rPr lang="de-DE" sz="1600" b="1">
                <a:solidFill>
                  <a:schemeClr val="bg1"/>
                </a:solidFill>
                <a:latin typeface="Arial" charset="0"/>
              </a:rPr>
              <a:t>www.kit.edu</a:t>
            </a:r>
          </a:p>
        </p:txBody>
      </p:sp>
      <p:pic>
        <p:nvPicPr>
          <p:cNvPr id="9" name="Picture 11" descr="KIT-Logo-rgb_de">
            <a:extLst>
              <a:ext uri="{FF2B5EF4-FFF2-40B4-BE49-F238E27FC236}">
                <a16:creationId xmlns:a16="http://schemas.microsoft.com/office/drawing/2014/main" id="{D4D45495-E979-4D69-8F08-468EC7F3F2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333375"/>
            <a:ext cx="1619250" cy="747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95288" y="1268413"/>
            <a:ext cx="8389937" cy="649287"/>
          </a:xfrm>
        </p:spPr>
        <p:txBody>
          <a:bodyPr/>
          <a:lstStyle>
            <a:lvl1pPr>
              <a:lnSpc>
                <a:spcPct val="90000"/>
              </a:lnSpc>
              <a:defRPr sz="2600"/>
            </a:lvl1pPr>
          </a:lstStyle>
          <a:p>
            <a:r>
              <a:rPr lang="de-DE"/>
              <a:t>Titel durch Klicken hinzufügen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96875" y="2232025"/>
            <a:ext cx="8370888" cy="620713"/>
          </a:xfrm>
        </p:spPr>
        <p:txBody>
          <a:bodyPr/>
          <a:lstStyle>
            <a:lvl1pPr marL="0" indent="0">
              <a:spcBef>
                <a:spcPct val="0"/>
              </a:spcBef>
              <a:buFontTx/>
              <a:buNone/>
              <a:defRPr sz="1800" b="1">
                <a:solidFill>
                  <a:srgbClr val="000000"/>
                </a:solidFill>
              </a:defRPr>
            </a:lvl1pPr>
          </a:lstStyle>
          <a:p>
            <a:r>
              <a:rPr lang="de-DE"/>
              <a:t>Untertitel durch Klicken hinzufügen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2106548D-F47A-4B0D-A552-6D7A4E81BCA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/>
              <a:t>Rocket Science // Moritz, Kai, Annabelle, Lennart, Christian</a:t>
            </a:r>
            <a:endParaRPr lang="en-US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49AEEC10-1BCE-4CAC-8C06-393BC056AE6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46F85B-85FA-4DAE-A033-57444D837F4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784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E4CDF69-1672-44FF-AE06-65062247A8F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/>
              <a:t>Rocket Science // Moritz, Kai, Annabelle, Lennart, Christian</a:t>
            </a:r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735B15A-A6AE-4ECB-B3ED-2CE578B95A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46F85B-85FA-4DAE-A033-57444D837F4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462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59563" y="333375"/>
            <a:ext cx="2089150" cy="5759450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90525" y="333375"/>
            <a:ext cx="6116638" cy="5759450"/>
          </a:xfr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A33C313-91C2-4830-A75B-AAA0B880A51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/>
              <a:t>Rocket Science // Moritz, Kai, Annabelle, Lennart, Christian</a:t>
            </a:r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5FFC240-32E9-477F-A924-4C5BB3EEAC9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46F85B-85FA-4DAE-A033-57444D837F4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217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87624" y="333375"/>
            <a:ext cx="6114876" cy="561975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37EB787-2C53-4119-BDF2-B61C3997505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66022" y="6396038"/>
            <a:ext cx="3086100" cy="365125"/>
          </a:xfrm>
        </p:spPr>
        <p:txBody>
          <a:bodyPr/>
          <a:lstStyle/>
          <a:p>
            <a:r>
              <a:rPr lang="fr-FR" dirty="0"/>
              <a:t>Rocket Science // Moritz, Kai, Annabelle, Lennart, Christian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063FF36-0259-4BB7-BC65-D1A1BA7F35B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46F85B-85FA-4DAE-A033-57444D837F4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289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7D5AA0AE-32CA-4F2A-9FC1-7B3D3EE71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FA57568-E7CB-4A7F-89F6-7054CE4B493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/>
              <a:t>Rocket Science // Moritz, Kai, Annabelle, Lennart, Christian</a:t>
            </a:r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303B382-F86E-4FF6-A49F-206A14A77FA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46F85B-85FA-4DAE-A033-57444D837F4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277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92113" y="1198563"/>
            <a:ext cx="4102100" cy="4894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198563"/>
            <a:ext cx="4102100" cy="4894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91FB800-E99C-42DC-810E-071FD2A3378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/>
              <a:t>Rocket Science // Moritz, Kai, Annabelle, Lennart, Christian</a:t>
            </a:r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7CD46CE-4382-4621-8CFC-0F0079CC4EF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46F85B-85FA-4DAE-A033-57444D837F4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066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C2D0F671-0C42-47EC-934D-51CE496CDAE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/>
              <a:t>Rocket Science // Moritz, Kai, Annabelle, Lennart, Christian</a:t>
            </a:r>
            <a:endParaRPr lang="en-US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9F1C90A9-029F-480E-9A0E-EA6BB60E7F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46F85B-85FA-4DAE-A033-57444D837F4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550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A52F50C-0E68-44B0-89CF-79FC70F1BFC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/>
              <a:t>Rocket Science // Moritz, Kai, Annabelle, Lennart, Christian</a:t>
            </a:r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F445983-D496-4035-BFE6-6C0155D258D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46F85B-85FA-4DAE-A033-57444D837F4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72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422513FE-EBFC-4DA7-9B91-D7FD3A33660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/>
              <a:t>Rocket Science // Moritz, Kai, Annabelle, Lennart, Christian</a:t>
            </a:r>
            <a:endParaRPr lang="en-US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BB083AF0-1F7F-43FA-8C55-27861381372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46F85B-85FA-4DAE-A033-57444D837F43}" type="slidenum">
              <a:rPr lang="en-US" smtClean="0"/>
              <a:t>‹Nr.›</a:t>
            </a:fld>
            <a:endParaRPr lang="en-US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FB6DA83E-1E9E-4FA0-AE85-6EDFAF72A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598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07E8374-81C5-471A-80C8-B95C66D9083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/>
              <a:t>Rocket Science // Moritz, Kai, Annabelle, Lennart, Christian</a:t>
            </a:r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BADA626-78F5-4F2B-BACC-CE5B43B472D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46F85B-85FA-4DAE-A033-57444D837F4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451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A21BF8F-6E92-4ED1-A39C-5CF60961AA1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/>
              <a:t>Rocket Science // Moritz, Kai, Annabelle, Lennart, Christian</a:t>
            </a:r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0C3FEB9-F5FE-4293-A9FB-27185CC6F66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46F85B-85FA-4DAE-A033-57444D837F4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131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>
            <a:extLst>
              <a:ext uri="{FF2B5EF4-FFF2-40B4-BE49-F238E27FC236}">
                <a16:creationId xmlns:a16="http://schemas.microsoft.com/office/drawing/2014/main" id="{1DE82FF1-E63C-4489-BCA3-6D03479DD4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403648" y="333375"/>
            <a:ext cx="5898852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 dirty="0"/>
              <a:t>Folientitel durch klicken hinzufügen</a:t>
            </a:r>
          </a:p>
        </p:txBody>
      </p:sp>
      <p:sp>
        <p:nvSpPr>
          <p:cNvPr id="2052" name="Rectangle 3">
            <a:extLst>
              <a:ext uri="{FF2B5EF4-FFF2-40B4-BE49-F238E27FC236}">
                <a16:creationId xmlns:a16="http://schemas.microsoft.com/office/drawing/2014/main" id="{36663086-862A-48F0-8014-63C910CB70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92113" y="1198563"/>
            <a:ext cx="8356600" cy="4894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/>
              <a:t>Karlsruhe Institute of Technology (KIT).</a:t>
            </a:r>
          </a:p>
          <a:p>
            <a:pPr lvl="1"/>
            <a:r>
              <a:rPr lang="de-DE" altLang="en-US"/>
              <a:t>Zweite Ebene</a:t>
            </a:r>
          </a:p>
          <a:p>
            <a:pPr lvl="2"/>
            <a:r>
              <a:rPr lang="de-DE" altLang="en-US"/>
              <a:t>Dritte Ebene</a:t>
            </a:r>
          </a:p>
          <a:p>
            <a:pPr lvl="3"/>
            <a:r>
              <a:rPr lang="de-DE" altLang="en-US"/>
              <a:t>Vierte Ebene</a:t>
            </a:r>
          </a:p>
          <a:p>
            <a:pPr lvl="4"/>
            <a:r>
              <a:rPr lang="de-DE" altLang="en-US"/>
              <a:t>Fünfte Ebene</a:t>
            </a:r>
          </a:p>
        </p:txBody>
      </p:sp>
      <p:pic>
        <p:nvPicPr>
          <p:cNvPr id="2053" name="Picture 13" descr="KIT-Logo-rgb_de">
            <a:extLst>
              <a:ext uri="{FF2B5EF4-FFF2-40B4-BE49-F238E27FC236}">
                <a16:creationId xmlns:a16="http://schemas.microsoft.com/office/drawing/2014/main" id="{F2863539-9531-4633-AF9B-2F47ACC45A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25" y="333375"/>
            <a:ext cx="1076325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5DA1D7B6-D0A2-4648-9A49-8C7E2F24FC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90525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dirty="0"/>
              <a:t>Rocket Science // Moritz, Kai, Annabelle, Lennart, Christian</a:t>
            </a:r>
            <a:endParaRPr lang="en-US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EFA3CDC8-7436-4C67-8101-AC8AF45A6C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46F85B-85FA-4DAE-A033-57444D837F43}" type="slidenum">
              <a:rPr lang="en-US" smtClean="0"/>
              <a:t>‹Nr.›</a:t>
            </a:fld>
            <a:endParaRPr lang="en-US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7A9D672-AEC9-46F0-825E-F106693ABBDE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150" y="333375"/>
            <a:ext cx="647373" cy="54133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70000"/>
        <a:buBlip>
          <a:blip r:embed="rId15"/>
        </a:buBlip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60000"/>
        <a:buBlip>
          <a:blip r:embed="rId15"/>
        </a:buBlip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60000"/>
        <a:buBlip>
          <a:blip r:embed="rId15"/>
        </a:buBlip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SzPct val="60000"/>
        <a:buBlip>
          <a:blip r:embed="rId15"/>
        </a:buBlip>
        <a:defRPr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60000"/>
        <a:buBlip>
          <a:blip r:embed="rId15"/>
        </a:buBlip>
        <a:defRPr sz="14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SzPct val="60000"/>
        <a:buBlip>
          <a:blip r:embed="rId15"/>
        </a:buBlip>
        <a:defRPr sz="14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SzPct val="60000"/>
        <a:buBlip>
          <a:blip r:embed="rId15"/>
        </a:buBlip>
        <a:defRPr sz="14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SzPct val="60000"/>
        <a:buBlip>
          <a:blip r:embed="rId15"/>
        </a:buBlip>
        <a:defRPr sz="14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SzPct val="60000"/>
        <a:buBlip>
          <a:blip r:embed="rId15"/>
        </a:buBlip>
        <a:defRPr sz="14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B508421-3CC2-479B-98C7-748C2A53B7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0" y="1124744"/>
            <a:ext cx="7772400" cy="1500187"/>
          </a:xfrm>
        </p:spPr>
        <p:txBody>
          <a:bodyPr/>
          <a:lstStyle/>
          <a:p>
            <a:pPr algn="ctr"/>
            <a:r>
              <a:rPr lang="de-DE" sz="4000" b="1" dirty="0" err="1"/>
              <a:t>Utilizing</a:t>
            </a:r>
            <a:r>
              <a:rPr lang="de-DE" sz="4000" b="1" dirty="0"/>
              <a:t> </a:t>
            </a:r>
            <a:r>
              <a:rPr lang="de-DE" sz="4000" b="1" dirty="0" err="1"/>
              <a:t>unused</a:t>
            </a:r>
            <a:r>
              <a:rPr lang="de-DE" sz="4000" b="1" dirty="0"/>
              <a:t> </a:t>
            </a:r>
            <a:r>
              <a:rPr lang="de-DE" sz="4000" b="1" dirty="0" err="1"/>
              <a:t>renewable</a:t>
            </a:r>
            <a:r>
              <a:rPr lang="de-DE" sz="4000" b="1" dirty="0"/>
              <a:t> </a:t>
            </a:r>
            <a:r>
              <a:rPr lang="de-DE" sz="4000" b="1" dirty="0" err="1"/>
              <a:t>energy</a:t>
            </a:r>
            <a:endParaRPr lang="en-US" sz="4000" b="1" dirty="0"/>
          </a:p>
        </p:txBody>
      </p:sp>
      <p:pic>
        <p:nvPicPr>
          <p:cNvPr id="20482" name="Picture 2" descr="Bildergebnis für wind power plant">
            <a:extLst>
              <a:ext uri="{FF2B5EF4-FFF2-40B4-BE49-F238E27FC236}">
                <a16:creationId xmlns:a16="http://schemas.microsoft.com/office/drawing/2014/main" id="{36AF2CF9-1231-4B05-A208-0908EB05BD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7968" y="2924944"/>
            <a:ext cx="5148064" cy="2674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448AE773-053A-4F23-8927-E4558F4093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586" y="186423"/>
            <a:ext cx="866428" cy="724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4284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0414DB-95A5-4F4B-A569-49C22A2F3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3648" y="333375"/>
            <a:ext cx="5898852" cy="561975"/>
          </a:xfrm>
        </p:spPr>
        <p:txBody>
          <a:bodyPr/>
          <a:lstStyle/>
          <a:p>
            <a:r>
              <a:rPr lang="de-DE" dirty="0" err="1"/>
              <a:t>Conclusion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1F9FCF9-DD90-401F-9641-1F4B20D708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32CFFF25-FC88-4483-BE3C-ADB833BB7A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586" y="186423"/>
            <a:ext cx="866428" cy="724513"/>
          </a:xfrm>
          <a:prstGeom prst="rect">
            <a:avLst/>
          </a:prstGeom>
        </p:spPr>
      </p:pic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6F82245-D47D-4939-969E-C9FEE77303C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/>
              <a:t>Rocket Science // Moritz, Kai, Annabelle, Lennart, Christian</a:t>
            </a:r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1AEA15E-72BA-434C-8D67-3B8C183CF6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46F85B-85FA-4DAE-A033-57444D837F4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2502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DF8086-9DA9-4B29-B2C2-F0E3C8B6B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3648" y="333375"/>
            <a:ext cx="5898852" cy="561975"/>
          </a:xfrm>
        </p:spPr>
        <p:txBody>
          <a:bodyPr/>
          <a:lstStyle/>
          <a:p>
            <a:r>
              <a:rPr lang="de-DE" dirty="0" err="1"/>
              <a:t>Recommendations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437F052-703D-4C2D-9D41-3B32BCD373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10EA33BA-D1EA-4F2A-962A-CCFCE25F06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586" y="186423"/>
            <a:ext cx="866428" cy="724513"/>
          </a:xfrm>
          <a:prstGeom prst="rect">
            <a:avLst/>
          </a:prstGeom>
        </p:spPr>
      </p:pic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23BACAF-62E5-41EC-B5C7-8BB3AC7AF3F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/>
              <a:t>Rocket Science // Moritz, Kai, Annabelle, Lennart, Christian</a:t>
            </a:r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087077A-019B-4F48-964D-EF1D3E0A29E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46F85B-85FA-4DAE-A033-57444D837F4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350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9C4D258D-55A1-40B2-AB1A-BFC028EDA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3648" y="333375"/>
            <a:ext cx="5898852" cy="561975"/>
          </a:xfrm>
        </p:spPr>
        <p:txBody>
          <a:bodyPr/>
          <a:lstStyle/>
          <a:p>
            <a:r>
              <a:rPr lang="de-DE" dirty="0"/>
              <a:t>Problem</a:t>
            </a:r>
            <a:endParaRPr lang="en-US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34C69CC3-5ACD-4DEE-8CB4-9C57D0D5C6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Wind power plant power </a:t>
            </a:r>
            <a:r>
              <a:rPr lang="de-DE" dirty="0" err="1"/>
              <a:t>production</a:t>
            </a:r>
            <a:r>
              <a:rPr lang="de-DE" dirty="0"/>
              <a:t> </a:t>
            </a:r>
            <a:r>
              <a:rPr lang="de-DE" dirty="0" err="1"/>
              <a:t>fluctuates</a:t>
            </a:r>
            <a:r>
              <a:rPr lang="de-DE" dirty="0"/>
              <a:t> and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weather</a:t>
            </a:r>
            <a:r>
              <a:rPr lang="de-DE" dirty="0"/>
              <a:t> </a:t>
            </a:r>
            <a:r>
              <a:rPr lang="de-DE" dirty="0" err="1"/>
              <a:t>dependent</a:t>
            </a:r>
            <a:endParaRPr lang="de-DE" dirty="0"/>
          </a:p>
          <a:p>
            <a:r>
              <a:rPr lang="de-DE" dirty="0"/>
              <a:t>3.23 </a:t>
            </a:r>
            <a:r>
              <a:rPr lang="de-DE" dirty="0" err="1"/>
              <a:t>billion</a:t>
            </a:r>
            <a:r>
              <a:rPr lang="de-DE" dirty="0"/>
              <a:t> </a:t>
            </a:r>
            <a:r>
              <a:rPr lang="de-DE" dirty="0" err="1"/>
              <a:t>kilowatthours</a:t>
            </a:r>
            <a:r>
              <a:rPr lang="de-DE" dirty="0"/>
              <a:t> </a:t>
            </a:r>
            <a:r>
              <a:rPr lang="de-DE" dirty="0" err="1"/>
              <a:t>were</a:t>
            </a:r>
            <a:r>
              <a:rPr lang="de-DE" dirty="0"/>
              <a:t> </a:t>
            </a:r>
            <a:r>
              <a:rPr lang="de-DE" dirty="0" err="1"/>
              <a:t>restricted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first</a:t>
            </a:r>
            <a:r>
              <a:rPr lang="de-DE" dirty="0"/>
              <a:t> </a:t>
            </a:r>
            <a:r>
              <a:rPr lang="de-DE" dirty="0" err="1"/>
              <a:t>quarter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2019</a:t>
            </a:r>
          </a:p>
          <a:p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possible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store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restricted</a:t>
            </a:r>
            <a:r>
              <a:rPr lang="de-DE" dirty="0"/>
              <a:t> </a:t>
            </a:r>
            <a:r>
              <a:rPr lang="de-DE" dirty="0" err="1"/>
              <a:t>energy</a:t>
            </a:r>
            <a:r>
              <a:rPr lang="de-DE" dirty="0"/>
              <a:t>?</a:t>
            </a:r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C67E6F94-32B0-41AB-8DBA-F67CCFAB16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586" y="186423"/>
            <a:ext cx="866428" cy="724513"/>
          </a:xfrm>
          <a:prstGeom prst="rect">
            <a:avLst/>
          </a:prstGeom>
        </p:spPr>
      </p:pic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DC343669-1177-4C4C-B58B-56B29A88165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/>
              <a:t>Rocket Science // Moritz, Kai, Annabelle, Lennart, Christian</a:t>
            </a:r>
            <a:endParaRPr lang="en-US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AA5BDC73-D5A4-4774-AFCA-35F27E4D59B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46F85B-85FA-4DAE-A033-57444D837F4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431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495B54-6EE5-43E9-8113-4D9A9F4CA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3648" y="333375"/>
            <a:ext cx="5898852" cy="561975"/>
          </a:xfrm>
        </p:spPr>
        <p:txBody>
          <a:bodyPr/>
          <a:lstStyle/>
          <a:p>
            <a:r>
              <a:rPr lang="de-DE" dirty="0" err="1"/>
              <a:t>Introduction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39399F6-A539-4596-A0CC-A0C221F28C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1. Vehicle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grid</a:t>
            </a:r>
            <a:endParaRPr lang="de-DE" dirty="0"/>
          </a:p>
          <a:p>
            <a:pPr marL="0" indent="0">
              <a:buNone/>
            </a:pPr>
            <a:r>
              <a:rPr lang="de-DE" dirty="0"/>
              <a:t>2. Hydrogen </a:t>
            </a:r>
            <a:r>
              <a:rPr lang="de-DE" dirty="0" err="1"/>
              <a:t>as</a:t>
            </a:r>
            <a:r>
              <a:rPr lang="de-DE" dirty="0"/>
              <a:t> an </a:t>
            </a:r>
            <a:r>
              <a:rPr lang="de-DE" dirty="0" err="1"/>
              <a:t>energy</a:t>
            </a:r>
            <a:r>
              <a:rPr lang="de-DE" dirty="0"/>
              <a:t> </a:t>
            </a:r>
            <a:r>
              <a:rPr lang="de-DE" dirty="0" err="1"/>
              <a:t>storage</a:t>
            </a:r>
            <a:r>
              <a:rPr lang="de-DE" dirty="0"/>
              <a:t> </a:t>
            </a:r>
            <a:r>
              <a:rPr lang="de-DE" dirty="0" err="1"/>
              <a:t>system</a:t>
            </a:r>
            <a:endParaRPr lang="de-DE" dirty="0"/>
          </a:p>
          <a:p>
            <a:pPr marL="0" indent="0">
              <a:buNone/>
            </a:pPr>
            <a:r>
              <a:rPr lang="de-DE" dirty="0"/>
              <a:t>3. </a:t>
            </a:r>
            <a:r>
              <a:rPr lang="de-DE" dirty="0" err="1"/>
              <a:t>Pumped</a:t>
            </a:r>
            <a:r>
              <a:rPr lang="de-DE" dirty="0"/>
              <a:t> </a:t>
            </a:r>
            <a:r>
              <a:rPr lang="de-DE" dirty="0" err="1"/>
              <a:t>storage</a:t>
            </a:r>
            <a:r>
              <a:rPr lang="de-DE" dirty="0"/>
              <a:t> hydropower</a:t>
            </a:r>
          </a:p>
          <a:p>
            <a:pPr marL="0" indent="0">
              <a:buNone/>
            </a:pPr>
            <a:r>
              <a:rPr lang="de-DE" dirty="0"/>
              <a:t>4. Power-</a:t>
            </a:r>
            <a:r>
              <a:rPr lang="de-DE" dirty="0" err="1"/>
              <a:t>to</a:t>
            </a:r>
            <a:r>
              <a:rPr lang="de-DE" dirty="0"/>
              <a:t>-Gas</a:t>
            </a:r>
          </a:p>
          <a:p>
            <a:pPr marL="0" indent="0">
              <a:buNone/>
            </a:pPr>
            <a:r>
              <a:rPr lang="de-DE" dirty="0"/>
              <a:t>5. </a:t>
            </a:r>
            <a:r>
              <a:rPr lang="de-DE" dirty="0" err="1"/>
              <a:t>Batteries</a:t>
            </a:r>
            <a:endParaRPr lang="en-US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E4BB9549-E292-4959-B7B2-B60C13A750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586" y="186423"/>
            <a:ext cx="866428" cy="724513"/>
          </a:xfrm>
          <a:prstGeom prst="rect">
            <a:avLst/>
          </a:prstGeom>
        </p:spPr>
      </p:pic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3D2064D-F733-458F-8C9D-2309EB13D0E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/>
              <a:t>Rocket Science // Moritz, Kai, Annabelle, Lennart, Christian</a:t>
            </a:r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67D534B-458E-4160-A358-198FEBFD5A6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46F85B-85FA-4DAE-A033-57444D837F4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841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B8EDB1-0AEC-4C49-B219-E59D10783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3648" y="333375"/>
            <a:ext cx="5898852" cy="561975"/>
          </a:xfrm>
        </p:spPr>
        <p:txBody>
          <a:bodyPr/>
          <a:lstStyle/>
          <a:p>
            <a:r>
              <a:rPr lang="de-DE" dirty="0"/>
              <a:t>Vehicle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grid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865394D-65A0-48EB-83B1-F0CED0A4AE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803A45BC-3B8D-418A-8AA1-437DF9E06B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586" y="186423"/>
            <a:ext cx="866428" cy="724513"/>
          </a:xfrm>
          <a:prstGeom prst="rect">
            <a:avLst/>
          </a:prstGeom>
        </p:spPr>
      </p:pic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5D5B561-0190-4B3D-ACBC-70FD059AD01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/>
              <a:t>Rocket Science // Moritz, Kai, Annabelle, Lennart, Christian</a:t>
            </a:r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F08E6DF-384C-4E40-AEB9-6E62E95A871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46F85B-85FA-4DAE-A033-57444D837F4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464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D40AA2-B7F1-40CA-92B4-0A00B3B69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3648" y="333375"/>
            <a:ext cx="5898852" cy="561975"/>
          </a:xfrm>
        </p:spPr>
        <p:txBody>
          <a:bodyPr/>
          <a:lstStyle/>
          <a:p>
            <a:r>
              <a:rPr lang="de-DE" dirty="0"/>
              <a:t>Hydrogen </a:t>
            </a:r>
            <a:r>
              <a:rPr lang="de-DE" dirty="0" err="1"/>
              <a:t>as</a:t>
            </a:r>
            <a:r>
              <a:rPr lang="de-DE" dirty="0"/>
              <a:t> an </a:t>
            </a:r>
            <a:r>
              <a:rPr lang="de-DE" dirty="0" err="1"/>
              <a:t>energy</a:t>
            </a:r>
            <a:r>
              <a:rPr lang="de-DE" dirty="0"/>
              <a:t> </a:t>
            </a:r>
            <a:r>
              <a:rPr lang="de-DE" dirty="0" err="1"/>
              <a:t>storage</a:t>
            </a:r>
            <a:r>
              <a:rPr lang="de-DE" dirty="0"/>
              <a:t> </a:t>
            </a:r>
            <a:r>
              <a:rPr lang="de-DE" dirty="0" err="1"/>
              <a:t>system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4B8357F-3195-44AF-9264-3FADD5256F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1AE12C5E-E2C9-4E0A-ABBE-9DBB9BF8B9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586" y="186423"/>
            <a:ext cx="866428" cy="724513"/>
          </a:xfrm>
          <a:prstGeom prst="rect">
            <a:avLst/>
          </a:prstGeom>
        </p:spPr>
      </p:pic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2180596-2580-46E8-A345-F7B55DE154A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/>
              <a:t>Rocket Science // Moritz, Kai, Annabelle, Lennart, Christian</a:t>
            </a:r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F506182-6A07-4CED-8092-B181F1EC42A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46F85B-85FA-4DAE-A033-57444D837F4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3963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571923-CCC2-4644-952E-C52E3990A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3648" y="333375"/>
            <a:ext cx="5898852" cy="561975"/>
          </a:xfrm>
        </p:spPr>
        <p:txBody>
          <a:bodyPr/>
          <a:lstStyle/>
          <a:p>
            <a:r>
              <a:rPr lang="de-DE" dirty="0" err="1"/>
              <a:t>Pumped</a:t>
            </a:r>
            <a:r>
              <a:rPr lang="de-DE" dirty="0"/>
              <a:t> </a:t>
            </a:r>
            <a:r>
              <a:rPr lang="de-DE" dirty="0" err="1"/>
              <a:t>storage</a:t>
            </a:r>
            <a:r>
              <a:rPr lang="de-DE" dirty="0"/>
              <a:t> hydropower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7B78ED9-1483-4C84-AD1F-A24B05EA74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0DAC01E-2ADA-4331-B49E-F5DFF0FE1C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586" y="186423"/>
            <a:ext cx="866428" cy="724513"/>
          </a:xfrm>
          <a:prstGeom prst="rect">
            <a:avLst/>
          </a:prstGeom>
        </p:spPr>
      </p:pic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4C24E4C-F9CD-4E18-B40D-AD363542AEC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/>
              <a:t>Rocket Science // Moritz, Kai, Annabelle, Lennart, Christian</a:t>
            </a:r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732269F-9D1D-4B43-A027-852B2CD15A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46F85B-85FA-4DAE-A033-57444D837F4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059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F33648-0084-48F2-8158-76B602DC4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3648" y="333375"/>
            <a:ext cx="5898852" cy="561975"/>
          </a:xfrm>
        </p:spPr>
        <p:txBody>
          <a:bodyPr/>
          <a:lstStyle/>
          <a:p>
            <a:r>
              <a:rPr lang="de-DE" dirty="0"/>
              <a:t>Power-</a:t>
            </a:r>
            <a:r>
              <a:rPr lang="de-DE" dirty="0" err="1"/>
              <a:t>to</a:t>
            </a:r>
            <a:r>
              <a:rPr lang="de-DE" dirty="0"/>
              <a:t>-Gas</a:t>
            </a:r>
            <a:endParaRPr lang="en-US" dirty="0"/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80651EB0-5D49-4E94-B8F8-2A4253DD71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196752"/>
            <a:ext cx="7700856" cy="4536504"/>
          </a:xfr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A1DD20A7-C72A-4887-8BE9-6DDA435B3E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586" y="186423"/>
            <a:ext cx="866428" cy="724513"/>
          </a:xfrm>
          <a:prstGeom prst="rect">
            <a:avLst/>
          </a:prstGeom>
        </p:spPr>
      </p:pic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CB090C1B-D007-461B-8309-ABA871C7F8B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/>
              <a:t>Rocket Science // Moritz, Kai, Annabelle, Lennart, Christian</a:t>
            </a:r>
            <a:endParaRPr lang="en-US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2F61DFAD-A9CC-4D7A-8FF3-15FB91674E3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46F85B-85FA-4DAE-A033-57444D837F4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9402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4C9339-C282-45CC-8DAC-4EA1F0459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3648" y="333375"/>
            <a:ext cx="5898852" cy="561975"/>
          </a:xfrm>
        </p:spPr>
        <p:txBody>
          <a:bodyPr/>
          <a:lstStyle/>
          <a:p>
            <a:r>
              <a:rPr lang="de-DE" dirty="0" err="1"/>
              <a:t>Batteries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4F37058-2FFF-4649-94D5-E7E905BA84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EEC0ABA-46BC-4D07-93E7-83E06ADB6C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586" y="186423"/>
            <a:ext cx="866428" cy="724513"/>
          </a:xfrm>
          <a:prstGeom prst="rect">
            <a:avLst/>
          </a:prstGeom>
        </p:spPr>
      </p:pic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C8CD686-00C8-4A42-AF21-BCC99C78B9E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/>
              <a:t>Rocket Science // Moritz, Kai, Annabelle, Lennart, Christian</a:t>
            </a:r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C1B4446-0DB8-4099-B995-54A4FE9B4A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46F85B-85FA-4DAE-A033-57444D837F4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9561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B7E9C9-97DE-4610-B27D-5AB8F24E3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3648" y="333375"/>
            <a:ext cx="5898852" cy="561975"/>
          </a:xfrm>
        </p:spPr>
        <p:txBody>
          <a:bodyPr/>
          <a:lstStyle/>
          <a:p>
            <a:r>
              <a:rPr lang="de-DE" dirty="0" err="1"/>
              <a:t>Comparision</a:t>
            </a:r>
            <a:endParaRPr lang="en-US" dirty="0"/>
          </a:p>
        </p:txBody>
      </p:sp>
      <p:graphicFrame>
        <p:nvGraphicFramePr>
          <p:cNvPr id="5" name="Inhaltsplatzhalter 4">
            <a:extLst>
              <a:ext uri="{FF2B5EF4-FFF2-40B4-BE49-F238E27FC236}">
                <a16:creationId xmlns:a16="http://schemas.microsoft.com/office/drawing/2014/main" id="{E176E13F-4560-41A3-97B3-BE75DA04E5E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0249485"/>
              </p:ext>
            </p:extLst>
          </p:nvPr>
        </p:nvGraphicFramePr>
        <p:xfrm>
          <a:off x="392113" y="1198562"/>
          <a:ext cx="8356602" cy="42732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2767">
                  <a:extLst>
                    <a:ext uri="{9D8B030D-6E8A-4147-A177-3AD203B41FA5}">
                      <a16:colId xmlns:a16="http://schemas.microsoft.com/office/drawing/2014/main" val="1633267681"/>
                    </a:ext>
                  </a:extLst>
                </a:gridCol>
                <a:gridCol w="1392767">
                  <a:extLst>
                    <a:ext uri="{9D8B030D-6E8A-4147-A177-3AD203B41FA5}">
                      <a16:colId xmlns:a16="http://schemas.microsoft.com/office/drawing/2014/main" val="3328722534"/>
                    </a:ext>
                  </a:extLst>
                </a:gridCol>
                <a:gridCol w="1392767">
                  <a:extLst>
                    <a:ext uri="{9D8B030D-6E8A-4147-A177-3AD203B41FA5}">
                      <a16:colId xmlns:a16="http://schemas.microsoft.com/office/drawing/2014/main" val="1824967645"/>
                    </a:ext>
                  </a:extLst>
                </a:gridCol>
                <a:gridCol w="1392767">
                  <a:extLst>
                    <a:ext uri="{9D8B030D-6E8A-4147-A177-3AD203B41FA5}">
                      <a16:colId xmlns:a16="http://schemas.microsoft.com/office/drawing/2014/main" val="3324615682"/>
                    </a:ext>
                  </a:extLst>
                </a:gridCol>
                <a:gridCol w="1392767">
                  <a:extLst>
                    <a:ext uri="{9D8B030D-6E8A-4147-A177-3AD203B41FA5}">
                      <a16:colId xmlns:a16="http://schemas.microsoft.com/office/drawing/2014/main" val="187623841"/>
                    </a:ext>
                  </a:extLst>
                </a:gridCol>
                <a:gridCol w="1392767">
                  <a:extLst>
                    <a:ext uri="{9D8B030D-6E8A-4147-A177-3AD203B41FA5}">
                      <a16:colId xmlns:a16="http://schemas.microsoft.com/office/drawing/2014/main" val="2552240621"/>
                    </a:ext>
                  </a:extLst>
                </a:gridCol>
              </a:tblGrid>
              <a:tr h="67177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Cost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Efficiency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Safety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Scalability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Technical </a:t>
                      </a:r>
                      <a:r>
                        <a:rPr lang="de-DE" dirty="0" err="1"/>
                        <a:t>feasibility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6685659"/>
                  </a:ext>
                </a:extLst>
              </a:tr>
              <a:tr h="671773">
                <a:tc>
                  <a:txBody>
                    <a:bodyPr/>
                    <a:lstStyle/>
                    <a:p>
                      <a:r>
                        <a:rPr lang="de-DE" dirty="0"/>
                        <a:t>Vehicle </a:t>
                      </a:r>
                      <a:r>
                        <a:rPr lang="de-DE" dirty="0" err="1"/>
                        <a:t>to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grid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0174083"/>
                  </a:ext>
                </a:extLst>
              </a:tr>
              <a:tr h="671773">
                <a:tc>
                  <a:txBody>
                    <a:bodyPr/>
                    <a:lstStyle/>
                    <a:p>
                      <a:r>
                        <a:rPr lang="de-DE" dirty="0"/>
                        <a:t>Hydrogen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2162115"/>
                  </a:ext>
                </a:extLst>
              </a:tr>
              <a:tr h="671773">
                <a:tc>
                  <a:txBody>
                    <a:bodyPr/>
                    <a:lstStyle/>
                    <a:p>
                      <a:r>
                        <a:rPr lang="de-DE" dirty="0" err="1"/>
                        <a:t>Pumped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storage</a:t>
                      </a:r>
                      <a:r>
                        <a:rPr lang="de-DE" dirty="0"/>
                        <a:t> hydropower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3648566"/>
                  </a:ext>
                </a:extLst>
              </a:tr>
              <a:tr h="671773">
                <a:tc>
                  <a:txBody>
                    <a:bodyPr/>
                    <a:lstStyle/>
                    <a:p>
                      <a:r>
                        <a:rPr lang="de-DE" dirty="0"/>
                        <a:t>Power-</a:t>
                      </a:r>
                      <a:r>
                        <a:rPr lang="de-DE" dirty="0" err="1"/>
                        <a:t>to</a:t>
                      </a:r>
                      <a:r>
                        <a:rPr lang="de-DE" dirty="0"/>
                        <a:t>-Gas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800" b="0" dirty="0">
                          <a:solidFill>
                            <a:srgbClr val="FF0000"/>
                          </a:solidFill>
                        </a:rPr>
                        <a:t>- -</a:t>
                      </a:r>
                      <a:endParaRPr lang="en-US" sz="2800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0" dirty="0">
                          <a:solidFill>
                            <a:schemeClr val="accent2"/>
                          </a:solidFill>
                        </a:rPr>
                        <a:t>+ / -</a:t>
                      </a:r>
                      <a:endParaRPr lang="en-US" sz="2400" b="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>
                          <a:solidFill>
                            <a:srgbClr val="00B050"/>
                          </a:solidFill>
                        </a:rPr>
                        <a:t>+ +</a:t>
                      </a:r>
                      <a:endParaRPr lang="en-US" sz="24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>
                          <a:solidFill>
                            <a:srgbClr val="00B050"/>
                          </a:solidFill>
                        </a:rPr>
                        <a:t>+ +</a:t>
                      </a:r>
                      <a:endParaRPr lang="en-US" sz="24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>
                          <a:solidFill>
                            <a:srgbClr val="00B050"/>
                          </a:solidFill>
                        </a:rPr>
                        <a:t>+</a:t>
                      </a:r>
                      <a:endParaRPr lang="en-US" sz="24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9888636"/>
                  </a:ext>
                </a:extLst>
              </a:tr>
              <a:tr h="671773">
                <a:tc>
                  <a:txBody>
                    <a:bodyPr/>
                    <a:lstStyle/>
                    <a:p>
                      <a:r>
                        <a:rPr lang="de-DE" dirty="0" err="1"/>
                        <a:t>Batteries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1397259"/>
                  </a:ext>
                </a:extLst>
              </a:tr>
            </a:tbl>
          </a:graphicData>
        </a:graphic>
      </p:graphicFrame>
      <p:pic>
        <p:nvPicPr>
          <p:cNvPr id="4" name="Grafik 3">
            <a:extLst>
              <a:ext uri="{FF2B5EF4-FFF2-40B4-BE49-F238E27FC236}">
                <a16:creationId xmlns:a16="http://schemas.microsoft.com/office/drawing/2014/main" id="{64F505CA-78E5-4E89-BD13-AA627BBC10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586" y="186423"/>
            <a:ext cx="866428" cy="724513"/>
          </a:xfrm>
          <a:prstGeom prst="rect">
            <a:avLst/>
          </a:prstGeom>
        </p:spPr>
      </p:pic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B65F91B-E625-43C2-A644-1D457BEC6B0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/>
              <a:t>Rocket Science // Moritz, Kai, Annabelle, Lennart, Christian</a:t>
            </a:r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46E5EE2-3790-4050-9D92-621BDB442C4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46F85B-85FA-4DAE-A033-57444D837F4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950522"/>
      </p:ext>
    </p:extLst>
  </p:cSld>
  <p:clrMapOvr>
    <a:masterClrMapping/>
  </p:clrMapOvr>
</p:sld>
</file>

<file path=ppt/theme/theme1.xml><?xml version="1.0" encoding="utf-8"?>
<a:theme xmlns:a="http://schemas.openxmlformats.org/drawingml/2006/main" name="Standarddesign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D9D9D9"/>
      </a:lt2>
      <a:accent1>
        <a:srgbClr val="009682"/>
      </a:accent1>
      <a:accent2>
        <a:srgbClr val="4664AA"/>
      </a:accent2>
      <a:accent3>
        <a:srgbClr val="FFFFFF"/>
      </a:accent3>
      <a:accent4>
        <a:srgbClr val="000000"/>
      </a:accent4>
      <a:accent5>
        <a:srgbClr val="AAC9C1"/>
      </a:accent5>
      <a:accent6>
        <a:srgbClr val="3F5A9A"/>
      </a:accent6>
      <a:hlink>
        <a:srgbClr val="808080"/>
      </a:hlink>
      <a:folHlink>
        <a:srgbClr val="7D92C3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D9D9D9"/>
        </a:lt2>
        <a:accent1>
          <a:srgbClr val="009682"/>
        </a:accent1>
        <a:accent2>
          <a:srgbClr val="4664AA"/>
        </a:accent2>
        <a:accent3>
          <a:srgbClr val="FFFFFF"/>
        </a:accent3>
        <a:accent4>
          <a:srgbClr val="000000"/>
        </a:accent4>
        <a:accent5>
          <a:srgbClr val="AAC9C1"/>
        </a:accent5>
        <a:accent6>
          <a:srgbClr val="3F5A9A"/>
        </a:accent6>
        <a:hlink>
          <a:srgbClr val="808080"/>
        </a:hlink>
        <a:folHlink>
          <a:srgbClr val="7D92C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234</Words>
  <Application>Microsoft Office PowerPoint</Application>
  <PresentationFormat>Bildschirmpräsentation (4:3)</PresentationFormat>
  <Paragraphs>54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4" baseType="lpstr">
      <vt:lpstr>Arial</vt:lpstr>
      <vt:lpstr>Frutiger 45</vt:lpstr>
      <vt:lpstr>Standarddesign</vt:lpstr>
      <vt:lpstr>PowerPoint-Präsentation</vt:lpstr>
      <vt:lpstr>Problem</vt:lpstr>
      <vt:lpstr>Introduction</vt:lpstr>
      <vt:lpstr>Vehicle to grid</vt:lpstr>
      <vt:lpstr>Hydrogen as an energy storage system</vt:lpstr>
      <vt:lpstr>Pumped storage hydropower</vt:lpstr>
      <vt:lpstr>Power-to-Gas</vt:lpstr>
      <vt:lpstr>Batteries</vt:lpstr>
      <vt:lpstr>Comparision</vt:lpstr>
      <vt:lpstr>Conclusion</vt:lpstr>
      <vt:lpstr>Recommendations</vt:lpstr>
    </vt:vector>
  </TitlesOfParts>
  <Company>DER PUNKT GmbH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Christian</dc:creator>
  <cp:lastModifiedBy>Christian Geier</cp:lastModifiedBy>
  <cp:revision>109</cp:revision>
  <dcterms:created xsi:type="dcterms:W3CDTF">2007-09-10T08:37:03Z</dcterms:created>
  <dcterms:modified xsi:type="dcterms:W3CDTF">2020-01-20T17:01:34Z</dcterms:modified>
</cp:coreProperties>
</file>