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5" r:id="rId15"/>
    <p:sldId id="266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555" autoAdjust="0"/>
    <p:restoredTop sz="91212" autoAdjust="0"/>
  </p:normalViewPr>
  <p:slideViewPr>
    <p:cSldViewPr>
      <p:cViewPr varScale="1">
        <p:scale>
          <a:sx n="51" d="100"/>
          <a:sy n="51" d="100"/>
        </p:scale>
        <p:origin x="96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KITlogo_RGB">
            <a:extLst>
              <a:ext uri="{FF2B5EF4-FFF2-40B4-BE49-F238E27FC236}">
                <a16:creationId xmlns:a16="http://schemas.microsoft.com/office/drawing/2014/main" id="{C50A0762-F1C4-4B19-BA33-00EA4F585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7950"/>
            <a:ext cx="10810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1D27EDA-0493-4DA7-BE34-F3DE4B039C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3A24BE4-422D-4B5C-86F0-6BDE3FA20D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23A145A5-5D0E-4CB7-8E40-8EB74D86D4C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86D05E1-252C-41D4-815B-EF0027A024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9F8E334-C4F7-44CF-95C3-FE179CA85A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0368E6-44A1-48F0-8C55-E76F17BE656F}" type="slidenum">
              <a:rPr lang="de-DE" altLang="en-US"/>
              <a:pPr/>
              <a:t>‹Nr.›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PIC1">
            <a:extLst>
              <a:ext uri="{FF2B5EF4-FFF2-40B4-BE49-F238E27FC236}">
                <a16:creationId xmlns:a16="http://schemas.microsoft.com/office/drawing/2014/main" id="{E8DFFFDE-32C7-4188-9D9A-4550FAE5D8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62"/>
          <a:stretch>
            <a:fillRect/>
          </a:stretch>
        </p:blipFill>
        <p:spPr bwMode="auto">
          <a:xfrm>
            <a:off x="0" y="2997200"/>
            <a:ext cx="914400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II_rahmen_neu_titel">
            <a:extLst>
              <a:ext uri="{FF2B5EF4-FFF2-40B4-BE49-F238E27FC236}">
                <a16:creationId xmlns:a16="http://schemas.microsoft.com/office/drawing/2014/main" id="{DEFBA101-D91A-4CDC-89B8-E50F9631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>
            <a:extLst>
              <a:ext uri="{FF2B5EF4-FFF2-40B4-BE49-F238E27FC236}">
                <a16:creationId xmlns:a16="http://schemas.microsoft.com/office/drawing/2014/main" id="{D0BD7D66-4FD8-426F-B2B0-AC2311166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e-DE" sz="800">
                <a:latin typeface="Arial" charset="0"/>
              </a:rPr>
              <a:t>KIT – Universität des Landes Baden-Württemberg und</a:t>
            </a:r>
          </a:p>
          <a:p>
            <a:pPr>
              <a:defRPr/>
            </a:pPr>
            <a:r>
              <a:rPr lang="de-DE" sz="800">
                <a:latin typeface="Arial" charset="0"/>
              </a:rPr>
              <a:t>nationales Großforschungszentrum in der Helmholtz-Gemeinschaft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6D038627-169A-4F38-AC15-727678C89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Institut für Organische Chemie – Seminar zum Fortgeschrittenenpraktikum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1FDC2208-42A4-4DA4-B9E8-EBEBEDD5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9" name="Picture 11" descr="KIT-Logo-rgb_de">
            <a:extLst>
              <a:ext uri="{FF2B5EF4-FFF2-40B4-BE49-F238E27FC236}">
                <a16:creationId xmlns:a16="http://schemas.microsoft.com/office/drawing/2014/main" id="{D4D45495-E979-4D69-8F08-468EC7F3F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de-DE"/>
              <a:t>Titel durch Klicken hinzufügen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de-DE"/>
              <a:t>Untertitel durch Klicken hinzufügen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106548D-F47A-4B0D-A552-6D7A4E81BC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9AEEC10-1BCE-4CAC-8C06-393BC056A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4CDF69-1672-44FF-AE06-65062247A8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5B15A-A6AE-4ECB-B3ED-2CE578B95A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6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33C313-91C2-4830-A75B-AAA0B880A5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FC240-32E9-477F-A924-4C5BB3EEAC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1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7624" y="333375"/>
            <a:ext cx="6114876" cy="5619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7EB787-2C53-4119-BDF2-B61C399750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6022" y="6396038"/>
            <a:ext cx="3086100" cy="365125"/>
          </a:xfrm>
        </p:spPr>
        <p:txBody>
          <a:bodyPr/>
          <a:lstStyle/>
          <a:p>
            <a:r>
              <a:rPr lang="fr-FR" dirty="0"/>
              <a:t>Rocket Science // Moritz, Kai, Annabelle, Lennart, Christian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63FF36-0259-4BB7-BC65-D1A1BA7F35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D5AA0AE-32CA-4F2A-9FC1-7B3D3EE7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A57568-E7CB-4A7F-89F6-7054CE4B49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03B382-F86E-4FF6-A49F-206A14A77F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7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1FB800-E99C-42DC-810E-071FD2A33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D46CE-4382-4621-8CFC-0F0079CC4E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2D0F671-0C42-47EC-934D-51CE496CDA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1C90A9-029F-480E-9A0E-EA6BB60E7F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5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52F50C-0E68-44B0-89CF-79FC70F1B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445983-D496-4035-BFE6-6C0155D258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22513FE-EBFC-4DA7-9B91-D7FD3A3366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083AF0-1F7F-43FA-8C55-2786138137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6DA83E-1E9E-4FA0-AE85-6EDFAF72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9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7E8374-81C5-471A-80C8-B95C66D908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ADA626-78F5-4F2B-BACC-CE5B43B472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5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21BF8F-6E92-4ED1-A39C-5CF60961AA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C3FEB9-F5FE-4293-A9FB-27185CC6F6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1DE82FF1-E63C-4489-BCA3-6D03479DD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03648" y="333375"/>
            <a:ext cx="589885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Folientitel durch klicken hinzufügen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36663086-862A-48F0-8014-63C910CB7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Karlsruhe Institute of Technology (KIT).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pic>
        <p:nvPicPr>
          <p:cNvPr id="2053" name="Picture 13" descr="KIT-Logo-rgb_de">
            <a:extLst>
              <a:ext uri="{FF2B5EF4-FFF2-40B4-BE49-F238E27FC236}">
                <a16:creationId xmlns:a16="http://schemas.microsoft.com/office/drawing/2014/main" id="{F2863539-9531-4633-AF9B-2F47ACC45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A1D7B6-D0A2-4648-9A49-8C7E2F24F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525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Rocket Science // Moritz, Kai, Annabelle, Lennart, Christian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FA3CDC8-7436-4C67-8101-AC8AF45A6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A9D672-AEC9-46F0-825E-F106693ABBD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50" y="333375"/>
            <a:ext cx="647373" cy="5413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508421-3CC2-479B-98C7-748C2A53B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124744"/>
            <a:ext cx="7772400" cy="1500187"/>
          </a:xfrm>
        </p:spPr>
        <p:txBody>
          <a:bodyPr/>
          <a:lstStyle/>
          <a:p>
            <a:pPr algn="ctr"/>
            <a:r>
              <a:rPr lang="de-DE" sz="4000" b="1" dirty="0" err="1"/>
              <a:t>Utilizing</a:t>
            </a:r>
            <a:r>
              <a:rPr lang="de-DE" sz="4000" b="1" dirty="0"/>
              <a:t> </a:t>
            </a:r>
            <a:r>
              <a:rPr lang="de-DE" sz="4000" b="1" dirty="0" err="1"/>
              <a:t>unused</a:t>
            </a:r>
            <a:r>
              <a:rPr lang="de-DE" sz="4000" b="1" dirty="0"/>
              <a:t> </a:t>
            </a:r>
            <a:r>
              <a:rPr lang="de-DE" sz="4000" b="1" dirty="0" err="1"/>
              <a:t>renewable</a:t>
            </a:r>
            <a:r>
              <a:rPr lang="de-DE" sz="4000" b="1" dirty="0"/>
              <a:t> energy</a:t>
            </a:r>
            <a:endParaRPr lang="en-US" sz="4000" b="1" dirty="0"/>
          </a:p>
        </p:txBody>
      </p:sp>
      <p:pic>
        <p:nvPicPr>
          <p:cNvPr id="20482" name="Picture 2" descr="Bildergebnis für wind power plant">
            <a:extLst>
              <a:ext uri="{FF2B5EF4-FFF2-40B4-BE49-F238E27FC236}">
                <a16:creationId xmlns:a16="http://schemas.microsoft.com/office/drawing/2014/main" id="{36AF2CF9-1231-4B05-A208-0908EB05B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968" y="2924944"/>
            <a:ext cx="5148064" cy="267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48AE773-053A-4F23-8927-E4558F409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2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7E9C9-97DE-4610-B27D-5AB8F24E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Comparison</a:t>
            </a:r>
            <a:endParaRPr lang="en-US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E176E13F-4560-41A3-97B3-BE75DA04E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555850"/>
              </p:ext>
            </p:extLst>
          </p:nvPr>
        </p:nvGraphicFramePr>
        <p:xfrm>
          <a:off x="392113" y="1198562"/>
          <a:ext cx="8356602" cy="4273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1633267681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3328722534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1824967645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3324615682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187623841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2552240621"/>
                    </a:ext>
                  </a:extLst>
                </a:gridCol>
              </a:tblGrid>
              <a:tr h="6717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Safety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Technical </a:t>
                      </a:r>
                      <a:r>
                        <a:rPr lang="de-DE" dirty="0" err="1"/>
                        <a:t>feasibility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685659"/>
                  </a:ext>
                </a:extLst>
              </a:tr>
              <a:tr h="671773">
                <a:tc>
                  <a:txBody>
                    <a:bodyPr/>
                    <a:lstStyle/>
                    <a:p>
                      <a:r>
                        <a:rPr lang="de-DE" b="0" dirty="0"/>
                        <a:t>Vehicle to grid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+ +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174083"/>
                  </a:ext>
                </a:extLst>
              </a:tr>
              <a:tr h="671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Pumped storage hydropower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+ +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+ 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+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-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62115"/>
                  </a:ext>
                </a:extLst>
              </a:tr>
              <a:tr h="671773">
                <a:tc>
                  <a:txBody>
                    <a:bodyPr/>
                    <a:lstStyle/>
                    <a:p>
                      <a:r>
                        <a:rPr lang="en-US" dirty="0"/>
                        <a:t>Hydrogen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rgbClr val="FF0000"/>
                          </a:solidFill>
                        </a:rPr>
                        <a:t>- -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rgbClr val="FF0000"/>
                          </a:solidFill>
                        </a:rPr>
                        <a:t>- - -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rgbClr val="00B050"/>
                          </a:solidFill>
                        </a:rPr>
                        <a:t>+ +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rgbClr val="00B050"/>
                          </a:solidFill>
                        </a:rPr>
                        <a:t>+ + +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rgbClr val="00B050"/>
                          </a:solidFill>
                        </a:rPr>
                        <a:t>+ + +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648566"/>
                  </a:ext>
                </a:extLst>
              </a:tr>
              <a:tr h="671773">
                <a:tc>
                  <a:txBody>
                    <a:bodyPr/>
                    <a:lstStyle/>
                    <a:p>
                      <a:r>
                        <a:rPr lang="de-DE" dirty="0"/>
                        <a:t>Power-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-Gas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rgbClr val="FF0000"/>
                          </a:solidFill>
                        </a:rPr>
                        <a:t>- -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US" sz="28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rgbClr val="00B050"/>
                          </a:solidFill>
                        </a:rPr>
                        <a:t>+ +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rgbClr val="00B050"/>
                          </a:solidFill>
                        </a:rPr>
                        <a:t>+ + +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>
                          <a:solidFill>
                            <a:srgbClr val="00B050"/>
                          </a:solidFill>
                        </a:rPr>
                        <a:t>+ + +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888636"/>
                  </a:ext>
                </a:extLst>
              </a:tr>
              <a:tr h="671773">
                <a:tc>
                  <a:txBody>
                    <a:bodyPr/>
                    <a:lstStyle/>
                    <a:p>
                      <a:r>
                        <a:rPr lang="de-DE" dirty="0" err="1"/>
                        <a:t>Batteries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+ +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+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+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+ +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+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97259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64F505CA-78E5-4E89-BD13-AA627BBC1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65F91B-E625-43C2-A644-1D457BEC6B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6E5EE2-3790-4050-9D92-621BDB442C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BFC80BA-7609-442C-91A2-36A5D1280EF6}"/>
              </a:ext>
            </a:extLst>
          </p:cNvPr>
          <p:cNvCxnSpPr/>
          <p:nvPr/>
        </p:nvCxnSpPr>
        <p:spPr>
          <a:xfrm>
            <a:off x="392113" y="1198562"/>
            <a:ext cx="1371575" cy="6462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3E34A5A2-D213-4D5E-99F6-A94136E0A72F}"/>
              </a:ext>
            </a:extLst>
          </p:cNvPr>
          <p:cNvSpPr txBox="1"/>
          <p:nvPr/>
        </p:nvSpPr>
        <p:spPr>
          <a:xfrm>
            <a:off x="915751" y="119270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  <a:latin typeface="+mn-lt"/>
              </a:rPr>
              <a:t>Criteria</a:t>
            </a:r>
            <a:endParaRPr lang="de-DE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E2E482F-2B7C-4286-8C40-26FC7A3C6E87}"/>
              </a:ext>
            </a:extLst>
          </p:cNvPr>
          <p:cNvSpPr txBox="1"/>
          <p:nvPr/>
        </p:nvSpPr>
        <p:spPr>
          <a:xfrm>
            <a:off x="332472" y="1536465"/>
            <a:ext cx="151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Systems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F6ADA6-064F-4E01-BA61-411C47AFA829}"/>
              </a:ext>
            </a:extLst>
          </p:cNvPr>
          <p:cNvSpPr txBox="1"/>
          <p:nvPr/>
        </p:nvSpPr>
        <p:spPr>
          <a:xfrm>
            <a:off x="392113" y="5434570"/>
            <a:ext cx="812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1: </a:t>
            </a:r>
            <a:r>
              <a:rPr lang="en-US" dirty="0"/>
              <a:t>Comparison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energy storage </a:t>
            </a:r>
            <a:r>
              <a:rPr lang="de-DE" dirty="0" err="1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5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414DB-95A5-4F4B-A569-49C22A2F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9FCF9-DD90-401F-9641-1F4B20D7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technologies</a:t>
            </a:r>
            <a:r>
              <a:rPr lang="de-DE" dirty="0"/>
              <a:t> </a:t>
            </a:r>
            <a:r>
              <a:rPr lang="de-DE" dirty="0" err="1"/>
              <a:t>technically</a:t>
            </a:r>
            <a:r>
              <a:rPr lang="de-DE" dirty="0"/>
              <a:t> </a:t>
            </a:r>
            <a:r>
              <a:rPr lang="de-DE" dirty="0" err="1"/>
              <a:t>feasible</a:t>
            </a:r>
            <a:r>
              <a:rPr lang="de-DE" dirty="0"/>
              <a:t> and </a:t>
            </a:r>
            <a:r>
              <a:rPr lang="de-DE" dirty="0" err="1"/>
              <a:t>scalable</a:t>
            </a:r>
            <a:endParaRPr lang="de-DE" dirty="0"/>
          </a:p>
          <a:p>
            <a:r>
              <a:rPr lang="de-DE" dirty="0"/>
              <a:t>Overall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b="1" u="sng" dirty="0"/>
              <a:t>Battery storage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CFFF25-FC88-4483-BE3C-ADB833BB7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82245-D47D-4939-969E-C9FEE77303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AEA15E-72BA-434C-8D67-3B8C183CF6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11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81B8C7-2A86-46A8-BD82-66539682F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17" y="2150872"/>
            <a:ext cx="6609992" cy="3508565"/>
          </a:xfrm>
          <a:prstGeom prst="rect">
            <a:avLst/>
          </a:prstGeom>
        </p:spPr>
      </p:pic>
      <p:pic>
        <p:nvPicPr>
          <p:cNvPr id="3074" name="Picture 2" descr="Bildergebnis für kreuz falsch">
            <a:extLst>
              <a:ext uri="{FF2B5EF4-FFF2-40B4-BE49-F238E27FC236}">
                <a16:creationId xmlns:a16="http://schemas.microsoft.com/office/drawing/2014/main" id="{2775CE6B-D8A7-49CE-A3C3-EC88B1179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8533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ildergebnis für kreuz falsch">
            <a:extLst>
              <a:ext uri="{FF2B5EF4-FFF2-40B4-BE49-F238E27FC236}">
                <a16:creationId xmlns:a16="http://schemas.microsoft.com/office/drawing/2014/main" id="{3E3C056E-59FE-404B-8665-C750D948F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60848"/>
            <a:ext cx="1474577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dergebnis für kreuz falsch">
            <a:extLst>
              <a:ext uri="{FF2B5EF4-FFF2-40B4-BE49-F238E27FC236}">
                <a16:creationId xmlns:a16="http://schemas.microsoft.com/office/drawing/2014/main" id="{D5B81DBE-090F-4B33-9849-D1BC4E616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401" y="242088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Bildergebnis für kreuz falsch">
            <a:extLst>
              <a:ext uri="{FF2B5EF4-FFF2-40B4-BE49-F238E27FC236}">
                <a16:creationId xmlns:a16="http://schemas.microsoft.com/office/drawing/2014/main" id="{C1B604DD-84C2-4D18-A876-F9069BD53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06" y="4247912"/>
            <a:ext cx="1532942" cy="154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C21EBB52-1FBA-4282-B2DD-FCADB864613E}"/>
              </a:ext>
            </a:extLst>
          </p:cNvPr>
          <p:cNvSpPr/>
          <p:nvPr/>
        </p:nvSpPr>
        <p:spPr>
          <a:xfrm>
            <a:off x="1479582" y="4048149"/>
            <a:ext cx="1792347" cy="1699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5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F8086-9DA9-4B29-B2C2-F0E3C8B6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Recommendations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7F052-703D-4C2D-9D41-3B32BCD3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Construction </a:t>
            </a:r>
            <a:r>
              <a:rPr lang="de-DE" dirty="0" err="1"/>
              <a:t>of</a:t>
            </a:r>
            <a:r>
              <a:rPr lang="de-DE" dirty="0"/>
              <a:t> Battery Storage </a:t>
            </a:r>
            <a:r>
              <a:rPr lang="de-DE" dirty="0" err="1"/>
              <a:t>Facilities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soon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possible</a:t>
            </a:r>
          </a:p>
          <a:p>
            <a:r>
              <a:rPr lang="de-DE" dirty="0"/>
              <a:t>Best </a:t>
            </a:r>
            <a:r>
              <a:rPr lang="de-DE" i="1" dirty="0" err="1"/>
              <a:t>current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de-DE" dirty="0"/>
          </a:p>
          <a:p>
            <a:r>
              <a:rPr lang="de-DE" dirty="0"/>
              <a:t>Rapid </a:t>
            </a:r>
            <a:r>
              <a:rPr lang="de-DE" dirty="0" err="1"/>
              <a:t>developments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Hydrogen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substitute</a:t>
            </a:r>
            <a:r>
              <a:rPr lang="de-DE" dirty="0"/>
              <a:t> </a:t>
            </a:r>
            <a:r>
              <a:rPr lang="de-DE" dirty="0" err="1"/>
              <a:t>Batteries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EA33BA-D1EA-4F2A-962A-CCFCE25F0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3BACAF-62E5-41EC-B5C7-8BB3AC7AF3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7077A-019B-4F48-964D-EF1D3E0A29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5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2510F0E-3009-4AA4-88A3-CEC366B0BC5A}"/>
              </a:ext>
            </a:extLst>
          </p:cNvPr>
          <p:cNvSpPr txBox="1">
            <a:spLocks/>
          </p:cNvSpPr>
          <p:nvPr/>
        </p:nvSpPr>
        <p:spPr bwMode="auto">
          <a:xfrm>
            <a:off x="586193" y="1174461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pPr marL="0" indent="0">
              <a:buNone/>
            </a:pPr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pPr marL="0" indent="0">
              <a:buNone/>
            </a:pPr>
            <a:endParaRPr lang="en-US" kern="0" dirty="0"/>
          </a:p>
          <a:p>
            <a:r>
              <a:rPr lang="en-US" kern="0" dirty="0"/>
              <a:t>Power production is inconsistent</a:t>
            </a:r>
          </a:p>
          <a:p>
            <a:r>
              <a:rPr lang="en-US" kern="0" dirty="0"/>
              <a:t>Excess energy is generated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C4D258D-55A1-40B2-AB1A-BFC028ED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/>
              <a:t>Problem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C69CC3-5ACD-4DEE-8CB4-9C57D0D5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7E6F94-32B0-41AB-8DBA-F67CCFAB1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C343669-1177-4C4C-B58B-56B29A8816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A5BDC73-D5A4-4774-AFCA-35F27E4D59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2</a:t>
            </a:fld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ED01ED4-A7FA-4F91-8AEB-EDFB9CDBF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88" y="1386325"/>
            <a:ext cx="7371853" cy="284389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44551C7-ED0D-499F-9F1E-451FCDDF980B}"/>
              </a:ext>
            </a:extLst>
          </p:cNvPr>
          <p:cNvSpPr txBox="1"/>
          <p:nvPr/>
        </p:nvSpPr>
        <p:spPr>
          <a:xfrm>
            <a:off x="902246" y="6018977"/>
            <a:ext cx="7371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https://www.energy-charts.de/power.htm?source=wind-onshore&amp;year=2020&amp;week=3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7B7FAE-1EA2-447F-8F9D-AF98D001E2E0}"/>
              </a:ext>
            </a:extLst>
          </p:cNvPr>
          <p:cNvSpPr txBox="1"/>
          <p:nvPr/>
        </p:nvSpPr>
        <p:spPr>
          <a:xfrm>
            <a:off x="911126" y="4237265"/>
            <a:ext cx="736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Figure 1: Peaks and </a:t>
            </a:r>
            <a:r>
              <a:rPr lang="en-US" dirty="0"/>
              <a:t>lows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en-US" dirty="0"/>
              <a:t>onshore</a:t>
            </a:r>
            <a:r>
              <a:rPr lang="de-DE" dirty="0"/>
              <a:t> wind power plants in Germany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67BC3C-EE66-4F04-B777-F6106D9A1821}"/>
              </a:ext>
            </a:extLst>
          </p:cNvPr>
          <p:cNvSpPr txBox="1"/>
          <p:nvPr/>
        </p:nvSpPr>
        <p:spPr>
          <a:xfrm rot="16200000">
            <a:off x="-66279" y="2152145"/>
            <a:ext cx="1581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Power (MWh)</a:t>
            </a:r>
          </a:p>
        </p:txBody>
      </p:sp>
    </p:spTree>
    <p:extLst>
      <p:ext uri="{BB962C8B-B14F-4D97-AF65-F5344CB8AC3E}">
        <p14:creationId xmlns:p14="http://schemas.microsoft.com/office/powerpoint/2010/main" val="248243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Inhaltsplatzhalter 2">
            <a:extLst>
              <a:ext uri="{FF2B5EF4-FFF2-40B4-BE49-F238E27FC236}">
                <a16:creationId xmlns:a16="http://schemas.microsoft.com/office/drawing/2014/main" id="{9E078E74-324B-45A8-92EB-B9C5F90AD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489426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Possible </a:t>
            </a:r>
            <a:r>
              <a:rPr lang="de-DE" dirty="0" err="1"/>
              <a:t>solution</a:t>
            </a:r>
            <a:r>
              <a:rPr lang="de-DE" dirty="0"/>
              <a:t>?</a:t>
            </a:r>
          </a:p>
          <a:p>
            <a:pPr marL="0" indent="0" algn="ctr">
              <a:buNone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17E5CD-3760-4569-B2B1-D9696EDC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Energy storage </a:t>
            </a:r>
            <a:r>
              <a:rPr lang="de-DE" dirty="0" err="1"/>
              <a:t>systems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274B2A-24B5-4F4C-A948-A5ED653255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56BD03-B222-407F-B210-69223A8695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3</a:t>
            </a:fld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AEBA15E-D2F0-4E0F-96F4-8FB26256B8B4}"/>
              </a:ext>
            </a:extLst>
          </p:cNvPr>
          <p:cNvSpPr/>
          <p:nvPr/>
        </p:nvSpPr>
        <p:spPr>
          <a:xfrm>
            <a:off x="3555201" y="2811396"/>
            <a:ext cx="2030421" cy="147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Excess energy</a:t>
            </a:r>
            <a:endParaRPr lang="en-US" sz="2800" b="1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085934B-1569-434D-AF7E-F9274937B860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702524" y="2465857"/>
            <a:ext cx="955392" cy="72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7E29196-CFFD-4B5C-96A4-559B491CD183}"/>
              </a:ext>
            </a:extLst>
          </p:cNvPr>
          <p:cNvSpPr/>
          <p:nvPr/>
        </p:nvSpPr>
        <p:spPr>
          <a:xfrm>
            <a:off x="1441046" y="1482454"/>
            <a:ext cx="1477913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Power-to-Gas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2835DCC-BAA5-4805-9E44-58DD313551A4}"/>
              </a:ext>
            </a:extLst>
          </p:cNvPr>
          <p:cNvSpPr/>
          <p:nvPr/>
        </p:nvSpPr>
        <p:spPr>
          <a:xfrm>
            <a:off x="3830305" y="1198563"/>
            <a:ext cx="1477913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Vehicle to grid</a:t>
            </a:r>
            <a:endParaRPr lang="en-US" b="1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5026840-A243-45EB-82D3-6A976D96AB36}"/>
              </a:ext>
            </a:extLst>
          </p:cNvPr>
          <p:cNvSpPr/>
          <p:nvPr/>
        </p:nvSpPr>
        <p:spPr>
          <a:xfrm>
            <a:off x="6230791" y="1635535"/>
            <a:ext cx="1477913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Hydrogen</a:t>
            </a:r>
            <a:endParaRPr lang="en-US" b="1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D248CF0-DF9B-43FE-B56F-1F992DCE14EC}"/>
              </a:ext>
            </a:extLst>
          </p:cNvPr>
          <p:cNvSpPr/>
          <p:nvPr/>
        </p:nvSpPr>
        <p:spPr>
          <a:xfrm>
            <a:off x="1441046" y="3590101"/>
            <a:ext cx="1477913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Battery storage</a:t>
            </a:r>
            <a:endParaRPr lang="en-US" b="1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B66E56D-B930-4DE4-9F6E-0F188CFF67A9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2918959" y="3830560"/>
            <a:ext cx="717862" cy="335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C6BADD5-95EE-418A-B72A-5DB9B03A7230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H="1" flipV="1">
            <a:off x="4569262" y="2350691"/>
            <a:ext cx="1150" cy="46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9B74A67-6B5F-45FA-98FE-C2ADD6DF29AB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5486086" y="2618938"/>
            <a:ext cx="961140" cy="57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7602D5B-B3DD-4146-A67C-DCFED54C81C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5308218" y="3933056"/>
            <a:ext cx="853277" cy="38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ACFF1718-D11D-423B-8456-618C86860FF3}"/>
              </a:ext>
            </a:extLst>
          </p:cNvPr>
          <p:cNvSpPr/>
          <p:nvPr/>
        </p:nvSpPr>
        <p:spPr>
          <a:xfrm>
            <a:off x="6161495" y="3667080"/>
            <a:ext cx="1616503" cy="1306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Pumped hydro storage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562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95B54-6EE5-43E9-8113-4D9A9F4C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9399F6-A539-4596-A0CC-A0C221F2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1. Vehicle to grid</a:t>
            </a:r>
          </a:p>
          <a:p>
            <a:pPr marL="0" indent="0">
              <a:buNone/>
            </a:pPr>
            <a:r>
              <a:rPr lang="de-DE" dirty="0"/>
              <a:t>2. Hydrogen </a:t>
            </a:r>
            <a:r>
              <a:rPr lang="de-DE" dirty="0" err="1"/>
              <a:t>as</a:t>
            </a:r>
            <a:r>
              <a:rPr lang="de-DE" dirty="0"/>
              <a:t> an energy storage </a:t>
            </a:r>
            <a:r>
              <a:rPr lang="de-DE" dirty="0" err="1"/>
              <a:t>system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Pumped storage hydropower</a:t>
            </a:r>
          </a:p>
          <a:p>
            <a:pPr marL="0" indent="0">
              <a:buNone/>
            </a:pPr>
            <a:r>
              <a:rPr lang="de-DE" dirty="0"/>
              <a:t>4. Power-</a:t>
            </a:r>
            <a:r>
              <a:rPr lang="de-DE" dirty="0" err="1"/>
              <a:t>to</a:t>
            </a:r>
            <a:r>
              <a:rPr lang="de-DE" dirty="0"/>
              <a:t>-Gas</a:t>
            </a:r>
          </a:p>
          <a:p>
            <a:pPr marL="0" indent="0">
              <a:buNone/>
            </a:pPr>
            <a:r>
              <a:rPr lang="de-DE" dirty="0"/>
              <a:t>5. </a:t>
            </a:r>
            <a:r>
              <a:rPr lang="de-DE" dirty="0" err="1"/>
              <a:t>Batteries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BB9549-E292-4959-B7B2-B60C13A75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2064D-F733-458F-8C9D-2309EB13D0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D534B-458E-4160-A358-198FEBFD5A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8EDB1-0AEC-4C49-B219-E59D1078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/>
              <a:t>Vehicle to grid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5394D-65A0-48EB-83B1-F0CED0A4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3A45BC-3B8D-418A-8AA1-437DF9E06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D5B561-0190-4B3D-ACBC-70FD059AD0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08E6DF-384C-4E40-AEB9-6E62E95A87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6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40AA2-B7F1-40CA-92B4-0A00B3B6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/>
              <a:t>Hydrogen </a:t>
            </a:r>
            <a:r>
              <a:rPr lang="de-DE" dirty="0" err="1"/>
              <a:t>as</a:t>
            </a:r>
            <a:r>
              <a:rPr lang="de-DE" dirty="0"/>
              <a:t> an energy storage </a:t>
            </a:r>
            <a:r>
              <a:rPr lang="de-DE" dirty="0" err="1"/>
              <a:t>system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B8357F-3195-44AF-9264-3FADD525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E12C5E-E2C9-4E0A-ABBE-9DBB9BF8B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180596-2580-46E8-A345-F7B55DE154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06182-6A07-4CED-8092-B181F1EC42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71923-CCC2-4644-952E-C52E3990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/>
              <a:t>Pumped storage hydropower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78ED9-1483-4C84-AD1F-A24B05EA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DAC01E-2ADA-4331-B49E-F5DFF0FE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C24E4C-F9CD-4E18-B40D-AD363542AE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32269F-9D1D-4B43-A027-852B2CD15A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5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33648-0084-48F2-8158-76B602DC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/>
              <a:t>Power-</a:t>
            </a:r>
            <a:r>
              <a:rPr lang="de-DE" dirty="0" err="1"/>
              <a:t>to</a:t>
            </a:r>
            <a:r>
              <a:rPr lang="de-DE" dirty="0"/>
              <a:t>-Gas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DD20A7-C72A-4887-8BE9-6DDA435B3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B090C1B-D007-461B-8309-ABA871C7F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61DFAD-A9CC-4D7A-8FF3-15FB91674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8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BCF342B-AACA-4EBD-BACB-C2185B67BAA9}"/>
              </a:ext>
            </a:extLst>
          </p:cNvPr>
          <p:cNvSpPr txBox="1"/>
          <p:nvPr/>
        </p:nvSpPr>
        <p:spPr>
          <a:xfrm>
            <a:off x="454276" y="5668981"/>
            <a:ext cx="74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Figure X: Power-</a:t>
            </a:r>
            <a:r>
              <a:rPr lang="de-DE" dirty="0" err="1"/>
              <a:t>to</a:t>
            </a:r>
            <a:r>
              <a:rPr lang="de-DE" dirty="0"/>
              <a:t>-Gas </a:t>
            </a:r>
            <a:r>
              <a:rPr lang="de-DE" dirty="0" err="1"/>
              <a:t>concepts</a:t>
            </a:r>
            <a:endParaRPr lang="en-US" dirty="0"/>
          </a:p>
        </p:txBody>
      </p:sp>
      <p:pic>
        <p:nvPicPr>
          <p:cNvPr id="1026" name="Picture 2" descr="Bildergebnis für power to gas concept">
            <a:extLst>
              <a:ext uri="{FF2B5EF4-FFF2-40B4-BE49-F238E27FC236}">
                <a16:creationId xmlns:a16="http://schemas.microsoft.com/office/drawing/2014/main" id="{AFAAE75E-DAF2-48EA-9DA8-6C0D73D3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76" y="1189019"/>
            <a:ext cx="8235447" cy="446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94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C9339-C282-45CC-8DAC-4EA1F045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Batteries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F37058-2FFF-4649-94D5-E7E905BA8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C0ABA-46BC-4D07-93E7-83E06ADB6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8CD686-00C8-4A42-AF21-BCC99C78B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B4446-0DB8-4099-B995-54A4FE9B4A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5614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2062A7F58D8874DAA0F41688AC82227" ma:contentTypeVersion="4" ma:contentTypeDescription="Ein neues Dokument erstellen." ma:contentTypeScope="" ma:versionID="b2603f72dd4f9a1de1f38bd214e7a8b7">
  <xsd:schema xmlns:xsd="http://www.w3.org/2001/XMLSchema" xmlns:xs="http://www.w3.org/2001/XMLSchema" xmlns:p="http://schemas.microsoft.com/office/2006/metadata/properties" xmlns:ns3="a7d3f95d-753b-4b57-8f20-ffff2cbce443" targetNamespace="http://schemas.microsoft.com/office/2006/metadata/properties" ma:root="true" ma:fieldsID="7097459080ebe44bed7f193568408b87" ns3:_="">
    <xsd:import namespace="a7d3f95d-753b-4b57-8f20-ffff2cbce4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d3f95d-753b-4b57-8f20-ffff2cbce4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3B2666-D90B-4802-A41B-05A43C6EE0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CC03DF-133C-47F2-BB75-028410C989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d3f95d-753b-4b57-8f20-ffff2cbce4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519D18-AE85-46CB-8CDC-B3A22C30398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a7d3f95d-753b-4b57-8f20-ffff2cbce443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385</Words>
  <Application>Microsoft Office PowerPoint</Application>
  <PresentationFormat>Bildschirmpräsentation (4:3)</PresentationFormat>
  <Paragraphs>136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4" baseType="lpstr">
      <vt:lpstr>Arial</vt:lpstr>
      <vt:lpstr>Standarddesign</vt:lpstr>
      <vt:lpstr>PowerPoint-Präsentation</vt:lpstr>
      <vt:lpstr>Problem</vt:lpstr>
      <vt:lpstr>Energy storage systems</vt:lpstr>
      <vt:lpstr>Introduction</vt:lpstr>
      <vt:lpstr>Vehicle to grid</vt:lpstr>
      <vt:lpstr>Hydrogen as an energy storage system</vt:lpstr>
      <vt:lpstr>Pumped storage hydropower</vt:lpstr>
      <vt:lpstr>Power-to-Gas</vt:lpstr>
      <vt:lpstr>Batteries</vt:lpstr>
      <vt:lpstr>Comparison</vt:lpstr>
      <vt:lpstr>Conclusion</vt:lpstr>
      <vt:lpstr>Recommendations</vt:lpstr>
    </vt:vector>
  </TitlesOfParts>
  <Company>DER PUNKT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Christian</dc:creator>
  <cp:lastModifiedBy>Christian Geier</cp:lastModifiedBy>
  <cp:revision>124</cp:revision>
  <dcterms:created xsi:type="dcterms:W3CDTF">2007-09-10T08:37:03Z</dcterms:created>
  <dcterms:modified xsi:type="dcterms:W3CDTF">2020-01-24T21:08:16Z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0x01010072062A7F58D8874DAA0F41688AC82227</vt:lpwstr>
  </property>
</Properties>
</file>