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de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5" autoAdjust="0"/>
    <p:restoredTop sz="94660"/>
  </p:normalViewPr>
  <p:slideViewPr>
    <p:cSldViewPr snapToGrid="0">
      <p:cViewPr>
        <p:scale>
          <a:sx n="75" d="100"/>
          <a:sy n="75" d="100"/>
        </p:scale>
        <p:origin x="39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52BA-81B9-529C-B6DF-4D3CA898B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BD2B84-C32A-4909-4312-8F8410BBE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56179-9755-44D1-6208-0D4ACE32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2F241-9E47-68D7-ED08-C22A8BE6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C89FA-9372-143B-C84C-0B9F7FE0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554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C5EA4-7BD9-5C16-BB1A-E974A43F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555DF-05E1-1719-51E1-2B5F0A67D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458C3-2D62-D913-DB75-DCC1B190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CBBC-A36B-256D-C453-98728302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75E15-53D1-2BD1-2541-58AF2465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7607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CDE9C2-FD7E-0B33-2541-7EC64AD3B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66F877-454F-6F67-552C-1E1EB6F1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BAFFA-D43F-FD3D-3A0F-597435E0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E6E7D-07EC-93DA-CD21-AFAFA318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68F1E-AFC5-3103-2595-B5E5D649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53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CB28D-6FE4-D388-B29D-E366E0CD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DEA0D-81EB-05DC-08C7-627895A3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F1A50-3BD1-CC86-D530-539685BF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BB7F5-2DB7-5F8A-DA5D-686B46AD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69FAF-C1BC-5412-FBA5-2C180CF7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67605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4AB6C-120F-41A5-CFB2-2F404C79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72484-ACF6-39CF-DC72-D07C9CE1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779B1-ACFE-B603-8091-6CAF697B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6AF21-F6A7-ADE9-1C25-2FDD16BA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47F67-9FDB-A884-E243-3C93002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04433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7F2B-C280-A313-4280-9E0FD52A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D2C36-36BE-9BD3-7B4E-8419595E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6F5DE-CA14-DB13-1DCC-511F97662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2EC4B0-E74E-2804-FD84-194D651C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028B9E-1688-6EE8-4E46-09870729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79404-CF4B-E127-4C9A-488E6C99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4632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6B5BF-6FA1-F679-AD7C-5DD8D76A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AADD4-D32A-C19D-F36E-1AFA71DB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F01286-F588-55F7-269C-1D1A986F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DA7385-087A-0762-5A76-A67E5896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63DD88-C528-9EBA-2652-37474AE59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48B2B5-E4AD-4750-141B-7E22DB82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403B59-7C4D-A757-BB25-73925584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6659EF-D321-FBEF-BA4A-0D0F570D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8751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79674-66D2-5DAE-81C8-33907CF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F2C3A3-51CE-F13E-EE75-081F5202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A8E986-4669-AD42-97BD-59C8742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CD396C-9BD1-2434-9D38-ADD0A9FC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3959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55800C-0485-0A76-2BA5-3BDD8D3D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F63C4-453D-9291-6269-CD15356E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09D06A-B613-2B94-31EF-2B7DF37F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125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A759-E5A4-7FD3-E55C-34A8EBCE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77E65-1A3E-3924-4E58-A822558B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CB2B8-396E-A15F-7D20-C9A9008E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ED4F32-68B6-EF97-955A-CDA91270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1A25FD-FA83-2A3F-42FD-C83AA710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79BDD2-AD9E-46B9-DDD5-7F8196E4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43406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99AB2-3D5D-64DC-6A28-D247BC03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DC5E2D-B2FC-375F-0092-DF515009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002E71-9871-C2F9-E71F-43FE66C0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50F339-9DEC-14C4-EFC2-52FABB46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152910-2C1E-79BA-F0E1-2864E371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A9635-2659-AEFF-D4E0-76D46159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7443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4B01ED-8255-42D7-05FD-4FDEA2E3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A8FA9D-264E-6396-FBD4-01CA1E2C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3FCAEF-BA1E-DE8E-4361-9AAB2C824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0A7A-0EA7-4FBD-A819-1D49388C0699}" type="datetimeFigureOut">
              <a:rPr lang="de-IT" smtClean="0"/>
              <a:t>23.04.2023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E4669-0312-8E60-5BBD-DAFC9D911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02AF-A505-B342-7E08-83F3C9D60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13AA-EFF0-4640-9C2C-E595CBBF9BA1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2542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ECBD58-9971-4216-56B6-34A3D726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1" y="2046986"/>
            <a:ext cx="10210797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Advanced Computer Graphics</a:t>
            </a:r>
            <a:br>
              <a:rPr lang="en-US" sz="6100" dirty="0"/>
            </a:br>
            <a:r>
              <a:rPr lang="en-US" sz="6100" dirty="0"/>
              <a:t>Practical Session</a:t>
            </a:r>
            <a:endParaRPr lang="de-IT" sz="6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BED922-FCB5-6E4E-B088-6F2A9029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Programming Assignment 1</a:t>
            </a:r>
            <a:endParaRPr lang="de-IT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32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2. Implement a ray-triangle intersection test.</a:t>
            </a:r>
            <a:endParaRPr lang="de-IT" sz="3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574F1852-5903-AAF5-8711-2BF8326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741058" cy="3959352"/>
          </a:xfrm>
        </p:spPr>
        <p:txBody>
          <a:bodyPr anchor="ctr">
            <a:normAutofit/>
          </a:bodyPr>
          <a:lstStyle/>
          <a:p>
            <a:r>
              <a:rPr lang="it-IT" dirty="0" err="1"/>
              <a:t>Triangle</a:t>
            </a:r>
            <a:r>
              <a:rPr lang="it-IT" dirty="0"/>
              <a:t> inside-</a:t>
            </a:r>
            <a:r>
              <a:rPr lang="it-IT" dirty="0" err="1"/>
              <a:t>outside</a:t>
            </a:r>
            <a:r>
              <a:rPr lang="it-IT" dirty="0"/>
              <a:t> testing 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C6CC0B-1695-B418-A62E-9618DDE9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0" y="2446558"/>
            <a:ext cx="6499352" cy="32720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12772A3-E716-F5CA-3CFC-6AE5EA1C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72" y="4625552"/>
            <a:ext cx="2944348" cy="13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1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3. Change the Monte-Carlo integration to triangles, thus requiring a uniform sampling method in the triangle area.</a:t>
            </a:r>
            <a:endParaRPr lang="de-IT" sz="3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574F1852-5903-AAF5-8711-2BF8326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4774926"/>
            <a:ext cx="10838562" cy="1205250"/>
          </a:xfrm>
        </p:spPr>
        <p:txBody>
          <a:bodyPr anchor="ctr">
            <a:normAutofit/>
          </a:bodyPr>
          <a:lstStyle/>
          <a:p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practical</a:t>
            </a:r>
            <a:r>
              <a:rPr lang="it-IT" dirty="0"/>
              <a:t> sessions</a:t>
            </a:r>
          </a:p>
          <a:p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contains</a:t>
            </a:r>
            <a:r>
              <a:rPr lang="it-IT" dirty="0"/>
              <a:t> small </a:t>
            </a:r>
            <a:r>
              <a:rPr lang="it-IT" dirty="0" err="1"/>
              <a:t>mistake</a:t>
            </a:r>
            <a:r>
              <a:rPr lang="it-IT" dirty="0"/>
              <a:t>: colors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coherent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23163D-E06C-E265-07BC-E12986AC2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97" y="1705721"/>
            <a:ext cx="5154757" cy="28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1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4. Compare the resulting renderings with those obtained with the original code.</a:t>
            </a:r>
            <a:endParaRPr lang="de-IT" sz="3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574F1852-5903-AAF5-8711-2BF8326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741058" cy="3959352"/>
          </a:xfrm>
        </p:spPr>
        <p:txBody>
          <a:bodyPr anchor="ctr">
            <a:normAutofit/>
          </a:bodyPr>
          <a:lstStyle/>
          <a:p>
            <a:r>
              <a:rPr lang="it-IT" dirty="0"/>
              <a:t>Given Code</a:t>
            </a:r>
            <a:endParaRPr lang="en-US" dirty="0"/>
          </a:p>
        </p:txBody>
      </p:sp>
      <p:pic>
        <p:nvPicPr>
          <p:cNvPr id="3" name="Grafik 2" descr="Ein Bild, das Wand, Im Haus, Decke, Dunkel enthält.&#10;&#10;Automatisch generierte Beschreibung">
            <a:extLst>
              <a:ext uri="{FF2B5EF4-FFF2-40B4-BE49-F238E27FC236}">
                <a16:creationId xmlns:a16="http://schemas.microsoft.com/office/drawing/2014/main" id="{8921CB19-BF53-AAF4-D8A3-C54ED1416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8" y="1934322"/>
            <a:ext cx="7269480" cy="40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4. Compare the resulting renderings with those obtained with the original code.</a:t>
            </a:r>
            <a:endParaRPr lang="de-IT" sz="3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574F1852-5903-AAF5-8711-2BF8326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741058" cy="3959352"/>
          </a:xfrm>
        </p:spPr>
        <p:txBody>
          <a:bodyPr anchor="ctr">
            <a:normAutofit/>
          </a:bodyPr>
          <a:lstStyle/>
          <a:p>
            <a:r>
              <a:rPr lang="it-IT" dirty="0"/>
              <a:t>Given Code</a:t>
            </a:r>
            <a:endParaRPr lang="en-US" dirty="0"/>
          </a:p>
        </p:txBody>
      </p:sp>
      <p:pic>
        <p:nvPicPr>
          <p:cNvPr id="4" name="Grafik 3" descr="Ein Bild, das Wand, Im Haus, Decke, Dunkel enthält.&#10;&#10;Automatisch generierte Beschreibung">
            <a:extLst>
              <a:ext uri="{FF2B5EF4-FFF2-40B4-BE49-F238E27FC236}">
                <a16:creationId xmlns:a16="http://schemas.microsoft.com/office/drawing/2014/main" id="{8B4EF928-C77C-A20E-708E-C9463A24F7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" y="1934322"/>
            <a:ext cx="7269480" cy="40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8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4. Compare the resulting renderings with those obtained with the original code.</a:t>
            </a:r>
            <a:endParaRPr lang="de-IT" sz="3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574F1852-5903-AAF5-8711-2BF8326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741058" cy="3959352"/>
          </a:xfrm>
        </p:spPr>
        <p:txBody>
          <a:bodyPr anchor="ctr">
            <a:normAutofit/>
          </a:bodyPr>
          <a:lstStyle/>
          <a:p>
            <a:r>
              <a:rPr lang="it-IT" dirty="0" err="1"/>
              <a:t>Our</a:t>
            </a:r>
            <a:r>
              <a:rPr lang="it-IT" dirty="0"/>
              <a:t> Solution: Depth 0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D7EE22-872A-04C9-EC3E-D51E0A2D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2" y="1934321"/>
            <a:ext cx="7269479" cy="4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4. Compare the resulting renderings with those obtained with the original code.</a:t>
            </a:r>
            <a:endParaRPr lang="de-IT" sz="3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574F1852-5903-AAF5-8711-2BF8326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741058" cy="3959352"/>
          </a:xfrm>
        </p:spPr>
        <p:txBody>
          <a:bodyPr anchor="ctr">
            <a:normAutofit/>
          </a:bodyPr>
          <a:lstStyle/>
          <a:p>
            <a:r>
              <a:rPr lang="it-IT" dirty="0" err="1"/>
              <a:t>Our</a:t>
            </a:r>
            <a:r>
              <a:rPr lang="it-IT" dirty="0"/>
              <a:t> Solution: Depth 1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BEF39B-D7F3-CBF0-B2CB-DE75D540B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2" y="1934322"/>
            <a:ext cx="7269478" cy="40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0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4. Compare the resulting renderings with those obtained with the original code.</a:t>
            </a:r>
            <a:endParaRPr lang="de-IT" sz="3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574F1852-5903-AAF5-8711-2BF8326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741058" cy="3959352"/>
          </a:xfrm>
        </p:spPr>
        <p:txBody>
          <a:bodyPr anchor="ctr">
            <a:normAutofit/>
          </a:bodyPr>
          <a:lstStyle/>
          <a:p>
            <a:r>
              <a:rPr lang="it-IT" dirty="0" err="1"/>
              <a:t>Our</a:t>
            </a:r>
            <a:r>
              <a:rPr lang="it-IT" dirty="0"/>
              <a:t> Solution: Depth 2</a:t>
            </a:r>
          </a:p>
          <a:p>
            <a:r>
              <a:rPr lang="it-IT" dirty="0"/>
              <a:t>Code </a:t>
            </a:r>
            <a:r>
              <a:rPr lang="it-IT" dirty="0" err="1"/>
              <a:t>quite</a:t>
            </a:r>
            <a:r>
              <a:rPr lang="it-IT" dirty="0"/>
              <a:t> slow</a:t>
            </a:r>
          </a:p>
          <a:p>
            <a:r>
              <a:rPr lang="it-IT" dirty="0"/>
              <a:t>Colors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coherent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 </a:t>
            </a:r>
            <a:r>
              <a:rPr lang="it-IT" dirty="0" err="1"/>
              <a:t>original</a:t>
            </a:r>
            <a:r>
              <a:rPr lang="it-IT" dirty="0"/>
              <a:t> code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1A72E1-53E7-B6FB-E6A4-31A389844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1" y="1934321"/>
            <a:ext cx="7269478" cy="40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8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BA275-BEE7-E2E8-5F25-32B184F3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short look through our code</a:t>
            </a:r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235D590C-F8B1-A2A8-0108-DC8FE20B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814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/>
              <a:t>1. Change the scene description to triangles (and triangular patches).</a:t>
            </a:r>
            <a:endParaRPr lang="de-IT" sz="310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9" name="Inhaltsplatzhalter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DA774F1-09C1-3320-95EE-A27D47320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" y="2528213"/>
            <a:ext cx="6937279" cy="3000372"/>
          </a:xfrm>
          <a:prstGeom prst="rect">
            <a:avLst/>
          </a:prstGeom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0E312C98-9299-5CD3-6928-AE58FABDF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741058" cy="395935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Patches are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sz="2400" dirty="0"/>
              <a:t>-instances</a:t>
            </a:r>
          </a:p>
        </p:txBody>
      </p:sp>
    </p:spTree>
    <p:extLst>
      <p:ext uri="{BB962C8B-B14F-4D97-AF65-F5344CB8AC3E}">
        <p14:creationId xmlns:p14="http://schemas.microsoft.com/office/powerpoint/2010/main" val="166467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/>
              <a:t>1. Change the scene description to triangles (and triangular patches).</a:t>
            </a:r>
            <a:endParaRPr lang="de-IT" sz="310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975C59D-686B-A255-57B1-FEAF69FA7208}"/>
              </a:ext>
            </a:extLst>
          </p:cNvPr>
          <p:cNvGrpSpPr/>
          <p:nvPr/>
        </p:nvGrpSpPr>
        <p:grpSpPr>
          <a:xfrm>
            <a:off x="838200" y="2356203"/>
            <a:ext cx="10506456" cy="3172983"/>
            <a:chOff x="863650" y="1889318"/>
            <a:chExt cx="10844441" cy="3275056"/>
          </a:xfrm>
        </p:grpSpPr>
        <p:pic>
          <p:nvPicPr>
            <p:cNvPr id="14" name="Grafik 13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D3CBD184-DBF6-5E4A-9034-565D367D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50" y="1889318"/>
              <a:ext cx="10692737" cy="2941917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A59C8FE-869F-A76A-0725-FEBE710F8EE3}"/>
                </a:ext>
              </a:extLst>
            </p:cNvPr>
            <p:cNvSpPr txBox="1"/>
            <p:nvPr/>
          </p:nvSpPr>
          <p:spPr>
            <a:xfrm>
              <a:off x="1385740" y="4795042"/>
              <a:ext cx="1032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77824">
                <a:spcAft>
                  <a:spcPts val="600"/>
                </a:spcAft>
              </a:pPr>
              <a:r>
                <a:rPr lang="de-DE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Depth 0				         Depth 1			             Depth 2</a:t>
              </a:r>
              <a:endParaRPr lang="de-IT"/>
            </a:p>
          </p:txBody>
        </p:sp>
      </p:grpSp>
    </p:spTree>
    <p:extLst>
      <p:ext uri="{BB962C8B-B14F-4D97-AF65-F5344CB8AC3E}">
        <p14:creationId xmlns:p14="http://schemas.microsoft.com/office/powerpoint/2010/main" val="268101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/>
              <a:t>1. Change the scene description to triangles (and triangular patches).</a:t>
            </a:r>
            <a:endParaRPr lang="de-IT" sz="3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B1BB1FF-52F1-4020-33EB-3A784C44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1" r="35653"/>
          <a:stretch/>
        </p:blipFill>
        <p:spPr>
          <a:xfrm>
            <a:off x="3775436" y="1416566"/>
            <a:ext cx="4741682" cy="495739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458765E-B912-1F26-3DB5-57C33AA1E3FA}"/>
              </a:ext>
            </a:extLst>
          </p:cNvPr>
          <p:cNvCxnSpPr/>
          <p:nvPr/>
        </p:nvCxnSpPr>
        <p:spPr>
          <a:xfrm flipV="1">
            <a:off x="5491113" y="3478491"/>
            <a:ext cx="2573518" cy="23849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78A5D7D-BFB3-974E-1A42-B7A9A1088B98}"/>
              </a:ext>
            </a:extLst>
          </p:cNvPr>
          <p:cNvCxnSpPr/>
          <p:nvPr/>
        </p:nvCxnSpPr>
        <p:spPr>
          <a:xfrm flipH="1" flipV="1">
            <a:off x="4039186" y="1859573"/>
            <a:ext cx="1419958" cy="4004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/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IT" sz="1800" i="1" kern="1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/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/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22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/>
              <a:t>1. Change the scene description to triangles (and triangular patches).</a:t>
            </a:r>
            <a:endParaRPr lang="de-IT" sz="3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B1BB1FF-52F1-4020-33EB-3A784C44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1" r="35653"/>
          <a:stretch/>
        </p:blipFill>
        <p:spPr>
          <a:xfrm>
            <a:off x="3775436" y="1416566"/>
            <a:ext cx="4741682" cy="4957399"/>
          </a:xfrm>
          <a:prstGeom prst="rect">
            <a:avLst/>
          </a:prstGeom>
        </p:spPr>
      </p:pic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93E7968-9889-6B35-B328-D7E810A06681}"/>
              </a:ext>
            </a:extLst>
          </p:cNvPr>
          <p:cNvSpPr/>
          <p:nvPr/>
        </p:nvSpPr>
        <p:spPr>
          <a:xfrm rot="18991790">
            <a:off x="4513593" y="3511323"/>
            <a:ext cx="1870219" cy="20292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458765E-B912-1F26-3DB5-57C33AA1E3FA}"/>
              </a:ext>
            </a:extLst>
          </p:cNvPr>
          <p:cNvCxnSpPr/>
          <p:nvPr/>
        </p:nvCxnSpPr>
        <p:spPr>
          <a:xfrm flipV="1">
            <a:off x="5491113" y="3478491"/>
            <a:ext cx="2573518" cy="23849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78A5D7D-BFB3-974E-1A42-B7A9A1088B98}"/>
              </a:ext>
            </a:extLst>
          </p:cNvPr>
          <p:cNvCxnSpPr/>
          <p:nvPr/>
        </p:nvCxnSpPr>
        <p:spPr>
          <a:xfrm flipH="1" flipV="1">
            <a:off x="4039186" y="1859573"/>
            <a:ext cx="1419958" cy="4004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/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IT" sz="1800" i="1" kern="1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/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/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46FABA8-E843-603A-8FBD-775DB6872520}"/>
                  </a:ext>
                </a:extLst>
              </p:cNvPr>
              <p:cNvSpPr txBox="1"/>
              <p:nvPr/>
            </p:nvSpPr>
            <p:spPr>
              <a:xfrm>
                <a:off x="4201668" y="3491990"/>
                <a:ext cx="371447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IT" sz="1800" i="1" kern="10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46FABA8-E843-603A-8FBD-775DB687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68" y="3491990"/>
                <a:ext cx="371447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9043FE-284E-97D4-58DF-0FE11C68FF74}"/>
                  </a:ext>
                </a:extLst>
              </p:cNvPr>
              <p:cNvSpPr txBox="1"/>
              <p:nvPr/>
            </p:nvSpPr>
            <p:spPr>
              <a:xfrm>
                <a:off x="7037716" y="4349163"/>
                <a:ext cx="367665" cy="688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800" b="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IT" sz="180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de-DE" sz="1800" b="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9043FE-284E-97D4-58DF-0FE11C68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716" y="4349163"/>
                <a:ext cx="367665" cy="688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1DC4807-2C1A-FAC4-3C54-CA332DFA5086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5468101" y="4620260"/>
            <a:ext cx="1369579" cy="128536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7DBFD77-1CBC-A18A-F342-F6BB66CEE7B3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4724400" y="3792220"/>
            <a:ext cx="743701" cy="211340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4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/>
              <a:t>1. Change the scene description to triangles (and triangular patches).</a:t>
            </a:r>
            <a:endParaRPr lang="de-IT" sz="3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B1BB1FF-52F1-4020-33EB-3A784C44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1" r="35653"/>
          <a:stretch/>
        </p:blipFill>
        <p:spPr>
          <a:xfrm>
            <a:off x="3775436" y="1416566"/>
            <a:ext cx="4741682" cy="4957399"/>
          </a:xfrm>
          <a:prstGeom prst="rect">
            <a:avLst/>
          </a:prstGeom>
        </p:spPr>
      </p:pic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93E7968-9889-6B35-B328-D7E810A06681}"/>
              </a:ext>
            </a:extLst>
          </p:cNvPr>
          <p:cNvSpPr/>
          <p:nvPr/>
        </p:nvSpPr>
        <p:spPr>
          <a:xfrm rot="19323918">
            <a:off x="3911532" y="1535898"/>
            <a:ext cx="1797289" cy="1925331"/>
          </a:xfrm>
          <a:prstGeom prst="triangle">
            <a:avLst>
              <a:gd name="adj" fmla="val 392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458765E-B912-1F26-3DB5-57C33AA1E3FA}"/>
              </a:ext>
            </a:extLst>
          </p:cNvPr>
          <p:cNvCxnSpPr/>
          <p:nvPr/>
        </p:nvCxnSpPr>
        <p:spPr>
          <a:xfrm flipV="1">
            <a:off x="5491113" y="3478491"/>
            <a:ext cx="2573518" cy="23849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78A5D7D-BFB3-974E-1A42-B7A9A1088B98}"/>
              </a:ext>
            </a:extLst>
          </p:cNvPr>
          <p:cNvCxnSpPr/>
          <p:nvPr/>
        </p:nvCxnSpPr>
        <p:spPr>
          <a:xfrm flipH="1" flipV="1">
            <a:off x="4039186" y="1859573"/>
            <a:ext cx="1419958" cy="4004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/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IT" sz="1800" i="1" kern="1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/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/>
              <p:nvPr/>
            </p:nvSpPr>
            <p:spPr>
              <a:xfrm>
                <a:off x="3775436" y="3599250"/>
                <a:ext cx="875432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1800" b="0" i="1" kern="100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IT" i="1" kern="1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36" y="3599250"/>
                <a:ext cx="87543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46FABA8-E843-603A-8FBD-775DB6872520}"/>
                  </a:ext>
                </a:extLst>
              </p:cNvPr>
              <p:cNvSpPr txBox="1"/>
              <p:nvPr/>
            </p:nvSpPr>
            <p:spPr>
              <a:xfrm>
                <a:off x="3500498" y="1567647"/>
                <a:ext cx="371447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IT" sz="1800" i="1" kern="10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46FABA8-E843-603A-8FBD-775DB687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98" y="1567647"/>
                <a:ext cx="371447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9043FE-284E-97D4-58DF-0FE11C68FF74}"/>
                  </a:ext>
                </a:extLst>
              </p:cNvPr>
              <p:cNvSpPr txBox="1"/>
              <p:nvPr/>
            </p:nvSpPr>
            <p:spPr>
              <a:xfrm>
                <a:off x="6190677" y="1971723"/>
                <a:ext cx="367665" cy="688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800" b="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IT" sz="180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de-DE" sz="1800" b="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9043FE-284E-97D4-58DF-0FE11C68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77" y="1971723"/>
                <a:ext cx="367665" cy="688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B5BE944-28D3-6993-C74F-6A00A3AF5FBD}"/>
              </a:ext>
            </a:extLst>
          </p:cNvPr>
          <p:cNvCxnSpPr>
            <a:cxnSpLocks/>
          </p:cNvCxnSpPr>
          <p:nvPr/>
        </p:nvCxnSpPr>
        <p:spPr>
          <a:xfrm flipV="1">
            <a:off x="4725133" y="2707005"/>
            <a:ext cx="1394722" cy="111098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F027EDF-812C-D889-9633-6C8A243A62BF}"/>
              </a:ext>
            </a:extLst>
          </p:cNvPr>
          <p:cNvCxnSpPr>
            <a:cxnSpLocks/>
          </p:cNvCxnSpPr>
          <p:nvPr/>
        </p:nvCxnSpPr>
        <p:spPr>
          <a:xfrm flipH="1" flipV="1">
            <a:off x="4039186" y="1859573"/>
            <a:ext cx="685947" cy="195841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0DF005E-677D-DCE7-655E-577E9AFEABC2}"/>
                  </a:ext>
                </a:extLst>
              </p:cNvPr>
              <p:cNvSpPr txBox="1"/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0DF005E-677D-DCE7-655E-577E9AFE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25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/>
              <a:t>1. Change the scene description to triangles (and triangular patches).</a:t>
            </a:r>
            <a:endParaRPr lang="de-IT" sz="3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B1BB1FF-52F1-4020-33EB-3A784C44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1" r="35653"/>
          <a:stretch/>
        </p:blipFill>
        <p:spPr>
          <a:xfrm>
            <a:off x="3775436" y="1416566"/>
            <a:ext cx="4741682" cy="4957399"/>
          </a:xfrm>
          <a:prstGeom prst="rect">
            <a:avLst/>
          </a:prstGeom>
        </p:spPr>
      </p:pic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93E7968-9889-6B35-B328-D7E810A06681}"/>
              </a:ext>
            </a:extLst>
          </p:cNvPr>
          <p:cNvSpPr/>
          <p:nvPr/>
        </p:nvSpPr>
        <p:spPr>
          <a:xfrm rot="19035379">
            <a:off x="5985851" y="2375715"/>
            <a:ext cx="1655329" cy="1895571"/>
          </a:xfrm>
          <a:prstGeom prst="triangle">
            <a:avLst>
              <a:gd name="adj" fmla="val 454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458765E-B912-1F26-3DB5-57C33AA1E3FA}"/>
              </a:ext>
            </a:extLst>
          </p:cNvPr>
          <p:cNvCxnSpPr/>
          <p:nvPr/>
        </p:nvCxnSpPr>
        <p:spPr>
          <a:xfrm flipV="1">
            <a:off x="5491113" y="3478491"/>
            <a:ext cx="2573518" cy="23849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78A5D7D-BFB3-974E-1A42-B7A9A1088B98}"/>
              </a:ext>
            </a:extLst>
          </p:cNvPr>
          <p:cNvCxnSpPr/>
          <p:nvPr/>
        </p:nvCxnSpPr>
        <p:spPr>
          <a:xfrm flipH="1" flipV="1">
            <a:off x="4039186" y="1859573"/>
            <a:ext cx="1419958" cy="4004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/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IT" sz="1800" i="1" kern="1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/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/>
              <p:nvPr/>
            </p:nvSpPr>
            <p:spPr>
              <a:xfrm>
                <a:off x="6813515" y="4492482"/>
                <a:ext cx="871649" cy="688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1800" b="0" i="1" kern="100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IT" i="1" kern="1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515" y="4492482"/>
                <a:ext cx="871649" cy="688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46FABA8-E843-603A-8FBD-775DB6872520}"/>
                  </a:ext>
                </a:extLst>
              </p:cNvPr>
              <p:cNvSpPr txBox="1"/>
              <p:nvPr/>
            </p:nvSpPr>
            <p:spPr>
              <a:xfrm>
                <a:off x="5883018" y="1878030"/>
                <a:ext cx="371447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IT" sz="1800" i="1" kern="10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46FABA8-E843-603A-8FBD-775DB687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18" y="1878030"/>
                <a:ext cx="371447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9043FE-284E-97D4-58DF-0FE11C68FF74}"/>
                  </a:ext>
                </a:extLst>
              </p:cNvPr>
              <p:cNvSpPr txBox="1"/>
              <p:nvPr/>
            </p:nvSpPr>
            <p:spPr>
              <a:xfrm>
                <a:off x="8149453" y="3460163"/>
                <a:ext cx="367665" cy="688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800" b="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IT" sz="180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de-DE" sz="1800" b="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9043FE-284E-97D4-58DF-0FE11C68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53" y="3460163"/>
                <a:ext cx="367665" cy="688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FE3D6-057F-69EC-C3F4-D7AE2115BA91}"/>
              </a:ext>
            </a:extLst>
          </p:cNvPr>
          <p:cNvCxnSpPr>
            <a:cxnSpLocks/>
          </p:cNvCxnSpPr>
          <p:nvPr/>
        </p:nvCxnSpPr>
        <p:spPr>
          <a:xfrm flipV="1">
            <a:off x="6867641" y="3485893"/>
            <a:ext cx="1190931" cy="111282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C786A95-ABB1-AA5D-A0E1-7178DFF8601E}"/>
              </a:ext>
            </a:extLst>
          </p:cNvPr>
          <p:cNvCxnSpPr>
            <a:cxnSpLocks/>
            <a:endCxn id="9" idx="0"/>
          </p:cNvCxnSpPr>
          <p:nvPr/>
        </p:nvCxnSpPr>
        <p:spPr>
          <a:xfrm flipH="1" flipV="1">
            <a:off x="6115263" y="2678254"/>
            <a:ext cx="752378" cy="192046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B2433C9-D8C1-6344-16FE-55C20E337C45}"/>
                  </a:ext>
                </a:extLst>
              </p:cNvPr>
              <p:cNvSpPr txBox="1"/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B2433C9-D8C1-6344-16FE-55C20E337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8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/>
              <a:t>1. Change the scene description to triangles (and triangular patches).</a:t>
            </a:r>
            <a:endParaRPr lang="de-IT" sz="3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B1BB1FF-52F1-4020-33EB-3A784C44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1" r="35653"/>
          <a:stretch/>
        </p:blipFill>
        <p:spPr>
          <a:xfrm>
            <a:off x="3775436" y="1416566"/>
            <a:ext cx="4741682" cy="4957399"/>
          </a:xfrm>
          <a:prstGeom prst="rect">
            <a:avLst/>
          </a:prstGeom>
        </p:spPr>
      </p:pic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93E7968-9889-6B35-B328-D7E810A06681}"/>
              </a:ext>
            </a:extLst>
          </p:cNvPr>
          <p:cNvSpPr/>
          <p:nvPr/>
        </p:nvSpPr>
        <p:spPr>
          <a:xfrm rot="19288231" flipV="1">
            <a:off x="5195705" y="3038605"/>
            <a:ext cx="1704617" cy="1943801"/>
          </a:xfrm>
          <a:prstGeom prst="triangle">
            <a:avLst>
              <a:gd name="adj" fmla="val 664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458765E-B912-1F26-3DB5-57C33AA1E3FA}"/>
              </a:ext>
            </a:extLst>
          </p:cNvPr>
          <p:cNvCxnSpPr/>
          <p:nvPr/>
        </p:nvCxnSpPr>
        <p:spPr>
          <a:xfrm flipV="1">
            <a:off x="5491113" y="3478491"/>
            <a:ext cx="2573518" cy="23849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78A5D7D-BFB3-974E-1A42-B7A9A1088B98}"/>
              </a:ext>
            </a:extLst>
          </p:cNvPr>
          <p:cNvCxnSpPr/>
          <p:nvPr/>
        </p:nvCxnSpPr>
        <p:spPr>
          <a:xfrm flipH="1" flipV="1">
            <a:off x="4039186" y="1859573"/>
            <a:ext cx="1419958" cy="4004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/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IT" sz="1800" i="1" kern="1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4A9C79-1950-F6C1-56EA-9687C563E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80" y="1382981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/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45A4BB-1F7A-A78E-DA07-C2A9B31C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53" y="3075727"/>
                <a:ext cx="367665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/>
              <p:nvPr/>
            </p:nvSpPr>
            <p:spPr>
              <a:xfrm>
                <a:off x="6921971" y="4521183"/>
                <a:ext cx="583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kern="10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de-IT" i="1" kern="1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9ADC04-737E-DBC8-77A6-A0FF946E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971" y="4521183"/>
                <a:ext cx="583045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46FABA8-E843-603A-8FBD-775DB6872520}"/>
                  </a:ext>
                </a:extLst>
              </p:cNvPr>
              <p:cNvSpPr txBox="1"/>
              <p:nvPr/>
            </p:nvSpPr>
            <p:spPr>
              <a:xfrm>
                <a:off x="5883018" y="1878030"/>
                <a:ext cx="1281248" cy="688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i="1" kern="10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kern="1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kern="1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 kern="1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i="1" kern="1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IT" i="1" kern="1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de-DE" b="0" i="1" kern="10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acc>
                      <m:r>
                        <a:rPr lang="de-DE" b="0" i="1" kern="10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46FABA8-E843-603A-8FBD-775DB687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18" y="1878030"/>
                <a:ext cx="1281248" cy="688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9043FE-284E-97D4-58DF-0FE11C68FF74}"/>
                  </a:ext>
                </a:extLst>
              </p:cNvPr>
              <p:cNvSpPr txBox="1"/>
              <p:nvPr/>
            </p:nvSpPr>
            <p:spPr>
              <a:xfrm>
                <a:off x="3911904" y="3551196"/>
                <a:ext cx="579261" cy="688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kern="100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800" b="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IT" sz="180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b="0" i="1" kern="100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de-DE" sz="1800" b="0" i="1" kern="100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IT" sz="1800" kern="1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9043FE-284E-97D4-58DF-0FE11C68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904" y="3551196"/>
                <a:ext cx="579261" cy="688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009CA76-9EA3-CFFA-2767-DCFE6B864F35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109350" y="2719282"/>
            <a:ext cx="758568" cy="188177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3384D8F-5405-7AFF-D610-E47CDE6266D1}"/>
              </a:ext>
            </a:extLst>
          </p:cNvPr>
          <p:cNvCxnSpPr>
            <a:cxnSpLocks/>
            <a:endCxn id="9" idx="2"/>
          </p:cNvCxnSpPr>
          <p:nvPr/>
        </p:nvCxnSpPr>
        <p:spPr>
          <a:xfrm flipH="1">
            <a:off x="4775849" y="2701867"/>
            <a:ext cx="1345800" cy="107925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17F1C51-C263-4D10-2549-4D0B2569F295}"/>
                  </a:ext>
                </a:extLst>
              </p:cNvPr>
              <p:cNvSpPr txBox="1"/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IT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IT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17F1C51-C263-4D10-2549-4D0B2569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28" y="6021472"/>
                <a:ext cx="46583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553ED-0B1E-29BB-2B73-8F9F19EA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2. Implement a ray-triangle intersection test.</a:t>
            </a:r>
            <a:endParaRPr lang="de-IT" sz="3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5F3AF75-3C42-4778-2373-CBF2C19D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60" y="2204720"/>
            <a:ext cx="5099880" cy="3704192"/>
          </a:xfrm>
          <a:prstGeom prst="rect">
            <a:avLst/>
          </a:prstGeom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574F1852-5903-AAF5-8711-2BF8326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741058" cy="3959352"/>
          </a:xfrm>
        </p:spPr>
        <p:txBody>
          <a:bodyPr anchor="ctr">
            <a:normAutofit/>
          </a:bodyPr>
          <a:lstStyle/>
          <a:p>
            <a:r>
              <a:rPr lang="en-US" dirty="0"/>
              <a:t>Ray-Plane intersection testing</a:t>
            </a:r>
          </a:p>
        </p:txBody>
      </p:sp>
    </p:spTree>
    <p:extLst>
      <p:ext uri="{BB962C8B-B14F-4D97-AF65-F5344CB8AC3E}">
        <p14:creationId xmlns:p14="http://schemas.microsoft.com/office/powerpoint/2010/main" val="113115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Breitbild</PresentationFormat>
  <Paragraphs>57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</vt:lpstr>
      <vt:lpstr>Advanced Computer Graphics Practical Session</vt:lpstr>
      <vt:lpstr>1. Change the scene description to triangles (and triangular patches).</vt:lpstr>
      <vt:lpstr>1. Change the scene description to triangles (and triangular patches).</vt:lpstr>
      <vt:lpstr>1. Change the scene description to triangles (and triangular patches).</vt:lpstr>
      <vt:lpstr>1. Change the scene description to triangles (and triangular patches).</vt:lpstr>
      <vt:lpstr>1. Change the scene description to triangles (and triangular patches).</vt:lpstr>
      <vt:lpstr>1. Change the scene description to triangles (and triangular patches).</vt:lpstr>
      <vt:lpstr>1. Change the scene description to triangles (and triangular patches).</vt:lpstr>
      <vt:lpstr>2. Implement a ray-triangle intersection test.</vt:lpstr>
      <vt:lpstr>2. Implement a ray-triangle intersection test.</vt:lpstr>
      <vt:lpstr>3. Change the Monte-Carlo integration to triangles, thus requiring a uniform sampling method in the triangle area.</vt:lpstr>
      <vt:lpstr>4. Compare the resulting renderings with those obtained with the original code.</vt:lpstr>
      <vt:lpstr>4. Compare the resulting renderings with those obtained with the original code.</vt:lpstr>
      <vt:lpstr>4. Compare the resulting renderings with those obtained with the original code.</vt:lpstr>
      <vt:lpstr>4. Compare the resulting renderings with those obtained with the original code.</vt:lpstr>
      <vt:lpstr>4. Compare the resulting renderings with those obtained with the original code.</vt:lpstr>
      <vt:lpstr>A short look through 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Graphics Practical Session</dc:title>
  <dc:creator>Thomas</dc:creator>
  <cp:lastModifiedBy>Thomas</cp:lastModifiedBy>
  <cp:revision>14</cp:revision>
  <dcterms:created xsi:type="dcterms:W3CDTF">2023-04-23T12:31:35Z</dcterms:created>
  <dcterms:modified xsi:type="dcterms:W3CDTF">2023-04-23T20:55:45Z</dcterms:modified>
</cp:coreProperties>
</file>