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67" r:id="rId2"/>
    <p:sldId id="353" r:id="rId3"/>
    <p:sldId id="374" r:id="rId4"/>
    <p:sldId id="377" r:id="rId5"/>
    <p:sldId id="378" r:id="rId6"/>
    <p:sldId id="376" r:id="rId7"/>
    <p:sldId id="375" r:id="rId8"/>
    <p:sldId id="344" r:id="rId9"/>
    <p:sldId id="345" r:id="rId10"/>
    <p:sldId id="359" r:id="rId11"/>
    <p:sldId id="347" r:id="rId12"/>
    <p:sldId id="368" r:id="rId13"/>
    <p:sldId id="350" r:id="rId14"/>
    <p:sldId id="352" r:id="rId15"/>
    <p:sldId id="370" r:id="rId16"/>
    <p:sldId id="369" r:id="rId17"/>
    <p:sldId id="382" r:id="rId18"/>
    <p:sldId id="354" r:id="rId19"/>
    <p:sldId id="380" r:id="rId20"/>
    <p:sldId id="381" r:id="rId21"/>
    <p:sldId id="379" r:id="rId22"/>
    <p:sldId id="356" r:id="rId23"/>
    <p:sldId id="358" r:id="rId24"/>
  </p:sldIdLst>
  <p:sldSz cx="9144000" cy="6858000" type="screen4x3"/>
  <p:notesSz cx="6858000" cy="9144000"/>
  <p:defaultTextStyle>
    <a:defPPr>
      <a:defRPr lang="de-DE"/>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CC"/>
    <a:srgbClr val="0099FF"/>
    <a:srgbClr val="63A8C7"/>
    <a:srgbClr val="FFFF99"/>
    <a:srgbClr val="FEE4A2"/>
    <a:srgbClr val="00FF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93" autoAdjust="0"/>
    <p:restoredTop sz="94660"/>
  </p:normalViewPr>
  <p:slideViewPr>
    <p:cSldViewPr>
      <p:cViewPr>
        <p:scale>
          <a:sx n="100" d="100"/>
          <a:sy n="100" d="100"/>
        </p:scale>
        <p:origin x="-1452" y="22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CH"/>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CH"/>
          </a:p>
        </p:txBody>
      </p:sp>
      <p:sp>
        <p:nvSpPr>
          <p:cNvPr id="4" name="Datumsplatzhalter 3"/>
          <p:cNvSpPr>
            <a:spLocks noGrp="1"/>
          </p:cNvSpPr>
          <p:nvPr>
            <p:ph type="dt" sz="half" idx="10"/>
          </p:nvPr>
        </p:nvSpPr>
        <p:spPr/>
        <p:txBody>
          <a:bodyPr/>
          <a:lstStyle>
            <a:lvl1pPr>
              <a:defRPr/>
            </a:lvl1pPr>
          </a:lstStyle>
          <a:p>
            <a:pPr>
              <a:defRPr/>
            </a:pPr>
            <a:fld id="{3755498F-9498-4BAB-9C70-039D3B771BFA}" type="datetimeFigureOut">
              <a:rPr lang="de-CH"/>
              <a:pPr>
                <a:defRPr/>
              </a:pPr>
              <a:t>18.08.2015</a:t>
            </a:fld>
            <a:endParaRPr lang="de-CH"/>
          </a:p>
        </p:txBody>
      </p:sp>
      <p:sp>
        <p:nvSpPr>
          <p:cNvPr id="5" name="Fußzeilenplatzhalter 4"/>
          <p:cNvSpPr>
            <a:spLocks noGrp="1"/>
          </p:cNvSpPr>
          <p:nvPr>
            <p:ph type="ftr" sz="quarter" idx="11"/>
          </p:nvPr>
        </p:nvSpPr>
        <p:spPr/>
        <p:txBody>
          <a:bodyPr/>
          <a:lstStyle>
            <a:lvl1pPr>
              <a:defRPr/>
            </a:lvl1pPr>
          </a:lstStyle>
          <a:p>
            <a:pPr>
              <a:defRPr/>
            </a:pPr>
            <a:endParaRPr lang="de-CH"/>
          </a:p>
        </p:txBody>
      </p:sp>
      <p:sp>
        <p:nvSpPr>
          <p:cNvPr id="6" name="Foliennummernplatzhalter 5"/>
          <p:cNvSpPr>
            <a:spLocks noGrp="1"/>
          </p:cNvSpPr>
          <p:nvPr>
            <p:ph type="sldNum" sz="quarter" idx="12"/>
          </p:nvPr>
        </p:nvSpPr>
        <p:spPr/>
        <p:txBody>
          <a:bodyPr/>
          <a:lstStyle>
            <a:lvl1pPr>
              <a:defRPr/>
            </a:lvl1pPr>
          </a:lstStyle>
          <a:p>
            <a:pPr>
              <a:defRPr/>
            </a:pPr>
            <a:fld id="{5AA57D32-7E5F-4730-B996-ED8F7E3E8DA6}" type="slidenum">
              <a:rPr lang="de-CH"/>
              <a:pPr>
                <a:defRPr/>
              </a:pPr>
              <a:t>‹Nr.›</a:t>
            </a:fld>
            <a:endParaRPr lang="de-CH"/>
          </a:p>
        </p:txBody>
      </p:sp>
    </p:spTree>
    <p:extLst>
      <p:ext uri="{BB962C8B-B14F-4D97-AF65-F5344CB8AC3E}">
        <p14:creationId xmlns:p14="http://schemas.microsoft.com/office/powerpoint/2010/main" val="1464730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Datumsplatzhalter 3"/>
          <p:cNvSpPr>
            <a:spLocks noGrp="1"/>
          </p:cNvSpPr>
          <p:nvPr>
            <p:ph type="dt" sz="half" idx="10"/>
          </p:nvPr>
        </p:nvSpPr>
        <p:spPr/>
        <p:txBody>
          <a:bodyPr/>
          <a:lstStyle>
            <a:lvl1pPr>
              <a:defRPr/>
            </a:lvl1pPr>
          </a:lstStyle>
          <a:p>
            <a:pPr>
              <a:defRPr/>
            </a:pPr>
            <a:fld id="{3D83B86A-8733-4146-B0EA-31F5140A4AA1}" type="datetimeFigureOut">
              <a:rPr lang="de-CH"/>
              <a:pPr>
                <a:defRPr/>
              </a:pPr>
              <a:t>18.08.2015</a:t>
            </a:fld>
            <a:endParaRPr lang="de-CH"/>
          </a:p>
        </p:txBody>
      </p:sp>
      <p:sp>
        <p:nvSpPr>
          <p:cNvPr id="5" name="Fußzeilenplatzhalter 4"/>
          <p:cNvSpPr>
            <a:spLocks noGrp="1"/>
          </p:cNvSpPr>
          <p:nvPr>
            <p:ph type="ftr" sz="quarter" idx="11"/>
          </p:nvPr>
        </p:nvSpPr>
        <p:spPr/>
        <p:txBody>
          <a:bodyPr/>
          <a:lstStyle>
            <a:lvl1pPr>
              <a:defRPr/>
            </a:lvl1pPr>
          </a:lstStyle>
          <a:p>
            <a:pPr>
              <a:defRPr/>
            </a:pPr>
            <a:endParaRPr lang="de-CH"/>
          </a:p>
        </p:txBody>
      </p:sp>
      <p:sp>
        <p:nvSpPr>
          <p:cNvPr id="6" name="Foliennummernplatzhalter 5"/>
          <p:cNvSpPr>
            <a:spLocks noGrp="1"/>
          </p:cNvSpPr>
          <p:nvPr>
            <p:ph type="sldNum" sz="quarter" idx="12"/>
          </p:nvPr>
        </p:nvSpPr>
        <p:spPr/>
        <p:txBody>
          <a:bodyPr/>
          <a:lstStyle>
            <a:lvl1pPr>
              <a:defRPr/>
            </a:lvl1pPr>
          </a:lstStyle>
          <a:p>
            <a:pPr>
              <a:defRPr/>
            </a:pPr>
            <a:fld id="{9A541733-49CC-4CEA-A6F7-FF1F8805D67A}" type="slidenum">
              <a:rPr lang="de-CH"/>
              <a:pPr>
                <a:defRPr/>
              </a:pPr>
              <a:t>‹Nr.›</a:t>
            </a:fld>
            <a:endParaRPr lang="de-CH"/>
          </a:p>
        </p:txBody>
      </p:sp>
    </p:spTree>
    <p:extLst>
      <p:ext uri="{BB962C8B-B14F-4D97-AF65-F5344CB8AC3E}">
        <p14:creationId xmlns:p14="http://schemas.microsoft.com/office/powerpoint/2010/main" val="1837868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Titelmasterformat durch Klicken bearbeiten</a:t>
            </a:r>
            <a:endParaRPr lang="de-CH"/>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Datumsplatzhalter 3"/>
          <p:cNvSpPr>
            <a:spLocks noGrp="1"/>
          </p:cNvSpPr>
          <p:nvPr>
            <p:ph type="dt" sz="half" idx="10"/>
          </p:nvPr>
        </p:nvSpPr>
        <p:spPr/>
        <p:txBody>
          <a:bodyPr/>
          <a:lstStyle>
            <a:lvl1pPr>
              <a:defRPr/>
            </a:lvl1pPr>
          </a:lstStyle>
          <a:p>
            <a:pPr>
              <a:defRPr/>
            </a:pPr>
            <a:fld id="{E0470868-F630-4CEF-B760-7EDD92F79678}" type="datetimeFigureOut">
              <a:rPr lang="de-CH"/>
              <a:pPr>
                <a:defRPr/>
              </a:pPr>
              <a:t>18.08.2015</a:t>
            </a:fld>
            <a:endParaRPr lang="de-CH"/>
          </a:p>
        </p:txBody>
      </p:sp>
      <p:sp>
        <p:nvSpPr>
          <p:cNvPr id="5" name="Fußzeilenplatzhalter 4"/>
          <p:cNvSpPr>
            <a:spLocks noGrp="1"/>
          </p:cNvSpPr>
          <p:nvPr>
            <p:ph type="ftr" sz="quarter" idx="11"/>
          </p:nvPr>
        </p:nvSpPr>
        <p:spPr/>
        <p:txBody>
          <a:bodyPr/>
          <a:lstStyle>
            <a:lvl1pPr>
              <a:defRPr/>
            </a:lvl1pPr>
          </a:lstStyle>
          <a:p>
            <a:pPr>
              <a:defRPr/>
            </a:pPr>
            <a:endParaRPr lang="de-CH"/>
          </a:p>
        </p:txBody>
      </p:sp>
      <p:sp>
        <p:nvSpPr>
          <p:cNvPr id="6" name="Foliennummernplatzhalter 5"/>
          <p:cNvSpPr>
            <a:spLocks noGrp="1"/>
          </p:cNvSpPr>
          <p:nvPr>
            <p:ph type="sldNum" sz="quarter" idx="12"/>
          </p:nvPr>
        </p:nvSpPr>
        <p:spPr/>
        <p:txBody>
          <a:bodyPr/>
          <a:lstStyle>
            <a:lvl1pPr>
              <a:defRPr/>
            </a:lvl1pPr>
          </a:lstStyle>
          <a:p>
            <a:pPr>
              <a:defRPr/>
            </a:pPr>
            <a:fld id="{6E37B4C8-9DF1-40BE-96D3-AA0264427141}" type="slidenum">
              <a:rPr lang="de-CH"/>
              <a:pPr>
                <a:defRPr/>
              </a:pPr>
              <a:t>‹Nr.›</a:t>
            </a:fld>
            <a:endParaRPr lang="de-CH"/>
          </a:p>
        </p:txBody>
      </p:sp>
    </p:spTree>
    <p:extLst>
      <p:ext uri="{BB962C8B-B14F-4D97-AF65-F5344CB8AC3E}">
        <p14:creationId xmlns:p14="http://schemas.microsoft.com/office/powerpoint/2010/main" val="2034221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Datumsplatzhalter 3"/>
          <p:cNvSpPr>
            <a:spLocks noGrp="1"/>
          </p:cNvSpPr>
          <p:nvPr>
            <p:ph type="dt" sz="half" idx="10"/>
          </p:nvPr>
        </p:nvSpPr>
        <p:spPr/>
        <p:txBody>
          <a:bodyPr/>
          <a:lstStyle>
            <a:lvl1pPr>
              <a:defRPr/>
            </a:lvl1pPr>
          </a:lstStyle>
          <a:p>
            <a:pPr>
              <a:defRPr/>
            </a:pPr>
            <a:fld id="{DEE4727D-FD90-4A36-AD5A-BC983ED7D13D}" type="datetimeFigureOut">
              <a:rPr lang="de-CH"/>
              <a:pPr>
                <a:defRPr/>
              </a:pPr>
              <a:t>18.08.2015</a:t>
            </a:fld>
            <a:endParaRPr lang="de-CH"/>
          </a:p>
        </p:txBody>
      </p:sp>
      <p:sp>
        <p:nvSpPr>
          <p:cNvPr id="5" name="Fußzeilenplatzhalter 4"/>
          <p:cNvSpPr>
            <a:spLocks noGrp="1"/>
          </p:cNvSpPr>
          <p:nvPr>
            <p:ph type="ftr" sz="quarter" idx="11"/>
          </p:nvPr>
        </p:nvSpPr>
        <p:spPr/>
        <p:txBody>
          <a:bodyPr/>
          <a:lstStyle>
            <a:lvl1pPr>
              <a:defRPr/>
            </a:lvl1pPr>
          </a:lstStyle>
          <a:p>
            <a:pPr>
              <a:defRPr/>
            </a:pPr>
            <a:endParaRPr lang="de-CH"/>
          </a:p>
        </p:txBody>
      </p:sp>
      <p:sp>
        <p:nvSpPr>
          <p:cNvPr id="6" name="Foliennummernplatzhalter 5"/>
          <p:cNvSpPr>
            <a:spLocks noGrp="1"/>
          </p:cNvSpPr>
          <p:nvPr>
            <p:ph type="sldNum" sz="quarter" idx="12"/>
          </p:nvPr>
        </p:nvSpPr>
        <p:spPr/>
        <p:txBody>
          <a:bodyPr/>
          <a:lstStyle>
            <a:lvl1pPr>
              <a:defRPr/>
            </a:lvl1pPr>
          </a:lstStyle>
          <a:p>
            <a:pPr>
              <a:defRPr/>
            </a:pPr>
            <a:fld id="{9308D704-A3FB-469A-BBC2-5320AE2E3A02}" type="slidenum">
              <a:rPr lang="de-CH"/>
              <a:pPr>
                <a:defRPr/>
              </a:pPr>
              <a:t>‹Nr.›</a:t>
            </a:fld>
            <a:endParaRPr lang="de-CH"/>
          </a:p>
        </p:txBody>
      </p:sp>
    </p:spTree>
    <p:extLst>
      <p:ext uri="{BB962C8B-B14F-4D97-AF65-F5344CB8AC3E}">
        <p14:creationId xmlns:p14="http://schemas.microsoft.com/office/powerpoint/2010/main" val="2872938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CH"/>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lvl1pPr>
              <a:defRPr/>
            </a:lvl1pPr>
          </a:lstStyle>
          <a:p>
            <a:pPr>
              <a:defRPr/>
            </a:pPr>
            <a:fld id="{D1D8272E-6C2D-4CCF-8FDB-7325FD2D70B8}" type="datetimeFigureOut">
              <a:rPr lang="de-CH"/>
              <a:pPr>
                <a:defRPr/>
              </a:pPr>
              <a:t>18.08.2015</a:t>
            </a:fld>
            <a:endParaRPr lang="de-CH"/>
          </a:p>
        </p:txBody>
      </p:sp>
      <p:sp>
        <p:nvSpPr>
          <p:cNvPr id="5" name="Fußzeilenplatzhalter 4"/>
          <p:cNvSpPr>
            <a:spLocks noGrp="1"/>
          </p:cNvSpPr>
          <p:nvPr>
            <p:ph type="ftr" sz="quarter" idx="11"/>
          </p:nvPr>
        </p:nvSpPr>
        <p:spPr/>
        <p:txBody>
          <a:bodyPr/>
          <a:lstStyle>
            <a:lvl1pPr>
              <a:defRPr/>
            </a:lvl1pPr>
          </a:lstStyle>
          <a:p>
            <a:pPr>
              <a:defRPr/>
            </a:pPr>
            <a:endParaRPr lang="de-CH"/>
          </a:p>
        </p:txBody>
      </p:sp>
      <p:sp>
        <p:nvSpPr>
          <p:cNvPr id="6" name="Foliennummernplatzhalter 5"/>
          <p:cNvSpPr>
            <a:spLocks noGrp="1"/>
          </p:cNvSpPr>
          <p:nvPr>
            <p:ph type="sldNum" sz="quarter" idx="12"/>
          </p:nvPr>
        </p:nvSpPr>
        <p:spPr/>
        <p:txBody>
          <a:bodyPr/>
          <a:lstStyle>
            <a:lvl1pPr>
              <a:defRPr/>
            </a:lvl1pPr>
          </a:lstStyle>
          <a:p>
            <a:pPr>
              <a:defRPr/>
            </a:pPr>
            <a:fld id="{5786293E-EE4D-472B-8A25-E37C4891A604}" type="slidenum">
              <a:rPr lang="de-CH"/>
              <a:pPr>
                <a:defRPr/>
              </a:pPr>
              <a:t>‹Nr.›</a:t>
            </a:fld>
            <a:endParaRPr lang="de-CH"/>
          </a:p>
        </p:txBody>
      </p:sp>
    </p:spTree>
    <p:extLst>
      <p:ext uri="{BB962C8B-B14F-4D97-AF65-F5344CB8AC3E}">
        <p14:creationId xmlns:p14="http://schemas.microsoft.com/office/powerpoint/2010/main" val="1067413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5" name="Datumsplatzhalter 3"/>
          <p:cNvSpPr>
            <a:spLocks noGrp="1"/>
          </p:cNvSpPr>
          <p:nvPr>
            <p:ph type="dt" sz="half" idx="10"/>
          </p:nvPr>
        </p:nvSpPr>
        <p:spPr/>
        <p:txBody>
          <a:bodyPr/>
          <a:lstStyle>
            <a:lvl1pPr>
              <a:defRPr/>
            </a:lvl1pPr>
          </a:lstStyle>
          <a:p>
            <a:pPr>
              <a:defRPr/>
            </a:pPr>
            <a:fld id="{C74731F3-BBEC-4FE5-9823-BC6228F3E48A}" type="datetimeFigureOut">
              <a:rPr lang="de-CH"/>
              <a:pPr>
                <a:defRPr/>
              </a:pPr>
              <a:t>18.08.2015</a:t>
            </a:fld>
            <a:endParaRPr lang="de-CH"/>
          </a:p>
        </p:txBody>
      </p:sp>
      <p:sp>
        <p:nvSpPr>
          <p:cNvPr id="6" name="Fußzeilenplatzhalter 4"/>
          <p:cNvSpPr>
            <a:spLocks noGrp="1"/>
          </p:cNvSpPr>
          <p:nvPr>
            <p:ph type="ftr" sz="quarter" idx="11"/>
          </p:nvPr>
        </p:nvSpPr>
        <p:spPr/>
        <p:txBody>
          <a:bodyPr/>
          <a:lstStyle>
            <a:lvl1pPr>
              <a:defRPr/>
            </a:lvl1pPr>
          </a:lstStyle>
          <a:p>
            <a:pPr>
              <a:defRPr/>
            </a:pPr>
            <a:endParaRPr lang="de-CH"/>
          </a:p>
        </p:txBody>
      </p:sp>
      <p:sp>
        <p:nvSpPr>
          <p:cNvPr id="7" name="Foliennummernplatzhalter 5"/>
          <p:cNvSpPr>
            <a:spLocks noGrp="1"/>
          </p:cNvSpPr>
          <p:nvPr>
            <p:ph type="sldNum" sz="quarter" idx="12"/>
          </p:nvPr>
        </p:nvSpPr>
        <p:spPr/>
        <p:txBody>
          <a:bodyPr/>
          <a:lstStyle>
            <a:lvl1pPr>
              <a:defRPr/>
            </a:lvl1pPr>
          </a:lstStyle>
          <a:p>
            <a:pPr>
              <a:defRPr/>
            </a:pPr>
            <a:fld id="{C2E486B9-E117-4B45-92D3-FF80A297AAB1}" type="slidenum">
              <a:rPr lang="de-CH"/>
              <a:pPr>
                <a:defRPr/>
              </a:pPr>
              <a:t>‹Nr.›</a:t>
            </a:fld>
            <a:endParaRPr lang="de-CH"/>
          </a:p>
        </p:txBody>
      </p:sp>
    </p:spTree>
    <p:extLst>
      <p:ext uri="{BB962C8B-B14F-4D97-AF65-F5344CB8AC3E}">
        <p14:creationId xmlns:p14="http://schemas.microsoft.com/office/powerpoint/2010/main" val="51530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CH"/>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7" name="Datumsplatzhalter 3"/>
          <p:cNvSpPr>
            <a:spLocks noGrp="1"/>
          </p:cNvSpPr>
          <p:nvPr>
            <p:ph type="dt" sz="half" idx="10"/>
          </p:nvPr>
        </p:nvSpPr>
        <p:spPr/>
        <p:txBody>
          <a:bodyPr/>
          <a:lstStyle>
            <a:lvl1pPr>
              <a:defRPr/>
            </a:lvl1pPr>
          </a:lstStyle>
          <a:p>
            <a:pPr>
              <a:defRPr/>
            </a:pPr>
            <a:fld id="{096CF1A5-1B16-4A3E-97B9-96989C1F17F8}" type="datetimeFigureOut">
              <a:rPr lang="de-CH"/>
              <a:pPr>
                <a:defRPr/>
              </a:pPr>
              <a:t>18.08.2015</a:t>
            </a:fld>
            <a:endParaRPr lang="de-CH"/>
          </a:p>
        </p:txBody>
      </p:sp>
      <p:sp>
        <p:nvSpPr>
          <p:cNvPr id="8" name="Fußzeilenplatzhalter 4"/>
          <p:cNvSpPr>
            <a:spLocks noGrp="1"/>
          </p:cNvSpPr>
          <p:nvPr>
            <p:ph type="ftr" sz="quarter" idx="11"/>
          </p:nvPr>
        </p:nvSpPr>
        <p:spPr/>
        <p:txBody>
          <a:bodyPr/>
          <a:lstStyle>
            <a:lvl1pPr>
              <a:defRPr/>
            </a:lvl1pPr>
          </a:lstStyle>
          <a:p>
            <a:pPr>
              <a:defRPr/>
            </a:pPr>
            <a:endParaRPr lang="de-CH"/>
          </a:p>
        </p:txBody>
      </p:sp>
      <p:sp>
        <p:nvSpPr>
          <p:cNvPr id="9" name="Foliennummernplatzhalter 5"/>
          <p:cNvSpPr>
            <a:spLocks noGrp="1"/>
          </p:cNvSpPr>
          <p:nvPr>
            <p:ph type="sldNum" sz="quarter" idx="12"/>
          </p:nvPr>
        </p:nvSpPr>
        <p:spPr/>
        <p:txBody>
          <a:bodyPr/>
          <a:lstStyle>
            <a:lvl1pPr>
              <a:defRPr/>
            </a:lvl1pPr>
          </a:lstStyle>
          <a:p>
            <a:pPr>
              <a:defRPr/>
            </a:pPr>
            <a:fld id="{0028D830-F244-42D4-8D44-B148E9D27F1C}" type="slidenum">
              <a:rPr lang="de-CH"/>
              <a:pPr>
                <a:defRPr/>
              </a:pPr>
              <a:t>‹Nr.›</a:t>
            </a:fld>
            <a:endParaRPr lang="de-CH"/>
          </a:p>
        </p:txBody>
      </p:sp>
    </p:spTree>
    <p:extLst>
      <p:ext uri="{BB962C8B-B14F-4D97-AF65-F5344CB8AC3E}">
        <p14:creationId xmlns:p14="http://schemas.microsoft.com/office/powerpoint/2010/main" val="1488087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Datumsplatzhalter 3"/>
          <p:cNvSpPr>
            <a:spLocks noGrp="1"/>
          </p:cNvSpPr>
          <p:nvPr>
            <p:ph type="dt" sz="half" idx="10"/>
          </p:nvPr>
        </p:nvSpPr>
        <p:spPr/>
        <p:txBody>
          <a:bodyPr/>
          <a:lstStyle>
            <a:lvl1pPr>
              <a:defRPr/>
            </a:lvl1pPr>
          </a:lstStyle>
          <a:p>
            <a:pPr>
              <a:defRPr/>
            </a:pPr>
            <a:fld id="{24B69C97-00B1-4E34-A0FA-1EA6D2C5B2FA}" type="datetimeFigureOut">
              <a:rPr lang="de-CH"/>
              <a:pPr>
                <a:defRPr/>
              </a:pPr>
              <a:t>18.08.2015</a:t>
            </a:fld>
            <a:endParaRPr lang="de-CH"/>
          </a:p>
        </p:txBody>
      </p:sp>
      <p:sp>
        <p:nvSpPr>
          <p:cNvPr id="4" name="Fußzeilenplatzhalter 4"/>
          <p:cNvSpPr>
            <a:spLocks noGrp="1"/>
          </p:cNvSpPr>
          <p:nvPr>
            <p:ph type="ftr" sz="quarter" idx="11"/>
          </p:nvPr>
        </p:nvSpPr>
        <p:spPr/>
        <p:txBody>
          <a:bodyPr/>
          <a:lstStyle>
            <a:lvl1pPr>
              <a:defRPr/>
            </a:lvl1pPr>
          </a:lstStyle>
          <a:p>
            <a:pPr>
              <a:defRPr/>
            </a:pPr>
            <a:endParaRPr lang="de-CH"/>
          </a:p>
        </p:txBody>
      </p:sp>
      <p:sp>
        <p:nvSpPr>
          <p:cNvPr id="5" name="Foliennummernplatzhalter 5"/>
          <p:cNvSpPr>
            <a:spLocks noGrp="1"/>
          </p:cNvSpPr>
          <p:nvPr>
            <p:ph type="sldNum" sz="quarter" idx="12"/>
          </p:nvPr>
        </p:nvSpPr>
        <p:spPr/>
        <p:txBody>
          <a:bodyPr/>
          <a:lstStyle>
            <a:lvl1pPr>
              <a:defRPr/>
            </a:lvl1pPr>
          </a:lstStyle>
          <a:p>
            <a:pPr>
              <a:defRPr/>
            </a:pPr>
            <a:fld id="{1C8D54D9-5622-402A-B669-2F79ED3A03F1}" type="slidenum">
              <a:rPr lang="de-CH"/>
              <a:pPr>
                <a:defRPr/>
              </a:pPr>
              <a:t>‹Nr.›</a:t>
            </a:fld>
            <a:endParaRPr lang="de-CH"/>
          </a:p>
        </p:txBody>
      </p:sp>
    </p:spTree>
    <p:extLst>
      <p:ext uri="{BB962C8B-B14F-4D97-AF65-F5344CB8AC3E}">
        <p14:creationId xmlns:p14="http://schemas.microsoft.com/office/powerpoint/2010/main" val="1518757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3"/>
          <p:cNvSpPr>
            <a:spLocks noGrp="1"/>
          </p:cNvSpPr>
          <p:nvPr>
            <p:ph type="dt" sz="half" idx="10"/>
          </p:nvPr>
        </p:nvSpPr>
        <p:spPr/>
        <p:txBody>
          <a:bodyPr/>
          <a:lstStyle>
            <a:lvl1pPr>
              <a:defRPr/>
            </a:lvl1pPr>
          </a:lstStyle>
          <a:p>
            <a:pPr>
              <a:defRPr/>
            </a:pPr>
            <a:fld id="{524465AF-9B7E-42EC-A0A0-602F77A4D68C}" type="datetimeFigureOut">
              <a:rPr lang="de-CH"/>
              <a:pPr>
                <a:defRPr/>
              </a:pPr>
              <a:t>18.08.2015</a:t>
            </a:fld>
            <a:endParaRPr lang="de-CH"/>
          </a:p>
        </p:txBody>
      </p:sp>
      <p:sp>
        <p:nvSpPr>
          <p:cNvPr id="3" name="Fußzeilenplatzhalter 4"/>
          <p:cNvSpPr>
            <a:spLocks noGrp="1"/>
          </p:cNvSpPr>
          <p:nvPr>
            <p:ph type="ftr" sz="quarter" idx="11"/>
          </p:nvPr>
        </p:nvSpPr>
        <p:spPr/>
        <p:txBody>
          <a:bodyPr/>
          <a:lstStyle>
            <a:lvl1pPr>
              <a:defRPr/>
            </a:lvl1pPr>
          </a:lstStyle>
          <a:p>
            <a:pPr>
              <a:defRPr/>
            </a:pPr>
            <a:endParaRPr lang="de-CH"/>
          </a:p>
        </p:txBody>
      </p:sp>
      <p:sp>
        <p:nvSpPr>
          <p:cNvPr id="4" name="Foliennummernplatzhalter 5"/>
          <p:cNvSpPr>
            <a:spLocks noGrp="1"/>
          </p:cNvSpPr>
          <p:nvPr>
            <p:ph type="sldNum" sz="quarter" idx="12"/>
          </p:nvPr>
        </p:nvSpPr>
        <p:spPr/>
        <p:txBody>
          <a:bodyPr/>
          <a:lstStyle>
            <a:lvl1pPr>
              <a:defRPr/>
            </a:lvl1pPr>
          </a:lstStyle>
          <a:p>
            <a:pPr>
              <a:defRPr/>
            </a:pPr>
            <a:fld id="{9FEFEF2F-3C3C-45E9-95CF-0CC94332580D}" type="slidenum">
              <a:rPr lang="de-CH"/>
              <a:pPr>
                <a:defRPr/>
              </a:pPr>
              <a:t>‹Nr.›</a:t>
            </a:fld>
            <a:endParaRPr lang="de-CH"/>
          </a:p>
        </p:txBody>
      </p:sp>
    </p:spTree>
    <p:extLst>
      <p:ext uri="{BB962C8B-B14F-4D97-AF65-F5344CB8AC3E}">
        <p14:creationId xmlns:p14="http://schemas.microsoft.com/office/powerpoint/2010/main" val="4134736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CH"/>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3"/>
          <p:cNvSpPr>
            <a:spLocks noGrp="1"/>
          </p:cNvSpPr>
          <p:nvPr>
            <p:ph type="dt" sz="half" idx="10"/>
          </p:nvPr>
        </p:nvSpPr>
        <p:spPr/>
        <p:txBody>
          <a:bodyPr/>
          <a:lstStyle>
            <a:lvl1pPr>
              <a:defRPr/>
            </a:lvl1pPr>
          </a:lstStyle>
          <a:p>
            <a:pPr>
              <a:defRPr/>
            </a:pPr>
            <a:fld id="{12DFF62D-EA97-428F-B3C4-E37412BA5B03}" type="datetimeFigureOut">
              <a:rPr lang="de-CH"/>
              <a:pPr>
                <a:defRPr/>
              </a:pPr>
              <a:t>18.08.2015</a:t>
            </a:fld>
            <a:endParaRPr lang="de-CH"/>
          </a:p>
        </p:txBody>
      </p:sp>
      <p:sp>
        <p:nvSpPr>
          <p:cNvPr id="6" name="Fußzeilenplatzhalter 4"/>
          <p:cNvSpPr>
            <a:spLocks noGrp="1"/>
          </p:cNvSpPr>
          <p:nvPr>
            <p:ph type="ftr" sz="quarter" idx="11"/>
          </p:nvPr>
        </p:nvSpPr>
        <p:spPr/>
        <p:txBody>
          <a:bodyPr/>
          <a:lstStyle>
            <a:lvl1pPr>
              <a:defRPr/>
            </a:lvl1pPr>
          </a:lstStyle>
          <a:p>
            <a:pPr>
              <a:defRPr/>
            </a:pPr>
            <a:endParaRPr lang="de-CH"/>
          </a:p>
        </p:txBody>
      </p:sp>
      <p:sp>
        <p:nvSpPr>
          <p:cNvPr id="7" name="Foliennummernplatzhalter 5"/>
          <p:cNvSpPr>
            <a:spLocks noGrp="1"/>
          </p:cNvSpPr>
          <p:nvPr>
            <p:ph type="sldNum" sz="quarter" idx="12"/>
          </p:nvPr>
        </p:nvSpPr>
        <p:spPr/>
        <p:txBody>
          <a:bodyPr/>
          <a:lstStyle>
            <a:lvl1pPr>
              <a:defRPr/>
            </a:lvl1pPr>
          </a:lstStyle>
          <a:p>
            <a:pPr>
              <a:defRPr/>
            </a:pPr>
            <a:fld id="{99A940F0-D728-4F13-8F25-05240A15FE7F}" type="slidenum">
              <a:rPr lang="de-CH"/>
              <a:pPr>
                <a:defRPr/>
              </a:pPr>
              <a:t>‹Nr.›</a:t>
            </a:fld>
            <a:endParaRPr lang="de-CH"/>
          </a:p>
        </p:txBody>
      </p:sp>
    </p:spTree>
    <p:extLst>
      <p:ext uri="{BB962C8B-B14F-4D97-AF65-F5344CB8AC3E}">
        <p14:creationId xmlns:p14="http://schemas.microsoft.com/office/powerpoint/2010/main" val="3890039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CH"/>
          </a:p>
        </p:txBody>
      </p:sp>
      <p:sp>
        <p:nvSpPr>
          <p:cNvPr id="3" name="Bildplatzhalt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CH"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3"/>
          <p:cNvSpPr>
            <a:spLocks noGrp="1"/>
          </p:cNvSpPr>
          <p:nvPr>
            <p:ph type="dt" sz="half" idx="10"/>
          </p:nvPr>
        </p:nvSpPr>
        <p:spPr/>
        <p:txBody>
          <a:bodyPr/>
          <a:lstStyle>
            <a:lvl1pPr>
              <a:defRPr/>
            </a:lvl1pPr>
          </a:lstStyle>
          <a:p>
            <a:pPr>
              <a:defRPr/>
            </a:pPr>
            <a:fld id="{8B455AC0-D609-4DA9-96A5-DE4EBD004DCB}" type="datetimeFigureOut">
              <a:rPr lang="de-CH"/>
              <a:pPr>
                <a:defRPr/>
              </a:pPr>
              <a:t>18.08.2015</a:t>
            </a:fld>
            <a:endParaRPr lang="de-CH"/>
          </a:p>
        </p:txBody>
      </p:sp>
      <p:sp>
        <p:nvSpPr>
          <p:cNvPr id="6" name="Fußzeilenplatzhalter 4"/>
          <p:cNvSpPr>
            <a:spLocks noGrp="1"/>
          </p:cNvSpPr>
          <p:nvPr>
            <p:ph type="ftr" sz="quarter" idx="11"/>
          </p:nvPr>
        </p:nvSpPr>
        <p:spPr/>
        <p:txBody>
          <a:bodyPr/>
          <a:lstStyle>
            <a:lvl1pPr>
              <a:defRPr/>
            </a:lvl1pPr>
          </a:lstStyle>
          <a:p>
            <a:pPr>
              <a:defRPr/>
            </a:pPr>
            <a:endParaRPr lang="de-CH"/>
          </a:p>
        </p:txBody>
      </p:sp>
      <p:sp>
        <p:nvSpPr>
          <p:cNvPr id="7" name="Foliennummernplatzhalter 5"/>
          <p:cNvSpPr>
            <a:spLocks noGrp="1"/>
          </p:cNvSpPr>
          <p:nvPr>
            <p:ph type="sldNum" sz="quarter" idx="12"/>
          </p:nvPr>
        </p:nvSpPr>
        <p:spPr/>
        <p:txBody>
          <a:bodyPr/>
          <a:lstStyle>
            <a:lvl1pPr>
              <a:defRPr/>
            </a:lvl1pPr>
          </a:lstStyle>
          <a:p>
            <a:pPr>
              <a:defRPr/>
            </a:pPr>
            <a:fld id="{2745C8EF-E3C2-48A7-AFDC-16253C1B595C}" type="slidenum">
              <a:rPr lang="de-CH"/>
              <a:pPr>
                <a:defRPr/>
              </a:pPr>
              <a:t>‹Nr.›</a:t>
            </a:fld>
            <a:endParaRPr lang="de-CH"/>
          </a:p>
        </p:txBody>
      </p:sp>
    </p:spTree>
    <p:extLst>
      <p:ext uri="{BB962C8B-B14F-4D97-AF65-F5344CB8AC3E}">
        <p14:creationId xmlns:p14="http://schemas.microsoft.com/office/powerpoint/2010/main" val="1625907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elplatzhalt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smtClean="0"/>
              <a:t>Titelmasterformat durch Klicken bearbeiten</a:t>
            </a:r>
            <a:endParaRPr lang="de-CH" altLang="de-DE" smtClean="0"/>
          </a:p>
        </p:txBody>
      </p:sp>
      <p:sp>
        <p:nvSpPr>
          <p:cNvPr id="1027" name="Textplatzhalt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de-DE" smtClean="0"/>
              <a:t>Textmasterformat bearbeiten</a:t>
            </a:r>
          </a:p>
          <a:p>
            <a:pPr lvl="1"/>
            <a:r>
              <a:rPr lang="de-DE" altLang="de-DE" smtClean="0"/>
              <a:t>Zweite Ebene</a:t>
            </a:r>
          </a:p>
          <a:p>
            <a:pPr lvl="2"/>
            <a:r>
              <a:rPr lang="de-DE" altLang="de-DE" smtClean="0"/>
              <a:t>Dritte Ebene</a:t>
            </a:r>
          </a:p>
          <a:p>
            <a:pPr lvl="3"/>
            <a:r>
              <a:rPr lang="de-DE" altLang="de-DE" smtClean="0"/>
              <a:t>Vierte Ebene</a:t>
            </a:r>
          </a:p>
          <a:p>
            <a:pPr lvl="4"/>
            <a:r>
              <a:rPr lang="de-DE" altLang="de-DE" smtClean="0"/>
              <a:t>Fünfte Ebene</a:t>
            </a:r>
            <a:endParaRPr lang="de-CH" altLang="de-DE" smtClean="0"/>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9004B817-C7C7-40B4-83D8-12C9F6BD9FF5}" type="datetimeFigureOut">
              <a:rPr lang="de-CH"/>
              <a:pPr>
                <a:defRPr/>
              </a:pPr>
              <a:t>18.08.2015</a:t>
            </a:fld>
            <a:endParaRPr lang="de-CH"/>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de-CH"/>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0AF8485-9F41-4471-8A5D-E892B5D00DFE}" type="slidenum">
              <a:rPr lang="de-CH"/>
              <a:pPr>
                <a:defRPr/>
              </a:pPr>
              <a:t>‹Nr.›</a:t>
            </a:fld>
            <a:endParaRPr lang="de-CH"/>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14.png"/><Relationship Id="rId9"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jpeg"/><Relationship Id="rId10" Type="http://schemas.openxmlformats.org/officeDocument/2006/relationships/hyperlink" Target="http://willkommen-in-muenchen.de/" TargetMode="External"/><Relationship Id="rId4" Type="http://schemas.openxmlformats.org/officeDocument/2006/relationships/image" Target="../media/image14.pn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14.png"/><Relationship Id="rId9" Type="http://schemas.openxmlformats.org/officeDocument/2006/relationships/image" Target="../media/image17.png"/></Relationships>
</file>

<file path=ppt/slides/_rels/slide15.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14.png"/><Relationship Id="rId9"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8.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image" Target="../media/image4.png"/><Relationship Id="rId7"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hyperlink" Target="http://willkommen-in-muenchen.de/" TargetMode="External"/><Relationship Id="rId4" Type="http://schemas.openxmlformats.org/officeDocument/2006/relationships/image" Target="../media/image5.jpeg"/><Relationship Id="rId9"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hyperlink" Target="http://supeyou.com/?invit=3t345" TargetMode="Externa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image" Target="../media/image4.png"/><Relationship Id="rId7"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hyperlink" Target="http://willkommen-in-muenchen.de/" TargetMode="External"/><Relationship Id="rId4" Type="http://schemas.openxmlformats.org/officeDocument/2006/relationships/image" Target="../media/image5.jpeg"/><Relationship Id="rId9" Type="http://schemas.openxmlformats.org/officeDocument/2006/relationships/image" Target="../media/image8.png"/></Relationships>
</file>

<file path=ppt/slides/_rels/slide2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image" Target="../media/image4.png"/><Relationship Id="rId7"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hyperlink" Target="http://willkommen-in-muenchen.de/" TargetMode="External"/><Relationship Id="rId4" Type="http://schemas.openxmlformats.org/officeDocument/2006/relationships/image" Target="../media/image5.jpeg"/><Relationship Id="rId9" Type="http://schemas.openxmlformats.org/officeDocument/2006/relationships/image" Target="../media/image8.png"/></Relationships>
</file>

<file path=ppt/slides/_rels/slide22.xml.rels><?xml version="1.0" encoding="UTF-8" standalone="yes"?>
<Relationships xmlns="http://schemas.openxmlformats.org/package/2006/relationships"><Relationship Id="rId8" Type="http://schemas.openxmlformats.org/officeDocument/2006/relationships/hyperlink" Target="http://willkommen-in-muenchen.de/" TargetMode="External"/><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7.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 Id="rId9" Type="http://schemas.openxmlformats.org/officeDocument/2006/relationships/hyperlink" Target="http://willkommen-in-muenchen.d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 Id="rId9" Type="http://schemas.openxmlformats.org/officeDocument/2006/relationships/hyperlink" Target="http://willkommen-in-muenchen.d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 Id="rId9" Type="http://schemas.openxmlformats.org/officeDocument/2006/relationships/hyperlink" Target="http://willkommen-in-muenchen.d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 Id="rId9" Type="http://schemas.openxmlformats.org/officeDocument/2006/relationships/hyperlink" Target="http://willkommen-in-muenchen.d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Scenario „Entry via Invitation“</a:t>
            </a:r>
            <a:endParaRPr lang="en-US" dirty="0"/>
          </a:p>
        </p:txBody>
      </p:sp>
      <p:sp>
        <p:nvSpPr>
          <p:cNvPr id="3" name="Textfeld 2"/>
          <p:cNvSpPr txBox="1"/>
          <p:nvPr/>
        </p:nvSpPr>
        <p:spPr>
          <a:xfrm>
            <a:off x="611560" y="1988840"/>
            <a:ext cx="8208912" cy="1384995"/>
          </a:xfrm>
          <a:prstGeom prst="rect">
            <a:avLst/>
          </a:prstGeom>
          <a:noFill/>
        </p:spPr>
        <p:txBody>
          <a:bodyPr wrap="square" rtlCol="0">
            <a:spAutoFit/>
          </a:bodyPr>
          <a:lstStyle/>
          <a:p>
            <a:pPr>
              <a:lnSpc>
                <a:spcPct val="150000"/>
              </a:lnSpc>
            </a:pPr>
            <a:r>
              <a:rPr lang="de-DE" sz="2800" dirty="0" smtClean="0">
                <a:solidFill>
                  <a:schemeClr val="tx1">
                    <a:lumMod val="50000"/>
                    <a:lumOff val="50000"/>
                  </a:schemeClr>
                </a:solidFill>
              </a:rPr>
              <a:t>This </a:t>
            </a:r>
            <a:r>
              <a:rPr lang="de-DE" sz="2800" dirty="0" err="1" smtClean="0">
                <a:solidFill>
                  <a:schemeClr val="tx1">
                    <a:lumMod val="50000"/>
                    <a:lumOff val="50000"/>
                  </a:schemeClr>
                </a:solidFill>
              </a:rPr>
              <a:t>scenario</a:t>
            </a:r>
            <a:r>
              <a:rPr lang="de-DE" sz="2800" dirty="0" smtClean="0">
                <a:solidFill>
                  <a:schemeClr val="tx1">
                    <a:lumMod val="50000"/>
                    <a:lumOff val="50000"/>
                  </a:schemeClr>
                </a:solidFill>
              </a:rPr>
              <a:t> </a:t>
            </a:r>
            <a:r>
              <a:rPr lang="de-DE" sz="2800" dirty="0" err="1" smtClean="0">
                <a:solidFill>
                  <a:schemeClr val="tx1">
                    <a:lumMod val="50000"/>
                    <a:lumOff val="50000"/>
                  </a:schemeClr>
                </a:solidFill>
              </a:rPr>
              <a:t>describes</a:t>
            </a:r>
            <a:r>
              <a:rPr lang="de-DE" sz="2800" dirty="0" smtClean="0">
                <a:solidFill>
                  <a:schemeClr val="tx1">
                    <a:lumMod val="50000"/>
                    <a:lumOff val="50000"/>
                  </a:schemeClr>
                </a:solidFill>
              </a:rPr>
              <a:t> Markus </a:t>
            </a:r>
            <a:r>
              <a:rPr lang="de-DE" sz="2800" dirty="0" err="1" smtClean="0">
                <a:solidFill>
                  <a:schemeClr val="tx1">
                    <a:lumMod val="50000"/>
                    <a:lumOff val="50000"/>
                  </a:schemeClr>
                </a:solidFill>
              </a:rPr>
              <a:t>following</a:t>
            </a:r>
            <a:r>
              <a:rPr lang="de-DE" sz="2800" dirty="0" smtClean="0">
                <a:solidFill>
                  <a:schemeClr val="tx1">
                    <a:lumMod val="50000"/>
                    <a:lumOff val="50000"/>
                  </a:schemeClr>
                </a:solidFill>
              </a:rPr>
              <a:t> an invitation from his </a:t>
            </a:r>
            <a:r>
              <a:rPr lang="de-DE" sz="2800" dirty="0" err="1" smtClean="0">
                <a:solidFill>
                  <a:schemeClr val="tx1">
                    <a:lumMod val="50000"/>
                    <a:lumOff val="50000"/>
                  </a:schemeClr>
                </a:solidFill>
              </a:rPr>
              <a:t>friend</a:t>
            </a:r>
            <a:r>
              <a:rPr lang="de-DE" sz="2800" dirty="0" smtClean="0">
                <a:solidFill>
                  <a:schemeClr val="tx1">
                    <a:lumMod val="50000"/>
                    <a:lumOff val="50000"/>
                  </a:schemeClr>
                </a:solidFill>
              </a:rPr>
              <a:t> Maria. Markus is a </a:t>
            </a:r>
            <a:r>
              <a:rPr lang="de-DE" sz="2800" dirty="0" err="1" smtClean="0">
                <a:solidFill>
                  <a:schemeClr val="tx1">
                    <a:lumMod val="50000"/>
                    <a:lumOff val="50000"/>
                  </a:schemeClr>
                </a:solidFill>
              </a:rPr>
              <a:t>Munich</a:t>
            </a:r>
            <a:r>
              <a:rPr lang="de-DE" sz="2800" dirty="0" smtClean="0">
                <a:solidFill>
                  <a:schemeClr val="tx1">
                    <a:lumMod val="50000"/>
                    <a:lumOff val="50000"/>
                  </a:schemeClr>
                </a:solidFill>
              </a:rPr>
              <a:t> </a:t>
            </a:r>
            <a:r>
              <a:rPr lang="de-DE" sz="2800" dirty="0" err="1" smtClean="0">
                <a:solidFill>
                  <a:schemeClr val="tx1">
                    <a:lumMod val="50000"/>
                    <a:lumOff val="50000"/>
                  </a:schemeClr>
                </a:solidFill>
              </a:rPr>
              <a:t>citizen</a:t>
            </a:r>
            <a:r>
              <a:rPr lang="de-DE" sz="2800" dirty="0" smtClean="0">
                <a:solidFill>
                  <a:schemeClr val="tx1">
                    <a:lumMod val="50000"/>
                    <a:lumOff val="50000"/>
                  </a:schemeClr>
                </a:solidFill>
              </a:rPr>
              <a:t>.</a:t>
            </a:r>
            <a:endParaRPr lang="en-US" sz="2800" dirty="0">
              <a:solidFill>
                <a:schemeClr val="tx1">
                  <a:lumMod val="50000"/>
                  <a:lumOff val="50000"/>
                </a:schemeClr>
              </a:solidFill>
            </a:endParaRPr>
          </a:p>
        </p:txBody>
      </p:sp>
    </p:spTree>
    <p:extLst>
      <p:ext uri="{BB962C8B-B14F-4D97-AF65-F5344CB8AC3E}">
        <p14:creationId xmlns:p14="http://schemas.microsoft.com/office/powerpoint/2010/main" val="42769292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uppieren 8"/>
          <p:cNvGrpSpPr/>
          <p:nvPr/>
        </p:nvGrpSpPr>
        <p:grpSpPr>
          <a:xfrm>
            <a:off x="395536" y="260649"/>
            <a:ext cx="3600000" cy="6399999"/>
            <a:chOff x="395536" y="260649"/>
            <a:chExt cx="3600000" cy="6399999"/>
          </a:xfrm>
        </p:grpSpPr>
        <p:sp>
          <p:nvSpPr>
            <p:cNvPr id="7" name="Rechteck 6"/>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8" name="Rechteck 7"/>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9" name="Picture 2" descr="Bildergebnis für user with mob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20" name="Wolkenförmige Legende 19"/>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a:solidFill>
                  <a:schemeClr val="tx1">
                    <a:lumMod val="65000"/>
                    <a:lumOff val="35000"/>
                  </a:schemeClr>
                </a:solidFill>
              </a:rPr>
              <a:t>I talked recently with Adam and Eva about </a:t>
            </a:r>
            <a:r>
              <a:rPr lang="de-DE" sz="1400" dirty="0" smtClean="0">
                <a:solidFill>
                  <a:schemeClr val="tx1">
                    <a:lumMod val="65000"/>
                    <a:lumOff val="35000"/>
                  </a:schemeClr>
                </a:solidFill>
              </a:rPr>
              <a:t>Nikolaus project. </a:t>
            </a:r>
            <a:r>
              <a:rPr lang="de-DE" sz="1400" dirty="0">
                <a:solidFill>
                  <a:schemeClr val="tx1">
                    <a:lumMod val="65000"/>
                    <a:lumOff val="35000"/>
                  </a:schemeClr>
                </a:solidFill>
              </a:rPr>
              <a:t>I‘m sure they are interested. </a:t>
            </a:r>
            <a:endParaRPr lang="en-US" sz="1400" dirty="0">
              <a:solidFill>
                <a:schemeClr val="tx1">
                  <a:lumMod val="65000"/>
                  <a:lumOff val="35000"/>
                </a:schemeClr>
              </a:solidFill>
            </a:endParaRPr>
          </a:p>
        </p:txBody>
      </p:sp>
      <p:sp>
        <p:nvSpPr>
          <p:cNvPr id="21" name="Textfeld 20"/>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5" y="501389"/>
            <a:ext cx="3600001" cy="56235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46934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2737" b="78890"/>
          <a:stretch/>
        </p:blipFill>
        <p:spPr bwMode="auto">
          <a:xfrm>
            <a:off x="395936" y="516781"/>
            <a:ext cx="3600000" cy="535841"/>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3569" y="4462103"/>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23" name="Textfeld 22"/>
          <p:cNvSpPr txBox="1"/>
          <p:nvPr/>
        </p:nvSpPr>
        <p:spPr>
          <a:xfrm>
            <a:off x="1898775" y="4300520"/>
            <a:ext cx="210561" cy="161583"/>
          </a:xfrm>
          <a:prstGeom prst="rect">
            <a:avLst/>
          </a:prstGeom>
          <a:noFill/>
        </p:spPr>
        <p:txBody>
          <a:bodyPr wrap="none" lIns="36000" tIns="0" rIns="36000" bIns="0" rtlCol="0">
            <a:spAutoFit/>
          </a:bodyPr>
          <a:lstStyle/>
          <a:p>
            <a:r>
              <a:rPr lang="de-DE" sz="1050" dirty="0">
                <a:solidFill>
                  <a:schemeClr val="bg1">
                    <a:lumMod val="50000"/>
                  </a:schemeClr>
                </a:solidFill>
              </a:rPr>
              <a:t>0</a:t>
            </a:r>
            <a:r>
              <a:rPr lang="de-DE" sz="1050" dirty="0" smtClean="0">
                <a:solidFill>
                  <a:schemeClr val="bg1">
                    <a:lumMod val="50000"/>
                  </a:schemeClr>
                </a:solidFill>
              </a:rPr>
              <a:t>€</a:t>
            </a:r>
            <a:endParaRPr lang="en-US" sz="1050" dirty="0">
              <a:solidFill>
                <a:schemeClr val="bg1">
                  <a:lumMod val="50000"/>
                </a:schemeClr>
              </a:solidFill>
            </a:endParaRPr>
          </a:p>
        </p:txBody>
      </p:sp>
      <p:sp>
        <p:nvSpPr>
          <p:cNvPr id="24" name="Textfeld 23"/>
          <p:cNvSpPr txBox="1"/>
          <p:nvPr/>
        </p:nvSpPr>
        <p:spPr>
          <a:xfrm>
            <a:off x="1835696" y="4635569"/>
            <a:ext cx="393304" cy="161583"/>
          </a:xfrm>
          <a:prstGeom prst="rect">
            <a:avLst/>
          </a:prstGeom>
          <a:noFill/>
        </p:spPr>
        <p:txBody>
          <a:bodyPr wrap="none" lIns="36000" tIns="0" rIns="36000" bIns="0" rtlCol="0">
            <a:spAutoFit/>
          </a:bodyPr>
          <a:lstStyle/>
          <a:p>
            <a:r>
              <a:rPr lang="de-DE" sz="1050" dirty="0" smtClean="0">
                <a:solidFill>
                  <a:schemeClr val="bg1">
                    <a:lumMod val="50000"/>
                  </a:schemeClr>
                </a:solidFill>
              </a:rPr>
              <a:t>Adam</a:t>
            </a:r>
            <a:endParaRPr lang="en-US" sz="1050" dirty="0">
              <a:solidFill>
                <a:schemeClr val="bg1">
                  <a:lumMod val="50000"/>
                </a:schemeClr>
              </a:solidFill>
            </a:endParaRPr>
          </a:p>
        </p:txBody>
      </p:sp>
      <p:cxnSp>
        <p:nvCxnSpPr>
          <p:cNvPr id="48" name="Gekrümmte Verbindung 47"/>
          <p:cNvCxnSpPr>
            <a:stCxn id="67" idx="2"/>
            <a:endCxn id="23" idx="0"/>
          </p:cNvCxnSpPr>
          <p:nvPr/>
        </p:nvCxnSpPr>
        <p:spPr>
          <a:xfrm rot="5400000">
            <a:off x="1881501" y="3983603"/>
            <a:ext cx="439472" cy="194362"/>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pic>
        <p:nvPicPr>
          <p:cNvPr id="66"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48570" b="35097"/>
          <a:stretch/>
        </p:blipFill>
        <p:spPr bwMode="auto">
          <a:xfrm>
            <a:off x="405060" y="973752"/>
            <a:ext cx="3600001" cy="1045309"/>
          </a:xfrm>
          <a:prstGeom prst="rect">
            <a:avLst/>
          </a:prstGeom>
          <a:noFill/>
          <a:extLst>
            <a:ext uri="{909E8E84-426E-40DD-AFC4-6F175D3DCCD1}">
              <a14:hiddenFill xmlns:a14="http://schemas.microsoft.com/office/drawing/2010/main">
                <a:solidFill>
                  <a:srgbClr val="FFFFFF"/>
                </a:solidFill>
              </a14:hiddenFill>
            </a:ext>
          </a:extLst>
        </p:spPr>
      </p:pic>
      <p:sp>
        <p:nvSpPr>
          <p:cNvPr id="67" name="Abgerundetes Rechteck 66"/>
          <p:cNvSpPr/>
          <p:nvPr/>
        </p:nvSpPr>
        <p:spPr>
          <a:xfrm>
            <a:off x="918273" y="3570487"/>
            <a:ext cx="2560290" cy="290561"/>
          </a:xfrm>
          <a:prstGeom prst="roundRect">
            <a:avLst>
              <a:gd name="adj" fmla="val 32893"/>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Invite friends</a:t>
            </a:r>
            <a:endParaRPr lang="en-US" sz="1400" dirty="0"/>
          </a:p>
        </p:txBody>
      </p:sp>
      <p:pic>
        <p:nvPicPr>
          <p:cNvPr id="68" name="Picture 8" descr="Bildergebnis für donate button"/>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0934" t="50000" r="10149"/>
          <a:stretch/>
        </p:blipFill>
        <p:spPr bwMode="auto">
          <a:xfrm>
            <a:off x="1746947" y="3113441"/>
            <a:ext cx="808829" cy="272866"/>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uppieren 68"/>
          <p:cNvGrpSpPr/>
          <p:nvPr/>
        </p:nvGrpSpPr>
        <p:grpSpPr>
          <a:xfrm>
            <a:off x="405061" y="1851474"/>
            <a:ext cx="3600000" cy="1192488"/>
            <a:chOff x="405061" y="3460648"/>
            <a:chExt cx="3600000" cy="1192488"/>
          </a:xfrm>
        </p:grpSpPr>
        <p:pic>
          <p:nvPicPr>
            <p:cNvPr id="70"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401" b="69152"/>
            <a:stretch/>
          </p:blipFill>
          <p:spPr bwMode="auto">
            <a:xfrm>
              <a:off x="405061" y="3718283"/>
              <a:ext cx="3600000" cy="476656"/>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4022" b="35098"/>
            <a:stretch/>
          </p:blipFill>
          <p:spPr bwMode="auto">
            <a:xfrm>
              <a:off x="405061" y="3956760"/>
              <a:ext cx="3600000" cy="696376"/>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0869" b="37243"/>
            <a:stretch/>
          </p:blipFill>
          <p:spPr bwMode="auto">
            <a:xfrm>
              <a:off x="405061" y="3460648"/>
              <a:ext cx="3600000" cy="378484"/>
            </a:xfrm>
            <a:prstGeom prst="rect">
              <a:avLst/>
            </a:prstGeom>
            <a:noFill/>
            <a:extLst>
              <a:ext uri="{909E8E84-426E-40DD-AFC4-6F175D3DCCD1}">
                <a14:hiddenFill xmlns:a14="http://schemas.microsoft.com/office/drawing/2010/main">
                  <a:solidFill>
                    <a:srgbClr val="FFFFFF"/>
                  </a:solidFill>
                </a14:hiddenFill>
              </a:ext>
            </a:extLst>
          </p:spPr>
        </p:pic>
        <p:cxnSp>
          <p:nvCxnSpPr>
            <p:cNvPr id="73" name="Gerade Verbindung 72"/>
            <p:cNvCxnSpPr/>
            <p:nvPr/>
          </p:nvCxnSpPr>
          <p:spPr>
            <a:xfrm>
              <a:off x="918273" y="3573016"/>
              <a:ext cx="2560290" cy="0"/>
            </a:xfrm>
            <a:prstGeom prst="line">
              <a:avLst/>
            </a:prstGeom>
            <a:ln>
              <a:solidFill>
                <a:schemeClr val="bg1">
                  <a:lumMod val="8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74" name="Rechteck 73"/>
          <p:cNvSpPr/>
          <p:nvPr/>
        </p:nvSpPr>
        <p:spPr>
          <a:xfrm>
            <a:off x="973141" y="2229958"/>
            <a:ext cx="2456256" cy="666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feld 29"/>
          <p:cNvSpPr txBox="1">
            <a:spLocks noChangeArrowheads="1"/>
          </p:cNvSpPr>
          <p:nvPr/>
        </p:nvSpPr>
        <p:spPr bwMode="auto">
          <a:xfrm flipH="1">
            <a:off x="1900900" y="1963842"/>
            <a:ext cx="1426843"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de-DE" sz="2400" b="1" dirty="0" smtClean="0">
                <a:solidFill>
                  <a:schemeClr val="tx1">
                    <a:lumMod val="50000"/>
                    <a:lumOff val="50000"/>
                  </a:schemeClr>
                </a:solidFill>
              </a:rPr>
              <a:t>0 €</a:t>
            </a:r>
            <a:r>
              <a:rPr lang="de-DE" sz="2000" dirty="0" smtClean="0">
                <a:solidFill>
                  <a:schemeClr val="tx1">
                    <a:lumMod val="50000"/>
                    <a:lumOff val="50000"/>
                  </a:schemeClr>
                </a:solidFill>
              </a:rPr>
              <a:t> </a:t>
            </a:r>
          </a:p>
          <a:p>
            <a:pPr eaLnBrk="1" hangingPunct="1">
              <a:defRPr/>
            </a:pPr>
            <a:r>
              <a:rPr lang="de-DE" sz="1100" dirty="0" smtClean="0">
                <a:solidFill>
                  <a:schemeClr val="tx1">
                    <a:lumMod val="50000"/>
                    <a:lumOff val="50000"/>
                  </a:schemeClr>
                </a:solidFill>
              </a:rPr>
              <a:t>Generated by you.</a:t>
            </a:r>
          </a:p>
          <a:p>
            <a:pPr eaLnBrk="1" hangingPunct="1">
              <a:defRPr/>
            </a:pPr>
            <a:r>
              <a:rPr lang="de-DE" sz="1100" dirty="0" smtClean="0">
                <a:solidFill>
                  <a:schemeClr val="tx1">
                    <a:lumMod val="50000"/>
                    <a:lumOff val="50000"/>
                  </a:schemeClr>
                </a:solidFill>
              </a:rPr>
              <a:t>0 €</a:t>
            </a:r>
          </a:p>
          <a:p>
            <a:pPr eaLnBrk="1" hangingPunct="1">
              <a:defRPr/>
            </a:pPr>
            <a:r>
              <a:rPr lang="de-DE" sz="1100" dirty="0" smtClean="0">
                <a:solidFill>
                  <a:schemeClr val="tx1">
                    <a:lumMod val="50000"/>
                    <a:lumOff val="50000"/>
                  </a:schemeClr>
                </a:solidFill>
              </a:rPr>
              <a:t>Dontated by you.</a:t>
            </a:r>
          </a:p>
          <a:p>
            <a:pPr eaLnBrk="1" hangingPunct="1">
              <a:defRPr/>
            </a:pPr>
            <a:endParaRPr lang="de-CH" sz="1100" u="sng" dirty="0">
              <a:solidFill>
                <a:schemeClr val="tx2">
                  <a:lumMod val="60000"/>
                  <a:lumOff val="40000"/>
                </a:schemeClr>
              </a:solidFill>
            </a:endParaRPr>
          </a:p>
        </p:txBody>
      </p:sp>
      <p:pic>
        <p:nvPicPr>
          <p:cNvPr id="76"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83855" y="1990046"/>
            <a:ext cx="2762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7" name="Rechteck 76"/>
          <p:cNvSpPr/>
          <p:nvPr/>
        </p:nvSpPr>
        <p:spPr>
          <a:xfrm>
            <a:off x="3200797" y="1990046"/>
            <a:ext cx="228600" cy="23991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a:p>
        </p:txBody>
      </p:sp>
      <p:pic>
        <p:nvPicPr>
          <p:cNvPr id="78"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9622" y="2179866"/>
            <a:ext cx="4000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9" name="Textfeld 99"/>
          <p:cNvSpPr txBox="1">
            <a:spLocks noChangeArrowheads="1"/>
          </p:cNvSpPr>
          <p:nvPr/>
        </p:nvSpPr>
        <p:spPr bwMode="auto">
          <a:xfrm>
            <a:off x="1254950" y="2578006"/>
            <a:ext cx="362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r>
              <a:rPr lang="de-DE" sz="900" dirty="0" smtClean="0">
                <a:solidFill>
                  <a:schemeClr val="tx1">
                    <a:lumMod val="50000"/>
                    <a:lumOff val="50000"/>
                  </a:schemeClr>
                </a:solidFill>
              </a:rPr>
              <a:t>You</a:t>
            </a:r>
            <a:endParaRPr lang="de-CH" sz="900" dirty="0" smtClean="0">
              <a:solidFill>
                <a:schemeClr val="tx1">
                  <a:lumMod val="50000"/>
                  <a:lumOff val="50000"/>
                </a:schemeClr>
              </a:solidFill>
            </a:endParaRPr>
          </a:p>
        </p:txBody>
      </p:sp>
      <p:pic>
        <p:nvPicPr>
          <p:cNvPr id="27" name="Picture 2" descr="Bildergebnis für user with mobil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28" name="Wolkenförmige Legende 27"/>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Oh, great, Adam already followed my invitation. </a:t>
            </a:r>
          </a:p>
          <a:p>
            <a:r>
              <a:rPr lang="de-DE" sz="1400" dirty="0" smtClean="0">
                <a:solidFill>
                  <a:schemeClr val="tx1">
                    <a:lumMod val="65000"/>
                    <a:lumOff val="35000"/>
                  </a:schemeClr>
                </a:solidFill>
              </a:rPr>
              <a:t>Tomorrow I will have a look if Eva also clicked the invitation link.</a:t>
            </a:r>
            <a:endParaRPr lang="en-US" sz="1400" dirty="0">
              <a:solidFill>
                <a:schemeClr val="tx1">
                  <a:lumMod val="65000"/>
                  <a:lumOff val="35000"/>
                </a:schemeClr>
              </a:solidFill>
            </a:endParaRPr>
          </a:p>
        </p:txBody>
      </p:sp>
      <p:sp>
        <p:nvSpPr>
          <p:cNvPr id="29" name="Textfeld 28"/>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pic>
        <p:nvPicPr>
          <p:cNvPr id="2050" name="Picture 2" descr="C:\Users\MoritzTheile\Desktop\Bild1.png"/>
          <p:cNvPicPr>
            <a:picLocks noChangeAspect="1" noChangeArrowheads="1"/>
          </p:cNvPicPr>
          <p:nvPr/>
        </p:nvPicPr>
        <p:blipFill rotWithShape="1">
          <a:blip r:embed="rId9">
            <a:extLst>
              <a:ext uri="{28A0092B-C50C-407E-A947-70E740481C1C}">
                <a14:useLocalDpi xmlns:a14="http://schemas.microsoft.com/office/drawing/2010/main" val="0"/>
              </a:ext>
            </a:extLst>
          </a:blip>
          <a:srcRect t="62599"/>
          <a:stretch/>
        </p:blipFill>
        <p:spPr bwMode="auto">
          <a:xfrm>
            <a:off x="990427" y="984044"/>
            <a:ext cx="2328862" cy="8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3510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p:cNvSpPr txBox="1"/>
          <p:nvPr/>
        </p:nvSpPr>
        <p:spPr>
          <a:xfrm>
            <a:off x="1331640" y="2348880"/>
            <a:ext cx="6456704" cy="1862048"/>
          </a:xfrm>
          <a:prstGeom prst="rect">
            <a:avLst/>
          </a:prstGeom>
          <a:noFill/>
        </p:spPr>
        <p:txBody>
          <a:bodyPr wrap="none" rtlCol="0">
            <a:spAutoFit/>
          </a:bodyPr>
          <a:lstStyle/>
          <a:p>
            <a:r>
              <a:rPr lang="de-DE" sz="11500" dirty="0" smtClean="0"/>
              <a:t>Next </a:t>
            </a:r>
            <a:r>
              <a:rPr lang="de-DE" sz="11500" dirty="0" err="1" smtClean="0"/>
              <a:t>day</a:t>
            </a:r>
            <a:r>
              <a:rPr lang="de-DE" sz="11500" dirty="0" smtClean="0"/>
              <a:t>…</a:t>
            </a:r>
            <a:endParaRPr lang="en-US" sz="11500" dirty="0"/>
          </a:p>
        </p:txBody>
      </p:sp>
    </p:spTree>
    <p:extLst>
      <p:ext uri="{BB962C8B-B14F-4D97-AF65-F5344CB8AC3E}">
        <p14:creationId xmlns:p14="http://schemas.microsoft.com/office/powerpoint/2010/main" val="24962838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2737" b="78890"/>
          <a:stretch/>
        </p:blipFill>
        <p:spPr bwMode="auto">
          <a:xfrm>
            <a:off x="395936" y="516781"/>
            <a:ext cx="3600000" cy="535841"/>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7505" y="5884696"/>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34" name="Textfeld 33"/>
          <p:cNvSpPr txBox="1"/>
          <p:nvPr/>
        </p:nvSpPr>
        <p:spPr>
          <a:xfrm>
            <a:off x="1283799" y="5723113"/>
            <a:ext cx="348420"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155€</a:t>
            </a:r>
            <a:endParaRPr lang="en-US" sz="1050" dirty="0">
              <a:solidFill>
                <a:schemeClr val="bg1">
                  <a:lumMod val="50000"/>
                </a:schemeClr>
              </a:solidFill>
            </a:endParaRPr>
          </a:p>
        </p:txBody>
      </p:sp>
      <p:sp>
        <p:nvSpPr>
          <p:cNvPr id="36" name="Textfeld 35"/>
          <p:cNvSpPr txBox="1"/>
          <p:nvPr/>
        </p:nvSpPr>
        <p:spPr>
          <a:xfrm>
            <a:off x="1259632" y="6058162"/>
            <a:ext cx="393304" cy="161583"/>
          </a:xfrm>
          <a:prstGeom prst="rect">
            <a:avLst/>
          </a:prstGeom>
          <a:noFill/>
        </p:spPr>
        <p:txBody>
          <a:bodyPr wrap="none" lIns="36000" tIns="0" rIns="36000" bIns="0" rtlCol="0">
            <a:spAutoFit/>
          </a:bodyPr>
          <a:lstStyle/>
          <a:p>
            <a:r>
              <a:rPr lang="de-DE" sz="1050" dirty="0" smtClean="0">
                <a:solidFill>
                  <a:schemeClr val="bg1">
                    <a:lumMod val="50000"/>
                  </a:schemeClr>
                </a:solidFill>
              </a:rPr>
              <a:t>Adam</a:t>
            </a:r>
            <a:endParaRPr lang="en-US" sz="1050" dirty="0">
              <a:solidFill>
                <a:schemeClr val="bg1">
                  <a:lumMod val="50000"/>
                </a:schemeClr>
              </a:solidFill>
            </a:endParaRPr>
          </a:p>
        </p:txBody>
      </p:sp>
      <p:pic>
        <p:nvPicPr>
          <p:cNvPr id="37"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3689" y="5902263"/>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38" name="Textfeld 37"/>
          <p:cNvSpPr txBox="1"/>
          <p:nvPr/>
        </p:nvSpPr>
        <p:spPr>
          <a:xfrm>
            <a:off x="2922049" y="5740680"/>
            <a:ext cx="27949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15€</a:t>
            </a:r>
            <a:endParaRPr lang="en-US" sz="1050" dirty="0">
              <a:solidFill>
                <a:schemeClr val="bg1">
                  <a:lumMod val="50000"/>
                </a:schemeClr>
              </a:solidFill>
            </a:endParaRPr>
          </a:p>
        </p:txBody>
      </p:sp>
      <p:sp>
        <p:nvSpPr>
          <p:cNvPr id="39" name="Textfeld 38"/>
          <p:cNvSpPr txBox="1"/>
          <p:nvPr/>
        </p:nvSpPr>
        <p:spPr>
          <a:xfrm>
            <a:off x="2915816" y="6075729"/>
            <a:ext cx="26346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Eva</a:t>
            </a:r>
            <a:endParaRPr lang="en-US" sz="1050" dirty="0">
              <a:solidFill>
                <a:schemeClr val="bg1">
                  <a:lumMod val="50000"/>
                </a:schemeClr>
              </a:solidFill>
            </a:endParaRPr>
          </a:p>
        </p:txBody>
      </p:sp>
      <p:cxnSp>
        <p:nvCxnSpPr>
          <p:cNvPr id="40" name="Gekrümmte Verbindung 39"/>
          <p:cNvCxnSpPr>
            <a:endCxn id="34" idx="0"/>
          </p:cNvCxnSpPr>
          <p:nvPr/>
        </p:nvCxnSpPr>
        <p:spPr>
          <a:xfrm rot="5400000">
            <a:off x="1690534" y="5215229"/>
            <a:ext cx="275360" cy="740409"/>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41" name="Gekrümmte Verbindung 40"/>
          <p:cNvCxnSpPr>
            <a:endCxn id="38" idx="0"/>
          </p:cNvCxnSpPr>
          <p:nvPr/>
        </p:nvCxnSpPr>
        <p:spPr>
          <a:xfrm rot="16200000" flipH="1">
            <a:off x="2487940" y="5166825"/>
            <a:ext cx="281450" cy="866259"/>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42" name="Textfeld 41"/>
          <p:cNvSpPr txBox="1"/>
          <p:nvPr/>
        </p:nvSpPr>
        <p:spPr>
          <a:xfrm>
            <a:off x="1299343" y="5948991"/>
            <a:ext cx="249486" cy="307777"/>
          </a:xfrm>
          <a:prstGeom prst="rect">
            <a:avLst/>
          </a:prstGeom>
          <a:noFill/>
        </p:spPr>
        <p:txBody>
          <a:bodyPr wrap="none" rtlCol="0">
            <a:spAutoFit/>
          </a:bodyPr>
          <a:lstStyle/>
          <a:p>
            <a:r>
              <a:rPr lang="de-DE" sz="1400" b="1" dirty="0">
                <a:solidFill>
                  <a:schemeClr val="bg1">
                    <a:lumMod val="75000"/>
                  </a:schemeClr>
                </a:solidFill>
              </a:rPr>
              <a:t>+</a:t>
            </a:r>
            <a:endParaRPr lang="en-US" sz="1400" b="1" dirty="0">
              <a:solidFill>
                <a:schemeClr val="bg1">
                  <a:lumMod val="75000"/>
                </a:schemeClr>
              </a:solidFill>
            </a:endParaRPr>
          </a:p>
        </p:txBody>
      </p:sp>
      <p:pic>
        <p:nvPicPr>
          <p:cNvPr id="44"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536" b="35097"/>
          <a:stretch/>
        </p:blipFill>
        <p:spPr bwMode="auto">
          <a:xfrm>
            <a:off x="405060" y="980728"/>
            <a:ext cx="3600001" cy="2647508"/>
          </a:xfrm>
          <a:prstGeom prst="rect">
            <a:avLst/>
          </a:prstGeom>
          <a:noFill/>
          <a:extLst>
            <a:ext uri="{909E8E84-426E-40DD-AFC4-6F175D3DCCD1}">
              <a14:hiddenFill xmlns:a14="http://schemas.microsoft.com/office/drawing/2010/main">
                <a:solidFill>
                  <a:srgbClr val="FFFFFF"/>
                </a:solidFill>
              </a14:hiddenFill>
            </a:ext>
          </a:extLst>
        </p:spPr>
      </p:pic>
      <p:sp>
        <p:nvSpPr>
          <p:cNvPr id="45" name="Abgerundetes Rechteck 44"/>
          <p:cNvSpPr/>
          <p:nvPr/>
        </p:nvSpPr>
        <p:spPr>
          <a:xfrm>
            <a:off x="918273" y="5179661"/>
            <a:ext cx="2560290" cy="290561"/>
          </a:xfrm>
          <a:prstGeom prst="roundRect">
            <a:avLst>
              <a:gd name="adj" fmla="val 32893"/>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Invite friends</a:t>
            </a:r>
            <a:endParaRPr lang="en-US" sz="1400" dirty="0"/>
          </a:p>
        </p:txBody>
      </p:sp>
      <p:pic>
        <p:nvPicPr>
          <p:cNvPr id="46" name="Picture 8" descr="Bildergebnis für donate button"/>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0934" t="50000" r="10149"/>
          <a:stretch/>
        </p:blipFill>
        <p:spPr bwMode="auto">
          <a:xfrm>
            <a:off x="1746947" y="4722615"/>
            <a:ext cx="808829" cy="272866"/>
          </a:xfrm>
          <a:prstGeom prst="rect">
            <a:avLst/>
          </a:prstGeom>
          <a:noFill/>
          <a:extLst>
            <a:ext uri="{909E8E84-426E-40DD-AFC4-6F175D3DCCD1}">
              <a14:hiddenFill xmlns:a14="http://schemas.microsoft.com/office/drawing/2010/main">
                <a:solidFill>
                  <a:srgbClr val="FFFFFF"/>
                </a:solidFill>
              </a14:hiddenFill>
            </a:ext>
          </a:extLst>
        </p:spPr>
      </p:pic>
      <p:grpSp>
        <p:nvGrpSpPr>
          <p:cNvPr id="47" name="Gruppieren 46"/>
          <p:cNvGrpSpPr/>
          <p:nvPr/>
        </p:nvGrpSpPr>
        <p:grpSpPr>
          <a:xfrm>
            <a:off x="405061" y="3460648"/>
            <a:ext cx="3600000" cy="1192488"/>
            <a:chOff x="405061" y="3460648"/>
            <a:chExt cx="3600000" cy="1192488"/>
          </a:xfrm>
        </p:grpSpPr>
        <p:pic>
          <p:nvPicPr>
            <p:cNvPr id="4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401" b="69152"/>
            <a:stretch/>
          </p:blipFill>
          <p:spPr bwMode="auto">
            <a:xfrm>
              <a:off x="405061" y="3718283"/>
              <a:ext cx="3600000" cy="476656"/>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4022" b="35098"/>
            <a:stretch/>
          </p:blipFill>
          <p:spPr bwMode="auto">
            <a:xfrm>
              <a:off x="405061" y="3956760"/>
              <a:ext cx="3600000" cy="696376"/>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0869" b="37243"/>
            <a:stretch/>
          </p:blipFill>
          <p:spPr bwMode="auto">
            <a:xfrm>
              <a:off x="405061" y="3460648"/>
              <a:ext cx="3600000" cy="378484"/>
            </a:xfrm>
            <a:prstGeom prst="rect">
              <a:avLst/>
            </a:prstGeom>
            <a:noFill/>
            <a:extLst>
              <a:ext uri="{909E8E84-426E-40DD-AFC4-6F175D3DCCD1}">
                <a14:hiddenFill xmlns:a14="http://schemas.microsoft.com/office/drawing/2010/main">
                  <a:solidFill>
                    <a:srgbClr val="FFFFFF"/>
                  </a:solidFill>
                </a14:hiddenFill>
              </a:ext>
            </a:extLst>
          </p:spPr>
        </p:pic>
        <p:cxnSp>
          <p:nvCxnSpPr>
            <p:cNvPr id="51" name="Gerade Verbindung 50"/>
            <p:cNvCxnSpPr/>
            <p:nvPr/>
          </p:nvCxnSpPr>
          <p:spPr>
            <a:xfrm>
              <a:off x="918273" y="3573016"/>
              <a:ext cx="2560290" cy="0"/>
            </a:xfrm>
            <a:prstGeom prst="line">
              <a:avLst/>
            </a:prstGeom>
            <a:ln>
              <a:solidFill>
                <a:schemeClr val="bg1">
                  <a:lumMod val="8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52" name="Rechteck 51"/>
          <p:cNvSpPr/>
          <p:nvPr/>
        </p:nvSpPr>
        <p:spPr>
          <a:xfrm>
            <a:off x="973141" y="3839132"/>
            <a:ext cx="2456256" cy="666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feld 29"/>
          <p:cNvSpPr txBox="1">
            <a:spLocks noChangeArrowheads="1"/>
          </p:cNvSpPr>
          <p:nvPr/>
        </p:nvSpPr>
        <p:spPr bwMode="auto">
          <a:xfrm flipH="1">
            <a:off x="1900900" y="3573016"/>
            <a:ext cx="1426843"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de-DE" sz="2400" b="1" dirty="0" smtClean="0">
                <a:solidFill>
                  <a:schemeClr val="tx1">
                    <a:lumMod val="50000"/>
                    <a:lumOff val="50000"/>
                  </a:schemeClr>
                </a:solidFill>
              </a:rPr>
              <a:t>180 €</a:t>
            </a:r>
            <a:r>
              <a:rPr lang="de-DE" sz="2000" dirty="0" smtClean="0">
                <a:solidFill>
                  <a:schemeClr val="tx1">
                    <a:lumMod val="50000"/>
                    <a:lumOff val="50000"/>
                  </a:schemeClr>
                </a:solidFill>
              </a:rPr>
              <a:t> </a:t>
            </a:r>
          </a:p>
          <a:p>
            <a:pPr eaLnBrk="1" hangingPunct="1">
              <a:defRPr/>
            </a:pPr>
            <a:r>
              <a:rPr lang="de-DE" sz="1100" dirty="0" smtClean="0">
                <a:solidFill>
                  <a:schemeClr val="tx1">
                    <a:lumMod val="50000"/>
                    <a:lumOff val="50000"/>
                  </a:schemeClr>
                </a:solidFill>
              </a:rPr>
              <a:t>Generated by you.</a:t>
            </a:r>
          </a:p>
          <a:p>
            <a:pPr eaLnBrk="1" hangingPunct="1">
              <a:defRPr/>
            </a:pPr>
            <a:r>
              <a:rPr lang="de-DE" sz="1100" dirty="0" smtClean="0">
                <a:solidFill>
                  <a:schemeClr val="tx1">
                    <a:lumMod val="50000"/>
                    <a:lumOff val="50000"/>
                  </a:schemeClr>
                </a:solidFill>
              </a:rPr>
              <a:t>0 €</a:t>
            </a:r>
          </a:p>
          <a:p>
            <a:pPr eaLnBrk="1" hangingPunct="1">
              <a:defRPr/>
            </a:pPr>
            <a:r>
              <a:rPr lang="de-DE" sz="1100" dirty="0" smtClean="0">
                <a:solidFill>
                  <a:schemeClr val="tx1">
                    <a:lumMod val="50000"/>
                    <a:lumOff val="50000"/>
                  </a:schemeClr>
                </a:solidFill>
              </a:rPr>
              <a:t>Dontated by you.</a:t>
            </a:r>
          </a:p>
          <a:p>
            <a:pPr eaLnBrk="1" hangingPunct="1">
              <a:defRPr/>
            </a:pPr>
            <a:endParaRPr lang="de-CH" sz="1100" u="sng" dirty="0">
              <a:solidFill>
                <a:schemeClr val="tx2">
                  <a:lumMod val="60000"/>
                  <a:lumOff val="40000"/>
                </a:schemeClr>
              </a:solidFill>
            </a:endParaRPr>
          </a:p>
        </p:txBody>
      </p:sp>
      <p:pic>
        <p:nvPicPr>
          <p:cNvPr id="54"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83855" y="3599220"/>
            <a:ext cx="2762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5" name="Rechteck 54"/>
          <p:cNvSpPr/>
          <p:nvPr/>
        </p:nvSpPr>
        <p:spPr>
          <a:xfrm>
            <a:off x="3200797" y="3599220"/>
            <a:ext cx="228600" cy="23991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a:p>
        </p:txBody>
      </p:sp>
      <p:pic>
        <p:nvPicPr>
          <p:cNvPr id="56"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9622" y="3789040"/>
            <a:ext cx="4000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7" name="Textfeld 99"/>
          <p:cNvSpPr txBox="1">
            <a:spLocks noChangeArrowheads="1"/>
          </p:cNvSpPr>
          <p:nvPr/>
        </p:nvSpPr>
        <p:spPr bwMode="auto">
          <a:xfrm>
            <a:off x="1254950" y="4187180"/>
            <a:ext cx="362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r>
              <a:rPr lang="de-DE" sz="900" dirty="0" smtClean="0">
                <a:solidFill>
                  <a:schemeClr val="tx1">
                    <a:lumMod val="50000"/>
                    <a:lumOff val="50000"/>
                  </a:schemeClr>
                </a:solidFill>
              </a:rPr>
              <a:t>You</a:t>
            </a:r>
            <a:endParaRPr lang="de-CH" sz="900" dirty="0" smtClean="0">
              <a:solidFill>
                <a:schemeClr val="tx1">
                  <a:lumMod val="50000"/>
                  <a:lumOff val="50000"/>
                </a:schemeClr>
              </a:solidFill>
            </a:endParaRPr>
          </a:p>
        </p:txBody>
      </p:sp>
      <p:pic>
        <p:nvPicPr>
          <p:cNvPr id="32" name="Picture 2" descr="Bildergebnis für user with mobil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35" name="Wolkenförmige Legende 34"/>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What happened? 180€?!? Thats great! How come?</a:t>
            </a:r>
            <a:endParaRPr lang="en-US" sz="1400" dirty="0">
              <a:solidFill>
                <a:schemeClr val="tx1">
                  <a:lumMod val="65000"/>
                  <a:lumOff val="35000"/>
                </a:schemeClr>
              </a:solidFill>
            </a:endParaRPr>
          </a:p>
        </p:txBody>
      </p:sp>
      <p:sp>
        <p:nvSpPr>
          <p:cNvPr id="43" name="Pfeil nach rechts 42"/>
          <p:cNvSpPr/>
          <p:nvPr/>
        </p:nvSpPr>
        <p:spPr>
          <a:xfrm rot="5400000">
            <a:off x="4031940" y="5118511"/>
            <a:ext cx="1512168" cy="720080"/>
          </a:xfrm>
          <a:prstGeom prst="rightArrow">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feld 57"/>
          <p:cNvSpPr txBox="1"/>
          <p:nvPr/>
        </p:nvSpPr>
        <p:spPr>
          <a:xfrm>
            <a:off x="5148063" y="5109219"/>
            <a:ext cx="1295739" cy="369332"/>
          </a:xfrm>
          <a:prstGeom prst="rect">
            <a:avLst/>
          </a:prstGeom>
          <a:noFill/>
        </p:spPr>
        <p:txBody>
          <a:bodyPr wrap="none" rtlCol="0">
            <a:spAutoFit/>
          </a:bodyPr>
          <a:lstStyle/>
          <a:p>
            <a:r>
              <a:rPr lang="de-DE" dirty="0" smtClean="0"/>
              <a:t>Scroll Down</a:t>
            </a:r>
            <a:endParaRPr lang="en-US" dirty="0"/>
          </a:p>
        </p:txBody>
      </p:sp>
      <p:sp>
        <p:nvSpPr>
          <p:cNvPr id="59" name="Textfeld 58"/>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grpSp>
        <p:nvGrpSpPr>
          <p:cNvPr id="60" name="Gruppieren 59"/>
          <p:cNvGrpSpPr/>
          <p:nvPr/>
        </p:nvGrpSpPr>
        <p:grpSpPr>
          <a:xfrm>
            <a:off x="1043608" y="1145170"/>
            <a:ext cx="2332831" cy="2369778"/>
            <a:chOff x="1043608" y="1145170"/>
            <a:chExt cx="2332831" cy="2369778"/>
          </a:xfrm>
        </p:grpSpPr>
        <p:sp>
          <p:nvSpPr>
            <p:cNvPr id="61" name="Textfeld 60"/>
            <p:cNvSpPr txBox="1"/>
            <p:nvPr/>
          </p:nvSpPr>
          <p:spPr>
            <a:xfrm>
              <a:off x="1077516" y="1145170"/>
              <a:ext cx="2298923" cy="276999"/>
            </a:xfrm>
            <a:prstGeom prst="rect">
              <a:avLst/>
            </a:prstGeom>
            <a:solidFill>
              <a:schemeClr val="bg1"/>
            </a:solidFill>
          </p:spPr>
          <p:txBody>
            <a:bodyPr wrap="square" rtlCol="0">
              <a:spAutoFit/>
            </a:bodyPr>
            <a:lstStyle/>
            <a:p>
              <a:pPr algn="ctr"/>
              <a:r>
                <a:rPr lang="de-DE" sz="1200" dirty="0" smtClean="0">
                  <a:solidFill>
                    <a:schemeClr val="tx1">
                      <a:lumMod val="65000"/>
                      <a:lumOff val="35000"/>
                    </a:schemeClr>
                  </a:solidFill>
                </a:rPr>
                <a:t>Nikolaus Teixeira</a:t>
              </a:r>
              <a:endParaRPr lang="de-DE" sz="1100" dirty="0">
                <a:solidFill>
                  <a:schemeClr val="tx1">
                    <a:lumMod val="65000"/>
                    <a:lumOff val="35000"/>
                  </a:schemeClr>
                </a:solidFill>
              </a:endParaRPr>
            </a:p>
          </p:txBody>
        </p:sp>
        <p:pic>
          <p:nvPicPr>
            <p:cNvPr id="62"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19647" y="1404632"/>
              <a:ext cx="1632917" cy="1433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3" name="Textfeld 62"/>
            <p:cNvSpPr txBox="1"/>
            <p:nvPr/>
          </p:nvSpPr>
          <p:spPr>
            <a:xfrm>
              <a:off x="1043608" y="2837840"/>
              <a:ext cx="2298923" cy="677108"/>
            </a:xfrm>
            <a:prstGeom prst="rect">
              <a:avLst/>
            </a:prstGeom>
            <a:solidFill>
              <a:schemeClr val="bg1"/>
            </a:solidFill>
          </p:spPr>
          <p:txBody>
            <a:bodyPr wrap="square" rtlCol="0">
              <a:spAutoFit/>
            </a:bodyPr>
            <a:lstStyle/>
            <a:p>
              <a:pPr algn="ctr"/>
              <a:r>
                <a:rPr lang="de-DE" sz="1000" dirty="0" smtClean="0">
                  <a:solidFill>
                    <a:schemeClr val="tx1">
                      <a:lumMod val="65000"/>
                      <a:lumOff val="35000"/>
                    </a:schemeClr>
                  </a:solidFill>
                  <a:hlinkClick r:id="rId10"/>
                </a:rPr>
                <a:t>http://willkommen-in.de/help</a:t>
              </a:r>
              <a:endParaRPr lang="de-DE" sz="1000" dirty="0" smtClean="0">
                <a:solidFill>
                  <a:schemeClr val="tx1">
                    <a:lumMod val="65000"/>
                    <a:lumOff val="35000"/>
                  </a:schemeClr>
                </a:solidFill>
              </a:endParaRPr>
            </a:p>
            <a:p>
              <a:pPr algn="ctr"/>
              <a:endParaRPr lang="de-DE" sz="500" dirty="0" smtClean="0">
                <a:solidFill>
                  <a:schemeClr val="tx1">
                    <a:lumMod val="65000"/>
                    <a:lumOff val="35000"/>
                  </a:schemeClr>
                </a:solidFill>
              </a:endParaRPr>
            </a:p>
            <a:p>
              <a:pPr algn="ctr"/>
              <a:endParaRPr lang="de-DE" sz="100" dirty="0">
                <a:solidFill>
                  <a:schemeClr val="tx1">
                    <a:lumMod val="65000"/>
                    <a:lumOff val="35000"/>
                  </a:schemeClr>
                </a:solidFill>
              </a:endParaRPr>
            </a:p>
            <a:p>
              <a:pPr algn="ctr"/>
              <a:r>
                <a:rPr lang="de-DE" sz="1100" dirty="0" smtClean="0">
                  <a:solidFill>
                    <a:schemeClr val="tx1">
                      <a:lumMod val="65000"/>
                      <a:lumOff val="35000"/>
                    </a:schemeClr>
                  </a:solidFill>
                </a:rPr>
                <a:t>Creating a platform to channel help from citizens for refugees.</a:t>
              </a:r>
              <a:endParaRPr lang="de-DE" sz="1100" dirty="0">
                <a:solidFill>
                  <a:schemeClr val="tx1">
                    <a:lumMod val="65000"/>
                    <a:lumOff val="35000"/>
                  </a:schemeClr>
                </a:solidFill>
              </a:endParaRPr>
            </a:p>
          </p:txBody>
        </p:sp>
      </p:grpSp>
    </p:spTree>
    <p:extLst>
      <p:ext uri="{BB962C8B-B14F-4D97-AF65-F5344CB8AC3E}">
        <p14:creationId xmlns:p14="http://schemas.microsoft.com/office/powerpoint/2010/main" val="13896673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2737" b="78890"/>
          <a:stretch/>
        </p:blipFill>
        <p:spPr bwMode="auto">
          <a:xfrm>
            <a:off x="395936" y="516781"/>
            <a:ext cx="3600000" cy="535841"/>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7505" y="4602342"/>
            <a:ext cx="180975" cy="180975"/>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Gekrümmte Verbindung 19"/>
          <p:cNvCxnSpPr>
            <a:stCxn id="24" idx="2"/>
            <a:endCxn id="32" idx="0"/>
          </p:cNvCxnSpPr>
          <p:nvPr/>
        </p:nvCxnSpPr>
        <p:spPr>
          <a:xfrm rot="5400000">
            <a:off x="865597" y="4782444"/>
            <a:ext cx="435740" cy="745634"/>
          </a:xfrm>
          <a:prstGeom prst="curvedConnector3">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23" name="Textfeld 22"/>
          <p:cNvSpPr txBox="1"/>
          <p:nvPr/>
        </p:nvSpPr>
        <p:spPr>
          <a:xfrm>
            <a:off x="1259632" y="4440759"/>
            <a:ext cx="348420"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150€</a:t>
            </a:r>
            <a:endParaRPr lang="en-US" sz="1050" dirty="0">
              <a:solidFill>
                <a:schemeClr val="bg1">
                  <a:lumMod val="50000"/>
                </a:schemeClr>
              </a:solidFill>
            </a:endParaRPr>
          </a:p>
        </p:txBody>
      </p:sp>
      <p:sp>
        <p:nvSpPr>
          <p:cNvPr id="24" name="Textfeld 23"/>
          <p:cNvSpPr txBox="1"/>
          <p:nvPr/>
        </p:nvSpPr>
        <p:spPr>
          <a:xfrm>
            <a:off x="1259632" y="4775808"/>
            <a:ext cx="393304" cy="161583"/>
          </a:xfrm>
          <a:prstGeom prst="rect">
            <a:avLst/>
          </a:prstGeom>
          <a:noFill/>
        </p:spPr>
        <p:txBody>
          <a:bodyPr wrap="none" lIns="36000" tIns="0" rIns="36000" bIns="0" rtlCol="0">
            <a:spAutoFit/>
          </a:bodyPr>
          <a:lstStyle/>
          <a:p>
            <a:r>
              <a:rPr lang="de-DE" sz="1050" dirty="0" smtClean="0">
                <a:solidFill>
                  <a:schemeClr val="bg1">
                    <a:lumMod val="50000"/>
                  </a:schemeClr>
                </a:solidFill>
              </a:rPr>
              <a:t>Adam</a:t>
            </a:r>
            <a:endParaRPr lang="en-US" sz="1050" dirty="0">
              <a:solidFill>
                <a:schemeClr val="bg1">
                  <a:lumMod val="50000"/>
                </a:schemeClr>
              </a:solidFill>
            </a:endParaRPr>
          </a:p>
        </p:txBody>
      </p:sp>
      <p:pic>
        <p:nvPicPr>
          <p:cNvPr id="25"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163" y="5534714"/>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32" name="Textfeld 31"/>
          <p:cNvSpPr txBox="1"/>
          <p:nvPr/>
        </p:nvSpPr>
        <p:spPr>
          <a:xfrm>
            <a:off x="605369" y="5373131"/>
            <a:ext cx="21056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5€</a:t>
            </a:r>
            <a:endParaRPr lang="en-US" sz="1050" dirty="0">
              <a:solidFill>
                <a:schemeClr val="bg1">
                  <a:lumMod val="50000"/>
                </a:schemeClr>
              </a:solidFill>
            </a:endParaRPr>
          </a:p>
        </p:txBody>
      </p:sp>
      <p:pic>
        <p:nvPicPr>
          <p:cNvPr id="33"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6961" y="5534714"/>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34" name="Textfeld 33"/>
          <p:cNvSpPr txBox="1"/>
          <p:nvPr/>
        </p:nvSpPr>
        <p:spPr>
          <a:xfrm>
            <a:off x="1218700" y="5373131"/>
            <a:ext cx="348420"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120€</a:t>
            </a:r>
            <a:endParaRPr lang="en-US" sz="1050" dirty="0">
              <a:solidFill>
                <a:schemeClr val="bg1">
                  <a:lumMod val="50000"/>
                </a:schemeClr>
              </a:solidFill>
            </a:endParaRPr>
          </a:p>
        </p:txBody>
      </p:sp>
      <p:pic>
        <p:nvPicPr>
          <p:cNvPr id="35"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2816" y="5534714"/>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36" name="Textfeld 35"/>
          <p:cNvSpPr txBox="1"/>
          <p:nvPr/>
        </p:nvSpPr>
        <p:spPr>
          <a:xfrm>
            <a:off x="2128022" y="5373131"/>
            <a:ext cx="279491" cy="161583"/>
          </a:xfrm>
          <a:prstGeom prst="rect">
            <a:avLst/>
          </a:prstGeom>
          <a:noFill/>
        </p:spPr>
        <p:txBody>
          <a:bodyPr wrap="none" lIns="36000" tIns="0" rIns="36000" bIns="0" rtlCol="0">
            <a:spAutoFit/>
          </a:bodyPr>
          <a:lstStyle/>
          <a:p>
            <a:r>
              <a:rPr lang="de-DE" sz="1050" dirty="0">
                <a:solidFill>
                  <a:schemeClr val="bg1">
                    <a:lumMod val="50000"/>
                  </a:schemeClr>
                </a:solidFill>
              </a:rPr>
              <a:t>2</a:t>
            </a:r>
            <a:r>
              <a:rPr lang="de-DE" sz="1050" dirty="0" smtClean="0">
                <a:solidFill>
                  <a:schemeClr val="bg1">
                    <a:lumMod val="50000"/>
                  </a:schemeClr>
                </a:solidFill>
              </a:rPr>
              <a:t>5€</a:t>
            </a:r>
            <a:endParaRPr lang="en-US" sz="1050" dirty="0">
              <a:solidFill>
                <a:schemeClr val="bg1">
                  <a:lumMod val="50000"/>
                </a:schemeClr>
              </a:solidFill>
            </a:endParaRPr>
          </a:p>
        </p:txBody>
      </p:sp>
      <p:cxnSp>
        <p:nvCxnSpPr>
          <p:cNvPr id="37" name="Gekrümmte Verbindung 36"/>
          <p:cNvCxnSpPr>
            <a:stCxn id="24" idx="2"/>
            <a:endCxn id="34" idx="0"/>
          </p:cNvCxnSpPr>
          <p:nvPr/>
        </p:nvCxnSpPr>
        <p:spPr>
          <a:xfrm rot="5400000">
            <a:off x="1206727" y="5123574"/>
            <a:ext cx="435740" cy="63374"/>
          </a:xfrm>
          <a:prstGeom prst="curvedConnector3">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38" name="Gekrümmte Verbindung 37"/>
          <p:cNvCxnSpPr>
            <a:stCxn id="24" idx="2"/>
            <a:endCxn id="36" idx="0"/>
          </p:cNvCxnSpPr>
          <p:nvPr/>
        </p:nvCxnSpPr>
        <p:spPr>
          <a:xfrm rot="16200000" flipH="1">
            <a:off x="1644156" y="4749519"/>
            <a:ext cx="435740" cy="811484"/>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pic>
        <p:nvPicPr>
          <p:cNvPr id="39"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3689" y="4619909"/>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41" name="Textfeld 40"/>
          <p:cNvSpPr txBox="1"/>
          <p:nvPr/>
        </p:nvSpPr>
        <p:spPr>
          <a:xfrm>
            <a:off x="2922049" y="4458326"/>
            <a:ext cx="27949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15€</a:t>
            </a:r>
            <a:endParaRPr lang="en-US" sz="1050" dirty="0">
              <a:solidFill>
                <a:schemeClr val="bg1">
                  <a:lumMod val="50000"/>
                </a:schemeClr>
              </a:solidFill>
            </a:endParaRPr>
          </a:p>
        </p:txBody>
      </p:sp>
      <p:sp>
        <p:nvSpPr>
          <p:cNvPr id="42" name="Textfeld 41"/>
          <p:cNvSpPr txBox="1"/>
          <p:nvPr/>
        </p:nvSpPr>
        <p:spPr>
          <a:xfrm>
            <a:off x="2915816" y="4793375"/>
            <a:ext cx="26346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Eva</a:t>
            </a:r>
            <a:endParaRPr lang="en-US" sz="1050" dirty="0">
              <a:solidFill>
                <a:schemeClr val="bg1">
                  <a:lumMod val="50000"/>
                </a:schemeClr>
              </a:solidFill>
            </a:endParaRPr>
          </a:p>
        </p:txBody>
      </p:sp>
      <p:cxnSp>
        <p:nvCxnSpPr>
          <p:cNvPr id="48" name="Gekrümmte Verbindung 47"/>
          <p:cNvCxnSpPr>
            <a:endCxn id="23" idx="0"/>
          </p:cNvCxnSpPr>
          <p:nvPr/>
        </p:nvCxnSpPr>
        <p:spPr>
          <a:xfrm rot="5400000">
            <a:off x="1617422" y="3859763"/>
            <a:ext cx="397416" cy="764576"/>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49" name="Gekrümmte Verbindung 48"/>
          <p:cNvCxnSpPr>
            <a:endCxn id="41" idx="0"/>
          </p:cNvCxnSpPr>
          <p:nvPr/>
        </p:nvCxnSpPr>
        <p:spPr>
          <a:xfrm rot="16200000" flipH="1">
            <a:off x="2422615" y="3819145"/>
            <a:ext cx="414983" cy="863377"/>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50" name="Textfeld 49"/>
          <p:cNvSpPr txBox="1"/>
          <p:nvPr/>
        </p:nvSpPr>
        <p:spPr>
          <a:xfrm>
            <a:off x="1259632" y="5641503"/>
            <a:ext cx="274434" cy="307777"/>
          </a:xfrm>
          <a:prstGeom prst="rect">
            <a:avLst/>
          </a:prstGeom>
          <a:noFill/>
        </p:spPr>
        <p:txBody>
          <a:bodyPr wrap="none" rtlCol="0">
            <a:spAutoFit/>
          </a:bodyPr>
          <a:lstStyle/>
          <a:p>
            <a:r>
              <a:rPr lang="de-DE" sz="1400" b="1" dirty="0">
                <a:solidFill>
                  <a:schemeClr val="bg1">
                    <a:lumMod val="75000"/>
                  </a:schemeClr>
                </a:solidFill>
              </a:rPr>
              <a:t>+</a:t>
            </a:r>
            <a:endParaRPr lang="en-US" sz="1400" b="1" dirty="0">
              <a:solidFill>
                <a:schemeClr val="bg1">
                  <a:lumMod val="75000"/>
                </a:schemeClr>
              </a:solidFill>
            </a:endParaRPr>
          </a:p>
        </p:txBody>
      </p:sp>
      <p:pic>
        <p:nvPicPr>
          <p:cNvPr id="52"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48570" b="35097"/>
          <a:stretch/>
        </p:blipFill>
        <p:spPr bwMode="auto">
          <a:xfrm>
            <a:off x="405060" y="973752"/>
            <a:ext cx="3600001" cy="1045309"/>
          </a:xfrm>
          <a:prstGeom prst="rect">
            <a:avLst/>
          </a:prstGeom>
          <a:noFill/>
          <a:extLst>
            <a:ext uri="{909E8E84-426E-40DD-AFC4-6F175D3DCCD1}">
              <a14:hiddenFill xmlns:a14="http://schemas.microsoft.com/office/drawing/2010/main">
                <a:solidFill>
                  <a:srgbClr val="FFFFFF"/>
                </a:solidFill>
              </a14:hiddenFill>
            </a:ext>
          </a:extLst>
        </p:spPr>
      </p:pic>
      <p:sp>
        <p:nvSpPr>
          <p:cNvPr id="53" name="Abgerundetes Rechteck 52"/>
          <p:cNvSpPr/>
          <p:nvPr/>
        </p:nvSpPr>
        <p:spPr>
          <a:xfrm>
            <a:off x="918273" y="3570487"/>
            <a:ext cx="2560290" cy="290561"/>
          </a:xfrm>
          <a:prstGeom prst="roundRect">
            <a:avLst>
              <a:gd name="adj" fmla="val 32893"/>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Invite friends</a:t>
            </a:r>
            <a:endParaRPr lang="en-US" sz="1400" dirty="0"/>
          </a:p>
        </p:txBody>
      </p:sp>
      <p:pic>
        <p:nvPicPr>
          <p:cNvPr id="54" name="Picture 8" descr="Bildergebnis für donate button"/>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0934" t="50000" r="10149"/>
          <a:stretch/>
        </p:blipFill>
        <p:spPr bwMode="auto">
          <a:xfrm>
            <a:off x="1746947" y="3113441"/>
            <a:ext cx="808829" cy="272866"/>
          </a:xfrm>
          <a:prstGeom prst="rect">
            <a:avLst/>
          </a:prstGeom>
          <a:noFill/>
          <a:extLst>
            <a:ext uri="{909E8E84-426E-40DD-AFC4-6F175D3DCCD1}">
              <a14:hiddenFill xmlns:a14="http://schemas.microsoft.com/office/drawing/2010/main">
                <a:solidFill>
                  <a:srgbClr val="FFFFFF"/>
                </a:solidFill>
              </a14:hiddenFill>
            </a:ext>
          </a:extLst>
        </p:spPr>
      </p:pic>
      <p:grpSp>
        <p:nvGrpSpPr>
          <p:cNvPr id="55" name="Gruppieren 54"/>
          <p:cNvGrpSpPr/>
          <p:nvPr/>
        </p:nvGrpSpPr>
        <p:grpSpPr>
          <a:xfrm>
            <a:off x="405061" y="1851474"/>
            <a:ext cx="3600000" cy="1192488"/>
            <a:chOff x="405061" y="3460648"/>
            <a:chExt cx="3600000" cy="1192488"/>
          </a:xfrm>
        </p:grpSpPr>
        <p:pic>
          <p:nvPicPr>
            <p:cNvPr id="56"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401" b="69152"/>
            <a:stretch/>
          </p:blipFill>
          <p:spPr bwMode="auto">
            <a:xfrm>
              <a:off x="405061" y="3718283"/>
              <a:ext cx="3600000" cy="476656"/>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4022" b="35098"/>
            <a:stretch/>
          </p:blipFill>
          <p:spPr bwMode="auto">
            <a:xfrm>
              <a:off x="405061" y="3956760"/>
              <a:ext cx="3600000" cy="696376"/>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0869" b="37243"/>
            <a:stretch/>
          </p:blipFill>
          <p:spPr bwMode="auto">
            <a:xfrm>
              <a:off x="405061" y="3460648"/>
              <a:ext cx="3600000" cy="378484"/>
            </a:xfrm>
            <a:prstGeom prst="rect">
              <a:avLst/>
            </a:prstGeom>
            <a:noFill/>
            <a:extLst>
              <a:ext uri="{909E8E84-426E-40DD-AFC4-6F175D3DCCD1}">
                <a14:hiddenFill xmlns:a14="http://schemas.microsoft.com/office/drawing/2010/main">
                  <a:solidFill>
                    <a:srgbClr val="FFFFFF"/>
                  </a:solidFill>
                </a14:hiddenFill>
              </a:ext>
            </a:extLst>
          </p:spPr>
        </p:pic>
        <p:cxnSp>
          <p:nvCxnSpPr>
            <p:cNvPr id="66" name="Gerade Verbindung 65"/>
            <p:cNvCxnSpPr/>
            <p:nvPr/>
          </p:nvCxnSpPr>
          <p:spPr>
            <a:xfrm>
              <a:off x="918273" y="3573016"/>
              <a:ext cx="2560290" cy="0"/>
            </a:xfrm>
            <a:prstGeom prst="line">
              <a:avLst/>
            </a:prstGeom>
            <a:ln>
              <a:solidFill>
                <a:schemeClr val="bg1">
                  <a:lumMod val="8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67" name="Rechteck 66"/>
          <p:cNvSpPr/>
          <p:nvPr/>
        </p:nvSpPr>
        <p:spPr>
          <a:xfrm>
            <a:off x="973141" y="2229958"/>
            <a:ext cx="2456256" cy="666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feld 29"/>
          <p:cNvSpPr txBox="1">
            <a:spLocks noChangeArrowheads="1"/>
          </p:cNvSpPr>
          <p:nvPr/>
        </p:nvSpPr>
        <p:spPr bwMode="auto">
          <a:xfrm flipH="1">
            <a:off x="1900900" y="1963842"/>
            <a:ext cx="1426843"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de-DE" sz="2400" b="1" dirty="0" smtClean="0">
                <a:solidFill>
                  <a:schemeClr val="tx1">
                    <a:lumMod val="50000"/>
                    <a:lumOff val="50000"/>
                  </a:schemeClr>
                </a:solidFill>
              </a:rPr>
              <a:t>180 €</a:t>
            </a:r>
            <a:r>
              <a:rPr lang="de-DE" sz="2000" dirty="0" smtClean="0">
                <a:solidFill>
                  <a:schemeClr val="tx1">
                    <a:lumMod val="50000"/>
                    <a:lumOff val="50000"/>
                  </a:schemeClr>
                </a:solidFill>
              </a:rPr>
              <a:t> </a:t>
            </a:r>
          </a:p>
          <a:p>
            <a:pPr eaLnBrk="1" hangingPunct="1">
              <a:defRPr/>
            </a:pPr>
            <a:r>
              <a:rPr lang="de-DE" sz="1100" dirty="0" smtClean="0">
                <a:solidFill>
                  <a:schemeClr val="tx1">
                    <a:lumMod val="50000"/>
                    <a:lumOff val="50000"/>
                  </a:schemeClr>
                </a:solidFill>
              </a:rPr>
              <a:t>Generated by you.</a:t>
            </a:r>
          </a:p>
          <a:p>
            <a:pPr eaLnBrk="1" hangingPunct="1">
              <a:defRPr/>
            </a:pPr>
            <a:r>
              <a:rPr lang="de-DE" sz="1100" dirty="0" smtClean="0">
                <a:solidFill>
                  <a:schemeClr val="tx1">
                    <a:lumMod val="50000"/>
                    <a:lumOff val="50000"/>
                  </a:schemeClr>
                </a:solidFill>
              </a:rPr>
              <a:t>0 €</a:t>
            </a:r>
          </a:p>
          <a:p>
            <a:pPr eaLnBrk="1" hangingPunct="1">
              <a:defRPr/>
            </a:pPr>
            <a:r>
              <a:rPr lang="de-DE" sz="1100" dirty="0" smtClean="0">
                <a:solidFill>
                  <a:schemeClr val="tx1">
                    <a:lumMod val="50000"/>
                    <a:lumOff val="50000"/>
                  </a:schemeClr>
                </a:solidFill>
              </a:rPr>
              <a:t>Dontated by you.</a:t>
            </a:r>
          </a:p>
          <a:p>
            <a:pPr eaLnBrk="1" hangingPunct="1">
              <a:defRPr/>
            </a:pPr>
            <a:endParaRPr lang="de-CH" sz="1100" u="sng" dirty="0">
              <a:solidFill>
                <a:schemeClr val="tx2">
                  <a:lumMod val="60000"/>
                  <a:lumOff val="40000"/>
                </a:schemeClr>
              </a:solidFill>
            </a:endParaRPr>
          </a:p>
        </p:txBody>
      </p:sp>
      <p:pic>
        <p:nvPicPr>
          <p:cNvPr id="69"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83855" y="1990046"/>
            <a:ext cx="2762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0" name="Rechteck 69"/>
          <p:cNvSpPr/>
          <p:nvPr/>
        </p:nvSpPr>
        <p:spPr>
          <a:xfrm>
            <a:off x="3200797" y="1990046"/>
            <a:ext cx="228600" cy="23991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a:p>
        </p:txBody>
      </p:sp>
      <p:pic>
        <p:nvPicPr>
          <p:cNvPr id="71"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9622" y="2179866"/>
            <a:ext cx="4000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2" name="Textfeld 99"/>
          <p:cNvSpPr txBox="1">
            <a:spLocks noChangeArrowheads="1"/>
          </p:cNvSpPr>
          <p:nvPr/>
        </p:nvSpPr>
        <p:spPr bwMode="auto">
          <a:xfrm>
            <a:off x="1254950" y="2578006"/>
            <a:ext cx="362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r>
              <a:rPr lang="de-DE" sz="900" dirty="0" smtClean="0">
                <a:solidFill>
                  <a:schemeClr val="tx1">
                    <a:lumMod val="50000"/>
                    <a:lumOff val="50000"/>
                  </a:schemeClr>
                </a:solidFill>
              </a:rPr>
              <a:t>You</a:t>
            </a:r>
            <a:endParaRPr lang="de-CH" sz="900" dirty="0" smtClean="0">
              <a:solidFill>
                <a:schemeClr val="tx1">
                  <a:lumMod val="50000"/>
                  <a:lumOff val="50000"/>
                </a:schemeClr>
              </a:solidFill>
            </a:endParaRPr>
          </a:p>
        </p:txBody>
      </p:sp>
      <p:pic>
        <p:nvPicPr>
          <p:cNvPr id="43" name="Picture 2" descr="Bildergebnis für user with mobil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44" name="Wolkenförmige Legende 43"/>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Ah, thats why , Adam also invited some supporter and they donated. </a:t>
            </a:r>
          </a:p>
          <a:p>
            <a:endParaRPr lang="de-DE" sz="1400" dirty="0">
              <a:solidFill>
                <a:schemeClr val="tx1">
                  <a:lumMod val="65000"/>
                  <a:lumOff val="35000"/>
                </a:schemeClr>
              </a:solidFill>
            </a:endParaRPr>
          </a:p>
          <a:p>
            <a:r>
              <a:rPr lang="de-DE" sz="1400" dirty="0" smtClean="0">
                <a:solidFill>
                  <a:schemeClr val="tx1">
                    <a:lumMod val="65000"/>
                    <a:lumOff val="35000"/>
                  </a:schemeClr>
                </a:solidFill>
              </a:rPr>
              <a:t>Amazing how this adds up!</a:t>
            </a:r>
          </a:p>
        </p:txBody>
      </p:sp>
      <p:sp>
        <p:nvSpPr>
          <p:cNvPr id="45" name="Textfeld 44"/>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pic>
        <p:nvPicPr>
          <p:cNvPr id="46" name="Picture 2" descr="C:\Users\MoritzTheile\Desktop\Bild1.png"/>
          <p:cNvPicPr>
            <a:picLocks noChangeAspect="1" noChangeArrowheads="1"/>
          </p:cNvPicPr>
          <p:nvPr/>
        </p:nvPicPr>
        <p:blipFill rotWithShape="1">
          <a:blip r:embed="rId9">
            <a:extLst>
              <a:ext uri="{28A0092B-C50C-407E-A947-70E740481C1C}">
                <a14:useLocalDpi xmlns:a14="http://schemas.microsoft.com/office/drawing/2010/main" val="0"/>
              </a:ext>
            </a:extLst>
          </a:blip>
          <a:srcRect t="62599"/>
          <a:stretch/>
        </p:blipFill>
        <p:spPr bwMode="auto">
          <a:xfrm>
            <a:off x="990427" y="984044"/>
            <a:ext cx="2328862" cy="8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78489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2737" b="78890"/>
          <a:stretch/>
        </p:blipFill>
        <p:spPr bwMode="auto">
          <a:xfrm>
            <a:off x="395936" y="516781"/>
            <a:ext cx="3600000" cy="535841"/>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7505" y="4602342"/>
            <a:ext cx="180975" cy="180975"/>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Gekrümmte Verbindung 19"/>
          <p:cNvCxnSpPr>
            <a:stCxn id="24" idx="2"/>
            <a:endCxn id="32" idx="0"/>
          </p:cNvCxnSpPr>
          <p:nvPr/>
        </p:nvCxnSpPr>
        <p:spPr>
          <a:xfrm rot="5400000">
            <a:off x="865597" y="4782444"/>
            <a:ext cx="435740" cy="745634"/>
          </a:xfrm>
          <a:prstGeom prst="curvedConnector3">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23" name="Textfeld 22"/>
          <p:cNvSpPr txBox="1"/>
          <p:nvPr/>
        </p:nvSpPr>
        <p:spPr>
          <a:xfrm>
            <a:off x="1259632" y="4440759"/>
            <a:ext cx="348420"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150€</a:t>
            </a:r>
            <a:endParaRPr lang="en-US" sz="1050" dirty="0">
              <a:solidFill>
                <a:schemeClr val="bg1">
                  <a:lumMod val="50000"/>
                </a:schemeClr>
              </a:solidFill>
            </a:endParaRPr>
          </a:p>
        </p:txBody>
      </p:sp>
      <p:sp>
        <p:nvSpPr>
          <p:cNvPr id="24" name="Textfeld 23"/>
          <p:cNvSpPr txBox="1"/>
          <p:nvPr/>
        </p:nvSpPr>
        <p:spPr>
          <a:xfrm>
            <a:off x="1259632" y="4775808"/>
            <a:ext cx="393304" cy="161583"/>
          </a:xfrm>
          <a:prstGeom prst="rect">
            <a:avLst/>
          </a:prstGeom>
          <a:noFill/>
        </p:spPr>
        <p:txBody>
          <a:bodyPr wrap="none" lIns="36000" tIns="0" rIns="36000" bIns="0" rtlCol="0">
            <a:spAutoFit/>
          </a:bodyPr>
          <a:lstStyle/>
          <a:p>
            <a:r>
              <a:rPr lang="de-DE" sz="1050" dirty="0" smtClean="0">
                <a:solidFill>
                  <a:schemeClr val="bg1">
                    <a:lumMod val="50000"/>
                  </a:schemeClr>
                </a:solidFill>
              </a:rPr>
              <a:t>Adam</a:t>
            </a:r>
            <a:endParaRPr lang="en-US" sz="1050" dirty="0">
              <a:solidFill>
                <a:schemeClr val="bg1">
                  <a:lumMod val="50000"/>
                </a:schemeClr>
              </a:solidFill>
            </a:endParaRPr>
          </a:p>
        </p:txBody>
      </p:sp>
      <p:pic>
        <p:nvPicPr>
          <p:cNvPr id="25"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163" y="5534714"/>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32" name="Textfeld 31"/>
          <p:cNvSpPr txBox="1"/>
          <p:nvPr/>
        </p:nvSpPr>
        <p:spPr>
          <a:xfrm>
            <a:off x="605369" y="5373131"/>
            <a:ext cx="21056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5€</a:t>
            </a:r>
            <a:endParaRPr lang="en-US" sz="1050" dirty="0">
              <a:solidFill>
                <a:schemeClr val="bg1">
                  <a:lumMod val="50000"/>
                </a:schemeClr>
              </a:solidFill>
            </a:endParaRPr>
          </a:p>
        </p:txBody>
      </p:sp>
      <p:pic>
        <p:nvPicPr>
          <p:cNvPr id="33"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6961" y="5534714"/>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34" name="Textfeld 33"/>
          <p:cNvSpPr txBox="1"/>
          <p:nvPr/>
        </p:nvSpPr>
        <p:spPr>
          <a:xfrm>
            <a:off x="1218700" y="5373131"/>
            <a:ext cx="348420"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120€</a:t>
            </a:r>
            <a:endParaRPr lang="en-US" sz="1050" dirty="0">
              <a:solidFill>
                <a:schemeClr val="bg1">
                  <a:lumMod val="50000"/>
                </a:schemeClr>
              </a:solidFill>
            </a:endParaRPr>
          </a:p>
        </p:txBody>
      </p:sp>
      <p:pic>
        <p:nvPicPr>
          <p:cNvPr id="35"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2816" y="5534714"/>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36" name="Textfeld 35"/>
          <p:cNvSpPr txBox="1"/>
          <p:nvPr/>
        </p:nvSpPr>
        <p:spPr>
          <a:xfrm>
            <a:off x="2128022" y="5373131"/>
            <a:ext cx="279491" cy="161583"/>
          </a:xfrm>
          <a:prstGeom prst="rect">
            <a:avLst/>
          </a:prstGeom>
          <a:noFill/>
        </p:spPr>
        <p:txBody>
          <a:bodyPr wrap="none" lIns="36000" tIns="0" rIns="36000" bIns="0" rtlCol="0">
            <a:spAutoFit/>
          </a:bodyPr>
          <a:lstStyle/>
          <a:p>
            <a:r>
              <a:rPr lang="de-DE" sz="1050" dirty="0">
                <a:solidFill>
                  <a:schemeClr val="bg1">
                    <a:lumMod val="50000"/>
                  </a:schemeClr>
                </a:solidFill>
              </a:rPr>
              <a:t>2</a:t>
            </a:r>
            <a:r>
              <a:rPr lang="de-DE" sz="1050" dirty="0" smtClean="0">
                <a:solidFill>
                  <a:schemeClr val="bg1">
                    <a:lumMod val="50000"/>
                  </a:schemeClr>
                </a:solidFill>
              </a:rPr>
              <a:t>5€</a:t>
            </a:r>
            <a:endParaRPr lang="en-US" sz="1050" dirty="0">
              <a:solidFill>
                <a:schemeClr val="bg1">
                  <a:lumMod val="50000"/>
                </a:schemeClr>
              </a:solidFill>
            </a:endParaRPr>
          </a:p>
        </p:txBody>
      </p:sp>
      <p:cxnSp>
        <p:nvCxnSpPr>
          <p:cNvPr id="37" name="Gekrümmte Verbindung 36"/>
          <p:cNvCxnSpPr>
            <a:stCxn id="24" idx="2"/>
            <a:endCxn id="34" idx="0"/>
          </p:cNvCxnSpPr>
          <p:nvPr/>
        </p:nvCxnSpPr>
        <p:spPr>
          <a:xfrm rot="5400000">
            <a:off x="1206727" y="5123574"/>
            <a:ext cx="435740" cy="63374"/>
          </a:xfrm>
          <a:prstGeom prst="curvedConnector3">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38" name="Gekrümmte Verbindung 37"/>
          <p:cNvCxnSpPr>
            <a:stCxn id="24" idx="2"/>
            <a:endCxn id="36" idx="0"/>
          </p:cNvCxnSpPr>
          <p:nvPr/>
        </p:nvCxnSpPr>
        <p:spPr>
          <a:xfrm rot="16200000" flipH="1">
            <a:off x="1644156" y="4749519"/>
            <a:ext cx="435740" cy="811484"/>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pic>
        <p:nvPicPr>
          <p:cNvPr id="39"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3689" y="4619909"/>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41" name="Textfeld 40"/>
          <p:cNvSpPr txBox="1"/>
          <p:nvPr/>
        </p:nvSpPr>
        <p:spPr>
          <a:xfrm>
            <a:off x="2922049" y="4458326"/>
            <a:ext cx="27949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15€</a:t>
            </a:r>
            <a:endParaRPr lang="en-US" sz="1050" dirty="0">
              <a:solidFill>
                <a:schemeClr val="bg1">
                  <a:lumMod val="50000"/>
                </a:schemeClr>
              </a:solidFill>
            </a:endParaRPr>
          </a:p>
        </p:txBody>
      </p:sp>
      <p:sp>
        <p:nvSpPr>
          <p:cNvPr id="42" name="Textfeld 41"/>
          <p:cNvSpPr txBox="1"/>
          <p:nvPr/>
        </p:nvSpPr>
        <p:spPr>
          <a:xfrm>
            <a:off x="2915816" y="4793375"/>
            <a:ext cx="26346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Eva</a:t>
            </a:r>
            <a:endParaRPr lang="en-US" sz="1050" dirty="0">
              <a:solidFill>
                <a:schemeClr val="bg1">
                  <a:lumMod val="50000"/>
                </a:schemeClr>
              </a:solidFill>
            </a:endParaRPr>
          </a:p>
        </p:txBody>
      </p:sp>
      <p:cxnSp>
        <p:nvCxnSpPr>
          <p:cNvPr id="48" name="Gekrümmte Verbindung 47"/>
          <p:cNvCxnSpPr>
            <a:endCxn id="23" idx="0"/>
          </p:cNvCxnSpPr>
          <p:nvPr/>
        </p:nvCxnSpPr>
        <p:spPr>
          <a:xfrm rot="5400000">
            <a:off x="1617422" y="3859763"/>
            <a:ext cx="397416" cy="764576"/>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49" name="Gekrümmte Verbindung 48"/>
          <p:cNvCxnSpPr>
            <a:endCxn id="41" idx="0"/>
          </p:cNvCxnSpPr>
          <p:nvPr/>
        </p:nvCxnSpPr>
        <p:spPr>
          <a:xfrm rot="16200000" flipH="1">
            <a:off x="2422615" y="3819145"/>
            <a:ext cx="414983" cy="863377"/>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50" name="Textfeld 49"/>
          <p:cNvSpPr txBox="1"/>
          <p:nvPr/>
        </p:nvSpPr>
        <p:spPr>
          <a:xfrm>
            <a:off x="1259632" y="5641503"/>
            <a:ext cx="274434" cy="307777"/>
          </a:xfrm>
          <a:prstGeom prst="rect">
            <a:avLst/>
          </a:prstGeom>
          <a:noFill/>
        </p:spPr>
        <p:txBody>
          <a:bodyPr wrap="none" rtlCol="0">
            <a:spAutoFit/>
          </a:bodyPr>
          <a:lstStyle/>
          <a:p>
            <a:r>
              <a:rPr lang="de-DE" sz="1400" b="1" dirty="0">
                <a:solidFill>
                  <a:schemeClr val="bg1">
                    <a:lumMod val="75000"/>
                  </a:schemeClr>
                </a:solidFill>
              </a:rPr>
              <a:t>+</a:t>
            </a:r>
            <a:endParaRPr lang="en-US" sz="1400" b="1" dirty="0">
              <a:solidFill>
                <a:schemeClr val="bg1">
                  <a:lumMod val="75000"/>
                </a:schemeClr>
              </a:solidFill>
            </a:endParaRPr>
          </a:p>
        </p:txBody>
      </p:sp>
      <p:pic>
        <p:nvPicPr>
          <p:cNvPr id="52"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48570" b="35097"/>
          <a:stretch/>
        </p:blipFill>
        <p:spPr bwMode="auto">
          <a:xfrm>
            <a:off x="405060" y="973752"/>
            <a:ext cx="3600001" cy="1045309"/>
          </a:xfrm>
          <a:prstGeom prst="rect">
            <a:avLst/>
          </a:prstGeom>
          <a:noFill/>
          <a:extLst>
            <a:ext uri="{909E8E84-426E-40DD-AFC4-6F175D3DCCD1}">
              <a14:hiddenFill xmlns:a14="http://schemas.microsoft.com/office/drawing/2010/main">
                <a:solidFill>
                  <a:srgbClr val="FFFFFF"/>
                </a:solidFill>
              </a14:hiddenFill>
            </a:ext>
          </a:extLst>
        </p:spPr>
      </p:pic>
      <p:sp>
        <p:nvSpPr>
          <p:cNvPr id="53" name="Abgerundetes Rechteck 52"/>
          <p:cNvSpPr/>
          <p:nvPr/>
        </p:nvSpPr>
        <p:spPr>
          <a:xfrm>
            <a:off x="918273" y="3570487"/>
            <a:ext cx="2560290" cy="290561"/>
          </a:xfrm>
          <a:prstGeom prst="roundRect">
            <a:avLst>
              <a:gd name="adj" fmla="val 32893"/>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Invite friends</a:t>
            </a:r>
            <a:endParaRPr lang="en-US" sz="1400" dirty="0"/>
          </a:p>
        </p:txBody>
      </p:sp>
      <p:pic>
        <p:nvPicPr>
          <p:cNvPr id="54" name="Picture 8" descr="Bildergebnis für donate button"/>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0934" t="50000" r="10149"/>
          <a:stretch/>
        </p:blipFill>
        <p:spPr bwMode="auto">
          <a:xfrm>
            <a:off x="1746947" y="3113441"/>
            <a:ext cx="808829" cy="272866"/>
          </a:xfrm>
          <a:prstGeom prst="rect">
            <a:avLst/>
          </a:prstGeom>
          <a:noFill/>
          <a:extLst>
            <a:ext uri="{909E8E84-426E-40DD-AFC4-6F175D3DCCD1}">
              <a14:hiddenFill xmlns:a14="http://schemas.microsoft.com/office/drawing/2010/main">
                <a:solidFill>
                  <a:srgbClr val="FFFFFF"/>
                </a:solidFill>
              </a14:hiddenFill>
            </a:ext>
          </a:extLst>
        </p:spPr>
      </p:pic>
      <p:grpSp>
        <p:nvGrpSpPr>
          <p:cNvPr id="55" name="Gruppieren 54"/>
          <p:cNvGrpSpPr/>
          <p:nvPr/>
        </p:nvGrpSpPr>
        <p:grpSpPr>
          <a:xfrm>
            <a:off x="405061" y="1851474"/>
            <a:ext cx="3600000" cy="1192488"/>
            <a:chOff x="405061" y="3460648"/>
            <a:chExt cx="3600000" cy="1192488"/>
          </a:xfrm>
        </p:grpSpPr>
        <p:pic>
          <p:nvPicPr>
            <p:cNvPr id="56"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401" b="69152"/>
            <a:stretch/>
          </p:blipFill>
          <p:spPr bwMode="auto">
            <a:xfrm>
              <a:off x="405061" y="3718283"/>
              <a:ext cx="3600000" cy="476656"/>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4022" b="35098"/>
            <a:stretch/>
          </p:blipFill>
          <p:spPr bwMode="auto">
            <a:xfrm>
              <a:off x="405061" y="3956760"/>
              <a:ext cx="3600000" cy="696376"/>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0869" b="37243"/>
            <a:stretch/>
          </p:blipFill>
          <p:spPr bwMode="auto">
            <a:xfrm>
              <a:off x="405061" y="3460648"/>
              <a:ext cx="3600000" cy="378484"/>
            </a:xfrm>
            <a:prstGeom prst="rect">
              <a:avLst/>
            </a:prstGeom>
            <a:noFill/>
            <a:extLst>
              <a:ext uri="{909E8E84-426E-40DD-AFC4-6F175D3DCCD1}">
                <a14:hiddenFill xmlns:a14="http://schemas.microsoft.com/office/drawing/2010/main">
                  <a:solidFill>
                    <a:srgbClr val="FFFFFF"/>
                  </a:solidFill>
                </a14:hiddenFill>
              </a:ext>
            </a:extLst>
          </p:spPr>
        </p:pic>
        <p:cxnSp>
          <p:nvCxnSpPr>
            <p:cNvPr id="66" name="Gerade Verbindung 65"/>
            <p:cNvCxnSpPr/>
            <p:nvPr/>
          </p:nvCxnSpPr>
          <p:spPr>
            <a:xfrm>
              <a:off x="918273" y="3573016"/>
              <a:ext cx="2560290" cy="0"/>
            </a:xfrm>
            <a:prstGeom prst="line">
              <a:avLst/>
            </a:prstGeom>
            <a:ln>
              <a:solidFill>
                <a:schemeClr val="bg1">
                  <a:lumMod val="8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67" name="Rechteck 66"/>
          <p:cNvSpPr/>
          <p:nvPr/>
        </p:nvSpPr>
        <p:spPr>
          <a:xfrm>
            <a:off x="973141" y="2229958"/>
            <a:ext cx="2456256" cy="666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feld 29"/>
          <p:cNvSpPr txBox="1">
            <a:spLocks noChangeArrowheads="1"/>
          </p:cNvSpPr>
          <p:nvPr/>
        </p:nvSpPr>
        <p:spPr bwMode="auto">
          <a:xfrm flipH="1">
            <a:off x="1900900" y="1963842"/>
            <a:ext cx="1426843"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de-DE" sz="2400" b="1" dirty="0" smtClean="0">
                <a:solidFill>
                  <a:schemeClr val="tx1">
                    <a:lumMod val="50000"/>
                    <a:lumOff val="50000"/>
                  </a:schemeClr>
                </a:solidFill>
              </a:rPr>
              <a:t>180 €</a:t>
            </a:r>
            <a:r>
              <a:rPr lang="de-DE" sz="2000" dirty="0" smtClean="0">
                <a:solidFill>
                  <a:schemeClr val="tx1">
                    <a:lumMod val="50000"/>
                    <a:lumOff val="50000"/>
                  </a:schemeClr>
                </a:solidFill>
              </a:rPr>
              <a:t> </a:t>
            </a:r>
          </a:p>
          <a:p>
            <a:pPr eaLnBrk="1" hangingPunct="1">
              <a:defRPr/>
            </a:pPr>
            <a:r>
              <a:rPr lang="de-DE" sz="1100" dirty="0" smtClean="0">
                <a:solidFill>
                  <a:schemeClr val="tx1">
                    <a:lumMod val="50000"/>
                    <a:lumOff val="50000"/>
                  </a:schemeClr>
                </a:solidFill>
              </a:rPr>
              <a:t>Generated by you.</a:t>
            </a:r>
          </a:p>
          <a:p>
            <a:pPr eaLnBrk="1" hangingPunct="1">
              <a:defRPr/>
            </a:pPr>
            <a:r>
              <a:rPr lang="de-DE" sz="1100" dirty="0" smtClean="0">
                <a:solidFill>
                  <a:schemeClr val="tx1">
                    <a:lumMod val="50000"/>
                    <a:lumOff val="50000"/>
                  </a:schemeClr>
                </a:solidFill>
              </a:rPr>
              <a:t>0 €</a:t>
            </a:r>
          </a:p>
          <a:p>
            <a:pPr eaLnBrk="1" hangingPunct="1">
              <a:defRPr/>
            </a:pPr>
            <a:r>
              <a:rPr lang="de-DE" sz="1100" dirty="0" smtClean="0">
                <a:solidFill>
                  <a:schemeClr val="tx1">
                    <a:lumMod val="50000"/>
                    <a:lumOff val="50000"/>
                  </a:schemeClr>
                </a:solidFill>
              </a:rPr>
              <a:t>Dontated by you.</a:t>
            </a:r>
          </a:p>
          <a:p>
            <a:pPr eaLnBrk="1" hangingPunct="1">
              <a:defRPr/>
            </a:pPr>
            <a:endParaRPr lang="de-CH" sz="1100" u="sng" dirty="0">
              <a:solidFill>
                <a:schemeClr val="tx2">
                  <a:lumMod val="60000"/>
                  <a:lumOff val="40000"/>
                </a:schemeClr>
              </a:solidFill>
            </a:endParaRPr>
          </a:p>
        </p:txBody>
      </p:sp>
      <p:pic>
        <p:nvPicPr>
          <p:cNvPr id="69"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83855" y="1990046"/>
            <a:ext cx="2762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0" name="Rechteck 69"/>
          <p:cNvSpPr/>
          <p:nvPr/>
        </p:nvSpPr>
        <p:spPr>
          <a:xfrm>
            <a:off x="3200797" y="1990046"/>
            <a:ext cx="228600" cy="23991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a:p>
        </p:txBody>
      </p:sp>
      <p:pic>
        <p:nvPicPr>
          <p:cNvPr id="71"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9622" y="2179866"/>
            <a:ext cx="4000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2" name="Textfeld 99"/>
          <p:cNvSpPr txBox="1">
            <a:spLocks noChangeArrowheads="1"/>
          </p:cNvSpPr>
          <p:nvPr/>
        </p:nvSpPr>
        <p:spPr bwMode="auto">
          <a:xfrm>
            <a:off x="1254950" y="2578006"/>
            <a:ext cx="362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r>
              <a:rPr lang="de-DE" sz="900" dirty="0" smtClean="0">
                <a:solidFill>
                  <a:schemeClr val="tx1">
                    <a:lumMod val="50000"/>
                    <a:lumOff val="50000"/>
                  </a:schemeClr>
                </a:solidFill>
              </a:rPr>
              <a:t>You</a:t>
            </a:r>
            <a:endParaRPr lang="de-CH" sz="900" dirty="0" smtClean="0">
              <a:solidFill>
                <a:schemeClr val="tx1">
                  <a:lumMod val="50000"/>
                  <a:lumOff val="50000"/>
                </a:schemeClr>
              </a:solidFill>
            </a:endParaRPr>
          </a:p>
        </p:txBody>
      </p:sp>
      <p:sp>
        <p:nvSpPr>
          <p:cNvPr id="44" name="Wolkenförmige Legende 43"/>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Uh, I didn‘t contribute any money. Let me also donate. Lets say 10 €.</a:t>
            </a:r>
            <a:endParaRPr lang="en-US" sz="1400" dirty="0">
              <a:solidFill>
                <a:schemeClr val="tx1">
                  <a:lumMod val="65000"/>
                  <a:lumOff val="35000"/>
                </a:schemeClr>
              </a:solidFill>
            </a:endParaRPr>
          </a:p>
        </p:txBody>
      </p:sp>
      <p:sp>
        <p:nvSpPr>
          <p:cNvPr id="45" name="Pfeil nach rechts 44"/>
          <p:cNvSpPr/>
          <p:nvPr/>
        </p:nvSpPr>
        <p:spPr>
          <a:xfrm flipH="1">
            <a:off x="2446086" y="2979445"/>
            <a:ext cx="2125914" cy="526784"/>
          </a:xfrm>
          <a:prstGeom prst="rightArrow">
            <a:avLst>
              <a:gd name="adj1" fmla="val 50000"/>
              <a:gd name="adj2" fmla="val 110113"/>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lumMod val="65000"/>
                    <a:lumOff val="35000"/>
                  </a:schemeClr>
                </a:solidFill>
              </a:rPr>
              <a:t>Touch</a:t>
            </a:r>
            <a:endParaRPr lang="en-US" dirty="0">
              <a:solidFill>
                <a:schemeClr val="tx1">
                  <a:lumMod val="65000"/>
                  <a:lumOff val="35000"/>
                </a:schemeClr>
              </a:solidFill>
            </a:endParaRPr>
          </a:p>
        </p:txBody>
      </p:sp>
      <p:pic>
        <p:nvPicPr>
          <p:cNvPr id="43" name="Picture 2" descr="Bildergebnis für user with mobil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46" name="Textfeld 45"/>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pic>
        <p:nvPicPr>
          <p:cNvPr id="47" name="Picture 2" descr="C:\Users\MoritzTheile\Desktop\Bild1.png"/>
          <p:cNvPicPr>
            <a:picLocks noChangeAspect="1" noChangeArrowheads="1"/>
          </p:cNvPicPr>
          <p:nvPr/>
        </p:nvPicPr>
        <p:blipFill rotWithShape="1">
          <a:blip r:embed="rId9">
            <a:extLst>
              <a:ext uri="{28A0092B-C50C-407E-A947-70E740481C1C}">
                <a14:useLocalDpi xmlns:a14="http://schemas.microsoft.com/office/drawing/2010/main" val="0"/>
              </a:ext>
            </a:extLst>
          </a:blip>
          <a:srcRect t="62599"/>
          <a:stretch/>
        </p:blipFill>
        <p:spPr bwMode="auto">
          <a:xfrm>
            <a:off x="990427" y="984044"/>
            <a:ext cx="2328862" cy="8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71892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descr="Bildergebnis für user with mob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11" name="Wolkenförmige Legende 10"/>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Yes, I </a:t>
            </a:r>
            <a:r>
              <a:rPr lang="de-DE" sz="1400" dirty="0" err="1" smtClean="0">
                <a:solidFill>
                  <a:schemeClr val="tx1">
                    <a:lumMod val="65000"/>
                    <a:lumOff val="35000"/>
                  </a:schemeClr>
                </a:solidFill>
              </a:rPr>
              <a:t>guess</a:t>
            </a:r>
            <a:r>
              <a:rPr lang="de-DE" sz="1400" dirty="0" smtClean="0">
                <a:solidFill>
                  <a:schemeClr val="tx1">
                    <a:lumMod val="65000"/>
                    <a:lumOff val="35000"/>
                  </a:schemeClr>
                </a:solidFill>
              </a:rPr>
              <a:t> I </a:t>
            </a:r>
            <a:r>
              <a:rPr lang="de-DE" sz="1400" dirty="0" err="1" smtClean="0">
                <a:solidFill>
                  <a:schemeClr val="tx1">
                    <a:lumMod val="65000"/>
                    <a:lumOff val="35000"/>
                  </a:schemeClr>
                </a:solidFill>
              </a:rPr>
              <a:t>trust</a:t>
            </a:r>
            <a:r>
              <a:rPr lang="de-DE" sz="1400" dirty="0" smtClean="0">
                <a:solidFill>
                  <a:schemeClr val="tx1">
                    <a:lumMod val="65000"/>
                    <a:lumOff val="35000"/>
                  </a:schemeClr>
                </a:solidFill>
              </a:rPr>
              <a:t> Nikolaus, and </a:t>
            </a:r>
            <a:r>
              <a:rPr lang="de-DE" sz="1400" dirty="0" err="1" smtClean="0">
                <a:solidFill>
                  <a:schemeClr val="tx1">
                    <a:lumMod val="65000"/>
                    <a:lumOff val="35000"/>
                  </a:schemeClr>
                </a:solidFill>
              </a:rPr>
              <a:t>anyways</a:t>
            </a:r>
            <a:r>
              <a:rPr lang="de-DE" sz="1400" dirty="0" smtClean="0">
                <a:solidFill>
                  <a:schemeClr val="tx1">
                    <a:lumMod val="65000"/>
                    <a:lumOff val="35000"/>
                  </a:schemeClr>
                </a:solidFill>
              </a:rPr>
              <a:t>, if he is not </a:t>
            </a:r>
            <a:r>
              <a:rPr lang="de-DE" sz="1400" dirty="0" err="1" smtClean="0">
                <a:solidFill>
                  <a:schemeClr val="tx1">
                    <a:lumMod val="65000"/>
                    <a:lumOff val="35000"/>
                  </a:schemeClr>
                </a:solidFill>
              </a:rPr>
              <a:t>acting</a:t>
            </a:r>
            <a:r>
              <a:rPr lang="de-DE" sz="1400" dirty="0" smtClean="0">
                <a:solidFill>
                  <a:schemeClr val="tx1">
                    <a:lumMod val="65000"/>
                    <a:lumOff val="35000"/>
                  </a:schemeClr>
                </a:solidFill>
              </a:rPr>
              <a:t> </a:t>
            </a:r>
            <a:r>
              <a:rPr lang="de-DE" sz="1400" dirty="0" err="1" smtClean="0">
                <a:solidFill>
                  <a:schemeClr val="tx1">
                    <a:lumMod val="65000"/>
                    <a:lumOff val="35000"/>
                  </a:schemeClr>
                </a:solidFill>
              </a:rPr>
              <a:t>as</a:t>
            </a:r>
            <a:r>
              <a:rPr lang="de-DE" sz="1400" dirty="0" smtClean="0">
                <a:solidFill>
                  <a:schemeClr val="tx1">
                    <a:lumMod val="65000"/>
                    <a:lumOff val="35000"/>
                  </a:schemeClr>
                </a:solidFill>
              </a:rPr>
              <a:t> I </a:t>
            </a:r>
            <a:r>
              <a:rPr lang="de-DE" sz="1400" dirty="0" err="1" smtClean="0">
                <a:solidFill>
                  <a:schemeClr val="tx1">
                    <a:lumMod val="65000"/>
                    <a:lumOff val="35000"/>
                  </a:schemeClr>
                </a:solidFill>
              </a:rPr>
              <a:t>expect</a:t>
            </a:r>
            <a:r>
              <a:rPr lang="de-DE" sz="1400" dirty="0" smtClean="0">
                <a:solidFill>
                  <a:schemeClr val="tx1">
                    <a:lumMod val="65000"/>
                    <a:lumOff val="35000"/>
                  </a:schemeClr>
                </a:solidFill>
              </a:rPr>
              <a:t> I just </a:t>
            </a:r>
            <a:r>
              <a:rPr lang="de-DE" sz="1400" dirty="0" err="1" smtClean="0">
                <a:solidFill>
                  <a:schemeClr val="tx1">
                    <a:lumMod val="65000"/>
                    <a:lumOff val="35000"/>
                  </a:schemeClr>
                </a:solidFill>
              </a:rPr>
              <a:t>stop</a:t>
            </a:r>
            <a:r>
              <a:rPr lang="de-DE" sz="1400" dirty="0" smtClean="0">
                <a:solidFill>
                  <a:schemeClr val="tx1">
                    <a:lumMod val="65000"/>
                    <a:lumOff val="35000"/>
                  </a:schemeClr>
                </a:solidFill>
              </a:rPr>
              <a:t> </a:t>
            </a:r>
            <a:r>
              <a:rPr lang="de-DE" sz="1400" dirty="0" err="1" smtClean="0">
                <a:solidFill>
                  <a:schemeClr val="tx1">
                    <a:lumMod val="65000"/>
                    <a:lumOff val="35000"/>
                  </a:schemeClr>
                </a:solidFill>
              </a:rPr>
              <a:t>donating</a:t>
            </a:r>
            <a:r>
              <a:rPr lang="de-DE" sz="1400" dirty="0" smtClean="0">
                <a:solidFill>
                  <a:schemeClr val="tx1">
                    <a:lumMod val="65000"/>
                    <a:lumOff val="35000"/>
                  </a:schemeClr>
                </a:solidFill>
              </a:rPr>
              <a:t>.</a:t>
            </a:r>
            <a:endParaRPr lang="en-US" sz="1400" dirty="0">
              <a:solidFill>
                <a:schemeClr val="tx1">
                  <a:lumMod val="65000"/>
                  <a:lumOff val="35000"/>
                </a:schemeClr>
              </a:solidFill>
            </a:endParaRPr>
          </a:p>
        </p:txBody>
      </p:sp>
      <p:sp>
        <p:nvSpPr>
          <p:cNvPr id="12" name="Textfeld 11"/>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549" y="510580"/>
            <a:ext cx="3591988" cy="51875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Pfeil nach rechts 14"/>
          <p:cNvSpPr/>
          <p:nvPr/>
        </p:nvSpPr>
        <p:spPr>
          <a:xfrm rot="20544429" flipH="1">
            <a:off x="2985619" y="3393369"/>
            <a:ext cx="1365475" cy="720080"/>
          </a:xfrm>
          <a:prstGeom prst="rightArrow">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lumMod val="65000"/>
                    <a:lumOff val="35000"/>
                  </a:schemeClr>
                </a:solidFill>
              </a:rPr>
              <a:t>Touch</a:t>
            </a:r>
            <a:endParaRPr lang="en-US" dirty="0">
              <a:solidFill>
                <a:schemeClr val="tx1">
                  <a:lumMod val="65000"/>
                  <a:lumOff val="35000"/>
                </a:schemeClr>
              </a:solidFill>
            </a:endParaRPr>
          </a:p>
        </p:txBody>
      </p:sp>
    </p:spTree>
    <p:extLst>
      <p:ext uri="{BB962C8B-B14F-4D97-AF65-F5344CB8AC3E}">
        <p14:creationId xmlns:p14="http://schemas.microsoft.com/office/powerpoint/2010/main" val="14396358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289" name="Picture 1" descr="C:\Users\MoritzTheile\Desktop\Screenshot_2015-06-12-15-42-2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0495" y="238959"/>
            <a:ext cx="3600000" cy="6400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Bildergebnis für user with mobi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11" name="Wolkenförmige Legende 10"/>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OK, thats easy with Paypal. </a:t>
            </a:r>
            <a:r>
              <a:rPr lang="de-DE" sz="1400" dirty="0" err="1" smtClean="0">
                <a:solidFill>
                  <a:schemeClr val="tx1">
                    <a:lumMod val="65000"/>
                    <a:lumOff val="35000"/>
                  </a:schemeClr>
                </a:solidFill>
              </a:rPr>
              <a:t>Instead</a:t>
            </a:r>
            <a:r>
              <a:rPr lang="de-DE" sz="1400" dirty="0" smtClean="0">
                <a:solidFill>
                  <a:schemeClr val="tx1">
                    <a:lumMod val="65000"/>
                    <a:lumOff val="35000"/>
                  </a:schemeClr>
                </a:solidFill>
              </a:rPr>
              <a:t> of 1 € I‘ll donate 10.</a:t>
            </a:r>
            <a:endParaRPr lang="en-US" sz="1400" dirty="0">
              <a:solidFill>
                <a:schemeClr val="tx1">
                  <a:lumMod val="65000"/>
                  <a:lumOff val="35000"/>
                </a:schemeClr>
              </a:solidFill>
            </a:endParaRPr>
          </a:p>
        </p:txBody>
      </p:sp>
      <p:sp>
        <p:nvSpPr>
          <p:cNvPr id="12" name="Textfeld 11"/>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sp>
        <p:nvSpPr>
          <p:cNvPr id="2" name="Textfeld 1"/>
          <p:cNvSpPr txBox="1"/>
          <p:nvPr/>
        </p:nvSpPr>
        <p:spPr>
          <a:xfrm>
            <a:off x="1331640" y="1114797"/>
            <a:ext cx="2160240" cy="276999"/>
          </a:xfrm>
          <a:prstGeom prst="rect">
            <a:avLst/>
          </a:prstGeom>
          <a:solidFill>
            <a:schemeClr val="bg1"/>
          </a:solidFill>
        </p:spPr>
        <p:txBody>
          <a:bodyPr wrap="square" rtlCol="0">
            <a:spAutoFit/>
          </a:bodyPr>
          <a:lstStyle/>
          <a:p>
            <a:r>
              <a:rPr lang="de-DE" sz="1200" dirty="0" smtClean="0"/>
              <a:t>nikolaus@willkommen-in.de</a:t>
            </a:r>
            <a:endParaRPr lang="en-US" sz="1200" dirty="0"/>
          </a:p>
        </p:txBody>
      </p:sp>
      <p:sp>
        <p:nvSpPr>
          <p:cNvPr id="13" name="Textfeld 12"/>
          <p:cNvSpPr txBox="1"/>
          <p:nvPr/>
        </p:nvSpPr>
        <p:spPr>
          <a:xfrm>
            <a:off x="2494401" y="1494876"/>
            <a:ext cx="637439" cy="184666"/>
          </a:xfrm>
          <a:prstGeom prst="rect">
            <a:avLst/>
          </a:prstGeom>
          <a:solidFill>
            <a:schemeClr val="bg1"/>
          </a:solidFill>
        </p:spPr>
        <p:txBody>
          <a:bodyPr wrap="square" lIns="0" tIns="0" rIns="0" bIns="0" rtlCol="0">
            <a:spAutoFit/>
          </a:bodyPr>
          <a:lstStyle/>
          <a:p>
            <a:r>
              <a:rPr lang="de-DE" sz="1200" dirty="0" smtClean="0"/>
              <a:t>10,00</a:t>
            </a:r>
            <a:endParaRPr lang="en-US" sz="1200" dirty="0"/>
          </a:p>
        </p:txBody>
      </p:sp>
    </p:spTree>
    <p:extLst>
      <p:ext uri="{BB962C8B-B14F-4D97-AF65-F5344CB8AC3E}">
        <p14:creationId xmlns:p14="http://schemas.microsoft.com/office/powerpoint/2010/main" val="21442401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74"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536" b="35097"/>
          <a:stretch/>
        </p:blipFill>
        <p:spPr bwMode="auto">
          <a:xfrm>
            <a:off x="405060" y="980728"/>
            <a:ext cx="3600001" cy="264750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2737" b="78890"/>
          <a:stretch/>
        </p:blipFill>
        <p:spPr bwMode="auto">
          <a:xfrm>
            <a:off x="395936" y="516781"/>
            <a:ext cx="3600000" cy="535841"/>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8" descr="Bildergebnis für donate button"/>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934" t="50000" r="10149"/>
          <a:stretch/>
        </p:blipFill>
        <p:spPr bwMode="auto">
          <a:xfrm>
            <a:off x="1746947" y="4722615"/>
            <a:ext cx="808829" cy="272866"/>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uppieren 11"/>
          <p:cNvGrpSpPr/>
          <p:nvPr/>
        </p:nvGrpSpPr>
        <p:grpSpPr>
          <a:xfrm>
            <a:off x="405061" y="3460648"/>
            <a:ext cx="3600000" cy="1192488"/>
            <a:chOff x="405061" y="3460648"/>
            <a:chExt cx="3600000" cy="1192488"/>
          </a:xfrm>
        </p:grpSpPr>
        <p:pic>
          <p:nvPicPr>
            <p:cNvPr id="36"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401" b="69152"/>
            <a:stretch/>
          </p:blipFill>
          <p:spPr bwMode="auto">
            <a:xfrm>
              <a:off x="405061" y="3718283"/>
              <a:ext cx="3600000" cy="476656"/>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4022" b="35098"/>
            <a:stretch/>
          </p:blipFill>
          <p:spPr bwMode="auto">
            <a:xfrm>
              <a:off x="405061" y="3956760"/>
              <a:ext cx="3600000" cy="696376"/>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0869" b="37243"/>
            <a:stretch/>
          </p:blipFill>
          <p:spPr bwMode="auto">
            <a:xfrm>
              <a:off x="405061" y="3460648"/>
              <a:ext cx="3600000" cy="378484"/>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Gerade Verbindung 10"/>
            <p:cNvCxnSpPr/>
            <p:nvPr/>
          </p:nvCxnSpPr>
          <p:spPr>
            <a:xfrm>
              <a:off x="918273" y="3573016"/>
              <a:ext cx="2560290" cy="0"/>
            </a:xfrm>
            <a:prstGeom prst="line">
              <a:avLst/>
            </a:prstGeom>
            <a:ln>
              <a:solidFill>
                <a:schemeClr val="bg1">
                  <a:lumMod val="8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37" name="Rechteck 36"/>
          <p:cNvSpPr/>
          <p:nvPr/>
        </p:nvSpPr>
        <p:spPr>
          <a:xfrm>
            <a:off x="973141" y="3839132"/>
            <a:ext cx="2456256" cy="666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feld 29"/>
          <p:cNvSpPr txBox="1">
            <a:spLocks noChangeArrowheads="1"/>
          </p:cNvSpPr>
          <p:nvPr/>
        </p:nvSpPr>
        <p:spPr bwMode="auto">
          <a:xfrm flipH="1">
            <a:off x="1900900" y="3573016"/>
            <a:ext cx="1426843"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de-DE" sz="2400" b="1" dirty="0" smtClean="0">
                <a:solidFill>
                  <a:schemeClr val="tx1">
                    <a:lumMod val="50000"/>
                    <a:lumOff val="50000"/>
                  </a:schemeClr>
                </a:solidFill>
              </a:rPr>
              <a:t>190 €</a:t>
            </a:r>
            <a:r>
              <a:rPr lang="de-DE" sz="2000" dirty="0" smtClean="0">
                <a:solidFill>
                  <a:schemeClr val="tx1">
                    <a:lumMod val="50000"/>
                    <a:lumOff val="50000"/>
                  </a:schemeClr>
                </a:solidFill>
              </a:rPr>
              <a:t> </a:t>
            </a:r>
          </a:p>
          <a:p>
            <a:pPr eaLnBrk="1" hangingPunct="1">
              <a:defRPr/>
            </a:pPr>
            <a:r>
              <a:rPr lang="de-DE" sz="1100" dirty="0" smtClean="0">
                <a:solidFill>
                  <a:schemeClr val="tx1">
                    <a:lumMod val="50000"/>
                    <a:lumOff val="50000"/>
                  </a:schemeClr>
                </a:solidFill>
              </a:rPr>
              <a:t>Generated by you.</a:t>
            </a:r>
          </a:p>
          <a:p>
            <a:pPr eaLnBrk="1" hangingPunct="1">
              <a:defRPr/>
            </a:pPr>
            <a:r>
              <a:rPr lang="de-DE" sz="1100" dirty="0" smtClean="0">
                <a:solidFill>
                  <a:schemeClr val="tx1">
                    <a:lumMod val="50000"/>
                    <a:lumOff val="50000"/>
                  </a:schemeClr>
                </a:solidFill>
              </a:rPr>
              <a:t>10 €</a:t>
            </a:r>
          </a:p>
          <a:p>
            <a:pPr eaLnBrk="1" hangingPunct="1">
              <a:defRPr/>
            </a:pPr>
            <a:r>
              <a:rPr lang="de-DE" sz="1100" dirty="0" smtClean="0">
                <a:solidFill>
                  <a:schemeClr val="tx1">
                    <a:lumMod val="50000"/>
                    <a:lumOff val="50000"/>
                  </a:schemeClr>
                </a:solidFill>
              </a:rPr>
              <a:t>Dontated by you.</a:t>
            </a:r>
          </a:p>
          <a:p>
            <a:pPr eaLnBrk="1" hangingPunct="1">
              <a:defRPr/>
            </a:pPr>
            <a:endParaRPr lang="de-CH" sz="1100" u="sng" dirty="0">
              <a:solidFill>
                <a:schemeClr val="tx2">
                  <a:lumMod val="60000"/>
                  <a:lumOff val="40000"/>
                </a:schemeClr>
              </a:solidFill>
            </a:endParaRPr>
          </a:p>
        </p:txBody>
      </p:sp>
      <p:pic>
        <p:nvPicPr>
          <p:cNvPr id="11265"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3855" y="3599220"/>
            <a:ext cx="2762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Rechteck 42"/>
          <p:cNvSpPr/>
          <p:nvPr/>
        </p:nvSpPr>
        <p:spPr>
          <a:xfrm>
            <a:off x="3200797" y="3599220"/>
            <a:ext cx="228600" cy="23991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a:p>
        </p:txBody>
      </p:sp>
      <p:pic>
        <p:nvPicPr>
          <p:cNvPr id="3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622" y="3789040"/>
            <a:ext cx="4000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 name="Textfeld 99"/>
          <p:cNvSpPr txBox="1">
            <a:spLocks noChangeArrowheads="1"/>
          </p:cNvSpPr>
          <p:nvPr/>
        </p:nvSpPr>
        <p:spPr bwMode="auto">
          <a:xfrm>
            <a:off x="1254950" y="4187180"/>
            <a:ext cx="362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r>
              <a:rPr lang="de-DE" sz="900" dirty="0" smtClean="0">
                <a:solidFill>
                  <a:schemeClr val="tx1">
                    <a:lumMod val="50000"/>
                    <a:lumOff val="50000"/>
                  </a:schemeClr>
                </a:solidFill>
              </a:rPr>
              <a:t>You</a:t>
            </a:r>
            <a:endParaRPr lang="de-CH" sz="900" dirty="0" smtClean="0">
              <a:solidFill>
                <a:schemeClr val="tx1">
                  <a:lumMod val="50000"/>
                  <a:lumOff val="50000"/>
                </a:schemeClr>
              </a:solidFill>
            </a:endParaRPr>
          </a:p>
        </p:txBody>
      </p:sp>
      <p:pic>
        <p:nvPicPr>
          <p:cNvPr id="27" name="Picture 2" descr="http://www.skype-emoticons.com/images/emoticon-00100-smil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7505" y="5865240"/>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28" name="Textfeld 27"/>
          <p:cNvSpPr txBox="1"/>
          <p:nvPr/>
        </p:nvSpPr>
        <p:spPr>
          <a:xfrm>
            <a:off x="1283799" y="5703657"/>
            <a:ext cx="348420"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155€</a:t>
            </a:r>
            <a:endParaRPr lang="en-US" sz="1050" dirty="0">
              <a:solidFill>
                <a:schemeClr val="bg1">
                  <a:lumMod val="50000"/>
                </a:schemeClr>
              </a:solidFill>
            </a:endParaRPr>
          </a:p>
        </p:txBody>
      </p:sp>
      <p:sp>
        <p:nvSpPr>
          <p:cNvPr id="29" name="Textfeld 28"/>
          <p:cNvSpPr txBox="1"/>
          <p:nvPr/>
        </p:nvSpPr>
        <p:spPr>
          <a:xfrm>
            <a:off x="1259632" y="6038706"/>
            <a:ext cx="393304" cy="161583"/>
          </a:xfrm>
          <a:prstGeom prst="rect">
            <a:avLst/>
          </a:prstGeom>
          <a:noFill/>
        </p:spPr>
        <p:txBody>
          <a:bodyPr wrap="none" lIns="36000" tIns="0" rIns="36000" bIns="0" rtlCol="0">
            <a:spAutoFit/>
          </a:bodyPr>
          <a:lstStyle/>
          <a:p>
            <a:r>
              <a:rPr lang="de-DE" sz="1050" dirty="0" smtClean="0">
                <a:solidFill>
                  <a:schemeClr val="bg1">
                    <a:lumMod val="50000"/>
                  </a:schemeClr>
                </a:solidFill>
              </a:rPr>
              <a:t>Adam</a:t>
            </a:r>
            <a:endParaRPr lang="en-US" sz="1050" dirty="0">
              <a:solidFill>
                <a:schemeClr val="bg1">
                  <a:lumMod val="50000"/>
                </a:schemeClr>
              </a:solidFill>
            </a:endParaRPr>
          </a:p>
        </p:txBody>
      </p:sp>
      <p:pic>
        <p:nvPicPr>
          <p:cNvPr id="30" name="Picture 2" descr="http://www.skype-emoticons.com/images/emoticon-00100-smil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93689" y="5882807"/>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31" name="Textfeld 30"/>
          <p:cNvSpPr txBox="1"/>
          <p:nvPr/>
        </p:nvSpPr>
        <p:spPr>
          <a:xfrm>
            <a:off x="2922049" y="5721224"/>
            <a:ext cx="27949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15€</a:t>
            </a:r>
            <a:endParaRPr lang="en-US" sz="1050" dirty="0">
              <a:solidFill>
                <a:schemeClr val="bg1">
                  <a:lumMod val="50000"/>
                </a:schemeClr>
              </a:solidFill>
            </a:endParaRPr>
          </a:p>
        </p:txBody>
      </p:sp>
      <p:sp>
        <p:nvSpPr>
          <p:cNvPr id="32" name="Textfeld 31"/>
          <p:cNvSpPr txBox="1"/>
          <p:nvPr/>
        </p:nvSpPr>
        <p:spPr>
          <a:xfrm>
            <a:off x="2915816" y="6056273"/>
            <a:ext cx="26346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Eva</a:t>
            </a:r>
            <a:endParaRPr lang="en-US" sz="1050" dirty="0">
              <a:solidFill>
                <a:schemeClr val="bg1">
                  <a:lumMod val="50000"/>
                </a:schemeClr>
              </a:solidFill>
            </a:endParaRPr>
          </a:p>
        </p:txBody>
      </p:sp>
      <p:cxnSp>
        <p:nvCxnSpPr>
          <p:cNvPr id="33" name="Gekrümmte Verbindung 32"/>
          <p:cNvCxnSpPr>
            <a:endCxn id="28" idx="0"/>
          </p:cNvCxnSpPr>
          <p:nvPr/>
        </p:nvCxnSpPr>
        <p:spPr>
          <a:xfrm rot="5400000">
            <a:off x="1690534" y="5195773"/>
            <a:ext cx="275360" cy="740409"/>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34" name="Gekrümmte Verbindung 33"/>
          <p:cNvCxnSpPr>
            <a:endCxn id="31" idx="0"/>
          </p:cNvCxnSpPr>
          <p:nvPr/>
        </p:nvCxnSpPr>
        <p:spPr>
          <a:xfrm rot="16200000" flipH="1">
            <a:off x="2487940" y="5147369"/>
            <a:ext cx="281450" cy="866259"/>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2" name="Abgerundetes Rechteck 1"/>
          <p:cNvSpPr/>
          <p:nvPr/>
        </p:nvSpPr>
        <p:spPr>
          <a:xfrm>
            <a:off x="918273" y="5179661"/>
            <a:ext cx="2560290" cy="290561"/>
          </a:xfrm>
          <a:prstGeom prst="roundRect">
            <a:avLst>
              <a:gd name="adj" fmla="val 32893"/>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Invite friends</a:t>
            </a:r>
            <a:endParaRPr lang="en-US" sz="1400" dirty="0"/>
          </a:p>
        </p:txBody>
      </p:sp>
      <p:pic>
        <p:nvPicPr>
          <p:cNvPr id="47" name="Picture 2" descr="Bildergebnis für user with mobil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48" name="Wolkenförmige Legende 47"/>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Makes Sense: 180 € of others plus 10 € from me makes 190 € all together.</a:t>
            </a:r>
          </a:p>
          <a:p>
            <a:r>
              <a:rPr lang="de-DE" sz="1400" dirty="0" smtClean="0">
                <a:solidFill>
                  <a:schemeClr val="tx1">
                    <a:lumMod val="65000"/>
                    <a:lumOff val="35000"/>
                  </a:schemeClr>
                </a:solidFill>
              </a:rPr>
              <a:t>I should invite some more friends this really helps Nikolaus.</a:t>
            </a:r>
            <a:endParaRPr lang="en-US" sz="1400" dirty="0">
              <a:solidFill>
                <a:schemeClr val="tx1">
                  <a:lumMod val="65000"/>
                  <a:lumOff val="35000"/>
                </a:schemeClr>
              </a:solidFill>
            </a:endParaRPr>
          </a:p>
        </p:txBody>
      </p:sp>
      <p:sp>
        <p:nvSpPr>
          <p:cNvPr id="10" name="Textfeld 9"/>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grpSp>
        <p:nvGrpSpPr>
          <p:cNvPr id="44" name="Gruppieren 43"/>
          <p:cNvGrpSpPr/>
          <p:nvPr/>
        </p:nvGrpSpPr>
        <p:grpSpPr>
          <a:xfrm>
            <a:off x="1043608" y="1145170"/>
            <a:ext cx="2332831" cy="2369778"/>
            <a:chOff x="1043608" y="1145170"/>
            <a:chExt cx="2332831" cy="2369778"/>
          </a:xfrm>
        </p:grpSpPr>
        <p:sp>
          <p:nvSpPr>
            <p:cNvPr id="46" name="Textfeld 45"/>
            <p:cNvSpPr txBox="1"/>
            <p:nvPr/>
          </p:nvSpPr>
          <p:spPr>
            <a:xfrm>
              <a:off x="1077516" y="1145170"/>
              <a:ext cx="2298923" cy="276999"/>
            </a:xfrm>
            <a:prstGeom prst="rect">
              <a:avLst/>
            </a:prstGeom>
            <a:solidFill>
              <a:schemeClr val="bg1"/>
            </a:solidFill>
          </p:spPr>
          <p:txBody>
            <a:bodyPr wrap="square" rtlCol="0">
              <a:spAutoFit/>
            </a:bodyPr>
            <a:lstStyle/>
            <a:p>
              <a:pPr algn="ctr"/>
              <a:r>
                <a:rPr lang="de-DE" sz="1200" dirty="0" smtClean="0">
                  <a:solidFill>
                    <a:schemeClr val="tx1">
                      <a:lumMod val="65000"/>
                      <a:lumOff val="35000"/>
                    </a:schemeClr>
                  </a:solidFill>
                </a:rPr>
                <a:t>Nikolaus Teixeira</a:t>
              </a:r>
              <a:endParaRPr lang="de-DE" sz="1100" dirty="0">
                <a:solidFill>
                  <a:schemeClr val="tx1">
                    <a:lumMod val="65000"/>
                    <a:lumOff val="35000"/>
                  </a:schemeClr>
                </a:solidFill>
              </a:endParaRPr>
            </a:p>
          </p:txBody>
        </p:sp>
        <p:pic>
          <p:nvPicPr>
            <p:cNvPr id="49"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19647" y="1404632"/>
              <a:ext cx="1632917" cy="1433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0" name="Textfeld 49"/>
            <p:cNvSpPr txBox="1"/>
            <p:nvPr/>
          </p:nvSpPr>
          <p:spPr>
            <a:xfrm>
              <a:off x="1043608" y="2837840"/>
              <a:ext cx="2298923" cy="677108"/>
            </a:xfrm>
            <a:prstGeom prst="rect">
              <a:avLst/>
            </a:prstGeom>
            <a:solidFill>
              <a:schemeClr val="bg1"/>
            </a:solidFill>
          </p:spPr>
          <p:txBody>
            <a:bodyPr wrap="square" rtlCol="0">
              <a:spAutoFit/>
            </a:bodyPr>
            <a:lstStyle/>
            <a:p>
              <a:pPr algn="ctr"/>
              <a:r>
                <a:rPr lang="de-DE" sz="1000" dirty="0" smtClean="0">
                  <a:solidFill>
                    <a:schemeClr val="tx1">
                      <a:lumMod val="65000"/>
                      <a:lumOff val="35000"/>
                    </a:schemeClr>
                  </a:solidFill>
                  <a:hlinkClick r:id="rId10"/>
                </a:rPr>
                <a:t>http://willkommen-in.de/help</a:t>
              </a:r>
              <a:endParaRPr lang="de-DE" sz="1000" dirty="0" smtClean="0">
                <a:solidFill>
                  <a:schemeClr val="tx1">
                    <a:lumMod val="65000"/>
                    <a:lumOff val="35000"/>
                  </a:schemeClr>
                </a:solidFill>
              </a:endParaRPr>
            </a:p>
            <a:p>
              <a:pPr algn="ctr"/>
              <a:endParaRPr lang="de-DE" sz="500" dirty="0" smtClean="0">
                <a:solidFill>
                  <a:schemeClr val="tx1">
                    <a:lumMod val="65000"/>
                    <a:lumOff val="35000"/>
                  </a:schemeClr>
                </a:solidFill>
              </a:endParaRPr>
            </a:p>
            <a:p>
              <a:pPr algn="ctr"/>
              <a:endParaRPr lang="de-DE" sz="100" dirty="0">
                <a:solidFill>
                  <a:schemeClr val="tx1">
                    <a:lumMod val="65000"/>
                    <a:lumOff val="35000"/>
                  </a:schemeClr>
                </a:solidFill>
              </a:endParaRPr>
            </a:p>
            <a:p>
              <a:pPr algn="ctr"/>
              <a:r>
                <a:rPr lang="de-DE" sz="1100" dirty="0" smtClean="0">
                  <a:solidFill>
                    <a:schemeClr val="tx1">
                      <a:lumMod val="65000"/>
                      <a:lumOff val="35000"/>
                    </a:schemeClr>
                  </a:solidFill>
                </a:rPr>
                <a:t>Creating a platform to channel help from citizens for refugees.</a:t>
              </a:r>
              <a:endParaRPr lang="de-DE" sz="1100" dirty="0">
                <a:solidFill>
                  <a:schemeClr val="tx1">
                    <a:lumMod val="65000"/>
                    <a:lumOff val="35000"/>
                  </a:schemeClr>
                </a:solidFill>
              </a:endParaRPr>
            </a:p>
          </p:txBody>
        </p:sp>
      </p:grpSp>
    </p:spTree>
    <p:extLst>
      <p:ext uri="{BB962C8B-B14F-4D97-AF65-F5344CB8AC3E}">
        <p14:creationId xmlns:p14="http://schemas.microsoft.com/office/powerpoint/2010/main" val="29919556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p:cNvSpPr txBox="1"/>
          <p:nvPr/>
        </p:nvSpPr>
        <p:spPr>
          <a:xfrm>
            <a:off x="1331640" y="2348880"/>
            <a:ext cx="7516288" cy="1862048"/>
          </a:xfrm>
          <a:prstGeom prst="rect">
            <a:avLst/>
          </a:prstGeom>
          <a:noFill/>
        </p:spPr>
        <p:txBody>
          <a:bodyPr wrap="none" rtlCol="0">
            <a:spAutoFit/>
          </a:bodyPr>
          <a:lstStyle/>
          <a:p>
            <a:r>
              <a:rPr lang="de-DE" sz="11500" dirty="0" smtClean="0"/>
              <a:t>Next week…</a:t>
            </a:r>
            <a:endParaRPr lang="en-US" sz="11500" dirty="0"/>
          </a:p>
        </p:txBody>
      </p:sp>
    </p:spTree>
    <p:extLst>
      <p:ext uri="{BB962C8B-B14F-4D97-AF65-F5344CB8AC3E}">
        <p14:creationId xmlns:p14="http://schemas.microsoft.com/office/powerpoint/2010/main" val="15241446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feld 28"/>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sp>
        <p:nvSpPr>
          <p:cNvPr id="14" name="AutoShape 4" descr="imap://theile%40mtheile%2Ede@imap.1und1.de:993/fetch%3EUID%3E/INBOX%3E31996?part=1.2&amp;type=image/png&amp;filename=Screenshot_2015-07-02-16-07-35.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6" descr="imap://theile%40mtheile%2Ede@imap.1und1.de:993/fetch%3EUID%3E/INBOX%3E31996?part=1.2&amp;type=image/png&amp;filename=Screenshot_2015-07-02-16-07-35.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1" name="Picture 7" descr="C:\Users\MoritzTheile\Desktop\Screenshot_2015-07-02-16-07-35.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3577"/>
          <a:stretch/>
        </p:blipFill>
        <p:spPr bwMode="auto">
          <a:xfrm>
            <a:off x="395536" y="476250"/>
            <a:ext cx="3600000" cy="6171081"/>
          </a:xfrm>
          <a:prstGeom prst="rect">
            <a:avLst/>
          </a:prstGeom>
          <a:noFill/>
          <a:extLst>
            <a:ext uri="{909E8E84-426E-40DD-AFC4-6F175D3DCCD1}">
              <a14:hiddenFill xmlns:a14="http://schemas.microsoft.com/office/drawing/2010/main">
                <a:solidFill>
                  <a:srgbClr val="FFFFFF"/>
                </a:solidFill>
              </a14:hiddenFill>
            </a:ext>
          </a:extLst>
        </p:spPr>
      </p:pic>
      <p:sp>
        <p:nvSpPr>
          <p:cNvPr id="16" name="Rechteck 15"/>
          <p:cNvSpPr/>
          <p:nvPr/>
        </p:nvSpPr>
        <p:spPr>
          <a:xfrm>
            <a:off x="472877" y="5229200"/>
            <a:ext cx="3379043" cy="9361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hteck 43"/>
          <p:cNvSpPr/>
          <p:nvPr/>
        </p:nvSpPr>
        <p:spPr>
          <a:xfrm>
            <a:off x="1048941" y="2060848"/>
            <a:ext cx="2514947" cy="710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de-DE" sz="1600" dirty="0" smtClean="0">
                <a:solidFill>
                  <a:schemeClr val="tx1">
                    <a:lumMod val="65000"/>
                    <a:lumOff val="35000"/>
                  </a:schemeClr>
                </a:solidFill>
              </a:rPr>
              <a:t>Maria Richter</a:t>
            </a:r>
            <a:endParaRPr lang="en-US" sz="1600" dirty="0">
              <a:solidFill>
                <a:schemeClr val="tx1">
                  <a:lumMod val="65000"/>
                  <a:lumOff val="35000"/>
                </a:schemeClr>
              </a:solidFill>
            </a:endParaRPr>
          </a:p>
        </p:txBody>
      </p:sp>
      <p:pic>
        <p:nvPicPr>
          <p:cNvPr id="1026" name="Picture 2" descr="Bildergebnis für user with mobi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10" name="Wolkenförmige Legende 9"/>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Yes, sure I remember. I would really like to help Nikolaus. I heard about his platform on radio.</a:t>
            </a:r>
            <a:endParaRPr lang="en-US" sz="1400" dirty="0">
              <a:solidFill>
                <a:schemeClr val="tx1">
                  <a:lumMod val="65000"/>
                  <a:lumOff val="35000"/>
                </a:schemeClr>
              </a:solidFill>
            </a:endParaRPr>
          </a:p>
        </p:txBody>
      </p:sp>
      <p:sp>
        <p:nvSpPr>
          <p:cNvPr id="2" name="Textfeld 1"/>
          <p:cNvSpPr txBox="1"/>
          <p:nvPr/>
        </p:nvSpPr>
        <p:spPr>
          <a:xfrm>
            <a:off x="472877" y="4866317"/>
            <a:ext cx="732188" cy="261610"/>
          </a:xfrm>
          <a:prstGeom prst="rect">
            <a:avLst/>
          </a:prstGeom>
          <a:solidFill>
            <a:schemeClr val="bg1"/>
          </a:solidFill>
        </p:spPr>
        <p:txBody>
          <a:bodyPr wrap="square" rtlCol="0">
            <a:spAutoFit/>
          </a:bodyPr>
          <a:lstStyle/>
          <a:p>
            <a:r>
              <a:rPr lang="de-DE" sz="1100" dirty="0" smtClean="0">
                <a:latin typeface="Arial" panose="020B0604020202020204" pitchFamily="34" charset="0"/>
                <a:cs typeface="Arial" panose="020B0604020202020204" pitchFamily="34" charset="0"/>
              </a:rPr>
              <a:t>Maria</a:t>
            </a:r>
            <a:endParaRPr lang="en-US" sz="1100" dirty="0">
              <a:latin typeface="Arial" panose="020B0604020202020204" pitchFamily="34" charset="0"/>
              <a:cs typeface="Arial" panose="020B0604020202020204" pitchFamily="34" charset="0"/>
            </a:endParaRPr>
          </a:p>
        </p:txBody>
      </p:sp>
      <p:sp>
        <p:nvSpPr>
          <p:cNvPr id="8" name="Textfeld 7"/>
          <p:cNvSpPr txBox="1"/>
          <p:nvPr/>
        </p:nvSpPr>
        <p:spPr>
          <a:xfrm>
            <a:off x="467544" y="1331476"/>
            <a:ext cx="3370538" cy="369332"/>
          </a:xfrm>
          <a:prstGeom prst="rect">
            <a:avLst/>
          </a:prstGeom>
          <a:solidFill>
            <a:schemeClr val="bg1"/>
          </a:solidFill>
        </p:spPr>
        <p:txBody>
          <a:bodyPr wrap="none" rtlCol="0">
            <a:spAutoFit/>
          </a:bodyPr>
          <a:lstStyle/>
          <a:p>
            <a:r>
              <a:rPr lang="de-DE" dirty="0" smtClean="0"/>
              <a:t>You can help Nikolaus on SupeYou</a:t>
            </a:r>
            <a:endParaRPr lang="en-US" dirty="0"/>
          </a:p>
        </p:txBody>
      </p:sp>
      <p:sp>
        <p:nvSpPr>
          <p:cNvPr id="19" name="Textfeld 18"/>
          <p:cNvSpPr txBox="1"/>
          <p:nvPr/>
        </p:nvSpPr>
        <p:spPr>
          <a:xfrm>
            <a:off x="467544" y="2636912"/>
            <a:ext cx="3379043" cy="3293209"/>
          </a:xfrm>
          <a:prstGeom prst="rect">
            <a:avLst/>
          </a:prstGeom>
          <a:solidFill>
            <a:schemeClr val="bg1"/>
          </a:solidFill>
        </p:spPr>
        <p:txBody>
          <a:bodyPr wrap="square" rtlCol="0">
            <a:spAutoFit/>
          </a:bodyPr>
          <a:lstStyle/>
          <a:p>
            <a:r>
              <a:rPr lang="de-DE" sz="1200" dirty="0" smtClean="0"/>
              <a:t>Hi Markus,</a:t>
            </a:r>
          </a:p>
          <a:p>
            <a:endParaRPr lang="de-DE" sz="1200" dirty="0" smtClean="0"/>
          </a:p>
          <a:p>
            <a:r>
              <a:rPr lang="de-DE" sz="1200" dirty="0" smtClean="0"/>
              <a:t>remember? Last week we were talking about Nikolaus internet platform to channel help from germans for</a:t>
            </a:r>
            <a:r>
              <a:rPr lang="de-DE" sz="1200" dirty="0"/>
              <a:t> </a:t>
            </a:r>
            <a:r>
              <a:rPr lang="de-DE" sz="1200" dirty="0" smtClean="0"/>
              <a:t>refugees.</a:t>
            </a:r>
          </a:p>
          <a:p>
            <a:endParaRPr lang="de-DE" sz="1200" dirty="0" smtClean="0"/>
          </a:p>
          <a:p>
            <a:r>
              <a:rPr lang="de-DE" sz="1200" dirty="0" smtClean="0"/>
              <a:t>If you want to support him please follow my invitation below:</a:t>
            </a:r>
          </a:p>
          <a:p>
            <a:endParaRPr lang="de-DE" sz="1200" dirty="0" smtClean="0"/>
          </a:p>
          <a:p>
            <a:pPr marL="171450" indent="-171450">
              <a:buFont typeface="Arial" panose="020B0604020202020204" pitchFamily="34" charset="0"/>
              <a:buChar char="•"/>
            </a:pPr>
            <a:r>
              <a:rPr lang="de-DE" sz="1100" dirty="0" smtClean="0">
                <a:solidFill>
                  <a:schemeClr val="accent1">
                    <a:lumMod val="75000"/>
                  </a:schemeClr>
                </a:solidFill>
                <a:hlinkClick r:id="rId5"/>
              </a:rPr>
              <a:t>http://supeyou.com/?invit=3t345</a:t>
            </a:r>
            <a:endParaRPr lang="de-DE" sz="1100" dirty="0" smtClean="0">
              <a:solidFill>
                <a:schemeClr val="accent1">
                  <a:lumMod val="75000"/>
                </a:schemeClr>
              </a:solidFill>
            </a:endParaRPr>
          </a:p>
          <a:p>
            <a:pPr marL="171450" indent="-171450">
              <a:buFont typeface="Arial" panose="020B0604020202020204" pitchFamily="34" charset="0"/>
              <a:buChar char="•"/>
            </a:pPr>
            <a:endParaRPr lang="de-DE" sz="1200" dirty="0"/>
          </a:p>
          <a:p>
            <a:r>
              <a:rPr lang="de-DE" sz="1100" dirty="0" smtClean="0"/>
              <a:t>It‘s an interesting way to raise donations because you can follow how much money will be created by your invitations.</a:t>
            </a:r>
          </a:p>
          <a:p>
            <a:endParaRPr lang="de-DE" sz="1100" dirty="0"/>
          </a:p>
          <a:p>
            <a:r>
              <a:rPr lang="de-DE" sz="1100" dirty="0" smtClean="0"/>
              <a:t>Cu tomorrow,</a:t>
            </a:r>
          </a:p>
          <a:p>
            <a:endParaRPr lang="de-DE" sz="1100" dirty="0"/>
          </a:p>
          <a:p>
            <a:r>
              <a:rPr lang="de-DE" sz="1100" dirty="0" smtClean="0"/>
              <a:t>Maria</a:t>
            </a:r>
            <a:endParaRPr lang="de-DE" sz="1100" dirty="0"/>
          </a:p>
        </p:txBody>
      </p:sp>
      <p:sp>
        <p:nvSpPr>
          <p:cNvPr id="45" name="Pfeil nach rechts 44"/>
          <p:cNvSpPr/>
          <p:nvPr/>
        </p:nvSpPr>
        <p:spPr>
          <a:xfrm rot="20544429" flipH="1">
            <a:off x="2643240" y="3814264"/>
            <a:ext cx="1771873" cy="654297"/>
          </a:xfrm>
          <a:prstGeom prst="rightArrow">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lumMod val="65000"/>
                    <a:lumOff val="35000"/>
                  </a:schemeClr>
                </a:solidFill>
              </a:rPr>
              <a:t>Touch</a:t>
            </a:r>
            <a:endParaRPr lang="en-US" dirty="0">
              <a:solidFill>
                <a:schemeClr val="tx1">
                  <a:lumMod val="65000"/>
                  <a:lumOff val="35000"/>
                </a:schemeClr>
              </a:solidFill>
            </a:endParaRPr>
          </a:p>
        </p:txBody>
      </p:sp>
    </p:spTree>
    <p:extLst>
      <p:ext uri="{BB962C8B-B14F-4D97-AF65-F5344CB8AC3E}">
        <p14:creationId xmlns:p14="http://schemas.microsoft.com/office/powerpoint/2010/main" val="28969707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74"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536" b="35097"/>
          <a:stretch/>
        </p:blipFill>
        <p:spPr bwMode="auto">
          <a:xfrm>
            <a:off x="405060" y="980728"/>
            <a:ext cx="3600001" cy="264750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2737" b="78890"/>
          <a:stretch/>
        </p:blipFill>
        <p:spPr bwMode="auto">
          <a:xfrm>
            <a:off x="395936" y="516781"/>
            <a:ext cx="3600000" cy="535841"/>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8" descr="Bildergebnis für donate button"/>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934" t="50000" r="10149"/>
          <a:stretch/>
        </p:blipFill>
        <p:spPr bwMode="auto">
          <a:xfrm>
            <a:off x="1746947" y="4722615"/>
            <a:ext cx="808829" cy="272866"/>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uppieren 11"/>
          <p:cNvGrpSpPr/>
          <p:nvPr/>
        </p:nvGrpSpPr>
        <p:grpSpPr>
          <a:xfrm>
            <a:off x="405061" y="3460648"/>
            <a:ext cx="3600000" cy="1192488"/>
            <a:chOff x="405061" y="3460648"/>
            <a:chExt cx="3600000" cy="1192488"/>
          </a:xfrm>
        </p:grpSpPr>
        <p:pic>
          <p:nvPicPr>
            <p:cNvPr id="36"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401" b="69152"/>
            <a:stretch/>
          </p:blipFill>
          <p:spPr bwMode="auto">
            <a:xfrm>
              <a:off x="405061" y="3718283"/>
              <a:ext cx="3600000" cy="476656"/>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4022" b="35098"/>
            <a:stretch/>
          </p:blipFill>
          <p:spPr bwMode="auto">
            <a:xfrm>
              <a:off x="405061" y="3956760"/>
              <a:ext cx="3600000" cy="696376"/>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0869" b="37243"/>
            <a:stretch/>
          </p:blipFill>
          <p:spPr bwMode="auto">
            <a:xfrm>
              <a:off x="405061" y="3460648"/>
              <a:ext cx="3600000" cy="378484"/>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Gerade Verbindung 10"/>
            <p:cNvCxnSpPr/>
            <p:nvPr/>
          </p:nvCxnSpPr>
          <p:spPr>
            <a:xfrm>
              <a:off x="918273" y="3573016"/>
              <a:ext cx="2560290" cy="0"/>
            </a:xfrm>
            <a:prstGeom prst="line">
              <a:avLst/>
            </a:prstGeom>
            <a:ln>
              <a:solidFill>
                <a:schemeClr val="bg1">
                  <a:lumMod val="8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37" name="Rechteck 36"/>
          <p:cNvSpPr/>
          <p:nvPr/>
        </p:nvSpPr>
        <p:spPr>
          <a:xfrm>
            <a:off x="973141" y="3839132"/>
            <a:ext cx="2456256" cy="666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feld 29"/>
          <p:cNvSpPr txBox="1">
            <a:spLocks noChangeArrowheads="1"/>
          </p:cNvSpPr>
          <p:nvPr/>
        </p:nvSpPr>
        <p:spPr bwMode="auto">
          <a:xfrm flipH="1">
            <a:off x="1900900" y="3573016"/>
            <a:ext cx="1426843"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de-DE" sz="2400" b="1" dirty="0" smtClean="0">
                <a:solidFill>
                  <a:schemeClr val="tx1">
                    <a:lumMod val="50000"/>
                    <a:lumOff val="50000"/>
                  </a:schemeClr>
                </a:solidFill>
              </a:rPr>
              <a:t>3.506 €</a:t>
            </a:r>
            <a:r>
              <a:rPr lang="de-DE" sz="2000" dirty="0" smtClean="0">
                <a:solidFill>
                  <a:schemeClr val="tx1">
                    <a:lumMod val="50000"/>
                    <a:lumOff val="50000"/>
                  </a:schemeClr>
                </a:solidFill>
              </a:rPr>
              <a:t> </a:t>
            </a:r>
          </a:p>
          <a:p>
            <a:pPr eaLnBrk="1" hangingPunct="1">
              <a:defRPr/>
            </a:pPr>
            <a:r>
              <a:rPr lang="de-DE" sz="1100" dirty="0" smtClean="0">
                <a:solidFill>
                  <a:schemeClr val="tx1">
                    <a:lumMod val="50000"/>
                    <a:lumOff val="50000"/>
                  </a:schemeClr>
                </a:solidFill>
              </a:rPr>
              <a:t>Generated by you.</a:t>
            </a:r>
          </a:p>
          <a:p>
            <a:pPr eaLnBrk="1" hangingPunct="1">
              <a:defRPr/>
            </a:pPr>
            <a:r>
              <a:rPr lang="de-DE" sz="1100" dirty="0" smtClean="0">
                <a:solidFill>
                  <a:schemeClr val="tx1">
                    <a:lumMod val="50000"/>
                    <a:lumOff val="50000"/>
                  </a:schemeClr>
                </a:solidFill>
              </a:rPr>
              <a:t>10 €</a:t>
            </a:r>
          </a:p>
          <a:p>
            <a:pPr eaLnBrk="1" hangingPunct="1">
              <a:defRPr/>
            </a:pPr>
            <a:r>
              <a:rPr lang="de-DE" sz="1100" dirty="0" smtClean="0">
                <a:solidFill>
                  <a:schemeClr val="tx1">
                    <a:lumMod val="50000"/>
                    <a:lumOff val="50000"/>
                  </a:schemeClr>
                </a:solidFill>
              </a:rPr>
              <a:t>Dontated by you.</a:t>
            </a:r>
          </a:p>
          <a:p>
            <a:pPr eaLnBrk="1" hangingPunct="1">
              <a:defRPr/>
            </a:pPr>
            <a:endParaRPr lang="de-CH" sz="1100" u="sng" dirty="0">
              <a:solidFill>
                <a:schemeClr val="tx2">
                  <a:lumMod val="60000"/>
                  <a:lumOff val="40000"/>
                </a:schemeClr>
              </a:solidFill>
            </a:endParaRPr>
          </a:p>
        </p:txBody>
      </p:sp>
      <p:pic>
        <p:nvPicPr>
          <p:cNvPr id="11265"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3855" y="3599220"/>
            <a:ext cx="2762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Rechteck 42"/>
          <p:cNvSpPr/>
          <p:nvPr/>
        </p:nvSpPr>
        <p:spPr>
          <a:xfrm>
            <a:off x="3200797" y="3599220"/>
            <a:ext cx="228600" cy="23991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a:p>
        </p:txBody>
      </p:sp>
      <p:pic>
        <p:nvPicPr>
          <p:cNvPr id="3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622" y="3789040"/>
            <a:ext cx="4000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 name="Textfeld 99"/>
          <p:cNvSpPr txBox="1">
            <a:spLocks noChangeArrowheads="1"/>
          </p:cNvSpPr>
          <p:nvPr/>
        </p:nvSpPr>
        <p:spPr bwMode="auto">
          <a:xfrm>
            <a:off x="1254950" y="4187180"/>
            <a:ext cx="362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r>
              <a:rPr lang="de-DE" sz="900" dirty="0" smtClean="0">
                <a:solidFill>
                  <a:schemeClr val="tx1">
                    <a:lumMod val="50000"/>
                    <a:lumOff val="50000"/>
                  </a:schemeClr>
                </a:solidFill>
              </a:rPr>
              <a:t>You</a:t>
            </a:r>
            <a:endParaRPr lang="de-CH" sz="900" dirty="0" smtClean="0">
              <a:solidFill>
                <a:schemeClr val="tx1">
                  <a:lumMod val="50000"/>
                  <a:lumOff val="50000"/>
                </a:schemeClr>
              </a:solidFill>
            </a:endParaRPr>
          </a:p>
        </p:txBody>
      </p:sp>
      <p:pic>
        <p:nvPicPr>
          <p:cNvPr id="27" name="Picture 2" descr="http://www.skype-emoticons.com/images/emoticon-00100-smil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70163" y="5865240"/>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28" name="Textfeld 27"/>
          <p:cNvSpPr txBox="1"/>
          <p:nvPr/>
        </p:nvSpPr>
        <p:spPr>
          <a:xfrm>
            <a:off x="1116457" y="5703657"/>
            <a:ext cx="451012" cy="161583"/>
          </a:xfrm>
          <a:prstGeom prst="rect">
            <a:avLst/>
          </a:prstGeom>
          <a:noFill/>
        </p:spPr>
        <p:txBody>
          <a:bodyPr wrap="none" lIns="36000" tIns="0" rIns="36000" bIns="0" rtlCol="0">
            <a:spAutoFit/>
          </a:bodyPr>
          <a:lstStyle/>
          <a:p>
            <a:r>
              <a:rPr lang="de-DE" sz="1050" dirty="0" smtClean="0">
                <a:solidFill>
                  <a:schemeClr val="bg1">
                    <a:lumMod val="50000"/>
                  </a:schemeClr>
                </a:solidFill>
              </a:rPr>
              <a:t>2.470€</a:t>
            </a:r>
            <a:endParaRPr lang="en-US" sz="1050" dirty="0">
              <a:solidFill>
                <a:schemeClr val="bg1">
                  <a:lumMod val="50000"/>
                </a:schemeClr>
              </a:solidFill>
            </a:endParaRPr>
          </a:p>
        </p:txBody>
      </p:sp>
      <p:sp>
        <p:nvSpPr>
          <p:cNvPr id="29" name="Textfeld 28"/>
          <p:cNvSpPr txBox="1"/>
          <p:nvPr/>
        </p:nvSpPr>
        <p:spPr>
          <a:xfrm>
            <a:off x="1092290" y="6038706"/>
            <a:ext cx="393304" cy="161583"/>
          </a:xfrm>
          <a:prstGeom prst="rect">
            <a:avLst/>
          </a:prstGeom>
          <a:noFill/>
        </p:spPr>
        <p:txBody>
          <a:bodyPr wrap="none" lIns="36000" tIns="0" rIns="36000" bIns="0" rtlCol="0">
            <a:spAutoFit/>
          </a:bodyPr>
          <a:lstStyle/>
          <a:p>
            <a:r>
              <a:rPr lang="de-DE" sz="1050" dirty="0" smtClean="0">
                <a:solidFill>
                  <a:schemeClr val="bg1">
                    <a:lumMod val="50000"/>
                  </a:schemeClr>
                </a:solidFill>
              </a:rPr>
              <a:t>Adam</a:t>
            </a:r>
            <a:endParaRPr lang="en-US" sz="1050" dirty="0">
              <a:solidFill>
                <a:schemeClr val="bg1">
                  <a:lumMod val="50000"/>
                </a:schemeClr>
              </a:solidFill>
            </a:endParaRPr>
          </a:p>
        </p:txBody>
      </p:sp>
      <p:pic>
        <p:nvPicPr>
          <p:cNvPr id="30" name="Picture 2" descr="http://www.skype-emoticons.com/images/emoticon-00100-smil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62251" y="5882807"/>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31" name="Textfeld 30"/>
          <p:cNvSpPr txBox="1"/>
          <p:nvPr/>
        </p:nvSpPr>
        <p:spPr>
          <a:xfrm>
            <a:off x="1890611" y="5721224"/>
            <a:ext cx="27949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15€</a:t>
            </a:r>
            <a:endParaRPr lang="en-US" sz="1050" dirty="0">
              <a:solidFill>
                <a:schemeClr val="bg1">
                  <a:lumMod val="50000"/>
                </a:schemeClr>
              </a:solidFill>
            </a:endParaRPr>
          </a:p>
        </p:txBody>
      </p:sp>
      <p:sp>
        <p:nvSpPr>
          <p:cNvPr id="32" name="Textfeld 31"/>
          <p:cNvSpPr txBox="1"/>
          <p:nvPr/>
        </p:nvSpPr>
        <p:spPr>
          <a:xfrm>
            <a:off x="1884378" y="6056273"/>
            <a:ext cx="26346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Eva</a:t>
            </a:r>
            <a:endParaRPr lang="en-US" sz="1050" dirty="0">
              <a:solidFill>
                <a:schemeClr val="bg1">
                  <a:lumMod val="50000"/>
                </a:schemeClr>
              </a:solidFill>
            </a:endParaRPr>
          </a:p>
        </p:txBody>
      </p:sp>
      <p:cxnSp>
        <p:nvCxnSpPr>
          <p:cNvPr id="33" name="Gekrümmte Verbindung 32"/>
          <p:cNvCxnSpPr>
            <a:stCxn id="2" idx="2"/>
            <a:endCxn id="28" idx="0"/>
          </p:cNvCxnSpPr>
          <p:nvPr/>
        </p:nvCxnSpPr>
        <p:spPr>
          <a:xfrm rot="5400000">
            <a:off x="1653474" y="5158712"/>
            <a:ext cx="233435" cy="856455"/>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34" name="Gekrümmte Verbindung 33"/>
          <p:cNvCxnSpPr>
            <a:stCxn id="2" idx="2"/>
            <a:endCxn id="31" idx="0"/>
          </p:cNvCxnSpPr>
          <p:nvPr/>
        </p:nvCxnSpPr>
        <p:spPr>
          <a:xfrm rot="5400000">
            <a:off x="1988887" y="5511693"/>
            <a:ext cx="251002" cy="168061"/>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2" name="Abgerundetes Rechteck 1"/>
          <p:cNvSpPr/>
          <p:nvPr/>
        </p:nvSpPr>
        <p:spPr>
          <a:xfrm>
            <a:off x="918273" y="5179661"/>
            <a:ext cx="2560290" cy="290561"/>
          </a:xfrm>
          <a:prstGeom prst="roundRect">
            <a:avLst>
              <a:gd name="adj" fmla="val 32893"/>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Invite friends</a:t>
            </a:r>
            <a:endParaRPr lang="en-US" sz="1400" dirty="0"/>
          </a:p>
        </p:txBody>
      </p:sp>
      <p:pic>
        <p:nvPicPr>
          <p:cNvPr id="47" name="Picture 2" descr="Bildergebnis für user with mobil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48" name="Wolkenförmige Legende 47"/>
          <p:cNvSpPr/>
          <p:nvPr/>
        </p:nvSpPr>
        <p:spPr>
          <a:xfrm>
            <a:off x="5508104" y="836711"/>
            <a:ext cx="1944998" cy="1728193"/>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lumMod val="65000"/>
                    <a:lumOff val="35000"/>
                  </a:schemeClr>
                </a:solidFill>
              </a:rPr>
              <a:t>Wow, 3.506 €!</a:t>
            </a:r>
          </a:p>
          <a:p>
            <a:pPr algn="ctr"/>
            <a:r>
              <a:rPr lang="de-DE" sz="1400" dirty="0" smtClean="0">
                <a:solidFill>
                  <a:schemeClr val="tx1">
                    <a:lumMod val="65000"/>
                    <a:lumOff val="35000"/>
                  </a:schemeClr>
                </a:solidFill>
              </a:rPr>
              <a:t>Lets see how this money was spend.</a:t>
            </a:r>
          </a:p>
        </p:txBody>
      </p:sp>
      <p:sp>
        <p:nvSpPr>
          <p:cNvPr id="10" name="Textfeld 9"/>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grpSp>
        <p:nvGrpSpPr>
          <p:cNvPr id="44" name="Gruppieren 43"/>
          <p:cNvGrpSpPr/>
          <p:nvPr/>
        </p:nvGrpSpPr>
        <p:grpSpPr>
          <a:xfrm>
            <a:off x="1043608" y="1145170"/>
            <a:ext cx="2332831" cy="2369778"/>
            <a:chOff x="1043608" y="1145170"/>
            <a:chExt cx="2332831" cy="2369778"/>
          </a:xfrm>
        </p:grpSpPr>
        <p:sp>
          <p:nvSpPr>
            <p:cNvPr id="46" name="Textfeld 45"/>
            <p:cNvSpPr txBox="1"/>
            <p:nvPr/>
          </p:nvSpPr>
          <p:spPr>
            <a:xfrm>
              <a:off x="1077516" y="1145170"/>
              <a:ext cx="2298923" cy="276999"/>
            </a:xfrm>
            <a:prstGeom prst="rect">
              <a:avLst/>
            </a:prstGeom>
            <a:solidFill>
              <a:schemeClr val="bg1"/>
            </a:solidFill>
          </p:spPr>
          <p:txBody>
            <a:bodyPr wrap="square" rtlCol="0">
              <a:spAutoFit/>
            </a:bodyPr>
            <a:lstStyle/>
            <a:p>
              <a:pPr algn="ctr"/>
              <a:r>
                <a:rPr lang="de-DE" sz="1200" dirty="0" smtClean="0">
                  <a:solidFill>
                    <a:schemeClr val="tx1">
                      <a:lumMod val="65000"/>
                      <a:lumOff val="35000"/>
                    </a:schemeClr>
                  </a:solidFill>
                </a:rPr>
                <a:t>Nikolaus Teixeira</a:t>
              </a:r>
              <a:endParaRPr lang="de-DE" sz="1100" dirty="0">
                <a:solidFill>
                  <a:schemeClr val="tx1">
                    <a:lumMod val="65000"/>
                    <a:lumOff val="35000"/>
                  </a:schemeClr>
                </a:solidFill>
              </a:endParaRPr>
            </a:p>
          </p:txBody>
        </p:sp>
        <p:pic>
          <p:nvPicPr>
            <p:cNvPr id="49"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19647" y="1404632"/>
              <a:ext cx="1632917" cy="1433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0" name="Textfeld 49"/>
            <p:cNvSpPr txBox="1"/>
            <p:nvPr/>
          </p:nvSpPr>
          <p:spPr>
            <a:xfrm>
              <a:off x="1043608" y="2837840"/>
              <a:ext cx="2298923" cy="677108"/>
            </a:xfrm>
            <a:prstGeom prst="rect">
              <a:avLst/>
            </a:prstGeom>
            <a:solidFill>
              <a:schemeClr val="bg1"/>
            </a:solidFill>
          </p:spPr>
          <p:txBody>
            <a:bodyPr wrap="square" rtlCol="0">
              <a:spAutoFit/>
            </a:bodyPr>
            <a:lstStyle/>
            <a:p>
              <a:pPr algn="ctr"/>
              <a:r>
                <a:rPr lang="de-DE" sz="1000" dirty="0" smtClean="0">
                  <a:solidFill>
                    <a:schemeClr val="tx1">
                      <a:lumMod val="65000"/>
                      <a:lumOff val="35000"/>
                    </a:schemeClr>
                  </a:solidFill>
                  <a:hlinkClick r:id="rId10"/>
                </a:rPr>
                <a:t>http://willkommen-in.de/help</a:t>
              </a:r>
              <a:endParaRPr lang="de-DE" sz="1000" dirty="0" smtClean="0">
                <a:solidFill>
                  <a:schemeClr val="tx1">
                    <a:lumMod val="65000"/>
                    <a:lumOff val="35000"/>
                  </a:schemeClr>
                </a:solidFill>
              </a:endParaRPr>
            </a:p>
            <a:p>
              <a:pPr algn="ctr"/>
              <a:endParaRPr lang="de-DE" sz="500" dirty="0" smtClean="0">
                <a:solidFill>
                  <a:schemeClr val="tx1">
                    <a:lumMod val="65000"/>
                    <a:lumOff val="35000"/>
                  </a:schemeClr>
                </a:solidFill>
              </a:endParaRPr>
            </a:p>
            <a:p>
              <a:pPr algn="ctr"/>
              <a:endParaRPr lang="de-DE" sz="100" dirty="0">
                <a:solidFill>
                  <a:schemeClr val="tx1">
                    <a:lumMod val="65000"/>
                    <a:lumOff val="35000"/>
                  </a:schemeClr>
                </a:solidFill>
              </a:endParaRPr>
            </a:p>
            <a:p>
              <a:pPr algn="ctr"/>
              <a:r>
                <a:rPr lang="de-DE" sz="1100" dirty="0" smtClean="0">
                  <a:solidFill>
                    <a:schemeClr val="tx1">
                      <a:lumMod val="65000"/>
                      <a:lumOff val="35000"/>
                    </a:schemeClr>
                  </a:solidFill>
                </a:rPr>
                <a:t>Creating a platform to channel help from citizens for refugees.</a:t>
              </a:r>
              <a:endParaRPr lang="de-DE" sz="1100" dirty="0">
                <a:solidFill>
                  <a:schemeClr val="tx1">
                    <a:lumMod val="65000"/>
                    <a:lumOff val="35000"/>
                  </a:schemeClr>
                </a:solidFill>
              </a:endParaRPr>
            </a:p>
          </p:txBody>
        </p:sp>
      </p:grpSp>
      <p:pic>
        <p:nvPicPr>
          <p:cNvPr id="45" name="Picture 2" descr="http://www.skype-emoticons.com/images/emoticon-00100-smil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40623" y="5883213"/>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51" name="Textfeld 50"/>
          <p:cNvSpPr txBox="1"/>
          <p:nvPr/>
        </p:nvSpPr>
        <p:spPr>
          <a:xfrm>
            <a:off x="2468983" y="5721630"/>
            <a:ext cx="417349"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1011€</a:t>
            </a:r>
            <a:endParaRPr lang="en-US" sz="1050" dirty="0">
              <a:solidFill>
                <a:schemeClr val="bg1">
                  <a:lumMod val="50000"/>
                </a:schemeClr>
              </a:solidFill>
            </a:endParaRPr>
          </a:p>
        </p:txBody>
      </p:sp>
      <p:sp>
        <p:nvSpPr>
          <p:cNvPr id="52" name="Textfeld 51"/>
          <p:cNvSpPr txBox="1"/>
          <p:nvPr/>
        </p:nvSpPr>
        <p:spPr>
          <a:xfrm>
            <a:off x="2355434" y="6056679"/>
            <a:ext cx="558414" cy="161583"/>
          </a:xfrm>
          <a:prstGeom prst="rect">
            <a:avLst/>
          </a:prstGeom>
          <a:noFill/>
        </p:spPr>
        <p:txBody>
          <a:bodyPr wrap="none" lIns="36000" tIns="0" rIns="36000" bIns="0" rtlCol="0">
            <a:spAutoFit/>
          </a:bodyPr>
          <a:lstStyle/>
          <a:p>
            <a:r>
              <a:rPr lang="de-DE" sz="1050" dirty="0" smtClean="0">
                <a:solidFill>
                  <a:schemeClr val="bg1">
                    <a:lumMod val="50000"/>
                  </a:schemeClr>
                </a:solidFill>
              </a:rPr>
              <a:t>Benedikt</a:t>
            </a:r>
            <a:endParaRPr lang="en-US" sz="1050" dirty="0">
              <a:solidFill>
                <a:schemeClr val="bg1">
                  <a:lumMod val="50000"/>
                </a:schemeClr>
              </a:solidFill>
            </a:endParaRPr>
          </a:p>
        </p:txBody>
      </p:sp>
      <p:pic>
        <p:nvPicPr>
          <p:cNvPr id="53" name="Picture 2" descr="http://www.skype-emoticons.com/images/emoticon-00100-smil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18995" y="5883619"/>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54" name="Textfeld 53"/>
          <p:cNvSpPr txBox="1"/>
          <p:nvPr/>
        </p:nvSpPr>
        <p:spPr>
          <a:xfrm>
            <a:off x="3063327" y="5722036"/>
            <a:ext cx="21056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0€</a:t>
            </a:r>
            <a:endParaRPr lang="en-US" sz="1050" dirty="0">
              <a:solidFill>
                <a:schemeClr val="bg1">
                  <a:lumMod val="50000"/>
                </a:schemeClr>
              </a:solidFill>
            </a:endParaRPr>
          </a:p>
        </p:txBody>
      </p:sp>
      <p:sp>
        <p:nvSpPr>
          <p:cNvPr id="55" name="Textfeld 54"/>
          <p:cNvSpPr txBox="1"/>
          <p:nvPr/>
        </p:nvSpPr>
        <p:spPr>
          <a:xfrm>
            <a:off x="3041122" y="6057085"/>
            <a:ext cx="306742" cy="161583"/>
          </a:xfrm>
          <a:prstGeom prst="rect">
            <a:avLst/>
          </a:prstGeom>
          <a:noFill/>
        </p:spPr>
        <p:txBody>
          <a:bodyPr wrap="none" lIns="36000" tIns="0" rIns="36000" bIns="0" rtlCol="0">
            <a:spAutoFit/>
          </a:bodyPr>
          <a:lstStyle/>
          <a:p>
            <a:r>
              <a:rPr lang="de-DE" sz="1050" dirty="0" smtClean="0">
                <a:solidFill>
                  <a:schemeClr val="bg1">
                    <a:lumMod val="50000"/>
                  </a:schemeClr>
                </a:solidFill>
              </a:rPr>
              <a:t>Jens</a:t>
            </a:r>
            <a:endParaRPr lang="en-US" sz="1050" dirty="0">
              <a:solidFill>
                <a:schemeClr val="bg1">
                  <a:lumMod val="50000"/>
                </a:schemeClr>
              </a:solidFill>
            </a:endParaRPr>
          </a:p>
        </p:txBody>
      </p:sp>
      <p:cxnSp>
        <p:nvCxnSpPr>
          <p:cNvPr id="56" name="Gekrümmte Verbindung 55"/>
          <p:cNvCxnSpPr>
            <a:stCxn id="2" idx="2"/>
            <a:endCxn id="51" idx="0"/>
          </p:cNvCxnSpPr>
          <p:nvPr/>
        </p:nvCxnSpPr>
        <p:spPr>
          <a:xfrm rot="16200000" flipH="1">
            <a:off x="2312334" y="5356306"/>
            <a:ext cx="251408" cy="479240"/>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57" name="Gekrümmte Verbindung 56"/>
          <p:cNvCxnSpPr>
            <a:stCxn id="2" idx="2"/>
            <a:endCxn id="54" idx="0"/>
          </p:cNvCxnSpPr>
          <p:nvPr/>
        </p:nvCxnSpPr>
        <p:spPr>
          <a:xfrm rot="16200000" flipH="1">
            <a:off x="2557606" y="5111034"/>
            <a:ext cx="251814" cy="970190"/>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23364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74"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536" b="35097"/>
          <a:stretch/>
        </p:blipFill>
        <p:spPr bwMode="auto">
          <a:xfrm>
            <a:off x="405060" y="980728"/>
            <a:ext cx="3600001" cy="264750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2737" b="78890"/>
          <a:stretch/>
        </p:blipFill>
        <p:spPr bwMode="auto">
          <a:xfrm>
            <a:off x="395936" y="516781"/>
            <a:ext cx="3600000" cy="535841"/>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8" descr="Bildergebnis für donate button"/>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934" t="50000" r="10149"/>
          <a:stretch/>
        </p:blipFill>
        <p:spPr bwMode="auto">
          <a:xfrm>
            <a:off x="1746947" y="4722615"/>
            <a:ext cx="808829" cy="272866"/>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uppieren 11"/>
          <p:cNvGrpSpPr/>
          <p:nvPr/>
        </p:nvGrpSpPr>
        <p:grpSpPr>
          <a:xfrm>
            <a:off x="405061" y="3460648"/>
            <a:ext cx="3600000" cy="1192488"/>
            <a:chOff x="405061" y="3460648"/>
            <a:chExt cx="3600000" cy="1192488"/>
          </a:xfrm>
        </p:grpSpPr>
        <p:pic>
          <p:nvPicPr>
            <p:cNvPr id="36"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401" b="69152"/>
            <a:stretch/>
          </p:blipFill>
          <p:spPr bwMode="auto">
            <a:xfrm>
              <a:off x="405061" y="3718283"/>
              <a:ext cx="3600000" cy="476656"/>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4022" b="35098"/>
            <a:stretch/>
          </p:blipFill>
          <p:spPr bwMode="auto">
            <a:xfrm>
              <a:off x="405061" y="3956760"/>
              <a:ext cx="3600000" cy="696376"/>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0869" b="37243"/>
            <a:stretch/>
          </p:blipFill>
          <p:spPr bwMode="auto">
            <a:xfrm>
              <a:off x="405061" y="3460648"/>
              <a:ext cx="3600000" cy="378484"/>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Gerade Verbindung 10"/>
            <p:cNvCxnSpPr/>
            <p:nvPr/>
          </p:nvCxnSpPr>
          <p:spPr>
            <a:xfrm>
              <a:off x="918273" y="3573016"/>
              <a:ext cx="2560290" cy="0"/>
            </a:xfrm>
            <a:prstGeom prst="line">
              <a:avLst/>
            </a:prstGeom>
            <a:ln>
              <a:solidFill>
                <a:schemeClr val="bg1">
                  <a:lumMod val="8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37" name="Rechteck 36"/>
          <p:cNvSpPr/>
          <p:nvPr/>
        </p:nvSpPr>
        <p:spPr>
          <a:xfrm>
            <a:off x="973141" y="3839132"/>
            <a:ext cx="2456256" cy="666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feld 29"/>
          <p:cNvSpPr txBox="1">
            <a:spLocks noChangeArrowheads="1"/>
          </p:cNvSpPr>
          <p:nvPr/>
        </p:nvSpPr>
        <p:spPr bwMode="auto">
          <a:xfrm flipH="1">
            <a:off x="1900900" y="3573016"/>
            <a:ext cx="1426843"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de-DE" sz="2400" b="1" dirty="0" smtClean="0">
                <a:solidFill>
                  <a:schemeClr val="tx1">
                    <a:lumMod val="50000"/>
                    <a:lumOff val="50000"/>
                  </a:schemeClr>
                </a:solidFill>
              </a:rPr>
              <a:t>190 €</a:t>
            </a:r>
            <a:r>
              <a:rPr lang="de-DE" sz="2000" dirty="0" smtClean="0">
                <a:solidFill>
                  <a:schemeClr val="tx1">
                    <a:lumMod val="50000"/>
                    <a:lumOff val="50000"/>
                  </a:schemeClr>
                </a:solidFill>
              </a:rPr>
              <a:t> </a:t>
            </a:r>
          </a:p>
          <a:p>
            <a:pPr eaLnBrk="1" hangingPunct="1">
              <a:defRPr/>
            </a:pPr>
            <a:r>
              <a:rPr lang="de-DE" sz="1100" dirty="0" smtClean="0">
                <a:solidFill>
                  <a:schemeClr val="tx1">
                    <a:lumMod val="50000"/>
                    <a:lumOff val="50000"/>
                  </a:schemeClr>
                </a:solidFill>
              </a:rPr>
              <a:t>Generated by you.</a:t>
            </a:r>
          </a:p>
          <a:p>
            <a:pPr eaLnBrk="1" hangingPunct="1">
              <a:defRPr/>
            </a:pPr>
            <a:r>
              <a:rPr lang="de-DE" sz="1100" dirty="0" smtClean="0">
                <a:solidFill>
                  <a:schemeClr val="tx1">
                    <a:lumMod val="50000"/>
                    <a:lumOff val="50000"/>
                  </a:schemeClr>
                </a:solidFill>
              </a:rPr>
              <a:t>10 €</a:t>
            </a:r>
          </a:p>
          <a:p>
            <a:pPr eaLnBrk="1" hangingPunct="1">
              <a:defRPr/>
            </a:pPr>
            <a:r>
              <a:rPr lang="de-DE" sz="1100" dirty="0" smtClean="0">
                <a:solidFill>
                  <a:schemeClr val="tx1">
                    <a:lumMod val="50000"/>
                    <a:lumOff val="50000"/>
                  </a:schemeClr>
                </a:solidFill>
              </a:rPr>
              <a:t>Dontated by you.</a:t>
            </a:r>
          </a:p>
          <a:p>
            <a:pPr eaLnBrk="1" hangingPunct="1">
              <a:defRPr/>
            </a:pPr>
            <a:endParaRPr lang="de-CH" sz="1100" u="sng" dirty="0">
              <a:solidFill>
                <a:schemeClr val="tx2">
                  <a:lumMod val="60000"/>
                  <a:lumOff val="40000"/>
                </a:schemeClr>
              </a:solidFill>
            </a:endParaRPr>
          </a:p>
        </p:txBody>
      </p:sp>
      <p:pic>
        <p:nvPicPr>
          <p:cNvPr id="11265"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3855" y="3599220"/>
            <a:ext cx="2762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Rechteck 42"/>
          <p:cNvSpPr/>
          <p:nvPr/>
        </p:nvSpPr>
        <p:spPr>
          <a:xfrm>
            <a:off x="3200797" y="3599220"/>
            <a:ext cx="228600" cy="23991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a:p>
        </p:txBody>
      </p:sp>
      <p:pic>
        <p:nvPicPr>
          <p:cNvPr id="3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622" y="3789040"/>
            <a:ext cx="4000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 name="Textfeld 99"/>
          <p:cNvSpPr txBox="1">
            <a:spLocks noChangeArrowheads="1"/>
          </p:cNvSpPr>
          <p:nvPr/>
        </p:nvSpPr>
        <p:spPr bwMode="auto">
          <a:xfrm>
            <a:off x="1254950" y="4187180"/>
            <a:ext cx="362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r>
              <a:rPr lang="de-DE" sz="900" dirty="0" smtClean="0">
                <a:solidFill>
                  <a:schemeClr val="tx1">
                    <a:lumMod val="50000"/>
                    <a:lumOff val="50000"/>
                  </a:schemeClr>
                </a:solidFill>
              </a:rPr>
              <a:t>You</a:t>
            </a:r>
            <a:endParaRPr lang="de-CH" sz="900" dirty="0" smtClean="0">
              <a:solidFill>
                <a:schemeClr val="tx1">
                  <a:lumMod val="50000"/>
                  <a:lumOff val="50000"/>
                </a:schemeClr>
              </a:solidFill>
            </a:endParaRPr>
          </a:p>
        </p:txBody>
      </p:sp>
      <p:pic>
        <p:nvPicPr>
          <p:cNvPr id="27" name="Picture 2" descr="http://www.skype-emoticons.com/images/emoticon-00100-smil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7505" y="5865240"/>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28" name="Textfeld 27"/>
          <p:cNvSpPr txBox="1"/>
          <p:nvPr/>
        </p:nvSpPr>
        <p:spPr>
          <a:xfrm>
            <a:off x="1283799" y="5703657"/>
            <a:ext cx="348420"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155€</a:t>
            </a:r>
            <a:endParaRPr lang="en-US" sz="1050" dirty="0">
              <a:solidFill>
                <a:schemeClr val="bg1">
                  <a:lumMod val="50000"/>
                </a:schemeClr>
              </a:solidFill>
            </a:endParaRPr>
          </a:p>
        </p:txBody>
      </p:sp>
      <p:sp>
        <p:nvSpPr>
          <p:cNvPr id="29" name="Textfeld 28"/>
          <p:cNvSpPr txBox="1"/>
          <p:nvPr/>
        </p:nvSpPr>
        <p:spPr>
          <a:xfrm>
            <a:off x="1259632" y="6038706"/>
            <a:ext cx="393304" cy="161583"/>
          </a:xfrm>
          <a:prstGeom prst="rect">
            <a:avLst/>
          </a:prstGeom>
          <a:noFill/>
        </p:spPr>
        <p:txBody>
          <a:bodyPr wrap="none" lIns="36000" tIns="0" rIns="36000" bIns="0" rtlCol="0">
            <a:spAutoFit/>
          </a:bodyPr>
          <a:lstStyle/>
          <a:p>
            <a:r>
              <a:rPr lang="de-DE" sz="1050" dirty="0" smtClean="0">
                <a:solidFill>
                  <a:schemeClr val="bg1">
                    <a:lumMod val="50000"/>
                  </a:schemeClr>
                </a:solidFill>
              </a:rPr>
              <a:t>Adam</a:t>
            </a:r>
            <a:endParaRPr lang="en-US" sz="1050" dirty="0">
              <a:solidFill>
                <a:schemeClr val="bg1">
                  <a:lumMod val="50000"/>
                </a:schemeClr>
              </a:solidFill>
            </a:endParaRPr>
          </a:p>
        </p:txBody>
      </p:sp>
      <p:pic>
        <p:nvPicPr>
          <p:cNvPr id="30" name="Picture 2" descr="http://www.skype-emoticons.com/images/emoticon-00100-smil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93689" y="5882807"/>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31" name="Textfeld 30"/>
          <p:cNvSpPr txBox="1"/>
          <p:nvPr/>
        </p:nvSpPr>
        <p:spPr>
          <a:xfrm>
            <a:off x="2922049" y="5721224"/>
            <a:ext cx="27949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15€</a:t>
            </a:r>
            <a:endParaRPr lang="en-US" sz="1050" dirty="0">
              <a:solidFill>
                <a:schemeClr val="bg1">
                  <a:lumMod val="50000"/>
                </a:schemeClr>
              </a:solidFill>
            </a:endParaRPr>
          </a:p>
        </p:txBody>
      </p:sp>
      <p:sp>
        <p:nvSpPr>
          <p:cNvPr id="32" name="Textfeld 31"/>
          <p:cNvSpPr txBox="1"/>
          <p:nvPr/>
        </p:nvSpPr>
        <p:spPr>
          <a:xfrm>
            <a:off x="2915816" y="6056273"/>
            <a:ext cx="26346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Eva</a:t>
            </a:r>
            <a:endParaRPr lang="en-US" sz="1050" dirty="0">
              <a:solidFill>
                <a:schemeClr val="bg1">
                  <a:lumMod val="50000"/>
                </a:schemeClr>
              </a:solidFill>
            </a:endParaRPr>
          </a:p>
        </p:txBody>
      </p:sp>
      <p:cxnSp>
        <p:nvCxnSpPr>
          <p:cNvPr id="33" name="Gekrümmte Verbindung 32"/>
          <p:cNvCxnSpPr>
            <a:endCxn id="28" idx="0"/>
          </p:cNvCxnSpPr>
          <p:nvPr/>
        </p:nvCxnSpPr>
        <p:spPr>
          <a:xfrm rot="5400000">
            <a:off x="1690534" y="5195773"/>
            <a:ext cx="275360" cy="740409"/>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34" name="Gekrümmte Verbindung 33"/>
          <p:cNvCxnSpPr>
            <a:endCxn id="31" idx="0"/>
          </p:cNvCxnSpPr>
          <p:nvPr/>
        </p:nvCxnSpPr>
        <p:spPr>
          <a:xfrm rot="16200000" flipH="1">
            <a:off x="2487940" y="5147369"/>
            <a:ext cx="281450" cy="866259"/>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2" name="Abgerundetes Rechteck 1"/>
          <p:cNvSpPr/>
          <p:nvPr/>
        </p:nvSpPr>
        <p:spPr>
          <a:xfrm>
            <a:off x="918273" y="5179661"/>
            <a:ext cx="2560290" cy="290561"/>
          </a:xfrm>
          <a:prstGeom prst="roundRect">
            <a:avLst>
              <a:gd name="adj" fmla="val 32893"/>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Invite friends</a:t>
            </a:r>
            <a:endParaRPr lang="en-US" sz="1400" dirty="0"/>
          </a:p>
        </p:txBody>
      </p:sp>
      <p:pic>
        <p:nvPicPr>
          <p:cNvPr id="47" name="Picture 2" descr="Bildergebnis für user with mobil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48" name="Wolkenförmige Legende 47"/>
          <p:cNvSpPr/>
          <p:nvPr/>
        </p:nvSpPr>
        <p:spPr>
          <a:xfrm>
            <a:off x="5579810" y="1052622"/>
            <a:ext cx="2448476" cy="1600277"/>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lumMod val="65000"/>
                    <a:lumOff val="35000"/>
                  </a:schemeClr>
                </a:solidFill>
              </a:rPr>
              <a:t>What‘s that?</a:t>
            </a:r>
            <a:endParaRPr lang="en-US" sz="1400" dirty="0">
              <a:solidFill>
                <a:schemeClr val="tx1">
                  <a:lumMod val="65000"/>
                  <a:lumOff val="35000"/>
                </a:schemeClr>
              </a:solidFill>
            </a:endParaRPr>
          </a:p>
        </p:txBody>
      </p:sp>
      <p:sp>
        <p:nvSpPr>
          <p:cNvPr id="10" name="Textfeld 9"/>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grpSp>
        <p:nvGrpSpPr>
          <p:cNvPr id="44" name="Gruppieren 43"/>
          <p:cNvGrpSpPr/>
          <p:nvPr/>
        </p:nvGrpSpPr>
        <p:grpSpPr>
          <a:xfrm>
            <a:off x="1043608" y="1145170"/>
            <a:ext cx="2332831" cy="2369778"/>
            <a:chOff x="1043608" y="1145170"/>
            <a:chExt cx="2332831" cy="2369778"/>
          </a:xfrm>
        </p:grpSpPr>
        <p:sp>
          <p:nvSpPr>
            <p:cNvPr id="46" name="Textfeld 45"/>
            <p:cNvSpPr txBox="1"/>
            <p:nvPr/>
          </p:nvSpPr>
          <p:spPr>
            <a:xfrm>
              <a:off x="1077516" y="1145170"/>
              <a:ext cx="2298923" cy="276999"/>
            </a:xfrm>
            <a:prstGeom prst="rect">
              <a:avLst/>
            </a:prstGeom>
            <a:solidFill>
              <a:schemeClr val="bg1"/>
            </a:solidFill>
          </p:spPr>
          <p:txBody>
            <a:bodyPr wrap="square" rtlCol="0">
              <a:spAutoFit/>
            </a:bodyPr>
            <a:lstStyle/>
            <a:p>
              <a:pPr algn="ctr"/>
              <a:r>
                <a:rPr lang="de-DE" sz="1200" dirty="0" smtClean="0">
                  <a:solidFill>
                    <a:schemeClr val="tx1">
                      <a:lumMod val="65000"/>
                      <a:lumOff val="35000"/>
                    </a:schemeClr>
                  </a:solidFill>
                </a:rPr>
                <a:t>Nikolaus Teixeira</a:t>
              </a:r>
              <a:endParaRPr lang="de-DE" sz="1100" dirty="0">
                <a:solidFill>
                  <a:schemeClr val="tx1">
                    <a:lumMod val="65000"/>
                    <a:lumOff val="35000"/>
                  </a:schemeClr>
                </a:solidFill>
              </a:endParaRPr>
            </a:p>
          </p:txBody>
        </p:sp>
        <p:pic>
          <p:nvPicPr>
            <p:cNvPr id="49"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19647" y="1404632"/>
              <a:ext cx="1632917" cy="1433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0" name="Textfeld 49"/>
            <p:cNvSpPr txBox="1"/>
            <p:nvPr/>
          </p:nvSpPr>
          <p:spPr>
            <a:xfrm>
              <a:off x="1043608" y="2837840"/>
              <a:ext cx="2298923" cy="677108"/>
            </a:xfrm>
            <a:prstGeom prst="rect">
              <a:avLst/>
            </a:prstGeom>
            <a:solidFill>
              <a:schemeClr val="bg1"/>
            </a:solidFill>
          </p:spPr>
          <p:txBody>
            <a:bodyPr wrap="square" rtlCol="0">
              <a:spAutoFit/>
            </a:bodyPr>
            <a:lstStyle/>
            <a:p>
              <a:pPr algn="ctr"/>
              <a:r>
                <a:rPr lang="de-DE" sz="1000" dirty="0" smtClean="0">
                  <a:solidFill>
                    <a:schemeClr val="tx1">
                      <a:lumMod val="65000"/>
                      <a:lumOff val="35000"/>
                    </a:schemeClr>
                  </a:solidFill>
                  <a:hlinkClick r:id="rId10"/>
                </a:rPr>
                <a:t>http://willkommen-in.de/help</a:t>
              </a:r>
              <a:endParaRPr lang="de-DE" sz="1000" dirty="0" smtClean="0">
                <a:solidFill>
                  <a:schemeClr val="tx1">
                    <a:lumMod val="65000"/>
                    <a:lumOff val="35000"/>
                  </a:schemeClr>
                </a:solidFill>
              </a:endParaRPr>
            </a:p>
            <a:p>
              <a:pPr algn="ctr"/>
              <a:endParaRPr lang="de-DE" sz="500" dirty="0" smtClean="0">
                <a:solidFill>
                  <a:schemeClr val="tx1">
                    <a:lumMod val="65000"/>
                    <a:lumOff val="35000"/>
                  </a:schemeClr>
                </a:solidFill>
              </a:endParaRPr>
            </a:p>
            <a:p>
              <a:pPr algn="ctr"/>
              <a:endParaRPr lang="de-DE" sz="100" dirty="0">
                <a:solidFill>
                  <a:schemeClr val="tx1">
                    <a:lumMod val="65000"/>
                    <a:lumOff val="35000"/>
                  </a:schemeClr>
                </a:solidFill>
              </a:endParaRPr>
            </a:p>
            <a:p>
              <a:pPr algn="ctr"/>
              <a:r>
                <a:rPr lang="de-DE" sz="1100" dirty="0" smtClean="0">
                  <a:solidFill>
                    <a:schemeClr val="tx1">
                      <a:lumMod val="65000"/>
                      <a:lumOff val="35000"/>
                    </a:schemeClr>
                  </a:solidFill>
                </a:rPr>
                <a:t>Creating a platform to channel help from citizens for refugees.</a:t>
              </a:r>
              <a:endParaRPr lang="de-DE" sz="1100" dirty="0">
                <a:solidFill>
                  <a:schemeClr val="tx1">
                    <a:lumMod val="65000"/>
                    <a:lumOff val="35000"/>
                  </a:schemeClr>
                </a:solidFill>
              </a:endParaRPr>
            </a:p>
          </p:txBody>
        </p:sp>
      </p:grpSp>
      <p:sp>
        <p:nvSpPr>
          <p:cNvPr id="45" name="Pfeil nach rechts 44"/>
          <p:cNvSpPr/>
          <p:nvPr/>
        </p:nvSpPr>
        <p:spPr>
          <a:xfrm rot="20907499" flipH="1">
            <a:off x="3445033" y="3311809"/>
            <a:ext cx="1373380" cy="526784"/>
          </a:xfrm>
          <a:prstGeom prst="rightArrow">
            <a:avLst>
              <a:gd name="adj1" fmla="val 50000"/>
              <a:gd name="adj2" fmla="val 110113"/>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lumMod val="65000"/>
                    <a:lumOff val="35000"/>
                  </a:schemeClr>
                </a:solidFill>
              </a:rPr>
              <a:t>Touch</a:t>
            </a:r>
            <a:endParaRPr lang="en-US" dirty="0">
              <a:solidFill>
                <a:schemeClr val="tx1">
                  <a:lumMod val="65000"/>
                  <a:lumOff val="35000"/>
                </a:schemeClr>
              </a:solidFill>
            </a:endParaRPr>
          </a:p>
        </p:txBody>
      </p:sp>
    </p:spTree>
    <p:extLst>
      <p:ext uri="{BB962C8B-B14F-4D97-AF65-F5344CB8AC3E}">
        <p14:creationId xmlns:p14="http://schemas.microsoft.com/office/powerpoint/2010/main" val="35862936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uppieren 8"/>
          <p:cNvGrpSpPr/>
          <p:nvPr/>
        </p:nvGrpSpPr>
        <p:grpSpPr>
          <a:xfrm>
            <a:off x="395536" y="260649"/>
            <a:ext cx="3600000" cy="6399999"/>
            <a:chOff x="395536" y="260649"/>
            <a:chExt cx="3600000" cy="6399999"/>
          </a:xfrm>
        </p:grpSpPr>
        <p:sp>
          <p:nvSpPr>
            <p:cNvPr id="7" name="Rechteck 6"/>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8" name="Rechteck 7"/>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Abgerundetes Rechteck 31"/>
          <p:cNvSpPr/>
          <p:nvPr/>
        </p:nvSpPr>
        <p:spPr>
          <a:xfrm>
            <a:off x="973141" y="5601047"/>
            <a:ext cx="2330046" cy="276225"/>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de-DE" sz="1050" dirty="0" smtClean="0">
                <a:solidFill>
                  <a:schemeClr val="accent1">
                    <a:lumMod val="75000"/>
                  </a:schemeClr>
                </a:solidFill>
                <a:latin typeface="Century" pitchFamily="18" charset="0"/>
                <a:cs typeface="Arial" charset="0"/>
              </a:rPr>
              <a:t>&lt;</a:t>
            </a:r>
            <a:r>
              <a:rPr lang="de-DE" sz="1050" dirty="0" err="1" smtClean="0">
                <a:solidFill>
                  <a:schemeClr val="accent1">
                    <a:lumMod val="75000"/>
                  </a:schemeClr>
                </a:solidFill>
                <a:latin typeface="Century" pitchFamily="18" charset="0"/>
                <a:cs typeface="Arial" charset="0"/>
              </a:rPr>
              <a:t>webcomponent</a:t>
            </a:r>
            <a:r>
              <a:rPr lang="de-DE" sz="1050" dirty="0" smtClean="0">
                <a:solidFill>
                  <a:schemeClr val="accent1">
                    <a:lumMod val="75000"/>
                  </a:schemeClr>
                </a:solidFill>
                <a:latin typeface="Century" pitchFamily="18" charset="0"/>
                <a:cs typeface="Arial" charset="0"/>
              </a:rPr>
              <a:t> </a:t>
            </a:r>
            <a:r>
              <a:rPr lang="de-DE" sz="1050" dirty="0" err="1" smtClean="0">
                <a:solidFill>
                  <a:schemeClr val="accent1">
                    <a:lumMod val="75000"/>
                  </a:schemeClr>
                </a:solidFill>
                <a:latin typeface="Century" pitchFamily="18" charset="0"/>
                <a:cs typeface="Arial" charset="0"/>
              </a:rPr>
              <a:t>url</a:t>
            </a:r>
            <a:r>
              <a:rPr lang="de-DE" sz="1050" dirty="0" smtClean="0">
                <a:solidFill>
                  <a:schemeClr val="accent1">
                    <a:lumMod val="75000"/>
                  </a:schemeClr>
                </a:solidFill>
                <a:latin typeface="Century" pitchFamily="18" charset="0"/>
                <a:cs typeface="Arial" charset="0"/>
              </a:rPr>
              <a:t>=„</a:t>
            </a:r>
            <a:r>
              <a:rPr lang="de-DE" sz="1050" dirty="0" err="1" smtClean="0">
                <a:solidFill>
                  <a:schemeClr val="accent1">
                    <a:lumMod val="75000"/>
                  </a:schemeClr>
                </a:solidFill>
                <a:latin typeface="Century" pitchFamily="18" charset="0"/>
                <a:cs typeface="Arial" charset="0"/>
              </a:rPr>
              <a:t>xyz</a:t>
            </a:r>
            <a:r>
              <a:rPr lang="de-DE" sz="1050" dirty="0" smtClean="0">
                <a:solidFill>
                  <a:schemeClr val="accent1">
                    <a:lumMod val="75000"/>
                  </a:schemeClr>
                </a:solidFill>
                <a:latin typeface="Century" pitchFamily="18" charset="0"/>
                <a:cs typeface="Arial" charset="0"/>
              </a:rPr>
              <a:t>“/&gt;</a:t>
            </a:r>
            <a:endParaRPr lang="de-CH" sz="1050" dirty="0">
              <a:solidFill>
                <a:schemeClr val="accent1">
                  <a:lumMod val="75000"/>
                </a:schemeClr>
              </a:solidFill>
              <a:latin typeface="Century" pitchFamily="18" charset="0"/>
              <a:cs typeface="Arial" charset="0"/>
            </a:endParaRPr>
          </a:p>
        </p:txBody>
      </p:sp>
      <p:sp>
        <p:nvSpPr>
          <p:cNvPr id="37" name="Rechteck 36"/>
          <p:cNvSpPr/>
          <p:nvPr/>
        </p:nvSpPr>
        <p:spPr>
          <a:xfrm>
            <a:off x="398418" y="532774"/>
            <a:ext cx="3600000" cy="303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600" dirty="0" smtClean="0">
                <a:solidFill>
                  <a:schemeClr val="tx1">
                    <a:lumMod val="50000"/>
                    <a:lumOff val="50000"/>
                  </a:schemeClr>
                </a:solidFill>
                <a:latin typeface="Calibri" pitchFamily="34" charset="0"/>
                <a:cs typeface="Arial" charset="0"/>
              </a:rPr>
              <a:t>Show what you have generated</a:t>
            </a:r>
            <a:endParaRPr lang="en-US" sz="1600" dirty="0">
              <a:solidFill>
                <a:schemeClr val="tx1">
                  <a:lumMod val="50000"/>
                  <a:lumOff val="50000"/>
                </a:schemeClr>
              </a:solidFill>
              <a:latin typeface="Calibri" pitchFamily="34" charset="0"/>
              <a:cs typeface="Arial" charset="0"/>
            </a:endParaRPr>
          </a:p>
        </p:txBody>
      </p:sp>
      <p:sp>
        <p:nvSpPr>
          <p:cNvPr id="26" name="Textfeld 7"/>
          <p:cNvSpPr txBox="1">
            <a:spLocks noChangeArrowheads="1"/>
          </p:cNvSpPr>
          <p:nvPr/>
        </p:nvSpPr>
        <p:spPr bwMode="auto">
          <a:xfrm>
            <a:off x="3696621" y="529224"/>
            <a:ext cx="2889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de-DE" sz="1200" dirty="0">
                <a:solidFill>
                  <a:schemeClr val="tx1">
                    <a:lumMod val="50000"/>
                    <a:lumOff val="50000"/>
                  </a:schemeClr>
                </a:solidFill>
              </a:rPr>
              <a:t>X</a:t>
            </a:r>
            <a:endParaRPr lang="de-CH" sz="900" dirty="0" smtClean="0">
              <a:solidFill>
                <a:schemeClr val="tx1">
                  <a:lumMod val="50000"/>
                  <a:lumOff val="50000"/>
                </a:schemeClr>
              </a:solidFill>
            </a:endParaRPr>
          </a:p>
        </p:txBody>
      </p:sp>
      <p:pic>
        <p:nvPicPr>
          <p:cNvPr id="19"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536" b="35097"/>
          <a:stretch/>
        </p:blipFill>
        <p:spPr bwMode="auto">
          <a:xfrm>
            <a:off x="405060" y="1628800"/>
            <a:ext cx="3600001" cy="2647508"/>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uppieren 19"/>
          <p:cNvGrpSpPr/>
          <p:nvPr/>
        </p:nvGrpSpPr>
        <p:grpSpPr>
          <a:xfrm>
            <a:off x="405061" y="4108720"/>
            <a:ext cx="3600000" cy="1192488"/>
            <a:chOff x="405061" y="3460648"/>
            <a:chExt cx="3600000" cy="1192488"/>
          </a:xfrm>
        </p:grpSpPr>
        <p:pic>
          <p:nvPicPr>
            <p:cNvPr id="21"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401" b="69152"/>
            <a:stretch/>
          </p:blipFill>
          <p:spPr bwMode="auto">
            <a:xfrm>
              <a:off x="405061" y="3718283"/>
              <a:ext cx="3600000" cy="47665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4022" b="35098"/>
            <a:stretch/>
          </p:blipFill>
          <p:spPr bwMode="auto">
            <a:xfrm>
              <a:off x="405061" y="3956760"/>
              <a:ext cx="3600000" cy="69637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0869" b="37243"/>
            <a:stretch/>
          </p:blipFill>
          <p:spPr bwMode="auto">
            <a:xfrm>
              <a:off x="405061" y="3460648"/>
              <a:ext cx="3600000" cy="378484"/>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Gerade Verbindung 23"/>
            <p:cNvCxnSpPr/>
            <p:nvPr/>
          </p:nvCxnSpPr>
          <p:spPr>
            <a:xfrm>
              <a:off x="918273" y="3573016"/>
              <a:ext cx="2560290" cy="0"/>
            </a:xfrm>
            <a:prstGeom prst="line">
              <a:avLst/>
            </a:prstGeom>
            <a:ln>
              <a:solidFill>
                <a:schemeClr val="bg1">
                  <a:lumMod val="8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25" name="Rechteck 24"/>
          <p:cNvSpPr/>
          <p:nvPr/>
        </p:nvSpPr>
        <p:spPr>
          <a:xfrm>
            <a:off x="973141" y="4487204"/>
            <a:ext cx="2456256" cy="666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feld 29"/>
          <p:cNvSpPr txBox="1">
            <a:spLocks noChangeArrowheads="1"/>
          </p:cNvSpPr>
          <p:nvPr/>
        </p:nvSpPr>
        <p:spPr bwMode="auto">
          <a:xfrm flipH="1">
            <a:off x="1900900" y="4221088"/>
            <a:ext cx="1426843"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de-DE" sz="2400" b="1" dirty="0" smtClean="0">
                <a:solidFill>
                  <a:schemeClr val="tx1">
                    <a:lumMod val="50000"/>
                    <a:lumOff val="50000"/>
                  </a:schemeClr>
                </a:solidFill>
              </a:rPr>
              <a:t>190 €</a:t>
            </a:r>
            <a:r>
              <a:rPr lang="de-DE" sz="2000" dirty="0" smtClean="0">
                <a:solidFill>
                  <a:schemeClr val="tx1">
                    <a:lumMod val="50000"/>
                    <a:lumOff val="50000"/>
                  </a:schemeClr>
                </a:solidFill>
              </a:rPr>
              <a:t> </a:t>
            </a:r>
          </a:p>
          <a:p>
            <a:pPr eaLnBrk="1" hangingPunct="1">
              <a:defRPr/>
            </a:pPr>
            <a:r>
              <a:rPr lang="de-DE" sz="1100" dirty="0" smtClean="0">
                <a:solidFill>
                  <a:schemeClr val="tx1">
                    <a:lumMod val="50000"/>
                    <a:lumOff val="50000"/>
                  </a:schemeClr>
                </a:solidFill>
              </a:rPr>
              <a:t>Generated by you.</a:t>
            </a:r>
          </a:p>
          <a:p>
            <a:pPr eaLnBrk="1" hangingPunct="1">
              <a:defRPr/>
            </a:pPr>
            <a:r>
              <a:rPr lang="de-DE" sz="1100" dirty="0" smtClean="0">
                <a:solidFill>
                  <a:schemeClr val="tx1">
                    <a:lumMod val="50000"/>
                    <a:lumOff val="50000"/>
                  </a:schemeClr>
                </a:solidFill>
              </a:rPr>
              <a:t>10 €</a:t>
            </a:r>
          </a:p>
          <a:p>
            <a:pPr eaLnBrk="1" hangingPunct="1">
              <a:defRPr/>
            </a:pPr>
            <a:r>
              <a:rPr lang="de-DE" sz="1100" dirty="0" smtClean="0">
                <a:solidFill>
                  <a:schemeClr val="tx1">
                    <a:lumMod val="50000"/>
                    <a:lumOff val="50000"/>
                  </a:schemeClr>
                </a:solidFill>
              </a:rPr>
              <a:t>Dontated by you.</a:t>
            </a:r>
          </a:p>
          <a:p>
            <a:pPr eaLnBrk="1" hangingPunct="1">
              <a:defRPr/>
            </a:pPr>
            <a:endParaRPr lang="de-CH" sz="1100" u="sng" dirty="0">
              <a:solidFill>
                <a:schemeClr val="tx2">
                  <a:lumMod val="60000"/>
                  <a:lumOff val="40000"/>
                </a:schemeClr>
              </a:solidFill>
            </a:endParaRPr>
          </a:p>
        </p:txBody>
      </p:sp>
      <p:pic>
        <p:nvPicPr>
          <p:cNvPr id="31"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3855" y="4247292"/>
            <a:ext cx="2762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6" name="Rechteck 35"/>
          <p:cNvSpPr/>
          <p:nvPr/>
        </p:nvSpPr>
        <p:spPr>
          <a:xfrm>
            <a:off x="3200797" y="4247292"/>
            <a:ext cx="228600" cy="23991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a:p>
        </p:txBody>
      </p:sp>
      <p:pic>
        <p:nvPicPr>
          <p:cNvPr id="3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622" y="4437112"/>
            <a:ext cx="4000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 name="Textfeld 99"/>
          <p:cNvSpPr txBox="1">
            <a:spLocks noChangeArrowheads="1"/>
          </p:cNvSpPr>
          <p:nvPr/>
        </p:nvSpPr>
        <p:spPr bwMode="auto">
          <a:xfrm>
            <a:off x="1254950" y="4835252"/>
            <a:ext cx="362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r>
              <a:rPr lang="de-DE" sz="900" dirty="0" smtClean="0">
                <a:solidFill>
                  <a:schemeClr val="tx1">
                    <a:lumMod val="50000"/>
                    <a:lumOff val="50000"/>
                  </a:schemeClr>
                </a:solidFill>
              </a:rPr>
              <a:t>You</a:t>
            </a:r>
            <a:endParaRPr lang="de-CH" sz="900" dirty="0" smtClean="0">
              <a:solidFill>
                <a:schemeClr val="tx1">
                  <a:lumMod val="50000"/>
                  <a:lumOff val="50000"/>
                </a:schemeClr>
              </a:solidFill>
            </a:endParaRPr>
          </a:p>
        </p:txBody>
      </p:sp>
      <p:sp>
        <p:nvSpPr>
          <p:cNvPr id="40" name="Textfeld 7"/>
          <p:cNvSpPr txBox="1">
            <a:spLocks noChangeArrowheads="1"/>
          </p:cNvSpPr>
          <p:nvPr/>
        </p:nvSpPr>
        <p:spPr bwMode="auto">
          <a:xfrm>
            <a:off x="755577" y="973753"/>
            <a:ext cx="289896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r>
              <a:rPr lang="de-DE" sz="1100" dirty="0">
                <a:solidFill>
                  <a:schemeClr val="tx1">
                    <a:lumMod val="50000"/>
                    <a:lumOff val="50000"/>
                  </a:schemeClr>
                </a:solidFill>
              </a:rPr>
              <a:t>Use the code on bottom to embed this SupeYou result in your website.</a:t>
            </a:r>
            <a:endParaRPr lang="de-CH" sz="1100" dirty="0">
              <a:solidFill>
                <a:schemeClr val="tx1">
                  <a:lumMod val="50000"/>
                  <a:lumOff val="50000"/>
                </a:schemeClr>
              </a:solidFill>
            </a:endParaRPr>
          </a:p>
        </p:txBody>
      </p:sp>
      <p:sp>
        <p:nvSpPr>
          <p:cNvPr id="3" name="Pfeil nach unten 2"/>
          <p:cNvSpPr/>
          <p:nvPr/>
        </p:nvSpPr>
        <p:spPr>
          <a:xfrm>
            <a:off x="5151939" y="4975075"/>
            <a:ext cx="3096344" cy="1528167"/>
          </a:xfrm>
          <a:prstGeom prst="downArrow">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lumMod val="65000"/>
                    <a:lumOff val="35000"/>
                  </a:schemeClr>
                </a:solidFill>
              </a:rPr>
              <a:t>Embed code in </a:t>
            </a:r>
            <a:r>
              <a:rPr lang="de-DE" dirty="0" err="1" smtClean="0">
                <a:solidFill>
                  <a:schemeClr val="tx1">
                    <a:lumMod val="65000"/>
                    <a:lumOff val="35000"/>
                  </a:schemeClr>
                </a:solidFill>
              </a:rPr>
              <a:t>site</a:t>
            </a:r>
            <a:endParaRPr lang="en-US" dirty="0">
              <a:solidFill>
                <a:schemeClr val="tx1">
                  <a:lumMod val="65000"/>
                  <a:lumOff val="35000"/>
                </a:schemeClr>
              </a:solidFill>
            </a:endParaRPr>
          </a:p>
        </p:txBody>
      </p:sp>
      <p:pic>
        <p:nvPicPr>
          <p:cNvPr id="27" name="Picture 2" descr="Bildergebnis für user with mobil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28" name="Wolkenförmige Legende 27"/>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Ah, thats nice. I can show what I have done for Nikolaus on my business website.</a:t>
            </a:r>
            <a:endParaRPr lang="en-US" sz="1400" dirty="0">
              <a:solidFill>
                <a:schemeClr val="tx1">
                  <a:lumMod val="65000"/>
                  <a:lumOff val="35000"/>
                </a:schemeClr>
              </a:solidFill>
            </a:endParaRPr>
          </a:p>
        </p:txBody>
      </p:sp>
      <p:grpSp>
        <p:nvGrpSpPr>
          <p:cNvPr id="30" name="Gruppieren 29"/>
          <p:cNvGrpSpPr/>
          <p:nvPr/>
        </p:nvGrpSpPr>
        <p:grpSpPr>
          <a:xfrm>
            <a:off x="1043608" y="1779302"/>
            <a:ext cx="2332831" cy="2369778"/>
            <a:chOff x="1043608" y="1145170"/>
            <a:chExt cx="2332831" cy="2369778"/>
          </a:xfrm>
        </p:grpSpPr>
        <p:sp>
          <p:nvSpPr>
            <p:cNvPr id="33" name="Textfeld 32"/>
            <p:cNvSpPr txBox="1"/>
            <p:nvPr/>
          </p:nvSpPr>
          <p:spPr>
            <a:xfrm>
              <a:off x="1077516" y="1145170"/>
              <a:ext cx="2298923" cy="276999"/>
            </a:xfrm>
            <a:prstGeom prst="rect">
              <a:avLst/>
            </a:prstGeom>
            <a:solidFill>
              <a:schemeClr val="bg1"/>
            </a:solidFill>
          </p:spPr>
          <p:txBody>
            <a:bodyPr wrap="square" rtlCol="0">
              <a:spAutoFit/>
            </a:bodyPr>
            <a:lstStyle/>
            <a:p>
              <a:pPr algn="ctr"/>
              <a:r>
                <a:rPr lang="de-DE" sz="1200" dirty="0" smtClean="0">
                  <a:solidFill>
                    <a:schemeClr val="tx1">
                      <a:lumMod val="65000"/>
                      <a:lumOff val="35000"/>
                    </a:schemeClr>
                  </a:solidFill>
                </a:rPr>
                <a:t>Nikolaus Teixeira</a:t>
              </a:r>
              <a:endParaRPr lang="de-DE" sz="1100" dirty="0">
                <a:solidFill>
                  <a:schemeClr val="tx1">
                    <a:lumMod val="65000"/>
                    <a:lumOff val="35000"/>
                  </a:schemeClr>
                </a:solidFill>
              </a:endParaRPr>
            </a:p>
          </p:txBody>
        </p:sp>
        <p:pic>
          <p:nvPicPr>
            <p:cNvPr id="3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9647" y="1404632"/>
              <a:ext cx="1632917" cy="1433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5" name="Textfeld 34"/>
            <p:cNvSpPr txBox="1"/>
            <p:nvPr/>
          </p:nvSpPr>
          <p:spPr>
            <a:xfrm>
              <a:off x="1043608" y="2837840"/>
              <a:ext cx="2298923" cy="677108"/>
            </a:xfrm>
            <a:prstGeom prst="rect">
              <a:avLst/>
            </a:prstGeom>
            <a:solidFill>
              <a:schemeClr val="bg1"/>
            </a:solidFill>
          </p:spPr>
          <p:txBody>
            <a:bodyPr wrap="square" rtlCol="0">
              <a:spAutoFit/>
            </a:bodyPr>
            <a:lstStyle/>
            <a:p>
              <a:pPr algn="ctr"/>
              <a:r>
                <a:rPr lang="de-DE" sz="1000" dirty="0" smtClean="0">
                  <a:solidFill>
                    <a:schemeClr val="tx1">
                      <a:lumMod val="65000"/>
                      <a:lumOff val="35000"/>
                    </a:schemeClr>
                  </a:solidFill>
                  <a:hlinkClick r:id="rId8"/>
                </a:rPr>
                <a:t>http://willkommen-in.de/help</a:t>
              </a:r>
              <a:endParaRPr lang="de-DE" sz="1000" dirty="0" smtClean="0">
                <a:solidFill>
                  <a:schemeClr val="tx1">
                    <a:lumMod val="65000"/>
                    <a:lumOff val="35000"/>
                  </a:schemeClr>
                </a:solidFill>
              </a:endParaRPr>
            </a:p>
            <a:p>
              <a:pPr algn="ctr"/>
              <a:endParaRPr lang="de-DE" sz="500" dirty="0" smtClean="0">
                <a:solidFill>
                  <a:schemeClr val="tx1">
                    <a:lumMod val="65000"/>
                    <a:lumOff val="35000"/>
                  </a:schemeClr>
                </a:solidFill>
              </a:endParaRPr>
            </a:p>
            <a:p>
              <a:pPr algn="ctr"/>
              <a:endParaRPr lang="de-DE" sz="100" dirty="0">
                <a:solidFill>
                  <a:schemeClr val="tx1">
                    <a:lumMod val="65000"/>
                    <a:lumOff val="35000"/>
                  </a:schemeClr>
                </a:solidFill>
              </a:endParaRPr>
            </a:p>
            <a:p>
              <a:pPr algn="ctr"/>
              <a:r>
                <a:rPr lang="de-DE" sz="1100" dirty="0" smtClean="0">
                  <a:solidFill>
                    <a:schemeClr val="tx1">
                      <a:lumMod val="65000"/>
                      <a:lumOff val="35000"/>
                    </a:schemeClr>
                  </a:solidFill>
                </a:rPr>
                <a:t>Creating a platform to channel help from citizens for refugees.</a:t>
              </a:r>
              <a:endParaRPr lang="de-DE" sz="1100" dirty="0">
                <a:solidFill>
                  <a:schemeClr val="tx1">
                    <a:lumMod val="65000"/>
                    <a:lumOff val="35000"/>
                  </a:schemeClr>
                </a:solidFill>
              </a:endParaRPr>
            </a:p>
          </p:txBody>
        </p:sp>
      </p:grpSp>
    </p:spTree>
    <p:extLst>
      <p:ext uri="{BB962C8B-B14F-4D97-AF65-F5344CB8AC3E}">
        <p14:creationId xmlns:p14="http://schemas.microsoft.com/office/powerpoint/2010/main" val="11233548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193" y="620688"/>
            <a:ext cx="8451406" cy="48376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feld 6"/>
          <p:cNvSpPr txBox="1"/>
          <p:nvPr/>
        </p:nvSpPr>
        <p:spPr>
          <a:xfrm>
            <a:off x="7332687" y="1359818"/>
            <a:ext cx="1152128" cy="2923877"/>
          </a:xfrm>
          <a:prstGeom prst="rect">
            <a:avLst/>
          </a:prstGeom>
          <a:solidFill>
            <a:schemeClr val="bg1"/>
          </a:solidFill>
        </p:spPr>
        <p:txBody>
          <a:bodyPr wrap="square" rtlCol="0">
            <a:spAutoFit/>
          </a:bodyPr>
          <a:lstStyle/>
          <a:p>
            <a:pPr algn="ctr"/>
            <a:endParaRPr lang="de-DE" sz="1400" dirty="0">
              <a:solidFill>
                <a:schemeClr val="tx1">
                  <a:lumMod val="65000"/>
                  <a:lumOff val="35000"/>
                </a:schemeClr>
              </a:solidFill>
            </a:endParaRPr>
          </a:p>
          <a:p>
            <a:pPr algn="ctr"/>
            <a:endParaRPr lang="de-DE" sz="1400" dirty="0" smtClean="0">
              <a:solidFill>
                <a:schemeClr val="tx1">
                  <a:lumMod val="65000"/>
                  <a:lumOff val="35000"/>
                </a:schemeClr>
              </a:solidFill>
            </a:endParaRPr>
          </a:p>
          <a:p>
            <a:pPr algn="ctr"/>
            <a:endParaRPr lang="de-DE" sz="1400" dirty="0">
              <a:solidFill>
                <a:schemeClr val="tx1">
                  <a:lumMod val="65000"/>
                  <a:lumOff val="35000"/>
                </a:schemeClr>
              </a:solidFill>
            </a:endParaRPr>
          </a:p>
          <a:p>
            <a:pPr algn="ctr"/>
            <a:endParaRPr lang="de-DE" sz="1400" dirty="0" smtClean="0">
              <a:solidFill>
                <a:schemeClr val="tx1">
                  <a:lumMod val="65000"/>
                  <a:lumOff val="35000"/>
                </a:schemeClr>
              </a:solidFill>
            </a:endParaRPr>
          </a:p>
          <a:p>
            <a:pPr algn="ctr"/>
            <a:endParaRPr lang="de-DE" sz="1400" dirty="0" smtClean="0">
              <a:solidFill>
                <a:schemeClr val="tx1">
                  <a:lumMod val="65000"/>
                  <a:lumOff val="35000"/>
                </a:schemeClr>
              </a:solidFill>
            </a:endParaRPr>
          </a:p>
          <a:p>
            <a:pPr algn="ctr"/>
            <a:r>
              <a:rPr lang="de-DE" sz="1100" b="1" dirty="0" smtClean="0">
                <a:solidFill>
                  <a:schemeClr val="tx1">
                    <a:lumMod val="65000"/>
                    <a:lumOff val="35000"/>
                  </a:schemeClr>
                </a:solidFill>
              </a:rPr>
              <a:t>Our CSR-</a:t>
            </a:r>
            <a:r>
              <a:rPr lang="de-DE" sz="1100" b="1" dirty="0" err="1" smtClean="0">
                <a:solidFill>
                  <a:schemeClr val="tx1">
                    <a:lumMod val="65000"/>
                    <a:lumOff val="35000"/>
                  </a:schemeClr>
                </a:solidFill>
              </a:rPr>
              <a:t>Contribution</a:t>
            </a:r>
            <a:endParaRPr lang="de-DE" sz="1100" b="1" dirty="0" smtClean="0">
              <a:solidFill>
                <a:schemeClr val="tx1">
                  <a:lumMod val="65000"/>
                  <a:lumOff val="35000"/>
                </a:schemeClr>
              </a:solidFill>
            </a:endParaRPr>
          </a:p>
          <a:p>
            <a:pPr algn="ctr"/>
            <a:endParaRPr lang="de-DE" sz="1400" dirty="0" smtClean="0">
              <a:solidFill>
                <a:schemeClr val="tx1">
                  <a:lumMod val="65000"/>
                  <a:lumOff val="35000"/>
                </a:schemeClr>
              </a:solidFill>
            </a:endParaRPr>
          </a:p>
          <a:p>
            <a:pPr algn="ctr"/>
            <a:endParaRPr lang="de-DE" sz="1400" dirty="0">
              <a:solidFill>
                <a:schemeClr val="tx1">
                  <a:lumMod val="65000"/>
                  <a:lumOff val="35000"/>
                </a:schemeClr>
              </a:solidFill>
            </a:endParaRPr>
          </a:p>
          <a:p>
            <a:pPr algn="ctr"/>
            <a:endParaRPr lang="de-DE" sz="1400" dirty="0" smtClean="0">
              <a:solidFill>
                <a:schemeClr val="tx1">
                  <a:lumMod val="65000"/>
                  <a:lumOff val="35000"/>
                </a:schemeClr>
              </a:solidFill>
            </a:endParaRPr>
          </a:p>
          <a:p>
            <a:pPr algn="ctr"/>
            <a:endParaRPr lang="de-DE" sz="1400" dirty="0" smtClean="0">
              <a:solidFill>
                <a:schemeClr val="tx1">
                  <a:lumMod val="65000"/>
                  <a:lumOff val="35000"/>
                </a:schemeClr>
              </a:solidFill>
            </a:endParaRPr>
          </a:p>
          <a:p>
            <a:pPr algn="ctr"/>
            <a:endParaRPr lang="de-DE" sz="1600" dirty="0">
              <a:solidFill>
                <a:schemeClr val="tx1">
                  <a:lumMod val="65000"/>
                  <a:lumOff val="35000"/>
                </a:schemeClr>
              </a:solidFill>
            </a:endParaRPr>
          </a:p>
          <a:p>
            <a:pPr algn="ctr"/>
            <a:r>
              <a:rPr lang="de-DE" sz="2000" dirty="0" smtClean="0">
                <a:solidFill>
                  <a:schemeClr val="tx1">
                    <a:lumMod val="65000"/>
                    <a:lumOff val="35000"/>
                  </a:schemeClr>
                </a:solidFill>
              </a:rPr>
              <a:t> </a:t>
            </a:r>
          </a:p>
        </p:txBody>
      </p:sp>
      <p:sp>
        <p:nvSpPr>
          <p:cNvPr id="8" name="Textfeld 7"/>
          <p:cNvSpPr txBox="1"/>
          <p:nvPr/>
        </p:nvSpPr>
        <p:spPr>
          <a:xfrm>
            <a:off x="7332687" y="2492772"/>
            <a:ext cx="1152128" cy="2923877"/>
          </a:xfrm>
          <a:prstGeom prst="rect">
            <a:avLst/>
          </a:prstGeom>
          <a:solidFill>
            <a:schemeClr val="bg1"/>
          </a:solidFill>
        </p:spPr>
        <p:txBody>
          <a:bodyPr wrap="square" rtlCol="0">
            <a:spAutoFit/>
          </a:bodyPr>
          <a:lstStyle/>
          <a:p>
            <a:pPr algn="ctr"/>
            <a:endParaRPr lang="de-DE" sz="1400" dirty="0">
              <a:solidFill>
                <a:schemeClr val="tx1">
                  <a:lumMod val="65000"/>
                  <a:lumOff val="35000"/>
                </a:schemeClr>
              </a:solidFill>
            </a:endParaRPr>
          </a:p>
          <a:p>
            <a:pPr algn="ctr"/>
            <a:endParaRPr lang="de-DE" sz="1400" dirty="0" smtClean="0">
              <a:solidFill>
                <a:schemeClr val="tx1">
                  <a:lumMod val="65000"/>
                  <a:lumOff val="35000"/>
                </a:schemeClr>
              </a:solidFill>
            </a:endParaRPr>
          </a:p>
          <a:p>
            <a:pPr algn="ctr"/>
            <a:endParaRPr lang="de-DE" sz="1400" dirty="0">
              <a:solidFill>
                <a:schemeClr val="tx1">
                  <a:lumMod val="65000"/>
                  <a:lumOff val="35000"/>
                </a:schemeClr>
              </a:solidFill>
            </a:endParaRPr>
          </a:p>
          <a:p>
            <a:pPr algn="ctr"/>
            <a:endParaRPr lang="de-DE" sz="1400" dirty="0" smtClean="0">
              <a:solidFill>
                <a:schemeClr val="tx1">
                  <a:lumMod val="65000"/>
                  <a:lumOff val="35000"/>
                </a:schemeClr>
              </a:solidFill>
            </a:endParaRPr>
          </a:p>
          <a:p>
            <a:pPr algn="ctr"/>
            <a:endParaRPr lang="de-DE" sz="1400" dirty="0" smtClean="0">
              <a:solidFill>
                <a:schemeClr val="tx1">
                  <a:lumMod val="65000"/>
                  <a:lumOff val="35000"/>
                </a:schemeClr>
              </a:solidFill>
            </a:endParaRPr>
          </a:p>
          <a:p>
            <a:pPr algn="ctr"/>
            <a:r>
              <a:rPr lang="de-DE" sz="1100" b="1" dirty="0" smtClean="0">
                <a:solidFill>
                  <a:schemeClr val="tx1">
                    <a:lumMod val="65000"/>
                    <a:lumOff val="35000"/>
                  </a:schemeClr>
                </a:solidFill>
              </a:rPr>
              <a:t>Our CSR-</a:t>
            </a:r>
            <a:r>
              <a:rPr lang="de-DE" sz="1100" b="1" dirty="0" err="1" smtClean="0">
                <a:solidFill>
                  <a:schemeClr val="tx1">
                    <a:lumMod val="65000"/>
                    <a:lumOff val="35000"/>
                  </a:schemeClr>
                </a:solidFill>
              </a:rPr>
              <a:t>Contribution</a:t>
            </a:r>
            <a:endParaRPr lang="de-DE" sz="1100" b="1" dirty="0" smtClean="0">
              <a:solidFill>
                <a:schemeClr val="tx1">
                  <a:lumMod val="65000"/>
                  <a:lumOff val="35000"/>
                </a:schemeClr>
              </a:solidFill>
            </a:endParaRPr>
          </a:p>
          <a:p>
            <a:pPr algn="ctr"/>
            <a:endParaRPr lang="de-DE" sz="1400" dirty="0" smtClean="0">
              <a:solidFill>
                <a:schemeClr val="tx1">
                  <a:lumMod val="65000"/>
                  <a:lumOff val="35000"/>
                </a:schemeClr>
              </a:solidFill>
            </a:endParaRPr>
          </a:p>
          <a:p>
            <a:pPr algn="ctr"/>
            <a:endParaRPr lang="de-DE" sz="1400" dirty="0">
              <a:solidFill>
                <a:schemeClr val="tx1">
                  <a:lumMod val="65000"/>
                  <a:lumOff val="35000"/>
                </a:schemeClr>
              </a:solidFill>
            </a:endParaRPr>
          </a:p>
          <a:p>
            <a:pPr algn="ctr"/>
            <a:endParaRPr lang="de-DE" sz="1400" dirty="0" smtClean="0">
              <a:solidFill>
                <a:schemeClr val="tx1">
                  <a:lumMod val="65000"/>
                  <a:lumOff val="35000"/>
                </a:schemeClr>
              </a:solidFill>
            </a:endParaRPr>
          </a:p>
          <a:p>
            <a:pPr algn="ctr"/>
            <a:endParaRPr lang="de-DE" sz="1400" dirty="0" smtClean="0">
              <a:solidFill>
                <a:schemeClr val="tx1">
                  <a:lumMod val="65000"/>
                  <a:lumOff val="35000"/>
                </a:schemeClr>
              </a:solidFill>
            </a:endParaRPr>
          </a:p>
          <a:p>
            <a:pPr algn="ctr"/>
            <a:endParaRPr lang="de-DE" sz="1600" dirty="0">
              <a:solidFill>
                <a:schemeClr val="tx1">
                  <a:lumMod val="65000"/>
                  <a:lumOff val="35000"/>
                </a:schemeClr>
              </a:solidFill>
            </a:endParaRPr>
          </a:p>
          <a:p>
            <a:pPr algn="ctr"/>
            <a:r>
              <a:rPr lang="de-DE" sz="2000" dirty="0" smtClean="0">
                <a:solidFill>
                  <a:schemeClr val="tx1">
                    <a:lumMod val="65000"/>
                    <a:lumOff val="35000"/>
                  </a:schemeClr>
                </a:solidFill>
              </a:rPr>
              <a:t> </a:t>
            </a:r>
          </a:p>
        </p:txBody>
      </p:sp>
      <p:sp>
        <p:nvSpPr>
          <p:cNvPr id="6" name="Abgerundete rechteckige Legende 5"/>
          <p:cNvSpPr/>
          <p:nvPr/>
        </p:nvSpPr>
        <p:spPr>
          <a:xfrm>
            <a:off x="2483768" y="5529277"/>
            <a:ext cx="4320480" cy="1140083"/>
          </a:xfrm>
          <a:prstGeom prst="wedgeRoundRectCallout">
            <a:avLst>
              <a:gd name="adj1" fmla="val -14788"/>
              <a:gd name="adj2" fmla="val -13821"/>
              <a:gd name="adj3" fmla="val 16667"/>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smtClean="0">
                <a:solidFill>
                  <a:schemeClr val="tx1">
                    <a:lumMod val="65000"/>
                    <a:lumOff val="35000"/>
                  </a:schemeClr>
                </a:solidFill>
              </a:rPr>
              <a:t>The </a:t>
            </a:r>
            <a:r>
              <a:rPr lang="de-DE" dirty="0" err="1" smtClean="0">
                <a:solidFill>
                  <a:schemeClr val="tx1">
                    <a:lumMod val="65000"/>
                    <a:lumOff val="35000"/>
                  </a:schemeClr>
                </a:solidFill>
              </a:rPr>
              <a:t>sum</a:t>
            </a:r>
            <a:r>
              <a:rPr lang="de-DE" dirty="0" smtClean="0">
                <a:solidFill>
                  <a:schemeClr val="tx1">
                    <a:lumMod val="65000"/>
                    <a:lumOff val="35000"/>
                  </a:schemeClr>
                </a:solidFill>
              </a:rPr>
              <a:t> of </a:t>
            </a:r>
            <a:r>
              <a:rPr lang="de-DE" dirty="0" err="1" smtClean="0">
                <a:solidFill>
                  <a:schemeClr val="tx1">
                    <a:lumMod val="65000"/>
                    <a:lumOff val="35000"/>
                  </a:schemeClr>
                </a:solidFill>
              </a:rPr>
              <a:t>generated</a:t>
            </a:r>
            <a:r>
              <a:rPr lang="de-DE" dirty="0" smtClean="0">
                <a:solidFill>
                  <a:schemeClr val="tx1">
                    <a:lumMod val="65000"/>
                    <a:lumOff val="35000"/>
                  </a:schemeClr>
                </a:solidFill>
              </a:rPr>
              <a:t> money is </a:t>
            </a:r>
            <a:r>
              <a:rPr lang="de-DE" dirty="0" err="1" smtClean="0">
                <a:solidFill>
                  <a:schemeClr val="tx1">
                    <a:lumMod val="65000"/>
                    <a:lumOff val="35000"/>
                  </a:schemeClr>
                </a:solidFill>
              </a:rPr>
              <a:t>constantly</a:t>
            </a:r>
            <a:r>
              <a:rPr lang="de-DE" dirty="0" smtClean="0">
                <a:solidFill>
                  <a:schemeClr val="tx1">
                    <a:lumMod val="65000"/>
                    <a:lumOff val="35000"/>
                  </a:schemeClr>
                </a:solidFill>
              </a:rPr>
              <a:t> </a:t>
            </a:r>
            <a:r>
              <a:rPr lang="de-DE" dirty="0" err="1" smtClean="0">
                <a:solidFill>
                  <a:schemeClr val="tx1">
                    <a:lumMod val="65000"/>
                    <a:lumOff val="35000"/>
                  </a:schemeClr>
                </a:solidFill>
              </a:rPr>
              <a:t>updated</a:t>
            </a:r>
            <a:r>
              <a:rPr lang="de-DE" dirty="0" smtClean="0">
                <a:solidFill>
                  <a:schemeClr val="tx1">
                    <a:lumMod val="65000"/>
                    <a:lumOff val="35000"/>
                  </a:schemeClr>
                </a:solidFill>
              </a:rPr>
              <a:t>.</a:t>
            </a:r>
          </a:p>
          <a:p>
            <a:r>
              <a:rPr lang="de-DE" dirty="0" smtClean="0">
                <a:solidFill>
                  <a:schemeClr val="tx1">
                    <a:lumMod val="65000"/>
                    <a:lumOff val="35000"/>
                  </a:schemeClr>
                </a:solidFill>
              </a:rPr>
              <a:t>If someone </a:t>
            </a:r>
            <a:r>
              <a:rPr lang="de-DE" dirty="0" err="1" smtClean="0">
                <a:solidFill>
                  <a:schemeClr val="tx1">
                    <a:lumMod val="65000"/>
                    <a:lumOff val="35000"/>
                  </a:schemeClr>
                </a:solidFill>
              </a:rPr>
              <a:t>clicks</a:t>
            </a:r>
            <a:r>
              <a:rPr lang="de-DE" dirty="0" smtClean="0">
                <a:solidFill>
                  <a:schemeClr val="tx1">
                    <a:lumMod val="65000"/>
                    <a:lumOff val="35000"/>
                  </a:schemeClr>
                </a:solidFill>
              </a:rPr>
              <a:t>, the </a:t>
            </a:r>
            <a:r>
              <a:rPr lang="de-DE" dirty="0" err="1" smtClean="0">
                <a:solidFill>
                  <a:schemeClr val="tx1">
                    <a:lumMod val="65000"/>
                    <a:lumOff val="35000"/>
                  </a:schemeClr>
                </a:solidFill>
              </a:rPr>
              <a:t>one</a:t>
            </a:r>
            <a:r>
              <a:rPr lang="de-DE" dirty="0" smtClean="0">
                <a:solidFill>
                  <a:schemeClr val="tx1">
                    <a:lumMod val="65000"/>
                    <a:lumOff val="35000"/>
                  </a:schemeClr>
                </a:solidFill>
              </a:rPr>
              <a:t> will be </a:t>
            </a:r>
            <a:r>
              <a:rPr lang="de-DE" dirty="0" err="1" smtClean="0">
                <a:solidFill>
                  <a:schemeClr val="tx1">
                    <a:lumMod val="65000"/>
                    <a:lumOff val="35000"/>
                  </a:schemeClr>
                </a:solidFill>
              </a:rPr>
              <a:t>added</a:t>
            </a:r>
            <a:r>
              <a:rPr lang="de-DE" dirty="0" smtClean="0">
                <a:solidFill>
                  <a:schemeClr val="tx1">
                    <a:lumMod val="65000"/>
                    <a:lumOff val="35000"/>
                  </a:schemeClr>
                </a:solidFill>
              </a:rPr>
              <a:t> to  Markus </a:t>
            </a:r>
            <a:r>
              <a:rPr lang="de-DE" dirty="0" err="1" smtClean="0">
                <a:solidFill>
                  <a:schemeClr val="tx1">
                    <a:lumMod val="65000"/>
                    <a:lumOff val="35000"/>
                  </a:schemeClr>
                </a:solidFill>
              </a:rPr>
              <a:t>invitated</a:t>
            </a:r>
            <a:r>
              <a:rPr lang="de-DE" dirty="0" smtClean="0">
                <a:solidFill>
                  <a:schemeClr val="tx1">
                    <a:lumMod val="65000"/>
                    <a:lumOff val="35000"/>
                  </a:schemeClr>
                </a:solidFill>
              </a:rPr>
              <a:t> supporter.</a:t>
            </a:r>
            <a:endParaRPr lang="en-US" dirty="0">
              <a:solidFill>
                <a:schemeClr val="tx1">
                  <a:lumMod val="65000"/>
                  <a:lumOff val="35000"/>
                </a:schemeClr>
              </a:solidFill>
            </a:endParaRPr>
          </a:p>
        </p:txBody>
      </p:sp>
      <p:pic>
        <p:nvPicPr>
          <p:cNvPr id="1433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9235" y="4005064"/>
            <a:ext cx="883573" cy="11812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Ellipse 1"/>
          <p:cNvSpPr/>
          <p:nvPr/>
        </p:nvSpPr>
        <p:spPr>
          <a:xfrm>
            <a:off x="6756623" y="3068959"/>
            <a:ext cx="2232248" cy="266429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20881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74"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536" b="35097"/>
          <a:stretch/>
        </p:blipFill>
        <p:spPr bwMode="auto">
          <a:xfrm>
            <a:off x="405060" y="980728"/>
            <a:ext cx="3600001" cy="264750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2737" b="78890"/>
          <a:stretch/>
        </p:blipFill>
        <p:spPr bwMode="auto">
          <a:xfrm>
            <a:off x="395936" y="516781"/>
            <a:ext cx="3600000" cy="535841"/>
          </a:xfrm>
          <a:prstGeom prst="rect">
            <a:avLst/>
          </a:prstGeom>
          <a:noFill/>
          <a:extLst>
            <a:ext uri="{909E8E84-426E-40DD-AFC4-6F175D3DCCD1}">
              <a14:hiddenFill xmlns:a14="http://schemas.microsoft.com/office/drawing/2010/main">
                <a:solidFill>
                  <a:srgbClr val="FFFFFF"/>
                </a:solidFill>
              </a14:hiddenFill>
            </a:ext>
          </a:extLst>
        </p:spPr>
      </p:pic>
      <p:sp>
        <p:nvSpPr>
          <p:cNvPr id="2" name="Abgerundetes Rechteck 1"/>
          <p:cNvSpPr/>
          <p:nvPr/>
        </p:nvSpPr>
        <p:spPr>
          <a:xfrm>
            <a:off x="918273" y="5179661"/>
            <a:ext cx="2560290" cy="290561"/>
          </a:xfrm>
          <a:prstGeom prst="roundRect">
            <a:avLst>
              <a:gd name="adj" fmla="val 32893"/>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Invite friends</a:t>
            </a:r>
            <a:endParaRPr lang="en-US" sz="1400" dirty="0"/>
          </a:p>
        </p:txBody>
      </p:sp>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hteck 20"/>
          <p:cNvSpPr/>
          <p:nvPr/>
        </p:nvSpPr>
        <p:spPr>
          <a:xfrm>
            <a:off x="395935" y="5645342"/>
            <a:ext cx="3592957" cy="303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600" dirty="0">
                <a:solidFill>
                  <a:schemeClr val="tx1">
                    <a:lumMod val="50000"/>
                    <a:lumOff val="50000"/>
                  </a:schemeClr>
                </a:solidFill>
                <a:latin typeface="Calibri" pitchFamily="34" charset="0"/>
                <a:cs typeface="Arial" charset="0"/>
              </a:rPr>
              <a:t>How it works</a:t>
            </a:r>
            <a:endParaRPr lang="en-US" sz="1600" dirty="0">
              <a:solidFill>
                <a:schemeClr val="tx1">
                  <a:lumMod val="50000"/>
                  <a:lumOff val="50000"/>
                </a:schemeClr>
              </a:solidFill>
              <a:latin typeface="Calibri" pitchFamily="34" charset="0"/>
              <a:cs typeface="Arial" charset="0"/>
            </a:endParaRPr>
          </a:p>
        </p:txBody>
      </p:sp>
      <p:pic>
        <p:nvPicPr>
          <p:cNvPr id="41" name="Picture 8" descr="Bildergebnis für donate button"/>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934" t="50000" r="10149"/>
          <a:stretch/>
        </p:blipFill>
        <p:spPr bwMode="auto">
          <a:xfrm>
            <a:off x="1746947" y="4722615"/>
            <a:ext cx="808829" cy="272866"/>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uppieren 11"/>
          <p:cNvGrpSpPr/>
          <p:nvPr/>
        </p:nvGrpSpPr>
        <p:grpSpPr>
          <a:xfrm>
            <a:off x="405061" y="3460648"/>
            <a:ext cx="3600000" cy="1192488"/>
            <a:chOff x="405061" y="3460648"/>
            <a:chExt cx="3600000" cy="1192488"/>
          </a:xfrm>
        </p:grpSpPr>
        <p:pic>
          <p:nvPicPr>
            <p:cNvPr id="36"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401" b="69152"/>
            <a:stretch/>
          </p:blipFill>
          <p:spPr bwMode="auto">
            <a:xfrm>
              <a:off x="405061" y="3718283"/>
              <a:ext cx="3600000" cy="476656"/>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4022" b="35098"/>
            <a:stretch/>
          </p:blipFill>
          <p:spPr bwMode="auto">
            <a:xfrm>
              <a:off x="405061" y="3956760"/>
              <a:ext cx="3600000" cy="696376"/>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0869" b="37243"/>
            <a:stretch/>
          </p:blipFill>
          <p:spPr bwMode="auto">
            <a:xfrm>
              <a:off x="405061" y="3460648"/>
              <a:ext cx="3600000" cy="378484"/>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Gerade Verbindung 10"/>
            <p:cNvCxnSpPr/>
            <p:nvPr/>
          </p:nvCxnSpPr>
          <p:spPr>
            <a:xfrm>
              <a:off x="918273" y="3573016"/>
              <a:ext cx="2560290" cy="0"/>
            </a:xfrm>
            <a:prstGeom prst="line">
              <a:avLst/>
            </a:prstGeom>
            <a:ln>
              <a:solidFill>
                <a:schemeClr val="bg1">
                  <a:lumMod val="8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37" name="Rechteck 36"/>
          <p:cNvSpPr/>
          <p:nvPr/>
        </p:nvSpPr>
        <p:spPr>
          <a:xfrm>
            <a:off x="973141" y="3839132"/>
            <a:ext cx="2456256" cy="666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feld 29"/>
          <p:cNvSpPr txBox="1">
            <a:spLocks noChangeArrowheads="1"/>
          </p:cNvSpPr>
          <p:nvPr/>
        </p:nvSpPr>
        <p:spPr bwMode="auto">
          <a:xfrm flipH="1">
            <a:off x="1900900" y="3573016"/>
            <a:ext cx="1426843"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de-DE" sz="2400" b="1" dirty="0" smtClean="0">
                <a:solidFill>
                  <a:schemeClr val="tx1">
                    <a:lumMod val="50000"/>
                    <a:lumOff val="50000"/>
                  </a:schemeClr>
                </a:solidFill>
              </a:rPr>
              <a:t>0 €</a:t>
            </a:r>
            <a:r>
              <a:rPr lang="de-DE" sz="2000" dirty="0" smtClean="0">
                <a:solidFill>
                  <a:schemeClr val="tx1">
                    <a:lumMod val="50000"/>
                    <a:lumOff val="50000"/>
                  </a:schemeClr>
                </a:solidFill>
              </a:rPr>
              <a:t> </a:t>
            </a:r>
          </a:p>
          <a:p>
            <a:pPr eaLnBrk="1" hangingPunct="1">
              <a:defRPr/>
            </a:pPr>
            <a:r>
              <a:rPr lang="de-DE" sz="1100" dirty="0" smtClean="0">
                <a:solidFill>
                  <a:schemeClr val="tx1">
                    <a:lumMod val="50000"/>
                    <a:lumOff val="50000"/>
                  </a:schemeClr>
                </a:solidFill>
              </a:rPr>
              <a:t>Generated by you.</a:t>
            </a:r>
          </a:p>
          <a:p>
            <a:pPr eaLnBrk="1" hangingPunct="1">
              <a:defRPr/>
            </a:pPr>
            <a:r>
              <a:rPr lang="de-DE" sz="1100" dirty="0" smtClean="0">
                <a:solidFill>
                  <a:schemeClr val="tx1">
                    <a:lumMod val="50000"/>
                    <a:lumOff val="50000"/>
                  </a:schemeClr>
                </a:solidFill>
              </a:rPr>
              <a:t>0 €</a:t>
            </a:r>
          </a:p>
          <a:p>
            <a:pPr eaLnBrk="1" hangingPunct="1">
              <a:defRPr/>
            </a:pPr>
            <a:r>
              <a:rPr lang="de-DE" sz="1100" dirty="0" smtClean="0">
                <a:solidFill>
                  <a:schemeClr val="tx1">
                    <a:lumMod val="50000"/>
                    <a:lumOff val="50000"/>
                  </a:schemeClr>
                </a:solidFill>
              </a:rPr>
              <a:t>Dontated by you.</a:t>
            </a:r>
          </a:p>
          <a:p>
            <a:pPr eaLnBrk="1" hangingPunct="1">
              <a:defRPr/>
            </a:pPr>
            <a:endParaRPr lang="de-CH" sz="1100" u="sng" dirty="0">
              <a:solidFill>
                <a:schemeClr val="tx2">
                  <a:lumMod val="60000"/>
                  <a:lumOff val="40000"/>
                </a:schemeClr>
              </a:solidFill>
            </a:endParaRPr>
          </a:p>
        </p:txBody>
      </p:sp>
      <p:pic>
        <p:nvPicPr>
          <p:cNvPr id="11265"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3855" y="3599220"/>
            <a:ext cx="2762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Rechteck 42"/>
          <p:cNvSpPr/>
          <p:nvPr/>
        </p:nvSpPr>
        <p:spPr>
          <a:xfrm>
            <a:off x="3200797" y="3599220"/>
            <a:ext cx="228600" cy="23991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a:p>
        </p:txBody>
      </p:sp>
      <p:pic>
        <p:nvPicPr>
          <p:cNvPr id="3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622" y="3789040"/>
            <a:ext cx="4000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 name="Textfeld 99"/>
          <p:cNvSpPr txBox="1">
            <a:spLocks noChangeArrowheads="1"/>
          </p:cNvSpPr>
          <p:nvPr/>
        </p:nvSpPr>
        <p:spPr bwMode="auto">
          <a:xfrm>
            <a:off x="1254950" y="4187180"/>
            <a:ext cx="362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r>
              <a:rPr lang="de-DE" sz="900" dirty="0" smtClean="0">
                <a:solidFill>
                  <a:schemeClr val="tx1">
                    <a:lumMod val="50000"/>
                    <a:lumOff val="50000"/>
                  </a:schemeClr>
                </a:solidFill>
              </a:rPr>
              <a:t>You</a:t>
            </a:r>
            <a:endParaRPr lang="de-CH" sz="900" dirty="0" smtClean="0">
              <a:solidFill>
                <a:schemeClr val="tx1">
                  <a:lumMod val="50000"/>
                  <a:lumOff val="50000"/>
                </a:schemeClr>
              </a:solidFill>
            </a:endParaRPr>
          </a:p>
        </p:txBody>
      </p:sp>
      <p:pic>
        <p:nvPicPr>
          <p:cNvPr id="1026" name="Picture 2" descr="Bildergebnis für user with mobil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10" name="Wolkenförmige Legende 9"/>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Ahh, a video, lets see…</a:t>
            </a:r>
            <a:endParaRPr lang="en-US" sz="1400" dirty="0">
              <a:solidFill>
                <a:schemeClr val="tx1">
                  <a:lumMod val="65000"/>
                  <a:lumOff val="35000"/>
                </a:schemeClr>
              </a:solidFill>
            </a:endParaRPr>
          </a:p>
        </p:txBody>
      </p:sp>
      <p:sp>
        <p:nvSpPr>
          <p:cNvPr id="29" name="Textfeld 28"/>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grpSp>
        <p:nvGrpSpPr>
          <p:cNvPr id="14" name="Gruppieren 13"/>
          <p:cNvGrpSpPr/>
          <p:nvPr/>
        </p:nvGrpSpPr>
        <p:grpSpPr>
          <a:xfrm>
            <a:off x="1043608" y="1145170"/>
            <a:ext cx="2332831" cy="2369778"/>
            <a:chOff x="1043608" y="1145170"/>
            <a:chExt cx="2332831" cy="2369778"/>
          </a:xfrm>
        </p:grpSpPr>
        <p:sp>
          <p:nvSpPr>
            <p:cNvPr id="30" name="Textfeld 29"/>
            <p:cNvSpPr txBox="1"/>
            <p:nvPr/>
          </p:nvSpPr>
          <p:spPr>
            <a:xfrm>
              <a:off x="1077516" y="1145170"/>
              <a:ext cx="2298923" cy="276999"/>
            </a:xfrm>
            <a:prstGeom prst="rect">
              <a:avLst/>
            </a:prstGeom>
            <a:solidFill>
              <a:schemeClr val="bg1"/>
            </a:solidFill>
          </p:spPr>
          <p:txBody>
            <a:bodyPr wrap="square" rtlCol="0">
              <a:spAutoFit/>
            </a:bodyPr>
            <a:lstStyle/>
            <a:p>
              <a:pPr algn="ctr"/>
              <a:r>
                <a:rPr lang="de-DE" sz="1200" dirty="0" smtClean="0">
                  <a:solidFill>
                    <a:schemeClr val="tx1">
                      <a:lumMod val="65000"/>
                      <a:lumOff val="35000"/>
                    </a:schemeClr>
                  </a:solidFill>
                </a:rPr>
                <a:t>Nikolaus Teixeira</a:t>
              </a:r>
              <a:endParaRPr lang="de-DE" sz="1100" dirty="0">
                <a:solidFill>
                  <a:schemeClr val="tx1">
                    <a:lumMod val="65000"/>
                    <a:lumOff val="35000"/>
                  </a:schemeClr>
                </a:solidFill>
              </a:endParaRPr>
            </a:p>
          </p:txBody>
        </p:sp>
        <p:pic>
          <p:nvPicPr>
            <p:cNvPr id="13"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19647" y="1404632"/>
              <a:ext cx="1632917" cy="1433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 name="Textfeld 30"/>
            <p:cNvSpPr txBox="1"/>
            <p:nvPr/>
          </p:nvSpPr>
          <p:spPr>
            <a:xfrm>
              <a:off x="1043608" y="2837840"/>
              <a:ext cx="2298923" cy="677108"/>
            </a:xfrm>
            <a:prstGeom prst="rect">
              <a:avLst/>
            </a:prstGeom>
            <a:solidFill>
              <a:schemeClr val="bg1"/>
            </a:solidFill>
          </p:spPr>
          <p:txBody>
            <a:bodyPr wrap="square" rtlCol="0">
              <a:spAutoFit/>
            </a:bodyPr>
            <a:lstStyle/>
            <a:p>
              <a:pPr algn="ctr"/>
              <a:r>
                <a:rPr lang="de-DE" sz="1000" dirty="0" smtClean="0">
                  <a:solidFill>
                    <a:schemeClr val="tx1">
                      <a:lumMod val="65000"/>
                      <a:lumOff val="35000"/>
                    </a:schemeClr>
                  </a:solidFill>
                  <a:hlinkClick r:id="rId9"/>
                </a:rPr>
                <a:t>http://willkommen-in.de/help</a:t>
              </a:r>
              <a:endParaRPr lang="de-DE" sz="1000" dirty="0" smtClean="0">
                <a:solidFill>
                  <a:schemeClr val="tx1">
                    <a:lumMod val="65000"/>
                    <a:lumOff val="35000"/>
                  </a:schemeClr>
                </a:solidFill>
              </a:endParaRPr>
            </a:p>
            <a:p>
              <a:pPr algn="ctr"/>
              <a:endParaRPr lang="de-DE" sz="500" dirty="0" smtClean="0">
                <a:solidFill>
                  <a:schemeClr val="tx1">
                    <a:lumMod val="65000"/>
                    <a:lumOff val="35000"/>
                  </a:schemeClr>
                </a:solidFill>
              </a:endParaRPr>
            </a:p>
            <a:p>
              <a:pPr algn="ctr"/>
              <a:endParaRPr lang="de-DE" sz="100" dirty="0">
                <a:solidFill>
                  <a:schemeClr val="tx1">
                    <a:lumMod val="65000"/>
                    <a:lumOff val="35000"/>
                  </a:schemeClr>
                </a:solidFill>
              </a:endParaRPr>
            </a:p>
            <a:p>
              <a:pPr algn="ctr"/>
              <a:r>
                <a:rPr lang="de-DE" sz="1100" dirty="0" smtClean="0">
                  <a:solidFill>
                    <a:schemeClr val="tx1">
                      <a:lumMod val="65000"/>
                      <a:lumOff val="35000"/>
                    </a:schemeClr>
                  </a:solidFill>
                </a:rPr>
                <a:t>Creating a platform to channel help from citizens for refugees.</a:t>
              </a:r>
              <a:endParaRPr lang="de-DE" sz="1100" dirty="0">
                <a:solidFill>
                  <a:schemeClr val="tx1">
                    <a:lumMod val="65000"/>
                    <a:lumOff val="35000"/>
                  </a:schemeClr>
                </a:solidFill>
              </a:endParaRPr>
            </a:p>
          </p:txBody>
        </p:sp>
      </p:grpSp>
      <p:sp>
        <p:nvSpPr>
          <p:cNvPr id="15" name="Gleichschenkliges Dreieck 14"/>
          <p:cNvSpPr/>
          <p:nvPr/>
        </p:nvSpPr>
        <p:spPr>
          <a:xfrm rot="5400000">
            <a:off x="1912069" y="1900330"/>
            <a:ext cx="648072" cy="441812"/>
          </a:xfrm>
          <a:prstGeom prst="triangle">
            <a:avLst/>
          </a:prstGeom>
          <a:solidFill>
            <a:schemeClr val="bg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Pfeil nach rechts 33"/>
          <p:cNvSpPr/>
          <p:nvPr/>
        </p:nvSpPr>
        <p:spPr>
          <a:xfrm rot="1176722" flipH="1">
            <a:off x="2470182" y="2295261"/>
            <a:ext cx="1889027" cy="720080"/>
          </a:xfrm>
          <a:prstGeom prst="rightArrow">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lumMod val="65000"/>
                    <a:lumOff val="35000"/>
                  </a:schemeClr>
                </a:solidFill>
              </a:rPr>
              <a:t>Touch</a:t>
            </a:r>
            <a:endParaRPr lang="en-US" dirty="0">
              <a:solidFill>
                <a:schemeClr val="tx1">
                  <a:lumMod val="65000"/>
                  <a:lumOff val="35000"/>
                </a:schemeClr>
              </a:solidFill>
            </a:endParaRPr>
          </a:p>
        </p:txBody>
      </p:sp>
    </p:spTree>
    <p:extLst>
      <p:ext uri="{BB962C8B-B14F-4D97-AF65-F5344CB8AC3E}">
        <p14:creationId xmlns:p14="http://schemas.microsoft.com/office/powerpoint/2010/main" val="33713199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uppieren 43"/>
          <p:cNvGrpSpPr/>
          <p:nvPr/>
        </p:nvGrpSpPr>
        <p:grpSpPr>
          <a:xfrm>
            <a:off x="395536" y="260649"/>
            <a:ext cx="3600000" cy="6399999"/>
            <a:chOff x="395536" y="260649"/>
            <a:chExt cx="3600000" cy="6399999"/>
          </a:xfrm>
        </p:grpSpPr>
        <p:sp>
          <p:nvSpPr>
            <p:cNvPr id="45" name="Rechteck 44"/>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47" name="Textfeld 46"/>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48" name="Rechteck 47"/>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Rechteck 53"/>
          <p:cNvSpPr/>
          <p:nvPr/>
        </p:nvSpPr>
        <p:spPr>
          <a:xfrm>
            <a:off x="398418" y="532774"/>
            <a:ext cx="3600000" cy="303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600" dirty="0" smtClean="0">
                <a:solidFill>
                  <a:schemeClr val="tx1">
                    <a:lumMod val="50000"/>
                    <a:lumOff val="50000"/>
                  </a:schemeClr>
                </a:solidFill>
                <a:latin typeface="Calibri" pitchFamily="34" charset="0"/>
                <a:cs typeface="Arial" charset="0"/>
              </a:rPr>
              <a:t>Video Nikolaus Teixeira</a:t>
            </a:r>
            <a:endParaRPr lang="en-US" sz="1600" dirty="0">
              <a:solidFill>
                <a:schemeClr val="tx1">
                  <a:lumMod val="50000"/>
                  <a:lumOff val="50000"/>
                </a:schemeClr>
              </a:solidFill>
              <a:latin typeface="Calibri" pitchFamily="34" charset="0"/>
              <a:cs typeface="Arial" charset="0"/>
            </a:endParaRPr>
          </a:p>
        </p:txBody>
      </p:sp>
      <p:sp>
        <p:nvSpPr>
          <p:cNvPr id="55" name="Textfeld 7"/>
          <p:cNvSpPr txBox="1">
            <a:spLocks noChangeArrowheads="1"/>
          </p:cNvSpPr>
          <p:nvPr/>
        </p:nvSpPr>
        <p:spPr bwMode="auto">
          <a:xfrm>
            <a:off x="3696621" y="529224"/>
            <a:ext cx="2889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de-DE" sz="1200" dirty="0">
                <a:solidFill>
                  <a:schemeClr val="tx1">
                    <a:lumMod val="50000"/>
                    <a:lumOff val="50000"/>
                  </a:schemeClr>
                </a:solidFill>
              </a:rPr>
              <a:t>X</a:t>
            </a:r>
            <a:endParaRPr lang="de-CH" sz="900" dirty="0" smtClean="0">
              <a:solidFill>
                <a:schemeClr val="tx1">
                  <a:lumMod val="50000"/>
                  <a:lumOff val="50000"/>
                </a:schemeClr>
              </a:solidFill>
            </a:endParaRPr>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920239"/>
            <a:ext cx="3588420" cy="20337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Abgerundete rechteckige Legende 16"/>
          <p:cNvSpPr/>
          <p:nvPr/>
        </p:nvSpPr>
        <p:spPr>
          <a:xfrm>
            <a:off x="4716016" y="541774"/>
            <a:ext cx="4248472" cy="5335498"/>
          </a:xfrm>
          <a:prstGeom prst="wedgeRoundRectCallout">
            <a:avLst>
              <a:gd name="adj1" fmla="val -101199"/>
              <a:gd name="adj2" fmla="val -3442"/>
              <a:gd name="adj3" fmla="val 16667"/>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Hallo, </a:t>
            </a:r>
          </a:p>
          <a:p>
            <a:endParaRPr lang="de-DE" sz="1400" dirty="0" smtClean="0">
              <a:solidFill>
                <a:schemeClr val="tx1">
                  <a:lumMod val="65000"/>
                  <a:lumOff val="35000"/>
                </a:schemeClr>
              </a:solidFill>
            </a:endParaRPr>
          </a:p>
          <a:p>
            <a:r>
              <a:rPr lang="de-DE" sz="1400" dirty="0" smtClean="0">
                <a:solidFill>
                  <a:schemeClr val="tx1">
                    <a:lumMod val="65000"/>
                    <a:lumOff val="35000"/>
                  </a:schemeClr>
                </a:solidFill>
              </a:rPr>
              <a:t>mein Name ist Nikolaus Teixeira. </a:t>
            </a:r>
          </a:p>
          <a:p>
            <a:endParaRPr lang="de-DE" sz="1400" dirty="0">
              <a:solidFill>
                <a:schemeClr val="tx1">
                  <a:lumMod val="65000"/>
                  <a:lumOff val="35000"/>
                </a:schemeClr>
              </a:solidFill>
            </a:endParaRPr>
          </a:p>
          <a:p>
            <a:r>
              <a:rPr lang="de-DE" sz="1400" dirty="0" smtClean="0">
                <a:solidFill>
                  <a:schemeClr val="tx1">
                    <a:lumMod val="65000"/>
                    <a:lumOff val="35000"/>
                  </a:schemeClr>
                </a:solidFill>
              </a:rPr>
              <a:t>Meine Mission ist es Flüchtlingen zu helfen. Dafür betreue und entwickle ich mit meinem Team die Seite willkommen-in.de. Mit der Seite wird die unglaubliche Hilfsbereitschaft aus der Bevölkerung für Flüchtlinge an die richtigen Stellen gebracht. Für weitere Informationen klickt einfach den Link unten.</a:t>
            </a:r>
          </a:p>
          <a:p>
            <a:endParaRPr lang="en-US" sz="1400" dirty="0" smtClean="0">
              <a:solidFill>
                <a:schemeClr val="tx1">
                  <a:lumMod val="65000"/>
                  <a:lumOff val="35000"/>
                </a:schemeClr>
              </a:solidFill>
            </a:endParaRPr>
          </a:p>
          <a:p>
            <a:r>
              <a:rPr lang="de-DE" sz="1400" dirty="0" smtClean="0">
                <a:solidFill>
                  <a:schemeClr val="tx1">
                    <a:lumMod val="65000"/>
                    <a:lumOff val="35000"/>
                  </a:schemeClr>
                </a:solidFill>
              </a:rPr>
              <a:t>Um die Seite weiter zu betreuen braucht mein Team Deine Unterstützung. Ein Euro/Monat und eine persönliche Einladung an einige Deiner Freunde würden uns helfen mit 100% bei der Sache zu bleiben.</a:t>
            </a:r>
          </a:p>
          <a:p>
            <a:endParaRPr lang="de-DE" sz="1400" dirty="0" smtClean="0">
              <a:solidFill>
                <a:schemeClr val="tx1">
                  <a:lumMod val="65000"/>
                  <a:lumOff val="35000"/>
                </a:schemeClr>
              </a:solidFill>
            </a:endParaRPr>
          </a:p>
          <a:p>
            <a:r>
              <a:rPr lang="de-DE" sz="1400" dirty="0" smtClean="0">
                <a:solidFill>
                  <a:schemeClr val="tx1">
                    <a:lumMod val="65000"/>
                    <a:lumOff val="35000"/>
                  </a:schemeClr>
                </a:solidFill>
              </a:rPr>
              <a:t>Ich garantiere persönlich, dass alle Spenden gemäß meiner Mission eingesetzt werden und werde die Verwendung detailliert veröffentlichen.</a:t>
            </a:r>
          </a:p>
          <a:p>
            <a:endParaRPr lang="de-DE" sz="1400" dirty="0" smtClean="0">
              <a:solidFill>
                <a:schemeClr val="tx1">
                  <a:lumMod val="65000"/>
                  <a:lumOff val="35000"/>
                </a:schemeClr>
              </a:solidFill>
            </a:endParaRPr>
          </a:p>
          <a:p>
            <a:r>
              <a:rPr lang="de-DE" sz="1400" dirty="0" smtClean="0">
                <a:solidFill>
                  <a:schemeClr val="tx1">
                    <a:lumMod val="65000"/>
                    <a:lumOff val="35000"/>
                  </a:schemeClr>
                </a:solidFill>
              </a:rPr>
              <a:t>Vielen Dank!</a:t>
            </a:r>
          </a:p>
        </p:txBody>
      </p:sp>
    </p:spTree>
    <p:extLst>
      <p:ext uri="{BB962C8B-B14F-4D97-AF65-F5344CB8AC3E}">
        <p14:creationId xmlns:p14="http://schemas.microsoft.com/office/powerpoint/2010/main" val="26505687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74"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536" b="35097"/>
          <a:stretch/>
        </p:blipFill>
        <p:spPr bwMode="auto">
          <a:xfrm>
            <a:off x="405060" y="980728"/>
            <a:ext cx="3600001" cy="264750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2737" b="78890"/>
          <a:stretch/>
        </p:blipFill>
        <p:spPr bwMode="auto">
          <a:xfrm>
            <a:off x="395936" y="516781"/>
            <a:ext cx="3600000" cy="535841"/>
          </a:xfrm>
          <a:prstGeom prst="rect">
            <a:avLst/>
          </a:prstGeom>
          <a:noFill/>
          <a:extLst>
            <a:ext uri="{909E8E84-426E-40DD-AFC4-6F175D3DCCD1}">
              <a14:hiddenFill xmlns:a14="http://schemas.microsoft.com/office/drawing/2010/main">
                <a:solidFill>
                  <a:srgbClr val="FFFFFF"/>
                </a:solidFill>
              </a14:hiddenFill>
            </a:ext>
          </a:extLst>
        </p:spPr>
      </p:pic>
      <p:sp>
        <p:nvSpPr>
          <p:cNvPr id="2" name="Abgerundetes Rechteck 1"/>
          <p:cNvSpPr/>
          <p:nvPr/>
        </p:nvSpPr>
        <p:spPr>
          <a:xfrm>
            <a:off x="918273" y="5179661"/>
            <a:ext cx="2560290" cy="290561"/>
          </a:xfrm>
          <a:prstGeom prst="roundRect">
            <a:avLst>
              <a:gd name="adj" fmla="val 32893"/>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Invite friends</a:t>
            </a:r>
            <a:endParaRPr lang="en-US" sz="1400" dirty="0"/>
          </a:p>
        </p:txBody>
      </p:sp>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hteck 20"/>
          <p:cNvSpPr/>
          <p:nvPr/>
        </p:nvSpPr>
        <p:spPr>
          <a:xfrm>
            <a:off x="395935" y="5645342"/>
            <a:ext cx="3592957" cy="303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600" dirty="0">
                <a:solidFill>
                  <a:schemeClr val="tx1">
                    <a:lumMod val="50000"/>
                    <a:lumOff val="50000"/>
                  </a:schemeClr>
                </a:solidFill>
                <a:latin typeface="Calibri" pitchFamily="34" charset="0"/>
                <a:cs typeface="Arial" charset="0"/>
              </a:rPr>
              <a:t>How it works</a:t>
            </a:r>
            <a:endParaRPr lang="en-US" sz="1600" dirty="0">
              <a:solidFill>
                <a:schemeClr val="tx1">
                  <a:lumMod val="50000"/>
                  <a:lumOff val="50000"/>
                </a:schemeClr>
              </a:solidFill>
              <a:latin typeface="Calibri" pitchFamily="34" charset="0"/>
              <a:cs typeface="Arial" charset="0"/>
            </a:endParaRPr>
          </a:p>
        </p:txBody>
      </p:sp>
      <p:pic>
        <p:nvPicPr>
          <p:cNvPr id="41" name="Picture 8" descr="Bildergebnis für donate button"/>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934" t="50000" r="10149"/>
          <a:stretch/>
        </p:blipFill>
        <p:spPr bwMode="auto">
          <a:xfrm>
            <a:off x="1746947" y="4722615"/>
            <a:ext cx="808829" cy="272866"/>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uppieren 11"/>
          <p:cNvGrpSpPr/>
          <p:nvPr/>
        </p:nvGrpSpPr>
        <p:grpSpPr>
          <a:xfrm>
            <a:off x="405061" y="3460648"/>
            <a:ext cx="3600000" cy="1192488"/>
            <a:chOff x="405061" y="3460648"/>
            <a:chExt cx="3600000" cy="1192488"/>
          </a:xfrm>
        </p:grpSpPr>
        <p:pic>
          <p:nvPicPr>
            <p:cNvPr id="36"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401" b="69152"/>
            <a:stretch/>
          </p:blipFill>
          <p:spPr bwMode="auto">
            <a:xfrm>
              <a:off x="405061" y="3718283"/>
              <a:ext cx="3600000" cy="476656"/>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4022" b="35098"/>
            <a:stretch/>
          </p:blipFill>
          <p:spPr bwMode="auto">
            <a:xfrm>
              <a:off x="405061" y="3956760"/>
              <a:ext cx="3600000" cy="696376"/>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0869" b="37243"/>
            <a:stretch/>
          </p:blipFill>
          <p:spPr bwMode="auto">
            <a:xfrm>
              <a:off x="405061" y="3460648"/>
              <a:ext cx="3600000" cy="378484"/>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Gerade Verbindung 10"/>
            <p:cNvCxnSpPr/>
            <p:nvPr/>
          </p:nvCxnSpPr>
          <p:spPr>
            <a:xfrm>
              <a:off x="918273" y="3573016"/>
              <a:ext cx="2560290" cy="0"/>
            </a:xfrm>
            <a:prstGeom prst="line">
              <a:avLst/>
            </a:prstGeom>
            <a:ln>
              <a:solidFill>
                <a:schemeClr val="bg1">
                  <a:lumMod val="8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37" name="Rechteck 36"/>
          <p:cNvSpPr/>
          <p:nvPr/>
        </p:nvSpPr>
        <p:spPr>
          <a:xfrm>
            <a:off x="973141" y="3839132"/>
            <a:ext cx="2456256" cy="666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feld 29"/>
          <p:cNvSpPr txBox="1">
            <a:spLocks noChangeArrowheads="1"/>
          </p:cNvSpPr>
          <p:nvPr/>
        </p:nvSpPr>
        <p:spPr bwMode="auto">
          <a:xfrm flipH="1">
            <a:off x="1900900" y="3573016"/>
            <a:ext cx="1426843"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de-DE" sz="2400" b="1" dirty="0" smtClean="0">
                <a:solidFill>
                  <a:schemeClr val="tx1">
                    <a:lumMod val="50000"/>
                    <a:lumOff val="50000"/>
                  </a:schemeClr>
                </a:solidFill>
              </a:rPr>
              <a:t>0 €</a:t>
            </a:r>
            <a:r>
              <a:rPr lang="de-DE" sz="2000" dirty="0" smtClean="0">
                <a:solidFill>
                  <a:schemeClr val="tx1">
                    <a:lumMod val="50000"/>
                    <a:lumOff val="50000"/>
                  </a:schemeClr>
                </a:solidFill>
              </a:rPr>
              <a:t> </a:t>
            </a:r>
          </a:p>
          <a:p>
            <a:pPr eaLnBrk="1" hangingPunct="1">
              <a:defRPr/>
            </a:pPr>
            <a:r>
              <a:rPr lang="de-DE" sz="1100" dirty="0" smtClean="0">
                <a:solidFill>
                  <a:schemeClr val="tx1">
                    <a:lumMod val="50000"/>
                    <a:lumOff val="50000"/>
                  </a:schemeClr>
                </a:solidFill>
              </a:rPr>
              <a:t>Generated by you.</a:t>
            </a:r>
          </a:p>
          <a:p>
            <a:pPr eaLnBrk="1" hangingPunct="1">
              <a:defRPr/>
            </a:pPr>
            <a:r>
              <a:rPr lang="de-DE" sz="1100" dirty="0" smtClean="0">
                <a:solidFill>
                  <a:schemeClr val="tx1">
                    <a:lumMod val="50000"/>
                    <a:lumOff val="50000"/>
                  </a:schemeClr>
                </a:solidFill>
              </a:rPr>
              <a:t>0 €</a:t>
            </a:r>
          </a:p>
          <a:p>
            <a:pPr eaLnBrk="1" hangingPunct="1">
              <a:defRPr/>
            </a:pPr>
            <a:r>
              <a:rPr lang="de-DE" sz="1100" dirty="0" smtClean="0">
                <a:solidFill>
                  <a:schemeClr val="tx1">
                    <a:lumMod val="50000"/>
                    <a:lumOff val="50000"/>
                  </a:schemeClr>
                </a:solidFill>
              </a:rPr>
              <a:t>Dontated by you.</a:t>
            </a:r>
          </a:p>
          <a:p>
            <a:pPr eaLnBrk="1" hangingPunct="1">
              <a:defRPr/>
            </a:pPr>
            <a:endParaRPr lang="de-CH" sz="1100" u="sng" dirty="0">
              <a:solidFill>
                <a:schemeClr val="tx2">
                  <a:lumMod val="60000"/>
                  <a:lumOff val="40000"/>
                </a:schemeClr>
              </a:solidFill>
            </a:endParaRPr>
          </a:p>
        </p:txBody>
      </p:sp>
      <p:pic>
        <p:nvPicPr>
          <p:cNvPr id="11265"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3855" y="3599220"/>
            <a:ext cx="2762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Rechteck 42"/>
          <p:cNvSpPr/>
          <p:nvPr/>
        </p:nvSpPr>
        <p:spPr>
          <a:xfrm>
            <a:off x="3200797" y="3599220"/>
            <a:ext cx="228600" cy="23991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a:p>
        </p:txBody>
      </p:sp>
      <p:pic>
        <p:nvPicPr>
          <p:cNvPr id="3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622" y="3789040"/>
            <a:ext cx="4000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 name="Textfeld 99"/>
          <p:cNvSpPr txBox="1">
            <a:spLocks noChangeArrowheads="1"/>
          </p:cNvSpPr>
          <p:nvPr/>
        </p:nvSpPr>
        <p:spPr bwMode="auto">
          <a:xfrm>
            <a:off x="1254950" y="4187180"/>
            <a:ext cx="362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r>
              <a:rPr lang="de-DE" sz="900" dirty="0" smtClean="0">
                <a:solidFill>
                  <a:schemeClr val="tx1">
                    <a:lumMod val="50000"/>
                    <a:lumOff val="50000"/>
                  </a:schemeClr>
                </a:solidFill>
              </a:rPr>
              <a:t>You</a:t>
            </a:r>
            <a:endParaRPr lang="de-CH" sz="900" dirty="0" smtClean="0">
              <a:solidFill>
                <a:schemeClr val="tx1">
                  <a:lumMod val="50000"/>
                  <a:lumOff val="50000"/>
                </a:schemeClr>
              </a:solidFill>
            </a:endParaRPr>
          </a:p>
        </p:txBody>
      </p:sp>
      <p:pic>
        <p:nvPicPr>
          <p:cNvPr id="1026" name="Picture 2" descr="Bildergebnis für user with mobil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10" name="Wolkenförmige Legende 9"/>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This is probably the info link Nikolaus was talking about. Lets see.</a:t>
            </a:r>
            <a:endParaRPr lang="en-US" sz="1400" dirty="0">
              <a:solidFill>
                <a:schemeClr val="tx1">
                  <a:lumMod val="65000"/>
                  <a:lumOff val="35000"/>
                </a:schemeClr>
              </a:solidFill>
            </a:endParaRPr>
          </a:p>
        </p:txBody>
      </p:sp>
      <p:sp>
        <p:nvSpPr>
          <p:cNvPr id="29" name="Textfeld 28"/>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grpSp>
        <p:nvGrpSpPr>
          <p:cNvPr id="14" name="Gruppieren 13"/>
          <p:cNvGrpSpPr/>
          <p:nvPr/>
        </p:nvGrpSpPr>
        <p:grpSpPr>
          <a:xfrm>
            <a:off x="1043608" y="1145170"/>
            <a:ext cx="2332831" cy="2369778"/>
            <a:chOff x="1043608" y="1145170"/>
            <a:chExt cx="2332831" cy="2369778"/>
          </a:xfrm>
        </p:grpSpPr>
        <p:sp>
          <p:nvSpPr>
            <p:cNvPr id="30" name="Textfeld 29"/>
            <p:cNvSpPr txBox="1"/>
            <p:nvPr/>
          </p:nvSpPr>
          <p:spPr>
            <a:xfrm>
              <a:off x="1077516" y="1145170"/>
              <a:ext cx="2298923" cy="276999"/>
            </a:xfrm>
            <a:prstGeom prst="rect">
              <a:avLst/>
            </a:prstGeom>
            <a:solidFill>
              <a:schemeClr val="bg1"/>
            </a:solidFill>
          </p:spPr>
          <p:txBody>
            <a:bodyPr wrap="square" rtlCol="0">
              <a:spAutoFit/>
            </a:bodyPr>
            <a:lstStyle/>
            <a:p>
              <a:pPr algn="ctr"/>
              <a:r>
                <a:rPr lang="de-DE" sz="1200" dirty="0" smtClean="0">
                  <a:solidFill>
                    <a:schemeClr val="tx1">
                      <a:lumMod val="65000"/>
                      <a:lumOff val="35000"/>
                    </a:schemeClr>
                  </a:solidFill>
                </a:rPr>
                <a:t>Nikolaus Teixeira</a:t>
              </a:r>
              <a:endParaRPr lang="de-DE" sz="1100" dirty="0">
                <a:solidFill>
                  <a:schemeClr val="tx1">
                    <a:lumMod val="65000"/>
                    <a:lumOff val="35000"/>
                  </a:schemeClr>
                </a:solidFill>
              </a:endParaRPr>
            </a:p>
          </p:txBody>
        </p:sp>
        <p:pic>
          <p:nvPicPr>
            <p:cNvPr id="13"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19647" y="1404632"/>
              <a:ext cx="1632917" cy="1433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 name="Textfeld 30"/>
            <p:cNvSpPr txBox="1"/>
            <p:nvPr/>
          </p:nvSpPr>
          <p:spPr>
            <a:xfrm>
              <a:off x="1043608" y="2837840"/>
              <a:ext cx="2298923" cy="677108"/>
            </a:xfrm>
            <a:prstGeom prst="rect">
              <a:avLst/>
            </a:prstGeom>
            <a:solidFill>
              <a:schemeClr val="bg1"/>
            </a:solidFill>
          </p:spPr>
          <p:txBody>
            <a:bodyPr wrap="square" rtlCol="0">
              <a:spAutoFit/>
            </a:bodyPr>
            <a:lstStyle/>
            <a:p>
              <a:pPr algn="ctr"/>
              <a:r>
                <a:rPr lang="de-DE" sz="1000" dirty="0" smtClean="0">
                  <a:solidFill>
                    <a:schemeClr val="tx1">
                      <a:lumMod val="65000"/>
                      <a:lumOff val="35000"/>
                    </a:schemeClr>
                  </a:solidFill>
                  <a:hlinkClick r:id="rId9"/>
                </a:rPr>
                <a:t>http://willkommen-in.de/help</a:t>
              </a:r>
              <a:endParaRPr lang="de-DE" sz="1000" dirty="0" smtClean="0">
                <a:solidFill>
                  <a:schemeClr val="tx1">
                    <a:lumMod val="65000"/>
                    <a:lumOff val="35000"/>
                  </a:schemeClr>
                </a:solidFill>
              </a:endParaRPr>
            </a:p>
            <a:p>
              <a:pPr algn="ctr"/>
              <a:endParaRPr lang="de-DE" sz="500" dirty="0" smtClean="0">
                <a:solidFill>
                  <a:schemeClr val="tx1">
                    <a:lumMod val="65000"/>
                    <a:lumOff val="35000"/>
                  </a:schemeClr>
                </a:solidFill>
              </a:endParaRPr>
            </a:p>
            <a:p>
              <a:pPr algn="ctr"/>
              <a:endParaRPr lang="de-DE" sz="100" dirty="0">
                <a:solidFill>
                  <a:schemeClr val="tx1">
                    <a:lumMod val="65000"/>
                    <a:lumOff val="35000"/>
                  </a:schemeClr>
                </a:solidFill>
              </a:endParaRPr>
            </a:p>
            <a:p>
              <a:pPr algn="ctr"/>
              <a:r>
                <a:rPr lang="de-DE" sz="1100" dirty="0" smtClean="0">
                  <a:solidFill>
                    <a:schemeClr val="tx1">
                      <a:lumMod val="65000"/>
                      <a:lumOff val="35000"/>
                    </a:schemeClr>
                  </a:solidFill>
                </a:rPr>
                <a:t>Creating a platform to channel help from citizens for refugees.</a:t>
              </a:r>
              <a:endParaRPr lang="de-DE" sz="1100" dirty="0">
                <a:solidFill>
                  <a:schemeClr val="tx1">
                    <a:lumMod val="65000"/>
                    <a:lumOff val="35000"/>
                  </a:schemeClr>
                </a:solidFill>
              </a:endParaRPr>
            </a:p>
          </p:txBody>
        </p:sp>
      </p:grpSp>
      <p:sp>
        <p:nvSpPr>
          <p:cNvPr id="15" name="Gleichschenkliges Dreieck 14"/>
          <p:cNvSpPr/>
          <p:nvPr/>
        </p:nvSpPr>
        <p:spPr>
          <a:xfrm rot="5400000">
            <a:off x="1912069" y="1900330"/>
            <a:ext cx="648072" cy="441812"/>
          </a:xfrm>
          <a:prstGeom prst="triangle">
            <a:avLst/>
          </a:prstGeom>
          <a:solidFill>
            <a:schemeClr val="bg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Pfeil nach rechts 33"/>
          <p:cNvSpPr/>
          <p:nvPr/>
        </p:nvSpPr>
        <p:spPr>
          <a:xfrm flipH="1">
            <a:off x="3044378" y="2636912"/>
            <a:ext cx="1383606" cy="720080"/>
          </a:xfrm>
          <a:prstGeom prst="rightArrow">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lumMod val="65000"/>
                    <a:lumOff val="35000"/>
                  </a:schemeClr>
                </a:solidFill>
              </a:rPr>
              <a:t>Touch</a:t>
            </a:r>
            <a:endParaRPr lang="en-US" dirty="0">
              <a:solidFill>
                <a:schemeClr val="tx1">
                  <a:lumMod val="65000"/>
                  <a:lumOff val="35000"/>
                </a:schemeClr>
              </a:solidFill>
            </a:endParaRPr>
          </a:p>
        </p:txBody>
      </p:sp>
    </p:spTree>
    <p:extLst>
      <p:ext uri="{BB962C8B-B14F-4D97-AF65-F5344CB8AC3E}">
        <p14:creationId xmlns:p14="http://schemas.microsoft.com/office/powerpoint/2010/main" val="31956414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100"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b="1968"/>
          <a:stretch/>
        </p:blipFill>
        <p:spPr bwMode="auto">
          <a:xfrm>
            <a:off x="59626" y="476672"/>
            <a:ext cx="9025888" cy="48001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Rechteck 15"/>
          <p:cNvSpPr/>
          <p:nvPr/>
        </p:nvSpPr>
        <p:spPr>
          <a:xfrm>
            <a:off x="539552" y="1332012"/>
            <a:ext cx="6624736" cy="30330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rtlCol="0" anchor="t" anchorCtr="0"/>
          <a:lstStyle/>
          <a:p>
            <a:pPr algn="just"/>
            <a:r>
              <a:rPr lang="de-DE" sz="1200" dirty="0" smtClean="0">
                <a:solidFill>
                  <a:schemeClr val="tx1">
                    <a:lumMod val="50000"/>
                    <a:lumOff val="50000"/>
                  </a:schemeClr>
                </a:solidFill>
              </a:rPr>
              <a:t>Spende ans Team</a:t>
            </a:r>
          </a:p>
          <a:p>
            <a:pPr algn="just"/>
            <a:endParaRPr lang="de-DE" sz="1200" dirty="0">
              <a:solidFill>
                <a:schemeClr val="tx1">
                  <a:lumMod val="50000"/>
                  <a:lumOff val="50000"/>
                </a:schemeClr>
              </a:solidFill>
            </a:endParaRPr>
          </a:p>
          <a:p>
            <a:pPr algn="just"/>
            <a:r>
              <a:rPr lang="de-DE" sz="1200" dirty="0" smtClean="0">
                <a:solidFill>
                  <a:schemeClr val="tx1">
                    <a:lumMod val="50000"/>
                    <a:lumOff val="50000"/>
                  </a:schemeClr>
                </a:solidFill>
              </a:rPr>
              <a:t>Wir sind das Team, dass diese Seite aufgebaut hat. Ohne Eure Unterstützung müssen wir unser Engagement trotz riesiger </a:t>
            </a:r>
            <a:r>
              <a:rPr lang="de-DE" sz="1200" u="sng" dirty="0" smtClean="0">
                <a:solidFill>
                  <a:srgbClr val="0066CC"/>
                </a:solidFill>
              </a:rPr>
              <a:t>Erfolge</a:t>
            </a:r>
            <a:r>
              <a:rPr lang="de-DE" sz="1200" dirty="0" smtClean="0">
                <a:solidFill>
                  <a:srgbClr val="0066CC"/>
                </a:solidFill>
              </a:rPr>
              <a:t> </a:t>
            </a:r>
            <a:r>
              <a:rPr lang="de-DE" sz="1200" dirty="0" smtClean="0">
                <a:solidFill>
                  <a:schemeClr val="tx1">
                    <a:lumMod val="50000"/>
                    <a:lumOff val="50000"/>
                  </a:schemeClr>
                </a:solidFill>
              </a:rPr>
              <a:t>bald einstellen. Bitte benutzt die SupeYou-</a:t>
            </a:r>
            <a:r>
              <a:rPr lang="de-DE" sz="1200" dirty="0" err="1" smtClean="0">
                <a:solidFill>
                  <a:schemeClr val="tx1">
                    <a:lumMod val="50000"/>
                    <a:lumOff val="50000"/>
                  </a:schemeClr>
                </a:solidFill>
              </a:rPr>
              <a:t>HeroCards</a:t>
            </a:r>
            <a:r>
              <a:rPr lang="de-DE" sz="1200" dirty="0" smtClean="0">
                <a:solidFill>
                  <a:schemeClr val="tx1">
                    <a:lumMod val="50000"/>
                    <a:lumOff val="50000"/>
                  </a:schemeClr>
                </a:solidFill>
              </a:rPr>
              <a:t> unten, um uns zu helfen und Eure Freunde zum Helfen aufzurufen. </a:t>
            </a:r>
          </a:p>
          <a:p>
            <a:pPr algn="just"/>
            <a:endParaRPr lang="de-DE" sz="1200" dirty="0">
              <a:solidFill>
                <a:schemeClr val="tx1">
                  <a:lumMod val="50000"/>
                  <a:lumOff val="50000"/>
                </a:schemeClr>
              </a:solidFill>
            </a:endParaRPr>
          </a:p>
          <a:p>
            <a:pPr algn="just"/>
            <a:r>
              <a:rPr lang="de-DE" sz="1200" dirty="0" smtClean="0">
                <a:solidFill>
                  <a:schemeClr val="tx1">
                    <a:lumMod val="50000"/>
                    <a:lumOff val="50000"/>
                  </a:schemeClr>
                </a:solidFill>
              </a:rPr>
              <a:t>Wir garantieren über jeden eingesammelten Euro </a:t>
            </a:r>
            <a:r>
              <a:rPr lang="de-DE" sz="1200" u="sng" dirty="0">
                <a:solidFill>
                  <a:srgbClr val="0066CC"/>
                </a:solidFill>
              </a:rPr>
              <a:t>Rechenschaft abzulegen</a:t>
            </a:r>
            <a:r>
              <a:rPr lang="de-DE" sz="1200" dirty="0" smtClean="0">
                <a:solidFill>
                  <a:schemeClr val="tx1">
                    <a:lumMod val="50000"/>
                    <a:lumOff val="50000"/>
                  </a:schemeClr>
                </a:solidFill>
              </a:rPr>
              <a:t> und jeden Euro für willkommen-in.de einzusetzen. Überflüssiges Geld leiten wir an Hilfsorganisationen für Flüchtlinge weiter. Es spielt keine Rolle an welches Teammitglied eine Spende geht. Wir arbeiten als Team und entscheiden gemeinsam wie das Geld am besten eingesetzt wird.</a:t>
            </a:r>
            <a:endParaRPr lang="en-US" sz="1200" dirty="0">
              <a:solidFill>
                <a:schemeClr val="tx1">
                  <a:lumMod val="50000"/>
                  <a:lumOff val="50000"/>
                </a:schemeClr>
              </a:solidFill>
            </a:endParaRPr>
          </a:p>
        </p:txBody>
      </p:sp>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3284984"/>
            <a:ext cx="1891308" cy="16321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7454" y="3343980"/>
            <a:ext cx="1650226" cy="15660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7984" y="3317360"/>
            <a:ext cx="1802485" cy="15673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feld 1"/>
          <p:cNvSpPr txBox="1"/>
          <p:nvPr/>
        </p:nvSpPr>
        <p:spPr>
          <a:xfrm>
            <a:off x="1195244" y="4581128"/>
            <a:ext cx="861133" cy="338554"/>
          </a:xfrm>
          <a:prstGeom prst="rect">
            <a:avLst/>
          </a:prstGeom>
          <a:noFill/>
        </p:spPr>
        <p:txBody>
          <a:bodyPr wrap="none" rtlCol="0">
            <a:spAutoFit/>
          </a:bodyPr>
          <a:lstStyle/>
          <a:p>
            <a:r>
              <a:rPr lang="de-DE" sz="1600" dirty="0" smtClean="0">
                <a:solidFill>
                  <a:schemeClr val="tx1">
                    <a:lumMod val="50000"/>
                    <a:lumOff val="50000"/>
                  </a:schemeClr>
                </a:solidFill>
              </a:rPr>
              <a:t>20.439€</a:t>
            </a:r>
            <a:endParaRPr lang="en-US" sz="1600" dirty="0">
              <a:solidFill>
                <a:schemeClr val="tx1">
                  <a:lumMod val="50000"/>
                  <a:lumOff val="50000"/>
                </a:schemeClr>
              </a:solidFill>
            </a:endParaRPr>
          </a:p>
        </p:txBody>
      </p:sp>
      <p:sp>
        <p:nvSpPr>
          <p:cNvPr id="8" name="Textfeld 7"/>
          <p:cNvSpPr txBox="1"/>
          <p:nvPr/>
        </p:nvSpPr>
        <p:spPr>
          <a:xfrm>
            <a:off x="3062795" y="4581128"/>
            <a:ext cx="965329" cy="338554"/>
          </a:xfrm>
          <a:prstGeom prst="rect">
            <a:avLst/>
          </a:prstGeom>
          <a:noFill/>
        </p:spPr>
        <p:txBody>
          <a:bodyPr wrap="none" rtlCol="0">
            <a:spAutoFit/>
          </a:bodyPr>
          <a:lstStyle/>
          <a:p>
            <a:r>
              <a:rPr lang="de-DE" sz="1600" dirty="0" smtClean="0">
                <a:solidFill>
                  <a:schemeClr val="tx1">
                    <a:lumMod val="50000"/>
                    <a:lumOff val="50000"/>
                  </a:schemeClr>
                </a:solidFill>
              </a:rPr>
              <a:t>105.897€</a:t>
            </a:r>
            <a:endParaRPr lang="en-US" sz="1600" dirty="0">
              <a:solidFill>
                <a:schemeClr val="tx1">
                  <a:lumMod val="50000"/>
                  <a:lumOff val="50000"/>
                </a:schemeClr>
              </a:solidFill>
            </a:endParaRPr>
          </a:p>
        </p:txBody>
      </p:sp>
      <p:sp>
        <p:nvSpPr>
          <p:cNvPr id="9" name="Textfeld 8"/>
          <p:cNvSpPr txBox="1"/>
          <p:nvPr/>
        </p:nvSpPr>
        <p:spPr>
          <a:xfrm>
            <a:off x="4967190" y="4547220"/>
            <a:ext cx="756938" cy="338554"/>
          </a:xfrm>
          <a:prstGeom prst="rect">
            <a:avLst/>
          </a:prstGeom>
          <a:noFill/>
        </p:spPr>
        <p:txBody>
          <a:bodyPr wrap="none" rtlCol="0">
            <a:spAutoFit/>
          </a:bodyPr>
          <a:lstStyle/>
          <a:p>
            <a:r>
              <a:rPr lang="de-DE" sz="1600" dirty="0" smtClean="0">
                <a:solidFill>
                  <a:schemeClr val="tx1">
                    <a:lumMod val="50000"/>
                    <a:lumOff val="50000"/>
                  </a:schemeClr>
                </a:solidFill>
              </a:rPr>
              <a:t>5.294€</a:t>
            </a:r>
            <a:endParaRPr lang="en-US" sz="1600" dirty="0">
              <a:solidFill>
                <a:schemeClr val="tx1">
                  <a:lumMod val="50000"/>
                  <a:lumOff val="50000"/>
                </a:schemeClr>
              </a:solidFill>
            </a:endParaRPr>
          </a:p>
        </p:txBody>
      </p:sp>
      <p:sp>
        <p:nvSpPr>
          <p:cNvPr id="10" name="Pfeil nach rechts 9"/>
          <p:cNvSpPr/>
          <p:nvPr/>
        </p:nvSpPr>
        <p:spPr>
          <a:xfrm flipH="1">
            <a:off x="5220072" y="5733256"/>
            <a:ext cx="2268252" cy="720080"/>
          </a:xfrm>
          <a:prstGeom prst="rightArrow">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lumMod val="50000"/>
                    <a:lumOff val="50000"/>
                  </a:schemeClr>
                </a:solidFill>
              </a:rPr>
              <a:t>Press Back </a:t>
            </a:r>
            <a:r>
              <a:rPr lang="de-DE" dirty="0" err="1" smtClean="0">
                <a:solidFill>
                  <a:schemeClr val="tx1">
                    <a:lumMod val="50000"/>
                    <a:lumOff val="50000"/>
                  </a:schemeClr>
                </a:solidFill>
              </a:rPr>
              <a:t>button</a:t>
            </a:r>
            <a:endParaRPr lang="en-US" dirty="0">
              <a:solidFill>
                <a:schemeClr val="tx1">
                  <a:lumMod val="50000"/>
                  <a:lumOff val="50000"/>
                </a:schemeClr>
              </a:solidFill>
            </a:endParaRPr>
          </a:p>
        </p:txBody>
      </p:sp>
      <p:pic>
        <p:nvPicPr>
          <p:cNvPr id="11" name="Picture 2" descr="Bildergebnis für user with mobil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29615" y="5013176"/>
            <a:ext cx="702825" cy="1419994"/>
          </a:xfrm>
          <a:prstGeom prst="rect">
            <a:avLst/>
          </a:prstGeom>
          <a:noFill/>
          <a:extLst>
            <a:ext uri="{909E8E84-426E-40DD-AFC4-6F175D3DCCD1}">
              <a14:hiddenFill xmlns:a14="http://schemas.microsoft.com/office/drawing/2010/main">
                <a:solidFill>
                  <a:srgbClr val="FFFFFF"/>
                </a:solidFill>
              </a14:hiddenFill>
            </a:ext>
          </a:extLst>
        </p:spPr>
      </p:pic>
      <p:sp>
        <p:nvSpPr>
          <p:cNvPr id="12" name="Textfeld 11"/>
          <p:cNvSpPr txBox="1"/>
          <p:nvPr/>
        </p:nvSpPr>
        <p:spPr>
          <a:xfrm>
            <a:off x="7847037" y="6439848"/>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sp>
        <p:nvSpPr>
          <p:cNvPr id="13" name="Wolkenförmige Legende 12"/>
          <p:cNvSpPr/>
          <p:nvPr/>
        </p:nvSpPr>
        <p:spPr>
          <a:xfrm>
            <a:off x="7236296" y="4127028"/>
            <a:ext cx="1728192" cy="887711"/>
          </a:xfrm>
          <a:prstGeom prst="cloudCallout">
            <a:avLst>
              <a:gd name="adj1" fmla="val -10909"/>
              <a:gd name="adj2" fmla="val 61537"/>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lumMod val="65000"/>
                    <a:lumOff val="35000"/>
                  </a:schemeClr>
                </a:solidFill>
              </a:rPr>
              <a:t>Makes sense to me.</a:t>
            </a:r>
            <a:endParaRPr lang="en-US" sz="1400" dirty="0">
              <a:solidFill>
                <a:schemeClr val="tx1">
                  <a:lumMod val="65000"/>
                  <a:lumOff val="35000"/>
                </a:schemeClr>
              </a:solidFill>
            </a:endParaRPr>
          </a:p>
        </p:txBody>
      </p:sp>
    </p:spTree>
    <p:extLst>
      <p:ext uri="{BB962C8B-B14F-4D97-AF65-F5344CB8AC3E}">
        <p14:creationId xmlns:p14="http://schemas.microsoft.com/office/powerpoint/2010/main" val="7004485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74"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536" b="35097"/>
          <a:stretch/>
        </p:blipFill>
        <p:spPr bwMode="auto">
          <a:xfrm>
            <a:off x="405060" y="980728"/>
            <a:ext cx="3600001" cy="264750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2737" b="78890"/>
          <a:stretch/>
        </p:blipFill>
        <p:spPr bwMode="auto">
          <a:xfrm>
            <a:off x="395936" y="516781"/>
            <a:ext cx="3600000" cy="535841"/>
          </a:xfrm>
          <a:prstGeom prst="rect">
            <a:avLst/>
          </a:prstGeom>
          <a:noFill/>
          <a:extLst>
            <a:ext uri="{909E8E84-426E-40DD-AFC4-6F175D3DCCD1}">
              <a14:hiddenFill xmlns:a14="http://schemas.microsoft.com/office/drawing/2010/main">
                <a:solidFill>
                  <a:srgbClr val="FFFFFF"/>
                </a:solidFill>
              </a14:hiddenFill>
            </a:ext>
          </a:extLst>
        </p:spPr>
      </p:pic>
      <p:sp>
        <p:nvSpPr>
          <p:cNvPr id="2" name="Abgerundetes Rechteck 1"/>
          <p:cNvSpPr/>
          <p:nvPr/>
        </p:nvSpPr>
        <p:spPr>
          <a:xfrm>
            <a:off x="918273" y="5179661"/>
            <a:ext cx="2560290" cy="290561"/>
          </a:xfrm>
          <a:prstGeom prst="roundRect">
            <a:avLst>
              <a:gd name="adj" fmla="val 32893"/>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Invite friends</a:t>
            </a:r>
            <a:endParaRPr lang="en-US" sz="1400" dirty="0"/>
          </a:p>
        </p:txBody>
      </p:sp>
      <p:sp>
        <p:nvSpPr>
          <p:cNvPr id="19" name="Pfeil nach rechts 18"/>
          <p:cNvSpPr/>
          <p:nvPr/>
        </p:nvSpPr>
        <p:spPr>
          <a:xfrm rot="5400000">
            <a:off x="4031940" y="5118511"/>
            <a:ext cx="1512168" cy="720080"/>
          </a:xfrm>
          <a:prstGeom prst="rightArrow">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feld 19"/>
          <p:cNvSpPr txBox="1"/>
          <p:nvPr/>
        </p:nvSpPr>
        <p:spPr>
          <a:xfrm>
            <a:off x="5148063" y="5109219"/>
            <a:ext cx="1295739" cy="369332"/>
          </a:xfrm>
          <a:prstGeom prst="rect">
            <a:avLst/>
          </a:prstGeom>
          <a:noFill/>
        </p:spPr>
        <p:txBody>
          <a:bodyPr wrap="none" rtlCol="0">
            <a:spAutoFit/>
          </a:bodyPr>
          <a:lstStyle/>
          <a:p>
            <a:r>
              <a:rPr lang="de-DE" dirty="0" smtClean="0"/>
              <a:t>Scroll Down</a:t>
            </a:r>
            <a:endParaRPr lang="en-US" dirty="0"/>
          </a:p>
        </p:txBody>
      </p:sp>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hteck 20"/>
          <p:cNvSpPr/>
          <p:nvPr/>
        </p:nvSpPr>
        <p:spPr>
          <a:xfrm>
            <a:off x="398418" y="5645342"/>
            <a:ext cx="3600000" cy="303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600" dirty="0">
                <a:solidFill>
                  <a:schemeClr val="tx1">
                    <a:lumMod val="50000"/>
                    <a:lumOff val="50000"/>
                  </a:schemeClr>
                </a:solidFill>
                <a:latin typeface="Calibri" pitchFamily="34" charset="0"/>
                <a:cs typeface="Arial" charset="0"/>
              </a:rPr>
              <a:t>How it works</a:t>
            </a:r>
            <a:endParaRPr lang="en-US" sz="1600" dirty="0">
              <a:solidFill>
                <a:schemeClr val="tx1">
                  <a:lumMod val="50000"/>
                  <a:lumOff val="50000"/>
                </a:schemeClr>
              </a:solidFill>
              <a:latin typeface="Calibri" pitchFamily="34" charset="0"/>
              <a:cs typeface="Arial" charset="0"/>
            </a:endParaRPr>
          </a:p>
        </p:txBody>
      </p:sp>
      <p:pic>
        <p:nvPicPr>
          <p:cNvPr id="41" name="Picture 8" descr="Bildergebnis für donate button"/>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934" t="50000" r="10149"/>
          <a:stretch/>
        </p:blipFill>
        <p:spPr bwMode="auto">
          <a:xfrm>
            <a:off x="1746947" y="4722615"/>
            <a:ext cx="808829" cy="272866"/>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uppieren 11"/>
          <p:cNvGrpSpPr/>
          <p:nvPr/>
        </p:nvGrpSpPr>
        <p:grpSpPr>
          <a:xfrm>
            <a:off x="405061" y="3460648"/>
            <a:ext cx="3600000" cy="1192488"/>
            <a:chOff x="405061" y="3460648"/>
            <a:chExt cx="3600000" cy="1192488"/>
          </a:xfrm>
        </p:grpSpPr>
        <p:pic>
          <p:nvPicPr>
            <p:cNvPr id="36"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401" b="69152"/>
            <a:stretch/>
          </p:blipFill>
          <p:spPr bwMode="auto">
            <a:xfrm>
              <a:off x="405061" y="3718283"/>
              <a:ext cx="3600000" cy="476656"/>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4022" b="35098"/>
            <a:stretch/>
          </p:blipFill>
          <p:spPr bwMode="auto">
            <a:xfrm>
              <a:off x="405061" y="3956760"/>
              <a:ext cx="3600000" cy="696376"/>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0869" b="37243"/>
            <a:stretch/>
          </p:blipFill>
          <p:spPr bwMode="auto">
            <a:xfrm>
              <a:off x="405061" y="3460648"/>
              <a:ext cx="3600000" cy="378484"/>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Gerade Verbindung 10"/>
            <p:cNvCxnSpPr/>
            <p:nvPr/>
          </p:nvCxnSpPr>
          <p:spPr>
            <a:xfrm>
              <a:off x="918273" y="3573016"/>
              <a:ext cx="2560290" cy="0"/>
            </a:xfrm>
            <a:prstGeom prst="line">
              <a:avLst/>
            </a:prstGeom>
            <a:ln>
              <a:solidFill>
                <a:schemeClr val="bg1">
                  <a:lumMod val="8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37" name="Rechteck 36"/>
          <p:cNvSpPr/>
          <p:nvPr/>
        </p:nvSpPr>
        <p:spPr>
          <a:xfrm>
            <a:off x="973141" y="3839132"/>
            <a:ext cx="2456256" cy="666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feld 29"/>
          <p:cNvSpPr txBox="1">
            <a:spLocks noChangeArrowheads="1"/>
          </p:cNvSpPr>
          <p:nvPr/>
        </p:nvSpPr>
        <p:spPr bwMode="auto">
          <a:xfrm flipH="1">
            <a:off x="1900900" y="3573016"/>
            <a:ext cx="1426843"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de-DE" sz="2400" b="1" dirty="0" smtClean="0">
                <a:solidFill>
                  <a:schemeClr val="tx1">
                    <a:lumMod val="50000"/>
                    <a:lumOff val="50000"/>
                  </a:schemeClr>
                </a:solidFill>
              </a:rPr>
              <a:t>0 €</a:t>
            </a:r>
            <a:r>
              <a:rPr lang="de-DE" sz="2000" dirty="0" smtClean="0">
                <a:solidFill>
                  <a:schemeClr val="tx1">
                    <a:lumMod val="50000"/>
                    <a:lumOff val="50000"/>
                  </a:schemeClr>
                </a:solidFill>
              </a:rPr>
              <a:t> </a:t>
            </a:r>
          </a:p>
          <a:p>
            <a:pPr eaLnBrk="1" hangingPunct="1">
              <a:defRPr/>
            </a:pPr>
            <a:r>
              <a:rPr lang="de-DE" sz="1100" dirty="0" smtClean="0">
                <a:solidFill>
                  <a:schemeClr val="tx1">
                    <a:lumMod val="50000"/>
                    <a:lumOff val="50000"/>
                  </a:schemeClr>
                </a:solidFill>
              </a:rPr>
              <a:t>Generated by you.</a:t>
            </a:r>
          </a:p>
          <a:p>
            <a:pPr eaLnBrk="1" hangingPunct="1">
              <a:defRPr/>
            </a:pPr>
            <a:r>
              <a:rPr lang="de-DE" sz="1100" dirty="0" smtClean="0">
                <a:solidFill>
                  <a:schemeClr val="tx1">
                    <a:lumMod val="50000"/>
                    <a:lumOff val="50000"/>
                  </a:schemeClr>
                </a:solidFill>
              </a:rPr>
              <a:t>0 €</a:t>
            </a:r>
          </a:p>
          <a:p>
            <a:pPr eaLnBrk="1" hangingPunct="1">
              <a:defRPr/>
            </a:pPr>
            <a:r>
              <a:rPr lang="de-DE" sz="1100" dirty="0" smtClean="0">
                <a:solidFill>
                  <a:schemeClr val="tx1">
                    <a:lumMod val="50000"/>
                    <a:lumOff val="50000"/>
                  </a:schemeClr>
                </a:solidFill>
              </a:rPr>
              <a:t>Dontated by you.</a:t>
            </a:r>
          </a:p>
          <a:p>
            <a:pPr eaLnBrk="1" hangingPunct="1">
              <a:defRPr/>
            </a:pPr>
            <a:endParaRPr lang="de-CH" sz="1100" u="sng" dirty="0">
              <a:solidFill>
                <a:schemeClr val="tx2">
                  <a:lumMod val="60000"/>
                  <a:lumOff val="40000"/>
                </a:schemeClr>
              </a:solidFill>
            </a:endParaRPr>
          </a:p>
        </p:txBody>
      </p:sp>
      <p:pic>
        <p:nvPicPr>
          <p:cNvPr id="11265"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3855" y="3599220"/>
            <a:ext cx="2762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Rechteck 42"/>
          <p:cNvSpPr/>
          <p:nvPr/>
        </p:nvSpPr>
        <p:spPr>
          <a:xfrm>
            <a:off x="3200797" y="3599220"/>
            <a:ext cx="228600" cy="23991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a:p>
        </p:txBody>
      </p:sp>
      <p:pic>
        <p:nvPicPr>
          <p:cNvPr id="3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622" y="3789040"/>
            <a:ext cx="4000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 name="Textfeld 99"/>
          <p:cNvSpPr txBox="1">
            <a:spLocks noChangeArrowheads="1"/>
          </p:cNvSpPr>
          <p:nvPr/>
        </p:nvSpPr>
        <p:spPr bwMode="auto">
          <a:xfrm>
            <a:off x="1254950" y="4187180"/>
            <a:ext cx="362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r>
              <a:rPr lang="de-DE" sz="900" dirty="0" smtClean="0">
                <a:solidFill>
                  <a:schemeClr val="tx1">
                    <a:lumMod val="50000"/>
                    <a:lumOff val="50000"/>
                  </a:schemeClr>
                </a:solidFill>
              </a:rPr>
              <a:t>You</a:t>
            </a:r>
            <a:endParaRPr lang="de-CH" sz="900" dirty="0" smtClean="0">
              <a:solidFill>
                <a:schemeClr val="tx1">
                  <a:lumMod val="50000"/>
                  <a:lumOff val="50000"/>
                </a:schemeClr>
              </a:solidFill>
            </a:endParaRPr>
          </a:p>
        </p:txBody>
      </p:sp>
      <p:pic>
        <p:nvPicPr>
          <p:cNvPr id="1026" name="Picture 2" descr="Bildergebnis für user with mobil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10" name="Wolkenförmige Legende 9"/>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Sounds all good</a:t>
            </a:r>
            <a:r>
              <a:rPr lang="de-DE" sz="1400" dirty="0">
                <a:solidFill>
                  <a:schemeClr val="tx1">
                    <a:lumMod val="65000"/>
                    <a:lumOff val="35000"/>
                  </a:schemeClr>
                </a:solidFill>
              </a:rPr>
              <a:t>!</a:t>
            </a:r>
            <a:r>
              <a:rPr lang="de-DE" sz="1400" dirty="0" smtClean="0">
                <a:solidFill>
                  <a:schemeClr val="tx1">
                    <a:lumMod val="65000"/>
                    <a:lumOff val="35000"/>
                  </a:schemeClr>
                </a:solidFill>
              </a:rPr>
              <a:t> </a:t>
            </a:r>
            <a:r>
              <a:rPr lang="de-DE" sz="1400" dirty="0">
                <a:solidFill>
                  <a:schemeClr val="tx1">
                    <a:lumMod val="65000"/>
                    <a:lumOff val="35000"/>
                  </a:schemeClr>
                </a:solidFill>
              </a:rPr>
              <a:t>W</a:t>
            </a:r>
            <a:r>
              <a:rPr lang="de-DE" sz="1400" dirty="0" smtClean="0">
                <a:solidFill>
                  <a:schemeClr val="tx1">
                    <a:lumMod val="65000"/>
                    <a:lumOff val="35000"/>
                  </a:schemeClr>
                </a:solidFill>
              </a:rPr>
              <a:t>ell I would like to help him, but how does it work? </a:t>
            </a:r>
            <a:endParaRPr lang="en-US" sz="1400" dirty="0">
              <a:solidFill>
                <a:schemeClr val="tx1">
                  <a:lumMod val="65000"/>
                  <a:lumOff val="35000"/>
                </a:schemeClr>
              </a:solidFill>
            </a:endParaRPr>
          </a:p>
        </p:txBody>
      </p:sp>
      <p:sp>
        <p:nvSpPr>
          <p:cNvPr id="29" name="Textfeld 28"/>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grpSp>
        <p:nvGrpSpPr>
          <p:cNvPr id="14" name="Gruppieren 13"/>
          <p:cNvGrpSpPr/>
          <p:nvPr/>
        </p:nvGrpSpPr>
        <p:grpSpPr>
          <a:xfrm>
            <a:off x="1043608" y="1145170"/>
            <a:ext cx="2332831" cy="2369778"/>
            <a:chOff x="1043608" y="1145170"/>
            <a:chExt cx="2332831" cy="2369778"/>
          </a:xfrm>
        </p:grpSpPr>
        <p:sp>
          <p:nvSpPr>
            <p:cNvPr id="30" name="Textfeld 29"/>
            <p:cNvSpPr txBox="1"/>
            <p:nvPr/>
          </p:nvSpPr>
          <p:spPr>
            <a:xfrm>
              <a:off x="1077516" y="1145170"/>
              <a:ext cx="2298923" cy="276999"/>
            </a:xfrm>
            <a:prstGeom prst="rect">
              <a:avLst/>
            </a:prstGeom>
            <a:solidFill>
              <a:schemeClr val="bg1"/>
            </a:solidFill>
          </p:spPr>
          <p:txBody>
            <a:bodyPr wrap="square" rtlCol="0">
              <a:spAutoFit/>
            </a:bodyPr>
            <a:lstStyle/>
            <a:p>
              <a:pPr algn="ctr"/>
              <a:r>
                <a:rPr lang="de-DE" sz="1200" dirty="0" smtClean="0">
                  <a:solidFill>
                    <a:schemeClr val="tx1">
                      <a:lumMod val="65000"/>
                      <a:lumOff val="35000"/>
                    </a:schemeClr>
                  </a:solidFill>
                </a:rPr>
                <a:t>Nikolaus Teixeira</a:t>
              </a:r>
              <a:endParaRPr lang="de-DE" sz="1100" dirty="0">
                <a:solidFill>
                  <a:schemeClr val="tx1">
                    <a:lumMod val="65000"/>
                    <a:lumOff val="35000"/>
                  </a:schemeClr>
                </a:solidFill>
              </a:endParaRPr>
            </a:p>
          </p:txBody>
        </p:sp>
        <p:pic>
          <p:nvPicPr>
            <p:cNvPr id="13"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19647" y="1404632"/>
              <a:ext cx="1632917" cy="1433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 name="Textfeld 30"/>
            <p:cNvSpPr txBox="1"/>
            <p:nvPr/>
          </p:nvSpPr>
          <p:spPr>
            <a:xfrm>
              <a:off x="1043608" y="2837840"/>
              <a:ext cx="2298923" cy="677108"/>
            </a:xfrm>
            <a:prstGeom prst="rect">
              <a:avLst/>
            </a:prstGeom>
            <a:solidFill>
              <a:schemeClr val="bg1"/>
            </a:solidFill>
          </p:spPr>
          <p:txBody>
            <a:bodyPr wrap="square" rtlCol="0">
              <a:spAutoFit/>
            </a:bodyPr>
            <a:lstStyle/>
            <a:p>
              <a:pPr algn="ctr"/>
              <a:r>
                <a:rPr lang="de-DE" sz="1000" dirty="0" smtClean="0">
                  <a:solidFill>
                    <a:schemeClr val="tx1">
                      <a:lumMod val="65000"/>
                      <a:lumOff val="35000"/>
                    </a:schemeClr>
                  </a:solidFill>
                  <a:hlinkClick r:id="rId9"/>
                </a:rPr>
                <a:t>http://willkommen-in.de/help</a:t>
              </a:r>
              <a:endParaRPr lang="de-DE" sz="1000" dirty="0" smtClean="0">
                <a:solidFill>
                  <a:schemeClr val="tx1">
                    <a:lumMod val="65000"/>
                    <a:lumOff val="35000"/>
                  </a:schemeClr>
                </a:solidFill>
              </a:endParaRPr>
            </a:p>
            <a:p>
              <a:pPr algn="ctr"/>
              <a:endParaRPr lang="de-DE" sz="500" dirty="0" smtClean="0">
                <a:solidFill>
                  <a:schemeClr val="tx1">
                    <a:lumMod val="65000"/>
                    <a:lumOff val="35000"/>
                  </a:schemeClr>
                </a:solidFill>
              </a:endParaRPr>
            </a:p>
            <a:p>
              <a:pPr algn="ctr"/>
              <a:endParaRPr lang="de-DE" sz="100" dirty="0">
                <a:solidFill>
                  <a:schemeClr val="tx1">
                    <a:lumMod val="65000"/>
                    <a:lumOff val="35000"/>
                  </a:schemeClr>
                </a:solidFill>
              </a:endParaRPr>
            </a:p>
            <a:p>
              <a:pPr algn="ctr"/>
              <a:r>
                <a:rPr lang="de-DE" sz="1100" dirty="0" smtClean="0">
                  <a:solidFill>
                    <a:schemeClr val="tx1">
                      <a:lumMod val="65000"/>
                      <a:lumOff val="35000"/>
                    </a:schemeClr>
                  </a:solidFill>
                </a:rPr>
                <a:t>Creating a platform to channel help from citizens for refugees.</a:t>
              </a:r>
              <a:endParaRPr lang="de-DE" sz="1100" dirty="0">
                <a:solidFill>
                  <a:schemeClr val="tx1">
                    <a:lumMod val="65000"/>
                    <a:lumOff val="35000"/>
                  </a:schemeClr>
                </a:solidFill>
              </a:endParaRPr>
            </a:p>
          </p:txBody>
        </p:sp>
      </p:grpSp>
      <p:sp>
        <p:nvSpPr>
          <p:cNvPr id="15" name="Gleichschenkliges Dreieck 14"/>
          <p:cNvSpPr/>
          <p:nvPr/>
        </p:nvSpPr>
        <p:spPr>
          <a:xfrm rot="5400000">
            <a:off x="1912069" y="1900330"/>
            <a:ext cx="648072" cy="441812"/>
          </a:xfrm>
          <a:prstGeom prst="triangle">
            <a:avLst/>
          </a:prstGeom>
          <a:solidFill>
            <a:schemeClr val="bg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43159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2737" b="78890"/>
          <a:stretch/>
        </p:blipFill>
        <p:spPr bwMode="auto">
          <a:xfrm>
            <a:off x="395936" y="516781"/>
            <a:ext cx="3600000" cy="535841"/>
          </a:xfrm>
          <a:prstGeom prst="rect">
            <a:avLst/>
          </a:prstGeom>
          <a:noFill/>
          <a:extLst>
            <a:ext uri="{909E8E84-426E-40DD-AFC4-6F175D3DCCD1}">
              <a14:hiddenFill xmlns:a14="http://schemas.microsoft.com/office/drawing/2010/main">
                <a:solidFill>
                  <a:srgbClr val="FFFFFF"/>
                </a:solidFill>
              </a14:hiddenFill>
            </a:ext>
          </a:extLst>
        </p:spPr>
      </p:pic>
      <p:sp>
        <p:nvSpPr>
          <p:cNvPr id="18" name="Textfeld 29"/>
          <p:cNvSpPr txBox="1">
            <a:spLocks noChangeArrowheads="1"/>
          </p:cNvSpPr>
          <p:nvPr/>
        </p:nvSpPr>
        <p:spPr bwMode="auto">
          <a:xfrm flipH="1">
            <a:off x="794262" y="1579439"/>
            <a:ext cx="280831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r>
              <a:rPr lang="de-DE" sz="1100" dirty="0" smtClean="0">
                <a:solidFill>
                  <a:schemeClr val="tx1">
                    <a:lumMod val="50000"/>
                    <a:lumOff val="50000"/>
                  </a:schemeClr>
                </a:solidFill>
              </a:rPr>
              <a:t>With a few invitations you can generate an enormous amount of money. And the best thing is, that you can visually see how your invitation spreads.</a:t>
            </a:r>
            <a:r>
              <a:rPr lang="de-CH" sz="1100" dirty="0">
                <a:solidFill>
                  <a:schemeClr val="tx1">
                    <a:lumMod val="50000"/>
                    <a:lumOff val="50000"/>
                  </a:schemeClr>
                </a:solidFill>
              </a:rPr>
              <a:t> </a:t>
            </a:r>
            <a:r>
              <a:rPr lang="de-CH" sz="1100" dirty="0" smtClean="0">
                <a:solidFill>
                  <a:schemeClr val="tx1">
                    <a:lumMod val="50000"/>
                    <a:lumOff val="50000"/>
                  </a:schemeClr>
                </a:solidFill>
              </a:rPr>
              <a:t>This might look like this:</a:t>
            </a:r>
            <a:endParaRPr lang="de-DE" sz="1100" dirty="0" smtClean="0">
              <a:solidFill>
                <a:schemeClr val="tx1">
                  <a:lumMod val="50000"/>
                  <a:lumOff val="50000"/>
                </a:schemeClr>
              </a:solidFill>
            </a:endParaRPr>
          </a:p>
        </p:txBody>
      </p:sp>
      <p:sp>
        <p:nvSpPr>
          <p:cNvPr id="21" name="Rechteck 20"/>
          <p:cNvSpPr/>
          <p:nvPr/>
        </p:nvSpPr>
        <p:spPr>
          <a:xfrm>
            <a:off x="398418" y="1059477"/>
            <a:ext cx="3600000" cy="303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600" dirty="0">
                <a:solidFill>
                  <a:schemeClr val="tx1">
                    <a:lumMod val="50000"/>
                    <a:lumOff val="50000"/>
                  </a:schemeClr>
                </a:solidFill>
                <a:latin typeface="Calibri" pitchFamily="34" charset="0"/>
                <a:cs typeface="Arial" charset="0"/>
              </a:rPr>
              <a:t>How it works</a:t>
            </a:r>
            <a:endParaRPr lang="en-US" sz="1600" dirty="0">
              <a:solidFill>
                <a:schemeClr val="tx1">
                  <a:lumMod val="50000"/>
                  <a:lumOff val="50000"/>
                </a:schemeClr>
              </a:solidFill>
              <a:latin typeface="Calibri" pitchFamily="34" charset="0"/>
              <a:cs typeface="Arial" charset="0"/>
            </a:endParaRPr>
          </a:p>
        </p:txBody>
      </p:sp>
      <p:grpSp>
        <p:nvGrpSpPr>
          <p:cNvPr id="2" name="Gruppieren 1"/>
          <p:cNvGrpSpPr/>
          <p:nvPr/>
        </p:nvGrpSpPr>
        <p:grpSpPr>
          <a:xfrm>
            <a:off x="539552" y="3595665"/>
            <a:ext cx="3378218" cy="2498326"/>
            <a:chOff x="539552" y="3595665"/>
            <a:chExt cx="3378218" cy="2498326"/>
          </a:xfrm>
        </p:grpSpPr>
        <p:pic>
          <p:nvPicPr>
            <p:cNvPr id="9218"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7505" y="4026278"/>
              <a:ext cx="180975" cy="180975"/>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Gekrümmte Verbindung 10"/>
            <p:cNvCxnSpPr>
              <a:stCxn id="30" idx="2"/>
              <a:endCxn id="34" idx="0"/>
            </p:cNvCxnSpPr>
            <p:nvPr/>
          </p:nvCxnSpPr>
          <p:spPr>
            <a:xfrm rot="5400000">
              <a:off x="867153" y="4207936"/>
              <a:ext cx="435740" cy="742522"/>
            </a:xfrm>
            <a:prstGeom prst="curvedConnector3">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23" name="Textfeld 22"/>
            <p:cNvSpPr txBox="1"/>
            <p:nvPr/>
          </p:nvSpPr>
          <p:spPr>
            <a:xfrm>
              <a:off x="1187624" y="3864695"/>
              <a:ext cx="51994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12.869</a:t>
              </a:r>
              <a:r>
                <a:rPr lang="de-DE" sz="1050" dirty="0" smtClean="0">
                  <a:solidFill>
                    <a:schemeClr val="bg1">
                      <a:lumMod val="50000"/>
                    </a:schemeClr>
                  </a:solidFill>
                </a:rPr>
                <a:t>€</a:t>
              </a:r>
              <a:endParaRPr lang="en-US" sz="1050" dirty="0">
                <a:solidFill>
                  <a:schemeClr val="bg1">
                    <a:lumMod val="50000"/>
                  </a:schemeClr>
                </a:solidFill>
              </a:endParaRPr>
            </a:p>
          </p:txBody>
        </p:sp>
        <p:sp>
          <p:nvSpPr>
            <p:cNvPr id="30" name="Textfeld 29"/>
            <p:cNvSpPr txBox="1"/>
            <p:nvPr/>
          </p:nvSpPr>
          <p:spPr>
            <a:xfrm>
              <a:off x="1259632" y="4199744"/>
              <a:ext cx="393304" cy="161583"/>
            </a:xfrm>
            <a:prstGeom prst="rect">
              <a:avLst/>
            </a:prstGeom>
            <a:noFill/>
          </p:spPr>
          <p:txBody>
            <a:bodyPr wrap="none" lIns="36000" tIns="0" rIns="36000" bIns="0" rtlCol="0">
              <a:spAutoFit/>
            </a:bodyPr>
            <a:lstStyle/>
            <a:p>
              <a:r>
                <a:rPr lang="de-DE" sz="1050" dirty="0" smtClean="0">
                  <a:solidFill>
                    <a:schemeClr val="bg1">
                      <a:lumMod val="50000"/>
                    </a:schemeClr>
                  </a:solidFill>
                </a:rPr>
                <a:t>Adam</a:t>
              </a:r>
              <a:endParaRPr lang="en-US" sz="1050" dirty="0">
                <a:solidFill>
                  <a:schemeClr val="bg1">
                    <a:lumMod val="50000"/>
                  </a:schemeClr>
                </a:solidFill>
              </a:endParaRPr>
            </a:p>
          </p:txBody>
        </p:sp>
        <p:pic>
          <p:nvPicPr>
            <p:cNvPr id="32"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163" y="4958650"/>
              <a:ext cx="180975" cy="180975"/>
            </a:xfrm>
            <a:prstGeom prst="rect">
              <a:avLst/>
            </a:prstGeom>
            <a:noFill/>
            <a:extLst>
              <a:ext uri="{909E8E84-426E-40DD-AFC4-6F175D3DCCD1}">
                <a14:hiddenFill xmlns:a14="http://schemas.microsoft.com/office/drawing/2010/main">
                  <a:solidFill>
                    <a:srgbClr val="FFFFFF"/>
                  </a:solidFill>
                </a14:hiddenFill>
              </a:ext>
            </a:extLst>
          </p:spPr>
        </p:pic>
        <p:cxnSp>
          <p:nvCxnSpPr>
            <p:cNvPr id="33" name="Gekrümmte Verbindung 32"/>
            <p:cNvCxnSpPr>
              <a:stCxn id="32" idx="2"/>
              <a:endCxn id="53" idx="0"/>
            </p:cNvCxnSpPr>
            <p:nvPr/>
          </p:nvCxnSpPr>
          <p:spPr>
            <a:xfrm rot="16200000" flipH="1">
              <a:off x="516717" y="5333558"/>
              <a:ext cx="402598" cy="14731"/>
            </a:xfrm>
            <a:prstGeom prst="curvedConnector3">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34" name="Textfeld 33"/>
            <p:cNvSpPr txBox="1"/>
            <p:nvPr/>
          </p:nvSpPr>
          <p:spPr>
            <a:xfrm>
              <a:off x="539552" y="4797067"/>
              <a:ext cx="348420"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130</a:t>
              </a:r>
              <a:r>
                <a:rPr lang="de-DE" sz="1050" dirty="0" smtClean="0">
                  <a:solidFill>
                    <a:schemeClr val="bg1">
                      <a:lumMod val="50000"/>
                    </a:schemeClr>
                  </a:solidFill>
                </a:rPr>
                <a:t>€</a:t>
              </a:r>
              <a:endParaRPr lang="en-US" sz="1050" dirty="0">
                <a:solidFill>
                  <a:schemeClr val="bg1">
                    <a:lumMod val="50000"/>
                  </a:schemeClr>
                </a:solidFill>
              </a:endParaRPr>
            </a:p>
          </p:txBody>
        </p:sp>
        <p:pic>
          <p:nvPicPr>
            <p:cNvPr id="37"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6961" y="4958650"/>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38" name="Textfeld 37"/>
            <p:cNvSpPr txBox="1"/>
            <p:nvPr/>
          </p:nvSpPr>
          <p:spPr>
            <a:xfrm>
              <a:off x="1216350" y="4797067"/>
              <a:ext cx="348420" cy="161583"/>
            </a:xfrm>
            <a:prstGeom prst="rect">
              <a:avLst/>
            </a:prstGeom>
            <a:noFill/>
          </p:spPr>
          <p:txBody>
            <a:bodyPr wrap="none" lIns="36000" tIns="0" rIns="36000" bIns="0" rtlCol="0">
              <a:spAutoFit/>
            </a:bodyPr>
            <a:lstStyle/>
            <a:p>
              <a:r>
                <a:rPr lang="de-DE" sz="1050" dirty="0" smtClean="0">
                  <a:solidFill>
                    <a:schemeClr val="bg1">
                      <a:lumMod val="50000"/>
                    </a:schemeClr>
                  </a:solidFill>
                </a:rPr>
                <a:t>256</a:t>
              </a:r>
              <a:r>
                <a:rPr lang="de-DE" sz="1050" dirty="0" smtClean="0">
                  <a:solidFill>
                    <a:schemeClr val="bg1">
                      <a:lumMod val="50000"/>
                    </a:schemeClr>
                  </a:solidFill>
                </a:rPr>
                <a:t>€</a:t>
              </a:r>
              <a:endParaRPr lang="en-US" sz="1050" dirty="0">
                <a:solidFill>
                  <a:schemeClr val="bg1">
                    <a:lumMod val="50000"/>
                  </a:schemeClr>
                </a:solidFill>
              </a:endParaRPr>
            </a:p>
          </p:txBody>
        </p:sp>
        <p:pic>
          <p:nvPicPr>
            <p:cNvPr id="40"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2816" y="4958650"/>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41" name="Textfeld 40"/>
            <p:cNvSpPr txBox="1"/>
            <p:nvPr/>
          </p:nvSpPr>
          <p:spPr>
            <a:xfrm>
              <a:off x="2128022" y="4797067"/>
              <a:ext cx="417349" cy="161583"/>
            </a:xfrm>
            <a:prstGeom prst="rect">
              <a:avLst/>
            </a:prstGeom>
            <a:noFill/>
          </p:spPr>
          <p:txBody>
            <a:bodyPr wrap="none" lIns="36000" tIns="0" rIns="36000" bIns="0" rtlCol="0">
              <a:spAutoFit/>
            </a:bodyPr>
            <a:lstStyle/>
            <a:p>
              <a:r>
                <a:rPr lang="de-DE" sz="1050" dirty="0" smtClean="0">
                  <a:solidFill>
                    <a:schemeClr val="bg1">
                      <a:lumMod val="50000"/>
                    </a:schemeClr>
                  </a:solidFill>
                </a:rPr>
                <a:t>570</a:t>
              </a:r>
              <a:r>
                <a:rPr lang="de-DE" sz="1050" dirty="0" smtClean="0">
                  <a:solidFill>
                    <a:schemeClr val="bg1">
                      <a:lumMod val="50000"/>
                    </a:schemeClr>
                  </a:solidFill>
                </a:rPr>
                <a:t>0</a:t>
              </a:r>
              <a:r>
                <a:rPr lang="de-DE" sz="1050" dirty="0" smtClean="0">
                  <a:solidFill>
                    <a:schemeClr val="bg1">
                      <a:lumMod val="50000"/>
                    </a:schemeClr>
                  </a:solidFill>
                </a:rPr>
                <a:t>€</a:t>
              </a:r>
              <a:endParaRPr lang="en-US" sz="1050" dirty="0">
                <a:solidFill>
                  <a:schemeClr val="bg1">
                    <a:lumMod val="50000"/>
                  </a:schemeClr>
                </a:solidFill>
              </a:endParaRPr>
            </a:p>
          </p:txBody>
        </p:sp>
        <p:cxnSp>
          <p:nvCxnSpPr>
            <p:cNvPr id="43" name="Gekrümmte Verbindung 42"/>
            <p:cNvCxnSpPr>
              <a:stCxn id="30" idx="2"/>
              <a:endCxn id="38" idx="0"/>
            </p:cNvCxnSpPr>
            <p:nvPr/>
          </p:nvCxnSpPr>
          <p:spPr>
            <a:xfrm rot="5400000">
              <a:off x="1205552" y="4546335"/>
              <a:ext cx="435740" cy="65724"/>
            </a:xfrm>
            <a:prstGeom prst="curvedConnector3">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46" name="Gekrümmte Verbindung 45"/>
            <p:cNvCxnSpPr>
              <a:stCxn id="30" idx="2"/>
              <a:endCxn id="41" idx="0"/>
            </p:cNvCxnSpPr>
            <p:nvPr/>
          </p:nvCxnSpPr>
          <p:spPr>
            <a:xfrm rot="16200000" flipH="1">
              <a:off x="1678620" y="4138990"/>
              <a:ext cx="435740" cy="880413"/>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pic>
          <p:nvPicPr>
            <p:cNvPr id="52"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425" y="5703806"/>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53" name="Textfeld 52"/>
            <p:cNvSpPr txBox="1"/>
            <p:nvPr/>
          </p:nvSpPr>
          <p:spPr>
            <a:xfrm>
              <a:off x="551172" y="5542223"/>
              <a:ext cx="348420"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120</a:t>
              </a:r>
              <a:r>
                <a:rPr lang="de-DE" sz="1050" dirty="0" smtClean="0">
                  <a:solidFill>
                    <a:schemeClr val="bg1">
                      <a:lumMod val="50000"/>
                    </a:schemeClr>
                  </a:solidFill>
                </a:rPr>
                <a:t>€</a:t>
              </a:r>
              <a:endParaRPr lang="en-US" sz="1050" dirty="0">
                <a:solidFill>
                  <a:schemeClr val="bg1">
                    <a:lumMod val="50000"/>
                  </a:schemeClr>
                </a:solidFill>
              </a:endParaRPr>
            </a:p>
          </p:txBody>
        </p:sp>
        <p:pic>
          <p:nvPicPr>
            <p:cNvPr id="55"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4223" y="5703806"/>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56" name="Textfeld 55"/>
            <p:cNvSpPr txBox="1"/>
            <p:nvPr/>
          </p:nvSpPr>
          <p:spPr>
            <a:xfrm>
              <a:off x="1199244" y="5542223"/>
              <a:ext cx="348420"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134€</a:t>
              </a:r>
              <a:endParaRPr lang="en-US" sz="1050" dirty="0">
                <a:solidFill>
                  <a:schemeClr val="bg1">
                    <a:lumMod val="50000"/>
                  </a:schemeClr>
                </a:solidFill>
              </a:endParaRPr>
            </a:p>
          </p:txBody>
        </p:sp>
        <p:pic>
          <p:nvPicPr>
            <p:cNvPr id="58"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1021" y="5703806"/>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59" name="Textfeld 58"/>
            <p:cNvSpPr txBox="1"/>
            <p:nvPr/>
          </p:nvSpPr>
          <p:spPr>
            <a:xfrm>
              <a:off x="1956227" y="5542223"/>
              <a:ext cx="21056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5€</a:t>
              </a:r>
              <a:endParaRPr lang="en-US" sz="1050" dirty="0">
                <a:solidFill>
                  <a:schemeClr val="bg1">
                    <a:lumMod val="50000"/>
                  </a:schemeClr>
                </a:solidFill>
              </a:endParaRPr>
            </a:p>
          </p:txBody>
        </p:sp>
        <p:pic>
          <p:nvPicPr>
            <p:cNvPr id="61"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3236" y="5696382"/>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62" name="Textfeld 61"/>
            <p:cNvSpPr txBox="1"/>
            <p:nvPr/>
          </p:nvSpPr>
          <p:spPr>
            <a:xfrm>
              <a:off x="918442" y="5534799"/>
              <a:ext cx="210561" cy="161583"/>
            </a:xfrm>
            <a:prstGeom prst="rect">
              <a:avLst/>
            </a:prstGeom>
            <a:noFill/>
          </p:spPr>
          <p:txBody>
            <a:bodyPr wrap="none" lIns="36000" tIns="0" rIns="36000" bIns="0" rtlCol="0">
              <a:spAutoFit/>
            </a:bodyPr>
            <a:lstStyle/>
            <a:p>
              <a:r>
                <a:rPr lang="de-DE" sz="1050" dirty="0">
                  <a:solidFill>
                    <a:schemeClr val="bg1">
                      <a:lumMod val="50000"/>
                    </a:schemeClr>
                  </a:solidFill>
                </a:rPr>
                <a:t>5</a:t>
              </a:r>
              <a:r>
                <a:rPr lang="de-DE" sz="1050" dirty="0" smtClean="0">
                  <a:solidFill>
                    <a:schemeClr val="bg1">
                      <a:lumMod val="50000"/>
                    </a:schemeClr>
                  </a:solidFill>
                </a:rPr>
                <a:t>€</a:t>
              </a:r>
              <a:endParaRPr lang="en-US" sz="1050" dirty="0">
                <a:solidFill>
                  <a:schemeClr val="bg1">
                    <a:lumMod val="50000"/>
                  </a:schemeClr>
                </a:solidFill>
              </a:endParaRPr>
            </a:p>
          </p:txBody>
        </p:sp>
        <p:pic>
          <p:nvPicPr>
            <p:cNvPr id="64"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0034" y="5696382"/>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65" name="Textfeld 64"/>
            <p:cNvSpPr txBox="1"/>
            <p:nvPr/>
          </p:nvSpPr>
          <p:spPr>
            <a:xfrm>
              <a:off x="1595240" y="5534799"/>
              <a:ext cx="348420"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117</a:t>
              </a:r>
              <a:r>
                <a:rPr lang="de-DE" sz="1050" dirty="0" smtClean="0">
                  <a:solidFill>
                    <a:schemeClr val="bg1">
                      <a:lumMod val="50000"/>
                    </a:schemeClr>
                  </a:solidFill>
                </a:rPr>
                <a:t>€</a:t>
              </a:r>
              <a:endParaRPr lang="en-US" sz="1050" dirty="0">
                <a:solidFill>
                  <a:schemeClr val="bg1">
                    <a:lumMod val="50000"/>
                  </a:schemeClr>
                </a:solidFill>
              </a:endParaRPr>
            </a:p>
          </p:txBody>
        </p:sp>
        <p:pic>
          <p:nvPicPr>
            <p:cNvPr id="67"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832" y="5696382"/>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68" name="Textfeld 67"/>
            <p:cNvSpPr txBox="1"/>
            <p:nvPr/>
          </p:nvSpPr>
          <p:spPr>
            <a:xfrm>
              <a:off x="2195736" y="5534799"/>
              <a:ext cx="417349" cy="161583"/>
            </a:xfrm>
            <a:prstGeom prst="rect">
              <a:avLst/>
            </a:prstGeom>
            <a:noFill/>
          </p:spPr>
          <p:txBody>
            <a:bodyPr wrap="none" lIns="36000" tIns="0" rIns="36000" bIns="0" rtlCol="0">
              <a:spAutoFit/>
            </a:bodyPr>
            <a:lstStyle/>
            <a:p>
              <a:r>
                <a:rPr lang="de-DE" sz="1050" dirty="0" smtClean="0">
                  <a:solidFill>
                    <a:schemeClr val="bg1">
                      <a:lumMod val="50000"/>
                    </a:schemeClr>
                  </a:solidFill>
                </a:rPr>
                <a:t>5690€</a:t>
              </a:r>
              <a:endParaRPr lang="en-US" sz="1050" dirty="0">
                <a:solidFill>
                  <a:schemeClr val="bg1">
                    <a:lumMod val="50000"/>
                  </a:schemeClr>
                </a:solidFill>
              </a:endParaRPr>
            </a:p>
          </p:txBody>
        </p:sp>
        <p:cxnSp>
          <p:nvCxnSpPr>
            <p:cNvPr id="71" name="Gekrümmte Verbindung 70"/>
            <p:cNvCxnSpPr>
              <a:endCxn id="62" idx="0"/>
            </p:cNvCxnSpPr>
            <p:nvPr/>
          </p:nvCxnSpPr>
          <p:spPr>
            <a:xfrm rot="5400000">
              <a:off x="976410" y="5118707"/>
              <a:ext cx="463405" cy="368778"/>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74" name="Gekrümmte Verbindung 73"/>
            <p:cNvCxnSpPr>
              <a:stCxn id="37" idx="2"/>
              <a:endCxn id="56" idx="0"/>
            </p:cNvCxnSpPr>
            <p:nvPr/>
          </p:nvCxnSpPr>
          <p:spPr>
            <a:xfrm rot="5400000">
              <a:off x="1179153" y="5333927"/>
              <a:ext cx="402598" cy="13995"/>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77" name="Gekrümmte Verbindung 76"/>
            <p:cNvCxnSpPr>
              <a:stCxn id="37" idx="2"/>
              <a:endCxn id="65" idx="0"/>
            </p:cNvCxnSpPr>
            <p:nvPr/>
          </p:nvCxnSpPr>
          <p:spPr>
            <a:xfrm rot="16200000" flipH="1">
              <a:off x="1380862" y="5146211"/>
              <a:ext cx="395174" cy="382001"/>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81" name="Gekrümmte Verbindung 80"/>
            <p:cNvCxnSpPr>
              <a:stCxn id="40" idx="2"/>
              <a:endCxn id="68" idx="0"/>
            </p:cNvCxnSpPr>
            <p:nvPr/>
          </p:nvCxnSpPr>
          <p:spPr>
            <a:xfrm rot="16200000" flipH="1">
              <a:off x="2121270" y="5251658"/>
              <a:ext cx="395174" cy="171107"/>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84" name="Gekrümmte Verbindung 83"/>
            <p:cNvCxnSpPr>
              <a:stCxn id="40" idx="2"/>
              <a:endCxn id="59" idx="0"/>
            </p:cNvCxnSpPr>
            <p:nvPr/>
          </p:nvCxnSpPr>
          <p:spPr>
            <a:xfrm rot="5400000">
              <a:off x="1946107" y="5255026"/>
              <a:ext cx="402598" cy="171796"/>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pic>
          <p:nvPicPr>
            <p:cNvPr id="87"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3689" y="4043845"/>
              <a:ext cx="180975" cy="180975"/>
            </a:xfrm>
            <a:prstGeom prst="rect">
              <a:avLst/>
            </a:prstGeom>
            <a:noFill/>
            <a:extLst>
              <a:ext uri="{909E8E84-426E-40DD-AFC4-6F175D3DCCD1}">
                <a14:hiddenFill xmlns:a14="http://schemas.microsoft.com/office/drawing/2010/main">
                  <a:solidFill>
                    <a:srgbClr val="FFFFFF"/>
                  </a:solidFill>
                </a14:hiddenFill>
              </a:ext>
            </a:extLst>
          </p:spPr>
        </p:pic>
        <p:cxnSp>
          <p:nvCxnSpPr>
            <p:cNvPr id="88" name="Gekrümmte Verbindung 87"/>
            <p:cNvCxnSpPr>
              <a:stCxn id="90" idx="2"/>
              <a:endCxn id="92" idx="0"/>
            </p:cNvCxnSpPr>
            <p:nvPr/>
          </p:nvCxnSpPr>
          <p:spPr>
            <a:xfrm rot="5400000">
              <a:off x="2711172" y="4478259"/>
              <a:ext cx="435740" cy="237011"/>
            </a:xfrm>
            <a:prstGeom prst="curvedConnector3">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89" name="Textfeld 88"/>
            <p:cNvSpPr txBox="1"/>
            <p:nvPr/>
          </p:nvSpPr>
          <p:spPr>
            <a:xfrm>
              <a:off x="2843808" y="3882262"/>
              <a:ext cx="417349" cy="161583"/>
            </a:xfrm>
            <a:prstGeom prst="rect">
              <a:avLst/>
            </a:prstGeom>
            <a:noFill/>
          </p:spPr>
          <p:txBody>
            <a:bodyPr wrap="none" lIns="36000" tIns="0" rIns="36000" bIns="0" rtlCol="0">
              <a:spAutoFit/>
            </a:bodyPr>
            <a:lstStyle/>
            <a:p>
              <a:r>
                <a:rPr lang="de-DE" sz="1050" dirty="0" smtClean="0">
                  <a:solidFill>
                    <a:schemeClr val="bg1">
                      <a:lumMod val="50000"/>
                    </a:schemeClr>
                  </a:solidFill>
                </a:rPr>
                <a:t>5456</a:t>
              </a:r>
              <a:r>
                <a:rPr lang="de-DE" sz="1050" dirty="0" smtClean="0">
                  <a:solidFill>
                    <a:schemeClr val="bg1">
                      <a:lumMod val="50000"/>
                    </a:schemeClr>
                  </a:solidFill>
                </a:rPr>
                <a:t>€</a:t>
              </a:r>
              <a:endParaRPr lang="en-US" sz="1050" dirty="0">
                <a:solidFill>
                  <a:schemeClr val="bg1">
                    <a:lumMod val="50000"/>
                  </a:schemeClr>
                </a:solidFill>
              </a:endParaRPr>
            </a:p>
          </p:txBody>
        </p:sp>
        <p:sp>
          <p:nvSpPr>
            <p:cNvPr id="90" name="Textfeld 89"/>
            <p:cNvSpPr txBox="1"/>
            <p:nvPr/>
          </p:nvSpPr>
          <p:spPr>
            <a:xfrm>
              <a:off x="2915816" y="4217311"/>
              <a:ext cx="26346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Eva</a:t>
              </a:r>
              <a:endParaRPr lang="en-US" sz="1050" dirty="0">
                <a:solidFill>
                  <a:schemeClr val="bg1">
                    <a:lumMod val="50000"/>
                  </a:schemeClr>
                </a:solidFill>
              </a:endParaRPr>
            </a:p>
          </p:txBody>
        </p:sp>
        <p:pic>
          <p:nvPicPr>
            <p:cNvPr id="91"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0049" y="4976217"/>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92" name="Textfeld 91"/>
            <p:cNvSpPr txBox="1"/>
            <p:nvPr/>
          </p:nvSpPr>
          <p:spPr>
            <a:xfrm>
              <a:off x="2705255" y="4814634"/>
              <a:ext cx="21056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5€</a:t>
              </a:r>
              <a:endParaRPr lang="en-US" sz="1050" dirty="0">
                <a:solidFill>
                  <a:schemeClr val="bg1">
                    <a:lumMod val="50000"/>
                  </a:schemeClr>
                </a:solidFill>
              </a:endParaRPr>
            </a:p>
          </p:txBody>
        </p:sp>
        <p:pic>
          <p:nvPicPr>
            <p:cNvPr id="94"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5360" y="4976217"/>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95" name="Textfeld 94"/>
            <p:cNvSpPr txBox="1"/>
            <p:nvPr/>
          </p:nvSpPr>
          <p:spPr>
            <a:xfrm>
              <a:off x="3059832" y="4814634"/>
              <a:ext cx="417349" cy="161583"/>
            </a:xfrm>
            <a:prstGeom prst="rect">
              <a:avLst/>
            </a:prstGeom>
            <a:noFill/>
          </p:spPr>
          <p:txBody>
            <a:bodyPr wrap="none" lIns="36000" tIns="0" rIns="36000" bIns="0" rtlCol="0">
              <a:spAutoFit/>
            </a:bodyPr>
            <a:lstStyle/>
            <a:p>
              <a:r>
                <a:rPr lang="de-DE" sz="1050" dirty="0" smtClean="0">
                  <a:solidFill>
                    <a:schemeClr val="bg1">
                      <a:lumMod val="50000"/>
                    </a:schemeClr>
                  </a:solidFill>
                </a:rPr>
                <a:t>5451</a:t>
              </a:r>
              <a:r>
                <a:rPr lang="de-DE" sz="1050" dirty="0" smtClean="0">
                  <a:solidFill>
                    <a:schemeClr val="bg1">
                      <a:lumMod val="50000"/>
                    </a:schemeClr>
                  </a:solidFill>
                </a:rPr>
                <a:t>€</a:t>
              </a:r>
              <a:endParaRPr lang="en-US" sz="1050" dirty="0">
                <a:solidFill>
                  <a:schemeClr val="bg1">
                    <a:lumMod val="50000"/>
                  </a:schemeClr>
                </a:solidFill>
              </a:endParaRPr>
            </a:p>
          </p:txBody>
        </p:sp>
        <p:cxnSp>
          <p:nvCxnSpPr>
            <p:cNvPr id="97" name="Gekrümmte Verbindung 96"/>
            <p:cNvCxnSpPr>
              <a:stCxn id="90" idx="2"/>
              <a:endCxn id="95" idx="0"/>
            </p:cNvCxnSpPr>
            <p:nvPr/>
          </p:nvCxnSpPr>
          <p:spPr>
            <a:xfrm rot="16200000" flipH="1">
              <a:off x="2940157" y="4486284"/>
              <a:ext cx="435740" cy="220960"/>
            </a:xfrm>
            <a:prstGeom prst="curvedConnector3">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pic>
          <p:nvPicPr>
            <p:cNvPr id="98"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5135" y="5703806"/>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99" name="Textfeld 98"/>
            <p:cNvSpPr txBox="1"/>
            <p:nvPr/>
          </p:nvSpPr>
          <p:spPr>
            <a:xfrm>
              <a:off x="2780341" y="5542223"/>
              <a:ext cx="21056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5€</a:t>
              </a:r>
              <a:endParaRPr lang="en-US" sz="1050" dirty="0">
                <a:solidFill>
                  <a:schemeClr val="bg1">
                    <a:lumMod val="50000"/>
                  </a:schemeClr>
                </a:solidFill>
              </a:endParaRPr>
            </a:p>
          </p:txBody>
        </p:sp>
        <p:pic>
          <p:nvPicPr>
            <p:cNvPr id="101"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0946" y="5696382"/>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102" name="Textfeld 101"/>
            <p:cNvSpPr txBox="1"/>
            <p:nvPr/>
          </p:nvSpPr>
          <p:spPr>
            <a:xfrm>
              <a:off x="3096152" y="5534799"/>
              <a:ext cx="417349" cy="161583"/>
            </a:xfrm>
            <a:prstGeom prst="rect">
              <a:avLst/>
            </a:prstGeom>
            <a:noFill/>
          </p:spPr>
          <p:txBody>
            <a:bodyPr wrap="none" lIns="36000" tIns="0" rIns="36000" bIns="0" rtlCol="0">
              <a:spAutoFit/>
            </a:bodyPr>
            <a:lstStyle/>
            <a:p>
              <a:r>
                <a:rPr lang="de-DE" sz="1050" dirty="0" smtClean="0">
                  <a:solidFill>
                    <a:schemeClr val="bg1">
                      <a:lumMod val="50000"/>
                    </a:schemeClr>
                  </a:solidFill>
                </a:rPr>
                <a:t>4445€</a:t>
              </a:r>
              <a:endParaRPr lang="en-US" sz="1050" dirty="0">
                <a:solidFill>
                  <a:schemeClr val="bg1">
                    <a:lumMod val="50000"/>
                  </a:schemeClr>
                </a:solidFill>
              </a:endParaRPr>
            </a:p>
          </p:txBody>
        </p:sp>
        <p:cxnSp>
          <p:nvCxnSpPr>
            <p:cNvPr id="104" name="Gekrümmte Verbindung 103"/>
            <p:cNvCxnSpPr>
              <a:stCxn id="94" idx="2"/>
              <a:endCxn id="102" idx="0"/>
            </p:cNvCxnSpPr>
            <p:nvPr/>
          </p:nvCxnSpPr>
          <p:spPr>
            <a:xfrm rot="16200000" flipH="1">
              <a:off x="3096534" y="5326505"/>
              <a:ext cx="377607" cy="38979"/>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105" name="Gekrümmte Verbindung 104"/>
            <p:cNvCxnSpPr>
              <a:stCxn id="94" idx="2"/>
              <a:endCxn id="99" idx="0"/>
            </p:cNvCxnSpPr>
            <p:nvPr/>
          </p:nvCxnSpPr>
          <p:spPr>
            <a:xfrm rot="5400000">
              <a:off x="2883220" y="5159594"/>
              <a:ext cx="385031" cy="380226"/>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pic>
          <p:nvPicPr>
            <p:cNvPr id="106"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5215" y="5703806"/>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107" name="Textfeld 106"/>
            <p:cNvSpPr txBox="1"/>
            <p:nvPr/>
          </p:nvSpPr>
          <p:spPr>
            <a:xfrm>
              <a:off x="3500421" y="5542223"/>
              <a:ext cx="417349"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1001</a:t>
              </a:r>
              <a:r>
                <a:rPr lang="de-DE" sz="1050" dirty="0" smtClean="0">
                  <a:solidFill>
                    <a:schemeClr val="bg1">
                      <a:lumMod val="50000"/>
                    </a:schemeClr>
                  </a:solidFill>
                </a:rPr>
                <a:t>€</a:t>
              </a:r>
              <a:endParaRPr lang="en-US" sz="1050" dirty="0">
                <a:solidFill>
                  <a:schemeClr val="bg1">
                    <a:lumMod val="50000"/>
                  </a:schemeClr>
                </a:solidFill>
              </a:endParaRPr>
            </a:p>
          </p:txBody>
        </p:sp>
        <p:cxnSp>
          <p:nvCxnSpPr>
            <p:cNvPr id="113" name="Gekrümmte Verbindung 112"/>
            <p:cNvCxnSpPr>
              <a:stCxn id="94" idx="2"/>
              <a:endCxn id="107" idx="0"/>
            </p:cNvCxnSpPr>
            <p:nvPr/>
          </p:nvCxnSpPr>
          <p:spPr>
            <a:xfrm rot="16200000" flipH="1">
              <a:off x="3294957" y="5128083"/>
              <a:ext cx="385031" cy="443248"/>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36" name="Textfeld 35"/>
            <p:cNvSpPr txBox="1"/>
            <p:nvPr/>
          </p:nvSpPr>
          <p:spPr>
            <a:xfrm>
              <a:off x="573433" y="5781896"/>
              <a:ext cx="274434" cy="307777"/>
            </a:xfrm>
            <a:prstGeom prst="rect">
              <a:avLst/>
            </a:prstGeom>
            <a:noFill/>
          </p:spPr>
          <p:txBody>
            <a:bodyPr wrap="none" rtlCol="0">
              <a:spAutoFit/>
            </a:bodyPr>
            <a:lstStyle/>
            <a:p>
              <a:r>
                <a:rPr lang="de-DE" sz="1400" b="1" dirty="0">
                  <a:solidFill>
                    <a:schemeClr val="bg1">
                      <a:lumMod val="75000"/>
                    </a:schemeClr>
                  </a:solidFill>
                </a:rPr>
                <a:t>+</a:t>
              </a:r>
              <a:endParaRPr lang="en-US" sz="1400" b="1" dirty="0">
                <a:solidFill>
                  <a:schemeClr val="bg1">
                    <a:lumMod val="75000"/>
                  </a:schemeClr>
                </a:solidFill>
              </a:endParaRPr>
            </a:p>
          </p:txBody>
        </p:sp>
        <p:sp>
          <p:nvSpPr>
            <p:cNvPr id="139" name="Textfeld 138"/>
            <p:cNvSpPr txBox="1"/>
            <p:nvPr/>
          </p:nvSpPr>
          <p:spPr>
            <a:xfrm>
              <a:off x="1249904" y="5785519"/>
              <a:ext cx="274434" cy="307777"/>
            </a:xfrm>
            <a:prstGeom prst="rect">
              <a:avLst/>
            </a:prstGeom>
            <a:noFill/>
          </p:spPr>
          <p:txBody>
            <a:bodyPr wrap="none" rtlCol="0">
              <a:spAutoFit/>
            </a:bodyPr>
            <a:lstStyle/>
            <a:p>
              <a:r>
                <a:rPr lang="de-DE" sz="1400" b="1" dirty="0">
                  <a:solidFill>
                    <a:schemeClr val="bg1">
                      <a:lumMod val="75000"/>
                    </a:schemeClr>
                  </a:solidFill>
                </a:rPr>
                <a:t>+</a:t>
              </a:r>
              <a:endParaRPr lang="en-US" sz="1400" b="1" dirty="0">
                <a:solidFill>
                  <a:schemeClr val="bg1">
                    <a:lumMod val="75000"/>
                  </a:schemeClr>
                </a:solidFill>
              </a:endParaRPr>
            </a:p>
          </p:txBody>
        </p:sp>
        <p:sp>
          <p:nvSpPr>
            <p:cNvPr id="140" name="Textfeld 139"/>
            <p:cNvSpPr txBox="1"/>
            <p:nvPr/>
          </p:nvSpPr>
          <p:spPr>
            <a:xfrm>
              <a:off x="1561262" y="5785519"/>
              <a:ext cx="274434" cy="307777"/>
            </a:xfrm>
            <a:prstGeom prst="rect">
              <a:avLst/>
            </a:prstGeom>
            <a:noFill/>
          </p:spPr>
          <p:txBody>
            <a:bodyPr wrap="none" rtlCol="0">
              <a:spAutoFit/>
            </a:bodyPr>
            <a:lstStyle/>
            <a:p>
              <a:r>
                <a:rPr lang="de-DE" sz="1400" b="1" dirty="0">
                  <a:solidFill>
                    <a:schemeClr val="bg1">
                      <a:lumMod val="75000"/>
                    </a:schemeClr>
                  </a:solidFill>
                </a:rPr>
                <a:t>+</a:t>
              </a:r>
              <a:endParaRPr lang="en-US" sz="1400" b="1" dirty="0">
                <a:solidFill>
                  <a:schemeClr val="bg1">
                    <a:lumMod val="75000"/>
                  </a:schemeClr>
                </a:solidFill>
              </a:endParaRPr>
            </a:p>
          </p:txBody>
        </p:sp>
        <p:sp>
          <p:nvSpPr>
            <p:cNvPr id="141" name="Textfeld 140"/>
            <p:cNvSpPr txBox="1"/>
            <p:nvPr/>
          </p:nvSpPr>
          <p:spPr>
            <a:xfrm>
              <a:off x="2745416" y="5785519"/>
              <a:ext cx="274434" cy="307777"/>
            </a:xfrm>
            <a:prstGeom prst="rect">
              <a:avLst/>
            </a:prstGeom>
            <a:noFill/>
          </p:spPr>
          <p:txBody>
            <a:bodyPr wrap="none" rtlCol="0">
              <a:spAutoFit/>
            </a:bodyPr>
            <a:lstStyle/>
            <a:p>
              <a:r>
                <a:rPr lang="de-DE" sz="1400" b="1" dirty="0">
                  <a:solidFill>
                    <a:schemeClr val="bg1">
                      <a:lumMod val="75000"/>
                    </a:schemeClr>
                  </a:solidFill>
                </a:rPr>
                <a:t>+</a:t>
              </a:r>
              <a:endParaRPr lang="en-US" sz="1400" b="1" dirty="0">
                <a:solidFill>
                  <a:schemeClr val="bg1">
                    <a:lumMod val="75000"/>
                  </a:schemeClr>
                </a:solidFill>
              </a:endParaRPr>
            </a:p>
          </p:txBody>
        </p:sp>
        <p:sp>
          <p:nvSpPr>
            <p:cNvPr id="142" name="Textfeld 141"/>
            <p:cNvSpPr txBox="1"/>
            <p:nvPr/>
          </p:nvSpPr>
          <p:spPr>
            <a:xfrm>
              <a:off x="3062632" y="5785519"/>
              <a:ext cx="274434" cy="307777"/>
            </a:xfrm>
            <a:prstGeom prst="rect">
              <a:avLst/>
            </a:prstGeom>
            <a:noFill/>
          </p:spPr>
          <p:txBody>
            <a:bodyPr wrap="none" rtlCol="0">
              <a:spAutoFit/>
            </a:bodyPr>
            <a:lstStyle/>
            <a:p>
              <a:r>
                <a:rPr lang="de-DE" sz="1400" b="1" dirty="0">
                  <a:solidFill>
                    <a:schemeClr val="bg1">
                      <a:lumMod val="75000"/>
                    </a:schemeClr>
                  </a:solidFill>
                </a:rPr>
                <a:t>+</a:t>
              </a:r>
              <a:endParaRPr lang="en-US" sz="1400" b="1" dirty="0">
                <a:solidFill>
                  <a:schemeClr val="bg1">
                    <a:lumMod val="75000"/>
                  </a:schemeClr>
                </a:solidFill>
              </a:endParaRPr>
            </a:p>
          </p:txBody>
        </p:sp>
        <p:sp>
          <p:nvSpPr>
            <p:cNvPr id="143" name="Textfeld 142"/>
            <p:cNvSpPr txBox="1"/>
            <p:nvPr/>
          </p:nvSpPr>
          <p:spPr>
            <a:xfrm>
              <a:off x="3465496" y="5781896"/>
              <a:ext cx="274434" cy="307777"/>
            </a:xfrm>
            <a:prstGeom prst="rect">
              <a:avLst/>
            </a:prstGeom>
            <a:noFill/>
          </p:spPr>
          <p:txBody>
            <a:bodyPr wrap="none" rtlCol="0">
              <a:spAutoFit/>
            </a:bodyPr>
            <a:lstStyle/>
            <a:p>
              <a:r>
                <a:rPr lang="de-DE" sz="1400" b="1" dirty="0">
                  <a:solidFill>
                    <a:schemeClr val="bg1">
                      <a:lumMod val="75000"/>
                    </a:schemeClr>
                  </a:solidFill>
                </a:rPr>
                <a:t>+</a:t>
              </a:r>
              <a:endParaRPr lang="en-US" sz="1400" b="1" dirty="0">
                <a:solidFill>
                  <a:schemeClr val="bg1">
                    <a:lumMod val="75000"/>
                  </a:schemeClr>
                </a:solidFill>
              </a:endParaRPr>
            </a:p>
          </p:txBody>
        </p:sp>
        <p:cxnSp>
          <p:nvCxnSpPr>
            <p:cNvPr id="144" name="Gekrümmte Verbindung 143"/>
            <p:cNvCxnSpPr>
              <a:stCxn id="76" idx="2"/>
              <a:endCxn id="23" idx="0"/>
            </p:cNvCxnSpPr>
            <p:nvPr/>
          </p:nvCxnSpPr>
          <p:spPr>
            <a:xfrm rot="5400000">
              <a:off x="1705935" y="3337326"/>
              <a:ext cx="269029" cy="785708"/>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147" name="Gekrümmte Verbindung 146"/>
            <p:cNvCxnSpPr>
              <a:stCxn id="76" idx="2"/>
              <a:endCxn id="89" idx="0"/>
            </p:cNvCxnSpPr>
            <p:nvPr/>
          </p:nvCxnSpPr>
          <p:spPr>
            <a:xfrm rot="16200000" flipH="1">
              <a:off x="2499595" y="3329374"/>
              <a:ext cx="286596" cy="819180"/>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78" name="Textfeld 77"/>
            <p:cNvSpPr txBox="1"/>
            <p:nvPr/>
          </p:nvSpPr>
          <p:spPr>
            <a:xfrm>
              <a:off x="2239169" y="5786214"/>
              <a:ext cx="274434" cy="307777"/>
            </a:xfrm>
            <a:prstGeom prst="rect">
              <a:avLst/>
            </a:prstGeom>
            <a:noFill/>
          </p:spPr>
          <p:txBody>
            <a:bodyPr wrap="none" rtlCol="0">
              <a:spAutoFit/>
            </a:bodyPr>
            <a:lstStyle/>
            <a:p>
              <a:r>
                <a:rPr lang="de-DE" sz="1400" b="1" dirty="0">
                  <a:solidFill>
                    <a:schemeClr val="bg1">
                      <a:lumMod val="75000"/>
                    </a:schemeClr>
                  </a:solidFill>
                </a:rPr>
                <a:t>+</a:t>
              </a:r>
              <a:endParaRPr lang="en-US" sz="1400" b="1" dirty="0">
                <a:solidFill>
                  <a:schemeClr val="bg1">
                    <a:lumMod val="75000"/>
                  </a:schemeClr>
                </a:solidFill>
              </a:endParaRPr>
            </a:p>
          </p:txBody>
        </p:sp>
      </p:grpSp>
      <p:pic>
        <p:nvPicPr>
          <p:cNvPr id="7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3128" y="2376466"/>
            <a:ext cx="2800350"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9" name="Picture 2" descr="Bildergebnis für user with mobil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70" name="Wolkenförmige Legende 69"/>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Oh, that‘ s interesting. I can invite friends and see how much we spend all together.  Let‘s see…</a:t>
            </a:r>
            <a:endParaRPr lang="en-US" sz="1400" dirty="0">
              <a:solidFill>
                <a:schemeClr val="tx1">
                  <a:lumMod val="65000"/>
                  <a:lumOff val="35000"/>
                </a:schemeClr>
              </a:solidFill>
            </a:endParaRPr>
          </a:p>
        </p:txBody>
      </p:sp>
      <p:sp>
        <p:nvSpPr>
          <p:cNvPr id="72" name="Textfeld 71"/>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sp>
        <p:nvSpPr>
          <p:cNvPr id="73" name="Pfeil nach rechts 72"/>
          <p:cNvSpPr/>
          <p:nvPr/>
        </p:nvSpPr>
        <p:spPr>
          <a:xfrm rot="5400000" flipH="1">
            <a:off x="4069282" y="4942506"/>
            <a:ext cx="1437483" cy="720080"/>
          </a:xfrm>
          <a:prstGeom prst="rightArrow">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feld 74"/>
          <p:cNvSpPr txBox="1"/>
          <p:nvPr/>
        </p:nvSpPr>
        <p:spPr>
          <a:xfrm>
            <a:off x="5148063" y="5109219"/>
            <a:ext cx="1014508" cy="369332"/>
          </a:xfrm>
          <a:prstGeom prst="rect">
            <a:avLst/>
          </a:prstGeom>
          <a:noFill/>
        </p:spPr>
        <p:txBody>
          <a:bodyPr wrap="none" rtlCol="0">
            <a:spAutoFit/>
          </a:bodyPr>
          <a:lstStyle/>
          <a:p>
            <a:r>
              <a:rPr lang="de-DE" dirty="0" smtClean="0"/>
              <a:t>Scroll Up</a:t>
            </a:r>
            <a:endParaRPr lang="en-US" dirty="0"/>
          </a:p>
        </p:txBody>
      </p:sp>
    </p:spTree>
    <p:extLst>
      <p:ext uri="{BB962C8B-B14F-4D97-AF65-F5344CB8AC3E}">
        <p14:creationId xmlns:p14="http://schemas.microsoft.com/office/powerpoint/2010/main" val="23093042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2737" b="78890"/>
          <a:stretch/>
        </p:blipFill>
        <p:spPr bwMode="auto">
          <a:xfrm>
            <a:off x="395936" y="516781"/>
            <a:ext cx="3600000" cy="535841"/>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hteck 20"/>
          <p:cNvSpPr/>
          <p:nvPr/>
        </p:nvSpPr>
        <p:spPr>
          <a:xfrm>
            <a:off x="398418" y="5645342"/>
            <a:ext cx="3600000" cy="303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600" dirty="0">
                <a:solidFill>
                  <a:schemeClr val="tx1">
                    <a:lumMod val="50000"/>
                    <a:lumOff val="50000"/>
                  </a:schemeClr>
                </a:solidFill>
                <a:latin typeface="Calibri" pitchFamily="34" charset="0"/>
                <a:cs typeface="Arial" charset="0"/>
              </a:rPr>
              <a:t>How it works</a:t>
            </a:r>
            <a:endParaRPr lang="en-US" sz="1600" dirty="0">
              <a:solidFill>
                <a:schemeClr val="tx1">
                  <a:lumMod val="50000"/>
                  <a:lumOff val="50000"/>
                </a:schemeClr>
              </a:solidFill>
              <a:latin typeface="Calibri" pitchFamily="34" charset="0"/>
              <a:cs typeface="Arial" charset="0"/>
            </a:endParaRPr>
          </a:p>
        </p:txBody>
      </p:sp>
      <p:pic>
        <p:nvPicPr>
          <p:cNvPr id="43"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536" b="35097"/>
          <a:stretch/>
        </p:blipFill>
        <p:spPr bwMode="auto">
          <a:xfrm>
            <a:off x="405060" y="980728"/>
            <a:ext cx="3600001" cy="2647508"/>
          </a:xfrm>
          <a:prstGeom prst="rect">
            <a:avLst/>
          </a:prstGeom>
          <a:noFill/>
          <a:extLst>
            <a:ext uri="{909E8E84-426E-40DD-AFC4-6F175D3DCCD1}">
              <a14:hiddenFill xmlns:a14="http://schemas.microsoft.com/office/drawing/2010/main">
                <a:solidFill>
                  <a:srgbClr val="FFFFFF"/>
                </a:solidFill>
              </a14:hiddenFill>
            </a:ext>
          </a:extLst>
        </p:spPr>
      </p:pic>
      <p:sp>
        <p:nvSpPr>
          <p:cNvPr id="44" name="Abgerundetes Rechteck 43"/>
          <p:cNvSpPr/>
          <p:nvPr/>
        </p:nvSpPr>
        <p:spPr>
          <a:xfrm>
            <a:off x="918273" y="5179661"/>
            <a:ext cx="2560290" cy="290561"/>
          </a:xfrm>
          <a:prstGeom prst="roundRect">
            <a:avLst>
              <a:gd name="adj" fmla="val 32893"/>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Invite friends</a:t>
            </a:r>
            <a:endParaRPr lang="en-US" sz="1400" dirty="0"/>
          </a:p>
        </p:txBody>
      </p:sp>
      <p:pic>
        <p:nvPicPr>
          <p:cNvPr id="45" name="Picture 8" descr="Bildergebnis für donate button"/>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934" t="50000" r="10149"/>
          <a:stretch/>
        </p:blipFill>
        <p:spPr bwMode="auto">
          <a:xfrm>
            <a:off x="1746947" y="4722615"/>
            <a:ext cx="808829" cy="272866"/>
          </a:xfrm>
          <a:prstGeom prst="rect">
            <a:avLst/>
          </a:prstGeom>
          <a:noFill/>
          <a:extLst>
            <a:ext uri="{909E8E84-426E-40DD-AFC4-6F175D3DCCD1}">
              <a14:hiddenFill xmlns:a14="http://schemas.microsoft.com/office/drawing/2010/main">
                <a:solidFill>
                  <a:srgbClr val="FFFFFF"/>
                </a:solidFill>
              </a14:hiddenFill>
            </a:ext>
          </a:extLst>
        </p:spPr>
      </p:pic>
      <p:grpSp>
        <p:nvGrpSpPr>
          <p:cNvPr id="46" name="Gruppieren 45"/>
          <p:cNvGrpSpPr/>
          <p:nvPr/>
        </p:nvGrpSpPr>
        <p:grpSpPr>
          <a:xfrm>
            <a:off x="405061" y="3460648"/>
            <a:ext cx="3600000" cy="1192488"/>
            <a:chOff x="405061" y="3460648"/>
            <a:chExt cx="3600000" cy="1192488"/>
          </a:xfrm>
        </p:grpSpPr>
        <p:pic>
          <p:nvPicPr>
            <p:cNvPr id="47"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401" b="69152"/>
            <a:stretch/>
          </p:blipFill>
          <p:spPr bwMode="auto">
            <a:xfrm>
              <a:off x="405061" y="3718283"/>
              <a:ext cx="3600000" cy="476656"/>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4022" b="35098"/>
            <a:stretch/>
          </p:blipFill>
          <p:spPr bwMode="auto">
            <a:xfrm>
              <a:off x="405061" y="3956760"/>
              <a:ext cx="3600000" cy="696376"/>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0869" b="37243"/>
            <a:stretch/>
          </p:blipFill>
          <p:spPr bwMode="auto">
            <a:xfrm>
              <a:off x="405061" y="3460648"/>
              <a:ext cx="3600000" cy="378484"/>
            </a:xfrm>
            <a:prstGeom prst="rect">
              <a:avLst/>
            </a:prstGeom>
            <a:noFill/>
            <a:extLst>
              <a:ext uri="{909E8E84-426E-40DD-AFC4-6F175D3DCCD1}">
                <a14:hiddenFill xmlns:a14="http://schemas.microsoft.com/office/drawing/2010/main">
                  <a:solidFill>
                    <a:srgbClr val="FFFFFF"/>
                  </a:solidFill>
                </a14:hiddenFill>
              </a:ext>
            </a:extLst>
          </p:spPr>
        </p:pic>
        <p:cxnSp>
          <p:nvCxnSpPr>
            <p:cNvPr id="50" name="Gerade Verbindung 49"/>
            <p:cNvCxnSpPr/>
            <p:nvPr/>
          </p:nvCxnSpPr>
          <p:spPr>
            <a:xfrm>
              <a:off x="918273" y="3573016"/>
              <a:ext cx="2560290" cy="0"/>
            </a:xfrm>
            <a:prstGeom prst="line">
              <a:avLst/>
            </a:prstGeom>
            <a:ln>
              <a:solidFill>
                <a:schemeClr val="bg1">
                  <a:lumMod val="8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51" name="Rechteck 50"/>
          <p:cNvSpPr/>
          <p:nvPr/>
        </p:nvSpPr>
        <p:spPr>
          <a:xfrm>
            <a:off x="973141" y="3839132"/>
            <a:ext cx="2456256" cy="666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feld 29"/>
          <p:cNvSpPr txBox="1">
            <a:spLocks noChangeArrowheads="1"/>
          </p:cNvSpPr>
          <p:nvPr/>
        </p:nvSpPr>
        <p:spPr bwMode="auto">
          <a:xfrm flipH="1">
            <a:off x="1900900" y="3573016"/>
            <a:ext cx="1426843"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de-DE" sz="2400" b="1" dirty="0" smtClean="0">
                <a:solidFill>
                  <a:schemeClr val="tx1">
                    <a:lumMod val="50000"/>
                    <a:lumOff val="50000"/>
                  </a:schemeClr>
                </a:solidFill>
              </a:rPr>
              <a:t>0 €</a:t>
            </a:r>
            <a:r>
              <a:rPr lang="de-DE" sz="2000" dirty="0" smtClean="0">
                <a:solidFill>
                  <a:schemeClr val="tx1">
                    <a:lumMod val="50000"/>
                    <a:lumOff val="50000"/>
                  </a:schemeClr>
                </a:solidFill>
              </a:rPr>
              <a:t> </a:t>
            </a:r>
          </a:p>
          <a:p>
            <a:pPr eaLnBrk="1" hangingPunct="1">
              <a:defRPr/>
            </a:pPr>
            <a:r>
              <a:rPr lang="de-DE" sz="1100" dirty="0" smtClean="0">
                <a:solidFill>
                  <a:schemeClr val="tx1">
                    <a:lumMod val="50000"/>
                    <a:lumOff val="50000"/>
                  </a:schemeClr>
                </a:solidFill>
              </a:rPr>
              <a:t>Generated by you.</a:t>
            </a:r>
          </a:p>
          <a:p>
            <a:pPr eaLnBrk="1" hangingPunct="1">
              <a:defRPr/>
            </a:pPr>
            <a:r>
              <a:rPr lang="de-DE" sz="1100" dirty="0" smtClean="0">
                <a:solidFill>
                  <a:schemeClr val="tx1">
                    <a:lumMod val="50000"/>
                    <a:lumOff val="50000"/>
                  </a:schemeClr>
                </a:solidFill>
              </a:rPr>
              <a:t>0 €</a:t>
            </a:r>
          </a:p>
          <a:p>
            <a:pPr eaLnBrk="1" hangingPunct="1">
              <a:defRPr/>
            </a:pPr>
            <a:r>
              <a:rPr lang="de-DE" sz="1100" dirty="0" smtClean="0">
                <a:solidFill>
                  <a:schemeClr val="tx1">
                    <a:lumMod val="50000"/>
                    <a:lumOff val="50000"/>
                  </a:schemeClr>
                </a:solidFill>
              </a:rPr>
              <a:t>Dontated by you.</a:t>
            </a:r>
          </a:p>
          <a:p>
            <a:pPr eaLnBrk="1" hangingPunct="1">
              <a:defRPr/>
            </a:pPr>
            <a:endParaRPr lang="de-CH" sz="1100" u="sng" dirty="0">
              <a:solidFill>
                <a:schemeClr val="tx2">
                  <a:lumMod val="60000"/>
                  <a:lumOff val="40000"/>
                </a:schemeClr>
              </a:solidFill>
            </a:endParaRPr>
          </a:p>
        </p:txBody>
      </p:sp>
      <p:pic>
        <p:nvPicPr>
          <p:cNvPr id="53"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3855" y="3599220"/>
            <a:ext cx="2762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4" name="Rechteck 53"/>
          <p:cNvSpPr/>
          <p:nvPr/>
        </p:nvSpPr>
        <p:spPr>
          <a:xfrm>
            <a:off x="3200797" y="3599220"/>
            <a:ext cx="228600" cy="23991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a:p>
        </p:txBody>
      </p:sp>
      <p:pic>
        <p:nvPicPr>
          <p:cNvPr id="55"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622" y="3789040"/>
            <a:ext cx="4000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Textfeld 99"/>
          <p:cNvSpPr txBox="1">
            <a:spLocks noChangeArrowheads="1"/>
          </p:cNvSpPr>
          <p:nvPr/>
        </p:nvSpPr>
        <p:spPr bwMode="auto">
          <a:xfrm>
            <a:off x="1254950" y="4187180"/>
            <a:ext cx="362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r>
              <a:rPr lang="de-DE" sz="900" dirty="0" smtClean="0">
                <a:solidFill>
                  <a:schemeClr val="tx1">
                    <a:lumMod val="50000"/>
                    <a:lumOff val="50000"/>
                  </a:schemeClr>
                </a:solidFill>
              </a:rPr>
              <a:t>You</a:t>
            </a:r>
            <a:endParaRPr lang="de-CH" sz="900" dirty="0" smtClean="0">
              <a:solidFill>
                <a:schemeClr val="tx1">
                  <a:lumMod val="50000"/>
                  <a:lumOff val="50000"/>
                </a:schemeClr>
              </a:solidFill>
            </a:endParaRPr>
          </a:p>
        </p:txBody>
      </p:sp>
      <p:sp>
        <p:nvSpPr>
          <p:cNvPr id="22" name="Pfeil nach rechts 21"/>
          <p:cNvSpPr/>
          <p:nvPr/>
        </p:nvSpPr>
        <p:spPr>
          <a:xfrm rot="20544429" flipH="1">
            <a:off x="3315680" y="4751649"/>
            <a:ext cx="1365475" cy="720080"/>
          </a:xfrm>
          <a:prstGeom prst="rightArrow">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lumMod val="65000"/>
                    <a:lumOff val="35000"/>
                  </a:schemeClr>
                </a:solidFill>
              </a:rPr>
              <a:t>Touch</a:t>
            </a:r>
            <a:endParaRPr lang="en-US" dirty="0">
              <a:solidFill>
                <a:schemeClr val="tx1">
                  <a:lumMod val="65000"/>
                  <a:lumOff val="35000"/>
                </a:schemeClr>
              </a:solidFill>
            </a:endParaRPr>
          </a:p>
        </p:txBody>
      </p:sp>
      <p:pic>
        <p:nvPicPr>
          <p:cNvPr id="25" name="Picture 2" descr="Bildergebnis für user with mobil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26" name="Wolkenförmige Legende 25"/>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 I‘ll invite someone. I want to see if they donate.</a:t>
            </a:r>
            <a:endParaRPr lang="en-US" sz="1400" dirty="0">
              <a:solidFill>
                <a:schemeClr val="tx1">
                  <a:lumMod val="65000"/>
                  <a:lumOff val="35000"/>
                </a:schemeClr>
              </a:solidFill>
            </a:endParaRPr>
          </a:p>
        </p:txBody>
      </p:sp>
      <p:sp>
        <p:nvSpPr>
          <p:cNvPr id="27" name="Textfeld 26"/>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grpSp>
        <p:nvGrpSpPr>
          <p:cNvPr id="28" name="Gruppieren 27"/>
          <p:cNvGrpSpPr/>
          <p:nvPr/>
        </p:nvGrpSpPr>
        <p:grpSpPr>
          <a:xfrm>
            <a:off x="1043608" y="1145170"/>
            <a:ext cx="2332831" cy="2369778"/>
            <a:chOff x="1043608" y="1145170"/>
            <a:chExt cx="2332831" cy="2369778"/>
          </a:xfrm>
        </p:grpSpPr>
        <p:sp>
          <p:nvSpPr>
            <p:cNvPr id="29" name="Textfeld 28"/>
            <p:cNvSpPr txBox="1"/>
            <p:nvPr/>
          </p:nvSpPr>
          <p:spPr>
            <a:xfrm>
              <a:off x="1077516" y="1145170"/>
              <a:ext cx="2298923" cy="276999"/>
            </a:xfrm>
            <a:prstGeom prst="rect">
              <a:avLst/>
            </a:prstGeom>
            <a:solidFill>
              <a:schemeClr val="bg1"/>
            </a:solidFill>
          </p:spPr>
          <p:txBody>
            <a:bodyPr wrap="square" rtlCol="0">
              <a:spAutoFit/>
            </a:bodyPr>
            <a:lstStyle/>
            <a:p>
              <a:pPr algn="ctr"/>
              <a:r>
                <a:rPr lang="de-DE" sz="1200" dirty="0" smtClean="0">
                  <a:solidFill>
                    <a:schemeClr val="tx1">
                      <a:lumMod val="65000"/>
                      <a:lumOff val="35000"/>
                    </a:schemeClr>
                  </a:solidFill>
                </a:rPr>
                <a:t>Nikolaus Teixeira</a:t>
              </a:r>
              <a:endParaRPr lang="de-DE" sz="1100" dirty="0">
                <a:solidFill>
                  <a:schemeClr val="tx1">
                    <a:lumMod val="65000"/>
                    <a:lumOff val="35000"/>
                  </a:schemeClr>
                </a:solidFill>
              </a:endParaRPr>
            </a:p>
          </p:txBody>
        </p:sp>
        <p:pic>
          <p:nvPicPr>
            <p:cNvPr id="3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19647" y="1404632"/>
              <a:ext cx="1632917" cy="1433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 name="Textfeld 30"/>
            <p:cNvSpPr txBox="1"/>
            <p:nvPr/>
          </p:nvSpPr>
          <p:spPr>
            <a:xfrm>
              <a:off x="1043608" y="2837840"/>
              <a:ext cx="2298923" cy="677108"/>
            </a:xfrm>
            <a:prstGeom prst="rect">
              <a:avLst/>
            </a:prstGeom>
            <a:solidFill>
              <a:schemeClr val="bg1"/>
            </a:solidFill>
          </p:spPr>
          <p:txBody>
            <a:bodyPr wrap="square" rtlCol="0">
              <a:spAutoFit/>
            </a:bodyPr>
            <a:lstStyle/>
            <a:p>
              <a:pPr algn="ctr"/>
              <a:r>
                <a:rPr lang="de-DE" sz="1000" dirty="0" smtClean="0">
                  <a:solidFill>
                    <a:schemeClr val="tx1">
                      <a:lumMod val="65000"/>
                      <a:lumOff val="35000"/>
                    </a:schemeClr>
                  </a:solidFill>
                  <a:hlinkClick r:id="rId9"/>
                </a:rPr>
                <a:t>http://willkommen-in.de/help</a:t>
              </a:r>
              <a:endParaRPr lang="de-DE" sz="1000" dirty="0" smtClean="0">
                <a:solidFill>
                  <a:schemeClr val="tx1">
                    <a:lumMod val="65000"/>
                    <a:lumOff val="35000"/>
                  </a:schemeClr>
                </a:solidFill>
              </a:endParaRPr>
            </a:p>
            <a:p>
              <a:pPr algn="ctr"/>
              <a:endParaRPr lang="de-DE" sz="500" dirty="0" smtClean="0">
                <a:solidFill>
                  <a:schemeClr val="tx1">
                    <a:lumMod val="65000"/>
                    <a:lumOff val="35000"/>
                  </a:schemeClr>
                </a:solidFill>
              </a:endParaRPr>
            </a:p>
            <a:p>
              <a:pPr algn="ctr"/>
              <a:endParaRPr lang="de-DE" sz="100" dirty="0">
                <a:solidFill>
                  <a:schemeClr val="tx1">
                    <a:lumMod val="65000"/>
                    <a:lumOff val="35000"/>
                  </a:schemeClr>
                </a:solidFill>
              </a:endParaRPr>
            </a:p>
            <a:p>
              <a:pPr algn="ctr"/>
              <a:r>
                <a:rPr lang="de-DE" sz="1100" dirty="0" smtClean="0">
                  <a:solidFill>
                    <a:schemeClr val="tx1">
                      <a:lumMod val="65000"/>
                      <a:lumOff val="35000"/>
                    </a:schemeClr>
                  </a:solidFill>
                </a:rPr>
                <a:t>Creating a platform to channel help from citizens for refugees.</a:t>
              </a:r>
              <a:endParaRPr lang="de-DE" sz="1100" dirty="0">
                <a:solidFill>
                  <a:schemeClr val="tx1">
                    <a:lumMod val="65000"/>
                    <a:lumOff val="35000"/>
                  </a:schemeClr>
                </a:solidFill>
              </a:endParaRPr>
            </a:p>
          </p:txBody>
        </p:sp>
      </p:grpSp>
    </p:spTree>
    <p:extLst>
      <p:ext uri="{BB962C8B-B14F-4D97-AF65-F5344CB8AC3E}">
        <p14:creationId xmlns:p14="http://schemas.microsoft.com/office/powerpoint/2010/main" val="2479995246"/>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1201</Words>
  <Application>Microsoft Office PowerPoint</Application>
  <PresentationFormat>Bildschirmpräsentation (4:3)</PresentationFormat>
  <Paragraphs>329</Paragraphs>
  <Slides>23</Slides>
  <Notes>0</Notes>
  <HiddenSlides>2</HiddenSlides>
  <MMClips>0</MMClips>
  <ScaleCrop>false</ScaleCrop>
  <HeadingPairs>
    <vt:vector size="4" baseType="variant">
      <vt:variant>
        <vt:lpstr>Design</vt:lpstr>
      </vt:variant>
      <vt:variant>
        <vt:i4>1</vt:i4>
      </vt:variant>
      <vt:variant>
        <vt:lpstr>Folientitel</vt:lpstr>
      </vt:variant>
      <vt:variant>
        <vt:i4>23</vt:i4>
      </vt:variant>
    </vt:vector>
  </HeadingPairs>
  <TitlesOfParts>
    <vt:vector size="24" baseType="lpstr">
      <vt:lpstr>Larissa</vt:lpstr>
      <vt:lpstr>Scenario „Entry via Invitation“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Swisscom (Schweiz) AG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Theile Moritz, ITS-FIN-CON-INV (EXT)</dc:creator>
  <cp:lastModifiedBy>MoritzTheile</cp:lastModifiedBy>
  <cp:revision>537</cp:revision>
  <dcterms:created xsi:type="dcterms:W3CDTF">2013-04-03T19:36:09Z</dcterms:created>
  <dcterms:modified xsi:type="dcterms:W3CDTF">2015-08-18T16:36:14Z</dcterms:modified>
</cp:coreProperties>
</file>