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7" r:id="rId2"/>
    <p:sldId id="353" r:id="rId3"/>
    <p:sldId id="374" r:id="rId4"/>
    <p:sldId id="377" r:id="rId5"/>
    <p:sldId id="378" r:id="rId6"/>
    <p:sldId id="376" r:id="rId7"/>
    <p:sldId id="375" r:id="rId8"/>
    <p:sldId id="344" r:id="rId9"/>
    <p:sldId id="345" r:id="rId10"/>
    <p:sldId id="359" r:id="rId11"/>
    <p:sldId id="347" r:id="rId12"/>
    <p:sldId id="368" r:id="rId13"/>
    <p:sldId id="350" r:id="rId14"/>
    <p:sldId id="352" r:id="rId15"/>
    <p:sldId id="370" r:id="rId16"/>
    <p:sldId id="369" r:id="rId17"/>
    <p:sldId id="382" r:id="rId18"/>
    <p:sldId id="354" r:id="rId19"/>
    <p:sldId id="380" r:id="rId20"/>
    <p:sldId id="381" r:id="rId21"/>
    <p:sldId id="379" r:id="rId22"/>
    <p:sldId id="356" r:id="rId23"/>
    <p:sldId id="358" r:id="rId2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99FF"/>
    <a:srgbClr val="63A8C7"/>
    <a:srgbClr val="FFFF99"/>
    <a:srgbClr val="FEE4A2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3" autoAdjust="0"/>
    <p:restoredTop sz="94660"/>
  </p:normalViewPr>
  <p:slideViewPr>
    <p:cSldViewPr>
      <p:cViewPr>
        <p:scale>
          <a:sx n="100" d="100"/>
          <a:sy n="100" d="100"/>
        </p:scale>
        <p:origin x="-14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5498F-9498-4BAB-9C70-039D3B771BFA}" type="datetimeFigureOut">
              <a:rPr lang="de-CH"/>
              <a:pPr>
                <a:defRPr/>
              </a:pPr>
              <a:t>13.08.2015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7D32-7E5F-4730-B996-ED8F7E3E8DA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7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B86A-8733-4146-B0EA-31F5140A4AA1}" type="datetimeFigureOut">
              <a:rPr lang="de-CH"/>
              <a:pPr>
                <a:defRPr/>
              </a:pPr>
              <a:t>13.08.2015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41733-49CC-4CEA-A6F7-FF1F8805D6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86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70868-F630-4CEF-B760-7EDD92F79678}" type="datetimeFigureOut">
              <a:rPr lang="de-CH"/>
              <a:pPr>
                <a:defRPr/>
              </a:pPr>
              <a:t>13.08.2015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7B4C8-9DF1-40BE-96D3-AA026442714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22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4727D-FD90-4A36-AD5A-BC983ED7D13D}" type="datetimeFigureOut">
              <a:rPr lang="de-CH"/>
              <a:pPr>
                <a:defRPr/>
              </a:pPr>
              <a:t>13.08.2015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8D704-A3FB-469A-BBC2-5320AE2E3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272E-6C2D-4CCF-8FDB-7325FD2D70B8}" type="datetimeFigureOut">
              <a:rPr lang="de-CH"/>
              <a:pPr>
                <a:defRPr/>
              </a:pPr>
              <a:t>13.08.2015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6293E-EE4D-472B-8A25-E37C4891A60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741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31F3-BBEC-4FE5-9823-BC6228F3E48A}" type="datetimeFigureOut">
              <a:rPr lang="de-CH"/>
              <a:pPr>
                <a:defRPr/>
              </a:pPr>
              <a:t>13.08.2015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486B9-E117-4B45-92D3-FF80A297AAB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CF1A5-1B16-4A3E-97B9-96989C1F17F8}" type="datetimeFigureOut">
              <a:rPr lang="de-CH"/>
              <a:pPr>
                <a:defRPr/>
              </a:pPr>
              <a:t>13.08.2015</a:t>
            </a:fld>
            <a:endParaRPr lang="de-CH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8D830-F244-42D4-8D44-B148E9D27F1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08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69C97-00B1-4E34-A0FA-1EA6D2C5B2FA}" type="datetimeFigureOut">
              <a:rPr lang="de-CH"/>
              <a:pPr>
                <a:defRPr/>
              </a:pPr>
              <a:t>13.08.2015</a:t>
            </a:fld>
            <a:endParaRPr lang="de-CH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D54D9-5622-402A-B669-2F79ED3A03F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7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65AF-9B7E-42EC-A0A0-602F77A4D68C}" type="datetimeFigureOut">
              <a:rPr lang="de-CH"/>
              <a:pPr>
                <a:defRPr/>
              </a:pPr>
              <a:t>13.08.2015</a:t>
            </a:fld>
            <a:endParaRPr lang="de-CH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FEF2F-3C3C-45E9-95CF-0CC94332580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473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FF62D-EA97-428F-B3C4-E37412BA5B03}" type="datetimeFigureOut">
              <a:rPr lang="de-CH"/>
              <a:pPr>
                <a:defRPr/>
              </a:pPr>
              <a:t>13.08.2015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940F0-D728-4F13-8F25-05240A15FE7F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0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55AC0-D609-4DA9-96A5-DE4EBD004DCB}" type="datetimeFigureOut">
              <a:rPr lang="de-CH"/>
              <a:pPr>
                <a:defRPr/>
              </a:pPr>
              <a:t>13.08.2015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C8EF-E3C2-48A7-AFDC-16253C1B595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0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de-CH" altLang="de-DE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de-CH" alt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04B817-C7C7-40B4-83D8-12C9F6BD9FF5}" type="datetimeFigureOut">
              <a:rPr lang="de-CH"/>
              <a:pPr>
                <a:defRPr/>
              </a:pPr>
              <a:t>13.08.2015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AF8485-9F41-4471-8A5D-E892B5D00DF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hyperlink" Target="http://willkommen-in-muenchen.de/" TargetMode="External"/><Relationship Id="rId4" Type="http://schemas.openxmlformats.org/officeDocument/2006/relationships/image" Target="../media/image14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hyperlink" Target="http://willkommen-in-muenchen.de/" TargetMode="External"/><Relationship Id="rId4" Type="http://schemas.openxmlformats.org/officeDocument/2006/relationships/image" Target="../media/image5.jpe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upeyou.com/?invit=3t345" TargetMode="Externa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hyperlink" Target="http://willkommen-in-muenchen.de/" TargetMode="External"/><Relationship Id="rId4" Type="http://schemas.openxmlformats.org/officeDocument/2006/relationships/image" Target="../media/image5.jpe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hyperlink" Target="http://willkommen-in-muenchen.de/" TargetMode="External"/><Relationship Id="rId4" Type="http://schemas.openxmlformats.org/officeDocument/2006/relationships/image" Target="../media/image5.jpe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illkommen-in-muenchen.de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hyperlink" Target="http://willkommen-in-muenchen.d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hyperlink" Target="http://willkommen-in-muenchen.d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hyperlink" Target="http://willkommen-in-muenchen.d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hyperlink" Target="http://willkommen-in-muenchen.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Scenario „Entry via Invitation“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611560" y="1988840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scenario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describes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Markus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following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 invitation from his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friend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Maria. Markus is a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Munich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citizen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9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2" descr="Bildergebnis für user with mob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Wolkenförmige Legende 19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talked recently with Adam and Eva about 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Nikolaus project. 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I‘m sure they are interested.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501389"/>
            <a:ext cx="3600001" cy="5623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46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69" y="446210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1898775" y="4300520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835696" y="4635569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Gekrümmte Verbindung 47"/>
          <p:cNvCxnSpPr>
            <a:stCxn id="67" idx="2"/>
            <a:endCxn id="23" idx="0"/>
          </p:cNvCxnSpPr>
          <p:nvPr/>
        </p:nvCxnSpPr>
        <p:spPr>
          <a:xfrm rot="5400000">
            <a:off x="1881501" y="3983603"/>
            <a:ext cx="439472" cy="194362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Abgerundetes Rechteck 66"/>
          <p:cNvSpPr/>
          <p:nvPr/>
        </p:nvSpPr>
        <p:spPr>
          <a:xfrm>
            <a:off x="918273" y="3570487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68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3113441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uppieren 68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70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3" name="Gerade Verbindung 72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hteck 73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hteck 76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Picture 2" descr="Bildergebnis für user with 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Wolkenförmige Legende 27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Oh, great, Adam already followed my invitation. </a:t>
            </a:r>
          </a:p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Tomorrow I will have a look if Eva also clicked the invitation link.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C:\Users\MoritzTheile\Desktop\Bild1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99"/>
          <a:stretch/>
        </p:blipFill>
        <p:spPr bwMode="auto">
          <a:xfrm>
            <a:off x="990427" y="984044"/>
            <a:ext cx="2328862" cy="8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331640" y="2348880"/>
            <a:ext cx="645670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500" dirty="0" smtClean="0"/>
              <a:t>Next </a:t>
            </a:r>
            <a:r>
              <a:rPr lang="de-DE" sz="11500" dirty="0" err="1" smtClean="0"/>
              <a:t>day</a:t>
            </a:r>
            <a:r>
              <a:rPr lang="de-DE" sz="11500" dirty="0" smtClean="0"/>
              <a:t>…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4962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588469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1283799" y="5723113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259632" y="6058162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7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590226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feld 37"/>
          <p:cNvSpPr txBox="1"/>
          <p:nvPr/>
        </p:nvSpPr>
        <p:spPr>
          <a:xfrm>
            <a:off x="2922049" y="5740680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2915816" y="6075729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Gekrümmte Verbindung 39"/>
          <p:cNvCxnSpPr>
            <a:endCxn id="34" idx="0"/>
          </p:cNvCxnSpPr>
          <p:nvPr/>
        </p:nvCxnSpPr>
        <p:spPr>
          <a:xfrm rot="5400000">
            <a:off x="1690534" y="5215229"/>
            <a:ext cx="275360" cy="74040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krümmte Verbindung 40"/>
          <p:cNvCxnSpPr>
            <a:endCxn id="38" idx="0"/>
          </p:cNvCxnSpPr>
          <p:nvPr/>
        </p:nvCxnSpPr>
        <p:spPr>
          <a:xfrm rot="16200000" flipH="1">
            <a:off x="2487940" y="5166825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1299343" y="5948991"/>
            <a:ext cx="24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Abgerundetes Rechteck 44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46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uppieren 46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4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1" name="Gerade Verbindung 5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hteck 51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4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hteck 54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2" name="Picture 2" descr="Bildergebnis für user with 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Wolkenförmige Legende 34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happened? 180€?!? Thats great! How come?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Pfeil nach rechts 42"/>
          <p:cNvSpPr/>
          <p:nvPr/>
        </p:nvSpPr>
        <p:spPr>
          <a:xfrm rot="5400000">
            <a:off x="4031940" y="5118511"/>
            <a:ext cx="1512168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feld 57"/>
          <p:cNvSpPr txBox="1"/>
          <p:nvPr/>
        </p:nvSpPr>
        <p:spPr>
          <a:xfrm>
            <a:off x="5148063" y="5109219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Scroll Down</a:t>
            </a:r>
            <a:endParaRPr lang="en-US" dirty="0"/>
          </a:p>
        </p:txBody>
      </p:sp>
      <p:sp>
        <p:nvSpPr>
          <p:cNvPr id="59" name="Textfeld 58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0" name="Gruppieren 59"/>
          <p:cNvGrpSpPr/>
          <p:nvPr/>
        </p:nvGrpSpPr>
        <p:grpSpPr>
          <a:xfrm>
            <a:off x="1043608" y="1145170"/>
            <a:ext cx="2332831" cy="2369778"/>
            <a:chOff x="1043608" y="1145170"/>
            <a:chExt cx="2332831" cy="2369778"/>
          </a:xfrm>
        </p:grpSpPr>
        <p:sp>
          <p:nvSpPr>
            <p:cNvPr id="61" name="Textfeld 60"/>
            <p:cNvSpPr txBox="1"/>
            <p:nvPr/>
          </p:nvSpPr>
          <p:spPr>
            <a:xfrm>
              <a:off x="1077516" y="1145170"/>
              <a:ext cx="229892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Nikolaus Teixeira</a:t>
              </a:r>
              <a:endPara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9647" y="1404632"/>
              <a:ext cx="1632917" cy="1433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Textfeld 62"/>
            <p:cNvSpPr txBox="1"/>
            <p:nvPr/>
          </p:nvSpPr>
          <p:spPr>
            <a:xfrm>
              <a:off x="1043608" y="2837840"/>
              <a:ext cx="2298923" cy="6771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hlinkClick r:id="rId10"/>
                </a:rPr>
                <a:t>http://willkommen-in.de/help</a:t>
              </a:r>
              <a:endPara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de-DE" sz="5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de-DE" sz="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de-DE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Creating a platform to channel help from citizens for refugees.</a:t>
              </a:r>
              <a:endPara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6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4602342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krümmte Verbindung 19"/>
          <p:cNvCxnSpPr>
            <a:stCxn id="24" idx="2"/>
            <a:endCxn id="32" idx="0"/>
          </p:cNvCxnSpPr>
          <p:nvPr/>
        </p:nvCxnSpPr>
        <p:spPr>
          <a:xfrm rot="5400000">
            <a:off x="865597" y="4782444"/>
            <a:ext cx="435740" cy="74563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259632" y="4440759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259632" y="4775808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3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605369" y="5373131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61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1218700" y="5373131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120€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6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2128022" y="5373131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Gekrümmte Verbindung 36"/>
          <p:cNvCxnSpPr>
            <a:stCxn id="24" idx="2"/>
            <a:endCxn id="34" idx="0"/>
          </p:cNvCxnSpPr>
          <p:nvPr/>
        </p:nvCxnSpPr>
        <p:spPr>
          <a:xfrm rot="5400000">
            <a:off x="1206727" y="5123574"/>
            <a:ext cx="435740" cy="6337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4" idx="2"/>
            <a:endCxn id="36" idx="0"/>
          </p:cNvCxnSpPr>
          <p:nvPr/>
        </p:nvCxnSpPr>
        <p:spPr>
          <a:xfrm rot="16200000" flipH="1">
            <a:off x="1644156" y="4749519"/>
            <a:ext cx="435740" cy="81148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461990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2922049" y="4458326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915816" y="4793375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Gekrümmte Verbindung 47"/>
          <p:cNvCxnSpPr>
            <a:endCxn id="23" idx="0"/>
          </p:cNvCxnSpPr>
          <p:nvPr/>
        </p:nvCxnSpPr>
        <p:spPr>
          <a:xfrm rot="5400000">
            <a:off x="1617422" y="3859763"/>
            <a:ext cx="397416" cy="764576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krümmte Verbindung 48"/>
          <p:cNvCxnSpPr>
            <a:endCxn id="41" idx="0"/>
          </p:cNvCxnSpPr>
          <p:nvPr/>
        </p:nvCxnSpPr>
        <p:spPr>
          <a:xfrm rot="16200000" flipH="1">
            <a:off x="2422615" y="3819145"/>
            <a:ext cx="414983" cy="863377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1259632" y="564150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2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Abgerundetes Rechteck 52"/>
          <p:cNvSpPr/>
          <p:nvPr/>
        </p:nvSpPr>
        <p:spPr>
          <a:xfrm>
            <a:off x="918273" y="3570487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54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3113441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uppieren 54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5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6" name="Gerade Verbindung 65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hteck 66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hteck 69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3" name="Picture 2" descr="Bildergebnis für user with 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Wolkenförmige Legende 43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Ah, thats why , Adam also invited some supporter and they donated. </a:t>
            </a:r>
          </a:p>
          <a:p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Amazing how this adds up!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6" name="Picture 2" descr="C:\Users\MoritzTheile\Desktop\Bild1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99"/>
          <a:stretch/>
        </p:blipFill>
        <p:spPr bwMode="auto">
          <a:xfrm>
            <a:off x="990427" y="984044"/>
            <a:ext cx="2328862" cy="8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84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4602342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krümmte Verbindung 19"/>
          <p:cNvCxnSpPr>
            <a:stCxn id="24" idx="2"/>
            <a:endCxn id="32" idx="0"/>
          </p:cNvCxnSpPr>
          <p:nvPr/>
        </p:nvCxnSpPr>
        <p:spPr>
          <a:xfrm rot="5400000">
            <a:off x="865597" y="4782444"/>
            <a:ext cx="435740" cy="74563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259632" y="4440759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259632" y="4775808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3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605369" y="5373131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61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1218700" y="5373131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120€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6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2128022" y="5373131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Gekrümmte Verbindung 36"/>
          <p:cNvCxnSpPr>
            <a:stCxn id="24" idx="2"/>
            <a:endCxn id="34" idx="0"/>
          </p:cNvCxnSpPr>
          <p:nvPr/>
        </p:nvCxnSpPr>
        <p:spPr>
          <a:xfrm rot="5400000">
            <a:off x="1206727" y="5123574"/>
            <a:ext cx="435740" cy="6337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4" idx="2"/>
            <a:endCxn id="36" idx="0"/>
          </p:cNvCxnSpPr>
          <p:nvPr/>
        </p:nvCxnSpPr>
        <p:spPr>
          <a:xfrm rot="16200000" flipH="1">
            <a:off x="1644156" y="4749519"/>
            <a:ext cx="435740" cy="81148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461990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2922049" y="4458326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915816" y="4793375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Gekrümmte Verbindung 47"/>
          <p:cNvCxnSpPr>
            <a:endCxn id="23" idx="0"/>
          </p:cNvCxnSpPr>
          <p:nvPr/>
        </p:nvCxnSpPr>
        <p:spPr>
          <a:xfrm rot="5400000">
            <a:off x="1617422" y="3859763"/>
            <a:ext cx="397416" cy="764576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krümmte Verbindung 48"/>
          <p:cNvCxnSpPr>
            <a:endCxn id="41" idx="0"/>
          </p:cNvCxnSpPr>
          <p:nvPr/>
        </p:nvCxnSpPr>
        <p:spPr>
          <a:xfrm rot="16200000" flipH="1">
            <a:off x="2422615" y="3819145"/>
            <a:ext cx="414983" cy="863377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1259632" y="564150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2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Abgerundetes Rechteck 52"/>
          <p:cNvSpPr/>
          <p:nvPr/>
        </p:nvSpPr>
        <p:spPr>
          <a:xfrm>
            <a:off x="918273" y="3570487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54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3113441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uppieren 54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5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6" name="Gerade Verbindung 65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hteck 66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hteck 69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Wolkenförmige Legende 43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Uh, I didn‘t contribute any money. Let me also donate. Lets say 10 €.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Pfeil nach rechts 44"/>
          <p:cNvSpPr/>
          <p:nvPr/>
        </p:nvSpPr>
        <p:spPr>
          <a:xfrm flipH="1">
            <a:off x="2446086" y="2979445"/>
            <a:ext cx="2125914" cy="526784"/>
          </a:xfrm>
          <a:prstGeom prst="rightArrow">
            <a:avLst>
              <a:gd name="adj1" fmla="val 50000"/>
              <a:gd name="adj2" fmla="val 110113"/>
            </a:avLst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3" name="Picture 2" descr="Bildergebnis für user with 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feld 45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7" name="Picture 2" descr="C:\Users\MoritzTheile\Desktop\Bild1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99"/>
          <a:stretch/>
        </p:blipFill>
        <p:spPr bwMode="auto">
          <a:xfrm>
            <a:off x="990427" y="984044"/>
            <a:ext cx="2328862" cy="8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1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Bildergebnis für user with mob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Wolkenförmige Legende 10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Yes,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guess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trust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Nikolaus, and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anyways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if he is not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acting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expect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 just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stop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donating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49" y="510580"/>
            <a:ext cx="3591988" cy="5187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feil nach rechts 14"/>
          <p:cNvSpPr/>
          <p:nvPr/>
        </p:nvSpPr>
        <p:spPr>
          <a:xfrm rot="20544429" flipH="1">
            <a:off x="2985619" y="3393369"/>
            <a:ext cx="1365475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63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89" name="Picture 1" descr="C:\Users\MoritzTheile\Desktop\Screenshot_2015-06-12-15-42-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95" y="238959"/>
            <a:ext cx="3600000" cy="6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gebnis für user with mob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Wolkenförmige Legende 10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OK, thats easy with Paypal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Instead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1 € I‘ll donate 10.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331640" y="1114797"/>
            <a:ext cx="21602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nikolaus@willkommen</a:t>
            </a:r>
            <a:r>
              <a:rPr lang="de-DE" sz="1200" dirty="0" smtClean="0"/>
              <a:t>-in.de</a:t>
            </a:r>
            <a:endParaRPr lang="en-US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2494401" y="1494876"/>
            <a:ext cx="63743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200" dirty="0" smtClean="0"/>
              <a:t>10,00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424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3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rade Verbindung 1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hteck 36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hteck 42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5865240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283799" y="5703657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259632" y="6038706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588280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feld 30"/>
          <p:cNvSpPr txBox="1"/>
          <p:nvPr/>
        </p:nvSpPr>
        <p:spPr>
          <a:xfrm>
            <a:off x="2922049" y="5721224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915816" y="6056273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Gekrümmte Verbindung 32"/>
          <p:cNvCxnSpPr>
            <a:endCxn id="28" idx="0"/>
          </p:cNvCxnSpPr>
          <p:nvPr/>
        </p:nvCxnSpPr>
        <p:spPr>
          <a:xfrm rot="5400000">
            <a:off x="1690534" y="5195773"/>
            <a:ext cx="275360" cy="74040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krümmte Verbindung 33"/>
          <p:cNvCxnSpPr>
            <a:endCxn id="31" idx="0"/>
          </p:cNvCxnSpPr>
          <p:nvPr/>
        </p:nvCxnSpPr>
        <p:spPr>
          <a:xfrm rot="16200000" flipH="1">
            <a:off x="2487940" y="5147369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47" name="Picture 2" descr="Bildergebnis für user with 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Wolkenförmige Legende 47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Makes Sense: 180 € of others plus 10 € from me makes 190 € all together.</a:t>
            </a:r>
          </a:p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should invite some more friends this really helps Nikolaus.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1043608" y="1145170"/>
            <a:ext cx="2332831" cy="2369778"/>
            <a:chOff x="1043608" y="1145170"/>
            <a:chExt cx="2332831" cy="2369778"/>
          </a:xfrm>
        </p:grpSpPr>
        <p:sp>
          <p:nvSpPr>
            <p:cNvPr id="46" name="Textfeld 45"/>
            <p:cNvSpPr txBox="1"/>
            <p:nvPr/>
          </p:nvSpPr>
          <p:spPr>
            <a:xfrm>
              <a:off x="1077516" y="1145170"/>
              <a:ext cx="229892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Nikolaus Teixeira</a:t>
              </a:r>
              <a:endPara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9647" y="1404632"/>
              <a:ext cx="1632917" cy="1433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feld 49"/>
            <p:cNvSpPr txBox="1"/>
            <p:nvPr/>
          </p:nvSpPr>
          <p:spPr>
            <a:xfrm>
              <a:off x="1043608" y="2837840"/>
              <a:ext cx="2298923" cy="6771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hlinkClick r:id="rId10"/>
                </a:rPr>
                <a:t>http://willkommen-in.de/help</a:t>
              </a:r>
              <a:endPara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de-DE" sz="5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de-DE" sz="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de-DE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Creating a platform to channel help from citizens for refugees.</a:t>
              </a:r>
              <a:endPara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9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331640" y="2348880"/>
            <a:ext cx="75162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500" dirty="0" smtClean="0"/>
              <a:t>Next </a:t>
            </a:r>
            <a:r>
              <a:rPr lang="de-DE" sz="11500" dirty="0" smtClean="0"/>
              <a:t>week…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5241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AutoShape 4" descr="imap://theile%40mtheile%2Ede@imap.1und1.de:993/fetch%3EUID%3E/INBOX%3E31996?part=1.2&amp;type=image/png&amp;filename=Screenshot_2015-07-02-16-07-35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6" descr="imap://theile%40mtheile%2Ede@imap.1und1.de:993/fetch%3EUID%3E/INBOX%3E31996?part=1.2&amp;type=image/png&amp;filename=Screenshot_2015-07-02-16-07-35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C:\Users\MoritzTheile\Desktop\Screenshot_2015-07-02-16-07-3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/>
          <a:stretch/>
        </p:blipFill>
        <p:spPr bwMode="auto">
          <a:xfrm>
            <a:off x="395536" y="476250"/>
            <a:ext cx="3600000" cy="617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hteck 15"/>
          <p:cNvSpPr/>
          <p:nvPr/>
        </p:nvSpPr>
        <p:spPr>
          <a:xfrm>
            <a:off x="472877" y="5229200"/>
            <a:ext cx="3379043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43"/>
          <p:cNvSpPr/>
          <p:nvPr/>
        </p:nvSpPr>
        <p:spPr>
          <a:xfrm>
            <a:off x="1048941" y="2060848"/>
            <a:ext cx="2514947" cy="710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Maria Richter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Bildergebnis für user with mob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Wolkenförmige Legende 9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Yes, sure I remember. I would really like to help Nikolaus. I heard about his platform on radio.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72877" y="4866317"/>
            <a:ext cx="73218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Maria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67544" y="1331476"/>
            <a:ext cx="33705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You can help Nikolaus on SupeYou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467544" y="2636912"/>
            <a:ext cx="3379043" cy="32932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Hi Markus,</a:t>
            </a:r>
          </a:p>
          <a:p>
            <a:endParaRPr lang="de-DE" sz="1200" dirty="0" smtClean="0"/>
          </a:p>
          <a:p>
            <a:r>
              <a:rPr lang="de-DE" sz="1200" dirty="0" smtClean="0"/>
              <a:t>remember? Last week we were talking about Nikolaus internet platform to channel help from germans for</a:t>
            </a:r>
            <a:r>
              <a:rPr lang="de-DE" sz="1200" dirty="0"/>
              <a:t> </a:t>
            </a:r>
            <a:r>
              <a:rPr lang="de-DE" sz="1200" dirty="0" smtClean="0"/>
              <a:t>refugees.</a:t>
            </a:r>
          </a:p>
          <a:p>
            <a:endParaRPr lang="de-DE" sz="1200" dirty="0" smtClean="0"/>
          </a:p>
          <a:p>
            <a:r>
              <a:rPr lang="de-DE" sz="1200" dirty="0" smtClean="0"/>
              <a:t>If you want to support him please follow my invitation below:</a:t>
            </a:r>
          </a:p>
          <a:p>
            <a:endParaRPr lang="de-DE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hlinkClick r:id="rId5"/>
              </a:rPr>
              <a:t>http://supeyou.com/?invit=3t345</a:t>
            </a:r>
            <a:endParaRPr lang="de-DE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/>
          </a:p>
          <a:p>
            <a:r>
              <a:rPr lang="de-DE" sz="1100" dirty="0" smtClean="0"/>
              <a:t>It‘s an interesting way to raise donations because you can follow how much money will be created by your invitations.</a:t>
            </a:r>
          </a:p>
          <a:p>
            <a:endParaRPr lang="de-DE" sz="1100" dirty="0"/>
          </a:p>
          <a:p>
            <a:r>
              <a:rPr lang="de-DE" sz="1100" dirty="0" smtClean="0"/>
              <a:t>Cu tomorrow,</a:t>
            </a:r>
          </a:p>
          <a:p>
            <a:endParaRPr lang="de-DE" sz="1100" dirty="0"/>
          </a:p>
          <a:p>
            <a:r>
              <a:rPr lang="de-DE" sz="1100" dirty="0" smtClean="0"/>
              <a:t>Maria</a:t>
            </a:r>
            <a:endParaRPr lang="de-DE" sz="1100" dirty="0"/>
          </a:p>
        </p:txBody>
      </p:sp>
      <p:sp>
        <p:nvSpPr>
          <p:cNvPr id="45" name="Pfeil nach rechts 44"/>
          <p:cNvSpPr/>
          <p:nvPr/>
        </p:nvSpPr>
        <p:spPr>
          <a:xfrm rot="20544429" flipH="1">
            <a:off x="2643240" y="3814264"/>
            <a:ext cx="1771873" cy="654297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3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rade Verbindung 1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hteck 36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3.506 </a:t>
            </a: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hteck 42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163" y="5865240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116457" y="5703657"/>
            <a:ext cx="451012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.470€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092290" y="6038706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251" y="588280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feld 30"/>
          <p:cNvSpPr txBox="1"/>
          <p:nvPr/>
        </p:nvSpPr>
        <p:spPr>
          <a:xfrm>
            <a:off x="1890611" y="5721224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884378" y="6056273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Gekrümmte Verbindung 32"/>
          <p:cNvCxnSpPr>
            <a:stCxn id="2" idx="2"/>
            <a:endCxn id="28" idx="0"/>
          </p:cNvCxnSpPr>
          <p:nvPr/>
        </p:nvCxnSpPr>
        <p:spPr>
          <a:xfrm rot="5400000">
            <a:off x="1653474" y="5158712"/>
            <a:ext cx="233435" cy="856455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krümmte Verbindung 33"/>
          <p:cNvCxnSpPr>
            <a:stCxn id="2" idx="2"/>
            <a:endCxn id="31" idx="0"/>
          </p:cNvCxnSpPr>
          <p:nvPr/>
        </p:nvCxnSpPr>
        <p:spPr>
          <a:xfrm rot="5400000">
            <a:off x="1988887" y="5511693"/>
            <a:ext cx="251002" cy="168061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47" name="Picture 2" descr="Bildergebnis für user with 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Wolkenförmige Legende 47"/>
          <p:cNvSpPr/>
          <p:nvPr/>
        </p:nvSpPr>
        <p:spPr>
          <a:xfrm>
            <a:off x="5508104" y="836711"/>
            <a:ext cx="1944998" cy="1728193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Wow, 3.506 €!</a:t>
            </a:r>
          </a:p>
          <a:p>
            <a:pPr algn="ctr"/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Lets see how this money was spend.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1043608" y="1145170"/>
            <a:ext cx="2332831" cy="2369778"/>
            <a:chOff x="1043608" y="1145170"/>
            <a:chExt cx="2332831" cy="2369778"/>
          </a:xfrm>
        </p:grpSpPr>
        <p:sp>
          <p:nvSpPr>
            <p:cNvPr id="46" name="Textfeld 45"/>
            <p:cNvSpPr txBox="1"/>
            <p:nvPr/>
          </p:nvSpPr>
          <p:spPr>
            <a:xfrm>
              <a:off x="1077516" y="1145170"/>
              <a:ext cx="229892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Nikolaus Teixeira</a:t>
              </a:r>
              <a:endPara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9647" y="1404632"/>
              <a:ext cx="1632917" cy="1433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feld 49"/>
            <p:cNvSpPr txBox="1"/>
            <p:nvPr/>
          </p:nvSpPr>
          <p:spPr>
            <a:xfrm>
              <a:off x="1043608" y="2837840"/>
              <a:ext cx="2298923" cy="6771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hlinkClick r:id="rId10"/>
                </a:rPr>
                <a:t>http://willkommen-in.de/help</a:t>
              </a:r>
              <a:endPara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de-DE" sz="5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de-DE" sz="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de-DE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Creating a platform to channel help from citizens for refugees.</a:t>
              </a:r>
              <a:endPara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4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623" y="58832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feld 50"/>
          <p:cNvSpPr txBox="1"/>
          <p:nvPr/>
        </p:nvSpPr>
        <p:spPr>
          <a:xfrm>
            <a:off x="2468983" y="5721630"/>
            <a:ext cx="417349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1011€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2355434" y="6056679"/>
            <a:ext cx="55841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Benedikt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995" y="588361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feld 53"/>
          <p:cNvSpPr txBox="1"/>
          <p:nvPr/>
        </p:nvSpPr>
        <p:spPr>
          <a:xfrm>
            <a:off x="3063327" y="572203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3041122" y="6057085"/>
            <a:ext cx="306742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Jens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Gekrümmte Verbindung 55"/>
          <p:cNvCxnSpPr>
            <a:stCxn id="2" idx="2"/>
            <a:endCxn id="51" idx="0"/>
          </p:cNvCxnSpPr>
          <p:nvPr/>
        </p:nvCxnSpPr>
        <p:spPr>
          <a:xfrm rot="16200000" flipH="1">
            <a:off x="2312334" y="5356306"/>
            <a:ext cx="251408" cy="479240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krümmte Verbindung 56"/>
          <p:cNvCxnSpPr>
            <a:stCxn id="2" idx="2"/>
            <a:endCxn id="54" idx="0"/>
          </p:cNvCxnSpPr>
          <p:nvPr/>
        </p:nvCxnSpPr>
        <p:spPr>
          <a:xfrm rot="16200000" flipH="1">
            <a:off x="2557606" y="5111034"/>
            <a:ext cx="251814" cy="970190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3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3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rade Verbindung 1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hteck 36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hteck 42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5865240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283799" y="5703657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259632" y="6038706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588280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feld 30"/>
          <p:cNvSpPr txBox="1"/>
          <p:nvPr/>
        </p:nvSpPr>
        <p:spPr>
          <a:xfrm>
            <a:off x="2922049" y="5721224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915816" y="6056273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Gekrümmte Verbindung 32"/>
          <p:cNvCxnSpPr>
            <a:endCxn id="28" idx="0"/>
          </p:cNvCxnSpPr>
          <p:nvPr/>
        </p:nvCxnSpPr>
        <p:spPr>
          <a:xfrm rot="5400000">
            <a:off x="1690534" y="5195773"/>
            <a:ext cx="275360" cy="74040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krümmte Verbindung 33"/>
          <p:cNvCxnSpPr>
            <a:endCxn id="31" idx="0"/>
          </p:cNvCxnSpPr>
          <p:nvPr/>
        </p:nvCxnSpPr>
        <p:spPr>
          <a:xfrm rot="16200000" flipH="1">
            <a:off x="2487940" y="5147369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47" name="Picture 2" descr="Bildergebnis für user with 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Wolkenförmige Legende 47"/>
          <p:cNvSpPr/>
          <p:nvPr/>
        </p:nvSpPr>
        <p:spPr>
          <a:xfrm>
            <a:off x="5579810" y="1052622"/>
            <a:ext cx="2448476" cy="1600277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What‘s that?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1043608" y="1145170"/>
            <a:ext cx="2332831" cy="2369778"/>
            <a:chOff x="1043608" y="1145170"/>
            <a:chExt cx="2332831" cy="2369778"/>
          </a:xfrm>
        </p:grpSpPr>
        <p:sp>
          <p:nvSpPr>
            <p:cNvPr id="46" name="Textfeld 45"/>
            <p:cNvSpPr txBox="1"/>
            <p:nvPr/>
          </p:nvSpPr>
          <p:spPr>
            <a:xfrm>
              <a:off x="1077516" y="1145170"/>
              <a:ext cx="229892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Nikolaus Teixeira</a:t>
              </a:r>
              <a:endPara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9647" y="1404632"/>
              <a:ext cx="1632917" cy="1433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feld 49"/>
            <p:cNvSpPr txBox="1"/>
            <p:nvPr/>
          </p:nvSpPr>
          <p:spPr>
            <a:xfrm>
              <a:off x="1043608" y="2837840"/>
              <a:ext cx="2298923" cy="6771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hlinkClick r:id="rId10"/>
                </a:rPr>
                <a:t>http://willkommen-in.de/help</a:t>
              </a:r>
              <a:endPara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de-DE" sz="5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de-DE" sz="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de-DE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Creating a platform to channel help from citizens for refugees.</a:t>
              </a:r>
              <a:endPara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5" name="Pfeil nach rechts 44"/>
          <p:cNvSpPr/>
          <p:nvPr/>
        </p:nvSpPr>
        <p:spPr>
          <a:xfrm rot="20907499" flipH="1">
            <a:off x="3445033" y="3311809"/>
            <a:ext cx="1373380" cy="526784"/>
          </a:xfrm>
          <a:prstGeom prst="rightArrow">
            <a:avLst>
              <a:gd name="adj1" fmla="val 50000"/>
              <a:gd name="adj2" fmla="val 110113"/>
            </a:avLst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2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Abgerundetes Rechteck 31"/>
          <p:cNvSpPr/>
          <p:nvPr/>
        </p:nvSpPr>
        <p:spPr>
          <a:xfrm>
            <a:off x="973141" y="5601047"/>
            <a:ext cx="2330046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&lt;</a:t>
            </a:r>
            <a:r>
              <a:rPr lang="de-DE" sz="1050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webcomponent</a:t>
            </a: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1050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url</a:t>
            </a: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=„</a:t>
            </a:r>
            <a:r>
              <a:rPr lang="de-DE" sz="1050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xyz</a:t>
            </a: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“/&gt;</a:t>
            </a:r>
            <a:endParaRPr lang="de-CH" sz="105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98418" y="532774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Show what you have generated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3696621" y="529224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1628800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/>
          <p:cNvGrpSpPr/>
          <p:nvPr/>
        </p:nvGrpSpPr>
        <p:grpSpPr>
          <a:xfrm>
            <a:off x="405061" y="4108720"/>
            <a:ext cx="3600000" cy="1192488"/>
            <a:chOff x="405061" y="3460648"/>
            <a:chExt cx="3600000" cy="1192488"/>
          </a:xfrm>
        </p:grpSpPr>
        <p:pic>
          <p:nvPicPr>
            <p:cNvPr id="21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Gerade Verbindung 23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hteck 24"/>
          <p:cNvSpPr/>
          <p:nvPr/>
        </p:nvSpPr>
        <p:spPr>
          <a:xfrm>
            <a:off x="973141" y="4487204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9"/>
          <p:cNvSpPr txBox="1">
            <a:spLocks noChangeArrowheads="1"/>
          </p:cNvSpPr>
          <p:nvPr/>
        </p:nvSpPr>
        <p:spPr bwMode="auto">
          <a:xfrm flipH="1">
            <a:off x="1900900" y="4221088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4247292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hteck 35"/>
          <p:cNvSpPr/>
          <p:nvPr/>
        </p:nvSpPr>
        <p:spPr>
          <a:xfrm>
            <a:off x="3200797" y="4247292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4437112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835252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755577" y="973753"/>
            <a:ext cx="28989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the code on bottom to embed this SupeYou result in your website.</a:t>
            </a:r>
            <a:endParaRPr lang="de-CH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feil nach unten 2"/>
          <p:cNvSpPr/>
          <p:nvPr/>
        </p:nvSpPr>
        <p:spPr>
          <a:xfrm>
            <a:off x="5151939" y="4975075"/>
            <a:ext cx="3096344" cy="1528167"/>
          </a:xfrm>
          <a:prstGeom prst="down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Embed code in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site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7" name="Picture 2" descr="Bildergebnis für user with mobi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Wolkenförmige Legende 27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Ah, thats nice. I can show what I have done for 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Nikolaus on 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 business website.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0" name="Gruppieren 29"/>
          <p:cNvGrpSpPr/>
          <p:nvPr/>
        </p:nvGrpSpPr>
        <p:grpSpPr>
          <a:xfrm>
            <a:off x="1043608" y="1779302"/>
            <a:ext cx="2332831" cy="2369778"/>
            <a:chOff x="1043608" y="1145170"/>
            <a:chExt cx="2332831" cy="2369778"/>
          </a:xfrm>
        </p:grpSpPr>
        <p:sp>
          <p:nvSpPr>
            <p:cNvPr id="33" name="Textfeld 32"/>
            <p:cNvSpPr txBox="1"/>
            <p:nvPr/>
          </p:nvSpPr>
          <p:spPr>
            <a:xfrm>
              <a:off x="1077516" y="1145170"/>
              <a:ext cx="229892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Nikolaus Teixeira</a:t>
              </a:r>
              <a:endPara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9647" y="1404632"/>
              <a:ext cx="1632917" cy="1433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feld 34"/>
            <p:cNvSpPr txBox="1"/>
            <p:nvPr/>
          </p:nvSpPr>
          <p:spPr>
            <a:xfrm>
              <a:off x="1043608" y="2837840"/>
              <a:ext cx="2298923" cy="6771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hlinkClick r:id="rId8"/>
                </a:rPr>
                <a:t>http://willkommen-in.de/help</a:t>
              </a:r>
              <a:endPara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de-DE" sz="5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de-DE" sz="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de-DE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Creating a platform to channel help from citizens for refugees.</a:t>
              </a:r>
              <a:endPara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3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93" y="620688"/>
            <a:ext cx="8451406" cy="483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7332687" y="1359818"/>
            <a:ext cx="1152128" cy="29238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Our CSR-</a:t>
            </a: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Contribution</a:t>
            </a:r>
            <a:endParaRPr lang="de-DE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332687" y="2492772"/>
            <a:ext cx="1152128" cy="29238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Our CSR-</a:t>
            </a: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Contribution</a:t>
            </a:r>
            <a:endParaRPr lang="de-DE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483768" y="5529277"/>
            <a:ext cx="4320480" cy="1140083"/>
          </a:xfrm>
          <a:prstGeom prst="wedgeRoundRectCallout">
            <a:avLst>
              <a:gd name="adj1" fmla="val -14788"/>
              <a:gd name="adj2" fmla="val -13821"/>
              <a:gd name="adj3" fmla="val 16667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sum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money is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constantly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updated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someone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clicks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the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will be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added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  Markus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invitated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supporter.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235" y="4005064"/>
            <a:ext cx="883573" cy="118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llipse 1"/>
          <p:cNvSpPr/>
          <p:nvPr/>
        </p:nvSpPr>
        <p:spPr>
          <a:xfrm>
            <a:off x="6756623" y="3068959"/>
            <a:ext cx="2232248" cy="26642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8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bgerundetes Rechteck 1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395935" y="5645342"/>
            <a:ext cx="3592957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41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3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rade Verbindung 1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hteck 36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hteck 42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Bildergebnis für user with mobi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Wolkenförmige Legende 9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Ahh, a video, lets see…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1043608" y="1145170"/>
            <a:ext cx="2332831" cy="2369778"/>
            <a:chOff x="1043608" y="1145170"/>
            <a:chExt cx="2332831" cy="2369778"/>
          </a:xfrm>
        </p:grpSpPr>
        <p:sp>
          <p:nvSpPr>
            <p:cNvPr id="30" name="Textfeld 29"/>
            <p:cNvSpPr txBox="1"/>
            <p:nvPr/>
          </p:nvSpPr>
          <p:spPr>
            <a:xfrm>
              <a:off x="1077516" y="1145170"/>
              <a:ext cx="229892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Nikolaus Teixeira</a:t>
              </a:r>
              <a:endPara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9647" y="1404632"/>
              <a:ext cx="1632917" cy="1433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feld 30"/>
            <p:cNvSpPr txBox="1"/>
            <p:nvPr/>
          </p:nvSpPr>
          <p:spPr>
            <a:xfrm>
              <a:off x="1043608" y="2837840"/>
              <a:ext cx="2298923" cy="6771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hlinkClick r:id="rId9"/>
                </a:rPr>
                <a:t>http://willkommen-in.de/help</a:t>
              </a:r>
              <a:endPara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de-DE" sz="5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de-DE" sz="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de-DE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Creating a platform to channel help from citizens for refugees.</a:t>
              </a:r>
              <a:endPara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Gleichschenkliges Dreieck 14"/>
          <p:cNvSpPr/>
          <p:nvPr/>
        </p:nvSpPr>
        <p:spPr>
          <a:xfrm rot="5400000">
            <a:off x="1912069" y="1900330"/>
            <a:ext cx="648072" cy="441812"/>
          </a:xfrm>
          <a:prstGeom prst="triangl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feil nach rechts 33"/>
          <p:cNvSpPr/>
          <p:nvPr/>
        </p:nvSpPr>
        <p:spPr>
          <a:xfrm rot="1176722" flipH="1">
            <a:off x="2470182" y="2295261"/>
            <a:ext cx="1889027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31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uppieren 43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5" name="Rechteck 44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feld 46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hteck 53"/>
          <p:cNvSpPr/>
          <p:nvPr/>
        </p:nvSpPr>
        <p:spPr>
          <a:xfrm>
            <a:off x="398418" y="532774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Video Nikolaus Teixeira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5" name="Textfeld 7"/>
          <p:cNvSpPr txBox="1">
            <a:spLocks noChangeArrowheads="1"/>
          </p:cNvSpPr>
          <p:nvPr/>
        </p:nvSpPr>
        <p:spPr bwMode="auto">
          <a:xfrm>
            <a:off x="3696621" y="529224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20239"/>
            <a:ext cx="3588420" cy="2033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bgerundete rechteckige Legende 16"/>
          <p:cNvSpPr/>
          <p:nvPr/>
        </p:nvSpPr>
        <p:spPr>
          <a:xfrm>
            <a:off x="4716016" y="541774"/>
            <a:ext cx="4248472" cy="5335498"/>
          </a:xfrm>
          <a:prstGeom prst="wedgeRoundRectCallout">
            <a:avLst>
              <a:gd name="adj1" fmla="val -101199"/>
              <a:gd name="adj2" fmla="val -3442"/>
              <a:gd name="adj3" fmla="val 16667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Hallo, </a:t>
            </a:r>
          </a:p>
          <a:p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mein Name ist Nikolaus Teixeira. </a:t>
            </a:r>
          </a:p>
          <a:p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Meine Mission ist es Flüchtlingen zu helfen. Dafür betreue und entwickle ich mit meinem Team die Seite willkommen-in.de. Mit 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der 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Seite wird die unglaubliche Hilfsbereitschaft aus der Bevölkerung für Flüchtlinge an die richtigen Stellen gebracht. 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Für 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weitere Informationen klickt einfach den Link unten.</a:t>
            </a: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Um die Seite weiter zu betreuen braucht mein Team Deine Unterstützung. Ein Euro/Monat und eine 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persönliche Einladung 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 einige Deiner Freunde würden uns helfen mit 100% bei der Sache zu bleiben.</a:t>
            </a:r>
          </a:p>
          <a:p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Ich garantiere persönlich, dass alle Spenden gemäß meiner Mission eingesetzt 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werden und werde 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die Verwendung detailliert veröffentlichen.</a:t>
            </a:r>
          </a:p>
          <a:p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265056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bgerundetes Rechteck 1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395935" y="5645342"/>
            <a:ext cx="3592957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41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3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rade Verbindung 1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hteck 36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hteck 42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Bildergebnis für user with mobi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Wolkenförmige Legende 9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probably the info link Nikolaus was talking about. Lets see.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1043608" y="1145170"/>
            <a:ext cx="2332831" cy="2369778"/>
            <a:chOff x="1043608" y="1145170"/>
            <a:chExt cx="2332831" cy="2369778"/>
          </a:xfrm>
        </p:grpSpPr>
        <p:sp>
          <p:nvSpPr>
            <p:cNvPr id="30" name="Textfeld 29"/>
            <p:cNvSpPr txBox="1"/>
            <p:nvPr/>
          </p:nvSpPr>
          <p:spPr>
            <a:xfrm>
              <a:off x="1077516" y="1145170"/>
              <a:ext cx="229892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Nikolaus Teixeira</a:t>
              </a:r>
              <a:endPara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9647" y="1404632"/>
              <a:ext cx="1632917" cy="1433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feld 30"/>
            <p:cNvSpPr txBox="1"/>
            <p:nvPr/>
          </p:nvSpPr>
          <p:spPr>
            <a:xfrm>
              <a:off x="1043608" y="2837840"/>
              <a:ext cx="2298923" cy="6771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hlinkClick r:id="rId9"/>
                </a:rPr>
                <a:t>http://willkommen-in.de/help</a:t>
              </a:r>
              <a:endPara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de-DE" sz="5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de-DE" sz="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de-DE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Creating a platform to channel help from citizens for refugees.</a:t>
              </a:r>
              <a:endPara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Gleichschenkliges Dreieck 14"/>
          <p:cNvSpPr/>
          <p:nvPr/>
        </p:nvSpPr>
        <p:spPr>
          <a:xfrm rot="5400000">
            <a:off x="1912069" y="1900330"/>
            <a:ext cx="648072" cy="441812"/>
          </a:xfrm>
          <a:prstGeom prst="triangl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feil nach rechts 33"/>
          <p:cNvSpPr/>
          <p:nvPr/>
        </p:nvSpPr>
        <p:spPr>
          <a:xfrm flipH="1">
            <a:off x="3044378" y="2636912"/>
            <a:ext cx="1383606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641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8"/>
          <a:stretch/>
        </p:blipFill>
        <p:spPr bwMode="auto">
          <a:xfrm>
            <a:off x="59626" y="476672"/>
            <a:ext cx="9025888" cy="4800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hteck 15"/>
          <p:cNvSpPr/>
          <p:nvPr/>
        </p:nvSpPr>
        <p:spPr>
          <a:xfrm>
            <a:off x="539552" y="1332012"/>
            <a:ext cx="6624736" cy="303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t" anchorCtr="0"/>
          <a:lstStyle/>
          <a:p>
            <a:pPr algn="just"/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Spende ans Team</a:t>
            </a:r>
          </a:p>
          <a:p>
            <a:pPr algn="just"/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Wir sind das Team, dass diese Seite aufgebaut hat. Ohne Eure Unterstützung müssen wir unser Engagement trotz riesiger </a:t>
            </a:r>
            <a:r>
              <a:rPr lang="de-DE" sz="1200" u="sng" dirty="0" smtClean="0">
                <a:solidFill>
                  <a:srgbClr val="0066CC"/>
                </a:solidFill>
              </a:rPr>
              <a:t>Erfolge</a:t>
            </a:r>
            <a:r>
              <a:rPr lang="de-DE" sz="1200" dirty="0" smtClean="0">
                <a:solidFill>
                  <a:srgbClr val="0066CC"/>
                </a:solidFill>
              </a:rPr>
              <a:t>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bald einstellen. Bitte benutzt die SupeYou-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HeroCards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unten, um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uns zu helfen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und Eure Freunde zum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Helfen aufzurufen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just"/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Wir garantieren über jeden eingesammelten Euro </a:t>
            </a:r>
            <a:r>
              <a:rPr lang="de-DE" sz="1200" u="sng" dirty="0">
                <a:solidFill>
                  <a:srgbClr val="0066CC"/>
                </a:solidFill>
              </a:rPr>
              <a:t>Rechenschaft abzulegen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und jeden Euro für willkommen-in.de einzusetzen.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Überflüssiges Geld leiten wir an Hilfsorganisationen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für Flüchtlinge weiter.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spielt keine Rolle an welches Teammitglied eine Spende geht. Wir arbeiten als Team und entscheiden gemeinsam wie das Geld am besten eingesetzt wird.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1891308" cy="16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454" y="3343980"/>
            <a:ext cx="1650226" cy="156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17360"/>
            <a:ext cx="1802485" cy="156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195244" y="4581128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20.439€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062795" y="4581128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105.897€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967190" y="4547220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5.294€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Pfeil nach rechts 9"/>
          <p:cNvSpPr/>
          <p:nvPr/>
        </p:nvSpPr>
        <p:spPr>
          <a:xfrm flipH="1">
            <a:off x="5220072" y="5733256"/>
            <a:ext cx="2268252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Press Back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button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2" descr="Bildergebnis für user with mobi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615" y="5013176"/>
            <a:ext cx="702825" cy="141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7847037" y="6439848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Wolkenförmige Legende 12"/>
          <p:cNvSpPr/>
          <p:nvPr/>
        </p:nvSpPr>
        <p:spPr>
          <a:xfrm>
            <a:off x="7236296" y="4127028"/>
            <a:ext cx="1728192" cy="887711"/>
          </a:xfrm>
          <a:prstGeom prst="cloudCallout">
            <a:avLst>
              <a:gd name="adj1" fmla="val -10909"/>
              <a:gd name="adj2" fmla="val 61537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Makes sense to me.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48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bgerundetes Rechteck 1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sp>
        <p:nvSpPr>
          <p:cNvPr id="19" name="Pfeil nach rechts 18"/>
          <p:cNvSpPr/>
          <p:nvPr/>
        </p:nvSpPr>
        <p:spPr>
          <a:xfrm rot="5400000">
            <a:off x="4031940" y="5118511"/>
            <a:ext cx="1512168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5148063" y="5109219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Scroll Down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398418" y="5645342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41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3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rade Verbindung 1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hteck 36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hteck 42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Bildergebnis für user with mobi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Wolkenförmige Legende 9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Sounds all good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ell I would like to help him, but how does it work?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1043608" y="1145170"/>
            <a:ext cx="2332831" cy="2369778"/>
            <a:chOff x="1043608" y="1145170"/>
            <a:chExt cx="2332831" cy="2369778"/>
          </a:xfrm>
        </p:grpSpPr>
        <p:sp>
          <p:nvSpPr>
            <p:cNvPr id="30" name="Textfeld 29"/>
            <p:cNvSpPr txBox="1"/>
            <p:nvPr/>
          </p:nvSpPr>
          <p:spPr>
            <a:xfrm>
              <a:off x="1077516" y="1145170"/>
              <a:ext cx="229892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Nikolaus Teixeira</a:t>
              </a:r>
              <a:endPara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9647" y="1404632"/>
              <a:ext cx="1632917" cy="1433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feld 30"/>
            <p:cNvSpPr txBox="1"/>
            <p:nvPr/>
          </p:nvSpPr>
          <p:spPr>
            <a:xfrm>
              <a:off x="1043608" y="2837840"/>
              <a:ext cx="2298923" cy="6771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hlinkClick r:id="rId9"/>
                </a:rPr>
                <a:t>http://willkommen-in.de/help</a:t>
              </a:r>
              <a:endPara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de-DE" sz="5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de-DE" sz="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de-DE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Creating a platform to channel help from citizens for refugees.</a:t>
              </a:r>
              <a:endPara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Gleichschenkliges Dreieck 14"/>
          <p:cNvSpPr/>
          <p:nvPr/>
        </p:nvSpPr>
        <p:spPr>
          <a:xfrm rot="5400000">
            <a:off x="1912069" y="1900330"/>
            <a:ext cx="648072" cy="441812"/>
          </a:xfrm>
          <a:prstGeom prst="triangl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794262" y="1579439"/>
            <a:ext cx="28083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a few invitations you can generate an enormous amount of money. And the best thing is, that you can visually see how your invitation spreads.</a:t>
            </a:r>
            <a:r>
              <a:rPr lang="de-CH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might look like this:</a:t>
            </a:r>
            <a:endParaRPr lang="de-DE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98418" y="1059477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573433" y="3600811"/>
            <a:ext cx="3206479" cy="2492485"/>
            <a:chOff x="573433" y="3600811"/>
            <a:chExt cx="3206479" cy="2492485"/>
          </a:xfrm>
        </p:grpSpPr>
        <p:pic>
          <p:nvPicPr>
            <p:cNvPr id="9218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505" y="4026278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krümmte Verbindung 10"/>
            <p:cNvCxnSpPr>
              <a:stCxn id="30" idx="2"/>
              <a:endCxn id="34" idx="0"/>
            </p:cNvCxnSpPr>
            <p:nvPr/>
          </p:nvCxnSpPr>
          <p:spPr>
            <a:xfrm rot="5400000">
              <a:off x="865597" y="4206380"/>
              <a:ext cx="435740" cy="745634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1322711" y="3864695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1259632" y="4199744"/>
              <a:ext cx="393304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Adam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2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63" y="4958650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Gekrümmte Verbindung 32"/>
            <p:cNvCxnSpPr>
              <a:endCxn id="53" idx="0"/>
            </p:cNvCxnSpPr>
            <p:nvPr/>
          </p:nvCxnSpPr>
          <p:spPr>
            <a:xfrm rot="5400000">
              <a:off x="516766" y="5348339"/>
              <a:ext cx="385031" cy="2737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605369" y="4797067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7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961" y="4958650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feld 37"/>
            <p:cNvSpPr txBox="1"/>
            <p:nvPr/>
          </p:nvSpPr>
          <p:spPr>
            <a:xfrm>
              <a:off x="1282167" y="4797067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40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816" y="4958650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feld 40"/>
            <p:cNvSpPr txBox="1"/>
            <p:nvPr/>
          </p:nvSpPr>
          <p:spPr>
            <a:xfrm>
              <a:off x="2128022" y="4797067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3" name="Gekrümmte Verbindung 42"/>
            <p:cNvCxnSpPr>
              <a:stCxn id="30" idx="2"/>
              <a:endCxn id="38" idx="0"/>
            </p:cNvCxnSpPr>
            <p:nvPr/>
          </p:nvCxnSpPr>
          <p:spPr>
            <a:xfrm rot="5400000">
              <a:off x="1203996" y="4544779"/>
              <a:ext cx="435740" cy="68836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krümmte Verbindung 45"/>
            <p:cNvCxnSpPr>
              <a:stCxn id="30" idx="2"/>
              <a:endCxn id="41" idx="0"/>
            </p:cNvCxnSpPr>
            <p:nvPr/>
          </p:nvCxnSpPr>
          <p:spPr>
            <a:xfrm rot="16200000" flipH="1">
              <a:off x="1644156" y="4173455"/>
              <a:ext cx="435740" cy="811484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425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feld 52"/>
            <p:cNvSpPr txBox="1"/>
            <p:nvPr/>
          </p:nvSpPr>
          <p:spPr>
            <a:xfrm>
              <a:off x="602631" y="5542223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5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223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feld 55"/>
            <p:cNvSpPr txBox="1"/>
            <p:nvPr/>
          </p:nvSpPr>
          <p:spPr>
            <a:xfrm>
              <a:off x="1279429" y="5542223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8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1021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feld 58"/>
            <p:cNvSpPr txBox="1"/>
            <p:nvPr/>
          </p:nvSpPr>
          <p:spPr>
            <a:xfrm>
              <a:off x="1956227" y="5542223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1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236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feld 61"/>
            <p:cNvSpPr txBox="1"/>
            <p:nvPr/>
          </p:nvSpPr>
          <p:spPr>
            <a:xfrm>
              <a:off x="918442" y="5534799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4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034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feld 64"/>
            <p:cNvSpPr txBox="1"/>
            <p:nvPr/>
          </p:nvSpPr>
          <p:spPr>
            <a:xfrm>
              <a:off x="1595240" y="5534799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7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32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feld 67"/>
            <p:cNvSpPr txBox="1"/>
            <p:nvPr/>
          </p:nvSpPr>
          <p:spPr>
            <a:xfrm>
              <a:off x="2195736" y="5534799"/>
              <a:ext cx="348420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1" name="Gekrümmte Verbindung 70"/>
            <p:cNvCxnSpPr>
              <a:endCxn id="62" idx="0"/>
            </p:cNvCxnSpPr>
            <p:nvPr/>
          </p:nvCxnSpPr>
          <p:spPr>
            <a:xfrm rot="5400000">
              <a:off x="976409" y="5118708"/>
              <a:ext cx="463405" cy="36877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krümmte Verbindung 73"/>
            <p:cNvCxnSpPr>
              <a:stCxn id="37" idx="2"/>
              <a:endCxn id="56" idx="0"/>
            </p:cNvCxnSpPr>
            <p:nvPr/>
          </p:nvCxnSpPr>
          <p:spPr>
            <a:xfrm rot="16200000" flipH="1">
              <a:off x="1202013" y="5325061"/>
              <a:ext cx="402598" cy="3172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krümmte Verbindung 76"/>
            <p:cNvCxnSpPr>
              <a:stCxn id="37" idx="2"/>
              <a:endCxn id="65" idx="0"/>
            </p:cNvCxnSpPr>
            <p:nvPr/>
          </p:nvCxnSpPr>
          <p:spPr>
            <a:xfrm rot="16200000" flipH="1">
              <a:off x="1346398" y="5180676"/>
              <a:ext cx="395174" cy="313072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krümmte Verbindung 80"/>
            <p:cNvCxnSpPr>
              <a:stCxn id="40" idx="2"/>
              <a:endCxn id="68" idx="0"/>
            </p:cNvCxnSpPr>
            <p:nvPr/>
          </p:nvCxnSpPr>
          <p:spPr>
            <a:xfrm rot="16200000" flipH="1">
              <a:off x="2104038" y="5268891"/>
              <a:ext cx="395174" cy="136642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krümmte Verbindung 83"/>
            <p:cNvCxnSpPr>
              <a:stCxn id="40" idx="2"/>
              <a:endCxn id="59" idx="0"/>
            </p:cNvCxnSpPr>
            <p:nvPr/>
          </p:nvCxnSpPr>
          <p:spPr>
            <a:xfrm rot="5400000">
              <a:off x="1946107" y="5255026"/>
              <a:ext cx="402598" cy="17179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3689" y="4043845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8" name="Gekrümmte Verbindung 87"/>
            <p:cNvCxnSpPr>
              <a:stCxn id="90" idx="2"/>
              <a:endCxn id="92" idx="0"/>
            </p:cNvCxnSpPr>
            <p:nvPr/>
          </p:nvCxnSpPr>
          <p:spPr>
            <a:xfrm rot="5400000">
              <a:off x="2711172" y="4478259"/>
              <a:ext cx="435740" cy="237011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feld 88"/>
            <p:cNvSpPr txBox="1"/>
            <p:nvPr/>
          </p:nvSpPr>
          <p:spPr>
            <a:xfrm>
              <a:off x="2922049" y="3882262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2915816" y="4217311"/>
              <a:ext cx="2634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Eva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91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0049" y="4976217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feld 91"/>
            <p:cNvSpPr txBox="1"/>
            <p:nvPr/>
          </p:nvSpPr>
          <p:spPr>
            <a:xfrm>
              <a:off x="2705255" y="4814634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94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5360" y="4976217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feld 94"/>
            <p:cNvSpPr txBox="1"/>
            <p:nvPr/>
          </p:nvSpPr>
          <p:spPr>
            <a:xfrm>
              <a:off x="3160566" y="4814634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7" name="Gekrümmte Verbindung 96"/>
            <p:cNvCxnSpPr>
              <a:stCxn id="90" idx="2"/>
              <a:endCxn id="95" idx="0"/>
            </p:cNvCxnSpPr>
            <p:nvPr/>
          </p:nvCxnSpPr>
          <p:spPr>
            <a:xfrm rot="16200000" flipH="1">
              <a:off x="2938827" y="4487614"/>
              <a:ext cx="435740" cy="218300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5135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feld 98"/>
            <p:cNvSpPr txBox="1"/>
            <p:nvPr/>
          </p:nvSpPr>
          <p:spPr>
            <a:xfrm>
              <a:off x="2780341" y="5542223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01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946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Textfeld 101"/>
            <p:cNvSpPr txBox="1"/>
            <p:nvPr/>
          </p:nvSpPr>
          <p:spPr>
            <a:xfrm>
              <a:off x="3096152" y="5534799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04" name="Gekrümmte Verbindung 103"/>
            <p:cNvCxnSpPr>
              <a:stCxn id="94" idx="2"/>
              <a:endCxn id="102" idx="0"/>
            </p:cNvCxnSpPr>
            <p:nvPr/>
          </p:nvCxnSpPr>
          <p:spPr>
            <a:xfrm rot="5400000">
              <a:off x="3062070" y="5331020"/>
              <a:ext cx="377607" cy="29950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krümmte Verbindung 104"/>
            <p:cNvCxnSpPr>
              <a:stCxn id="94" idx="2"/>
              <a:endCxn id="99" idx="0"/>
            </p:cNvCxnSpPr>
            <p:nvPr/>
          </p:nvCxnSpPr>
          <p:spPr>
            <a:xfrm rot="5400000">
              <a:off x="2883220" y="5159594"/>
              <a:ext cx="385031" cy="38022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6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215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Textfeld 106"/>
            <p:cNvSpPr txBox="1"/>
            <p:nvPr/>
          </p:nvSpPr>
          <p:spPr>
            <a:xfrm>
              <a:off x="3500421" y="5542223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20€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13" name="Gekrümmte Verbindung 112"/>
            <p:cNvCxnSpPr>
              <a:stCxn id="94" idx="2"/>
              <a:endCxn id="107" idx="0"/>
            </p:cNvCxnSpPr>
            <p:nvPr/>
          </p:nvCxnSpPr>
          <p:spPr>
            <a:xfrm rot="16200000" flipH="1">
              <a:off x="3260492" y="5162547"/>
              <a:ext cx="385031" cy="374319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/>
          </p:nvSpPr>
          <p:spPr>
            <a:xfrm>
              <a:off x="573433" y="578189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9" name="Textfeld 138"/>
            <p:cNvSpPr txBox="1"/>
            <p:nvPr/>
          </p:nvSpPr>
          <p:spPr>
            <a:xfrm>
              <a:off x="1249904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0" name="Textfeld 139"/>
            <p:cNvSpPr txBox="1"/>
            <p:nvPr/>
          </p:nvSpPr>
          <p:spPr>
            <a:xfrm>
              <a:off x="1561262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1" name="Textfeld 140"/>
            <p:cNvSpPr txBox="1"/>
            <p:nvPr/>
          </p:nvSpPr>
          <p:spPr>
            <a:xfrm>
              <a:off x="2745416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2" name="Textfeld 141"/>
            <p:cNvSpPr txBox="1"/>
            <p:nvPr/>
          </p:nvSpPr>
          <p:spPr>
            <a:xfrm>
              <a:off x="3062632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3465496" y="578189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44" name="Gekrümmte Verbindung 143"/>
            <p:cNvCxnSpPr>
              <a:endCxn id="23" idx="0"/>
            </p:cNvCxnSpPr>
            <p:nvPr/>
          </p:nvCxnSpPr>
          <p:spPr>
            <a:xfrm rot="5400000">
              <a:off x="1679823" y="3348981"/>
              <a:ext cx="263883" cy="767544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krümmte Verbindung 146"/>
            <p:cNvCxnSpPr>
              <a:endCxn id="89" idx="0"/>
            </p:cNvCxnSpPr>
            <p:nvPr/>
          </p:nvCxnSpPr>
          <p:spPr>
            <a:xfrm rot="16200000" flipH="1">
              <a:off x="2487940" y="3308407"/>
              <a:ext cx="281450" cy="866259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8" y="2376466"/>
            <a:ext cx="28003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Bildergebnis für user with mobi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Wolkenförmige Legende 69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Oh, that‘ s interesting. I can invite friends and see how much we spend all together.  Let‘s see…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Pfeil nach rechts 72"/>
          <p:cNvSpPr/>
          <p:nvPr/>
        </p:nvSpPr>
        <p:spPr>
          <a:xfrm rot="5400000" flipH="1">
            <a:off x="4069282" y="4942506"/>
            <a:ext cx="1437483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feld 74"/>
          <p:cNvSpPr txBox="1"/>
          <p:nvPr/>
        </p:nvSpPr>
        <p:spPr>
          <a:xfrm>
            <a:off x="5148063" y="5109219"/>
            <a:ext cx="10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Scroll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398418" y="5645342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43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Abgerundetes Rechteck 43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45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uppieren 45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47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Gerade Verbindung 49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hteck 50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3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hteck 53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Pfeil nach rechts 21"/>
          <p:cNvSpPr/>
          <p:nvPr/>
        </p:nvSpPr>
        <p:spPr>
          <a:xfrm rot="20544429" flipH="1">
            <a:off x="3315680" y="4751649"/>
            <a:ext cx="1365475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" name="Picture 2" descr="Bildergebnis für user with mobi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Wolkenförmige Legende 25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 I‘ll invite someone. I want to see if they donate.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Gruppieren 27"/>
          <p:cNvGrpSpPr/>
          <p:nvPr/>
        </p:nvGrpSpPr>
        <p:grpSpPr>
          <a:xfrm>
            <a:off x="1043608" y="1145170"/>
            <a:ext cx="2332831" cy="2369778"/>
            <a:chOff x="1043608" y="1145170"/>
            <a:chExt cx="2332831" cy="2369778"/>
          </a:xfrm>
        </p:grpSpPr>
        <p:sp>
          <p:nvSpPr>
            <p:cNvPr id="29" name="Textfeld 28"/>
            <p:cNvSpPr txBox="1"/>
            <p:nvPr/>
          </p:nvSpPr>
          <p:spPr>
            <a:xfrm>
              <a:off x="1077516" y="1145170"/>
              <a:ext cx="229892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Nikolaus Teixeira</a:t>
              </a:r>
              <a:endPara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9647" y="1404632"/>
              <a:ext cx="1632917" cy="1433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feld 30"/>
            <p:cNvSpPr txBox="1"/>
            <p:nvPr/>
          </p:nvSpPr>
          <p:spPr>
            <a:xfrm>
              <a:off x="1043608" y="2837840"/>
              <a:ext cx="2298923" cy="6771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hlinkClick r:id="rId9"/>
                </a:rPr>
                <a:t>http://willkommen-in.de/help</a:t>
              </a:r>
              <a:endPara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de-DE" sz="5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de-DE" sz="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de-DE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Creating a platform to channel help from citizens for refugees.</a:t>
              </a:r>
              <a:endPara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99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1200</Words>
  <Application>Microsoft Office PowerPoint</Application>
  <PresentationFormat>Bildschirmpräsentation (4:3)</PresentationFormat>
  <Paragraphs>328</Paragraphs>
  <Slides>23</Slides>
  <Notes>0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Larissa</vt:lpstr>
      <vt:lpstr>Scenario „Entry via Invitation“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Swisscom (Schweiz)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Theile Moritz, ITS-FIN-CON-INV (EXT)</dc:creator>
  <cp:lastModifiedBy>MoritzTheile</cp:lastModifiedBy>
  <cp:revision>532</cp:revision>
  <dcterms:created xsi:type="dcterms:W3CDTF">2013-04-03T19:36:09Z</dcterms:created>
  <dcterms:modified xsi:type="dcterms:W3CDTF">2015-08-13T10:29:24Z</dcterms:modified>
</cp:coreProperties>
</file>