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7" r:id="rId2"/>
    <p:sldId id="353" r:id="rId3"/>
    <p:sldId id="374" r:id="rId4"/>
    <p:sldId id="377" r:id="rId5"/>
    <p:sldId id="378" r:id="rId6"/>
    <p:sldId id="376" r:id="rId7"/>
    <p:sldId id="375" r:id="rId8"/>
    <p:sldId id="344" r:id="rId9"/>
    <p:sldId id="383" r:id="rId10"/>
    <p:sldId id="345" r:id="rId11"/>
    <p:sldId id="390" r:id="rId12"/>
    <p:sldId id="387" r:id="rId13"/>
    <p:sldId id="393" r:id="rId14"/>
    <p:sldId id="386" r:id="rId15"/>
    <p:sldId id="384" r:id="rId16"/>
    <p:sldId id="391" r:id="rId17"/>
    <p:sldId id="392" r:id="rId18"/>
    <p:sldId id="389" r:id="rId19"/>
    <p:sldId id="385" r:id="rId20"/>
    <p:sldId id="347" r:id="rId21"/>
    <p:sldId id="368" r:id="rId22"/>
    <p:sldId id="350" r:id="rId23"/>
    <p:sldId id="352" r:id="rId24"/>
    <p:sldId id="370" r:id="rId25"/>
    <p:sldId id="369" r:id="rId26"/>
    <p:sldId id="382" r:id="rId27"/>
    <p:sldId id="354" r:id="rId28"/>
    <p:sldId id="380" r:id="rId29"/>
    <p:sldId id="381" r:id="rId30"/>
    <p:sldId id="379" r:id="rId31"/>
    <p:sldId id="356" r:id="rId32"/>
    <p:sldId id="358" r:id="rId33"/>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66CC"/>
    <a:srgbClr val="63A8C7"/>
    <a:srgbClr val="FFFF99"/>
    <a:srgbClr val="FEE4A2"/>
    <a:srgbClr val="00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3" autoAdjust="0"/>
    <p:restoredTop sz="94660"/>
  </p:normalViewPr>
  <p:slideViewPr>
    <p:cSldViewPr>
      <p:cViewPr>
        <p:scale>
          <a:sx n="106" d="100"/>
          <a:sy n="106" d="100"/>
        </p:scale>
        <p:origin x="-1272"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lvl1pPr>
              <a:defRPr/>
            </a:lvl1pPr>
          </a:lstStyle>
          <a:p>
            <a:pPr>
              <a:defRPr/>
            </a:pPr>
            <a:fld id="{3755498F-9498-4BAB-9C70-039D3B771BFA}" type="datetimeFigureOut">
              <a:rPr lang="de-CH"/>
              <a:pPr>
                <a:defRPr/>
              </a:pPr>
              <a:t>20.08.2015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AA57D32-7E5F-4730-B996-ED8F7E3E8DA6}" type="slidenum">
              <a:rPr lang="de-CH"/>
              <a:pPr>
                <a:defRPr/>
              </a:pPr>
              <a:t>‹Nr.›</a:t>
            </a:fld>
            <a:endParaRPr lang="de-CH"/>
          </a:p>
        </p:txBody>
      </p:sp>
    </p:spTree>
    <p:extLst>
      <p:ext uri="{BB962C8B-B14F-4D97-AF65-F5344CB8AC3E}">
        <p14:creationId xmlns:p14="http://schemas.microsoft.com/office/powerpoint/2010/main" val="146473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3D83B86A-8733-4146-B0EA-31F5140A4AA1}" type="datetimeFigureOut">
              <a:rPr lang="de-CH"/>
              <a:pPr>
                <a:defRPr/>
              </a:pPr>
              <a:t>20.08.2015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A541733-49CC-4CEA-A6F7-FF1F8805D67A}" type="slidenum">
              <a:rPr lang="de-CH"/>
              <a:pPr>
                <a:defRPr/>
              </a:pPr>
              <a:t>‹Nr.›</a:t>
            </a:fld>
            <a:endParaRPr lang="de-CH"/>
          </a:p>
        </p:txBody>
      </p:sp>
    </p:spTree>
    <p:extLst>
      <p:ext uri="{BB962C8B-B14F-4D97-AF65-F5344CB8AC3E}">
        <p14:creationId xmlns:p14="http://schemas.microsoft.com/office/powerpoint/2010/main" val="183786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E0470868-F630-4CEF-B760-7EDD92F79678}" type="datetimeFigureOut">
              <a:rPr lang="de-CH"/>
              <a:pPr>
                <a:defRPr/>
              </a:pPr>
              <a:t>20.08.2015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6E37B4C8-9DF1-40BE-96D3-AA0264427141}" type="slidenum">
              <a:rPr lang="de-CH"/>
              <a:pPr>
                <a:defRPr/>
              </a:pPr>
              <a:t>‹Nr.›</a:t>
            </a:fld>
            <a:endParaRPr lang="de-CH"/>
          </a:p>
        </p:txBody>
      </p:sp>
    </p:spTree>
    <p:extLst>
      <p:ext uri="{BB962C8B-B14F-4D97-AF65-F5344CB8AC3E}">
        <p14:creationId xmlns:p14="http://schemas.microsoft.com/office/powerpoint/2010/main" val="203422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DEE4727D-FD90-4A36-AD5A-BC983ED7D13D}" type="datetimeFigureOut">
              <a:rPr lang="de-CH"/>
              <a:pPr>
                <a:defRPr/>
              </a:pPr>
              <a:t>20.08.2015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308D704-A3FB-469A-BBC2-5320AE2E3A02}" type="slidenum">
              <a:rPr lang="de-CH"/>
              <a:pPr>
                <a:defRPr/>
              </a:pPr>
              <a:t>‹Nr.›</a:t>
            </a:fld>
            <a:endParaRPr lang="de-CH"/>
          </a:p>
        </p:txBody>
      </p:sp>
    </p:spTree>
    <p:extLst>
      <p:ext uri="{BB962C8B-B14F-4D97-AF65-F5344CB8AC3E}">
        <p14:creationId xmlns:p14="http://schemas.microsoft.com/office/powerpoint/2010/main" val="287293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pPr>
              <a:defRPr/>
            </a:pPr>
            <a:fld id="{D1D8272E-6C2D-4CCF-8FDB-7325FD2D70B8}" type="datetimeFigureOut">
              <a:rPr lang="de-CH"/>
              <a:pPr>
                <a:defRPr/>
              </a:pPr>
              <a:t>20.08.2015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786293E-EE4D-472B-8A25-E37C4891A604}" type="slidenum">
              <a:rPr lang="de-CH"/>
              <a:pPr>
                <a:defRPr/>
              </a:pPr>
              <a:t>‹Nr.›</a:t>
            </a:fld>
            <a:endParaRPr lang="de-CH"/>
          </a:p>
        </p:txBody>
      </p:sp>
    </p:spTree>
    <p:extLst>
      <p:ext uri="{BB962C8B-B14F-4D97-AF65-F5344CB8AC3E}">
        <p14:creationId xmlns:p14="http://schemas.microsoft.com/office/powerpoint/2010/main" val="106741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3"/>
          <p:cNvSpPr>
            <a:spLocks noGrp="1"/>
          </p:cNvSpPr>
          <p:nvPr>
            <p:ph type="dt" sz="half" idx="10"/>
          </p:nvPr>
        </p:nvSpPr>
        <p:spPr/>
        <p:txBody>
          <a:bodyPr/>
          <a:lstStyle>
            <a:lvl1pPr>
              <a:defRPr/>
            </a:lvl1pPr>
          </a:lstStyle>
          <a:p>
            <a:pPr>
              <a:defRPr/>
            </a:pPr>
            <a:fld id="{C74731F3-BBEC-4FE5-9823-BC6228F3E48A}" type="datetimeFigureOut">
              <a:rPr lang="de-CH"/>
              <a:pPr>
                <a:defRPr/>
              </a:pPr>
              <a:t>20.08.2015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C2E486B9-E117-4B45-92D3-FF80A297AAB1}" type="slidenum">
              <a:rPr lang="de-CH"/>
              <a:pPr>
                <a:defRPr/>
              </a:pPr>
              <a:t>‹Nr.›</a:t>
            </a:fld>
            <a:endParaRPr lang="de-CH"/>
          </a:p>
        </p:txBody>
      </p:sp>
    </p:spTree>
    <p:extLst>
      <p:ext uri="{BB962C8B-B14F-4D97-AF65-F5344CB8AC3E}">
        <p14:creationId xmlns:p14="http://schemas.microsoft.com/office/powerpoint/2010/main" val="5153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3"/>
          <p:cNvSpPr>
            <a:spLocks noGrp="1"/>
          </p:cNvSpPr>
          <p:nvPr>
            <p:ph type="dt" sz="half" idx="10"/>
          </p:nvPr>
        </p:nvSpPr>
        <p:spPr/>
        <p:txBody>
          <a:bodyPr/>
          <a:lstStyle>
            <a:lvl1pPr>
              <a:defRPr/>
            </a:lvl1pPr>
          </a:lstStyle>
          <a:p>
            <a:pPr>
              <a:defRPr/>
            </a:pPr>
            <a:fld id="{096CF1A5-1B16-4A3E-97B9-96989C1F17F8}" type="datetimeFigureOut">
              <a:rPr lang="de-CH"/>
              <a:pPr>
                <a:defRPr/>
              </a:pPr>
              <a:t>20.08.2015</a:t>
            </a:fld>
            <a:endParaRPr lang="de-CH"/>
          </a:p>
        </p:txBody>
      </p:sp>
      <p:sp>
        <p:nvSpPr>
          <p:cNvPr id="8" name="Fußzeilenplatzhalter 4"/>
          <p:cNvSpPr>
            <a:spLocks noGrp="1"/>
          </p:cNvSpPr>
          <p:nvPr>
            <p:ph type="ftr" sz="quarter" idx="11"/>
          </p:nvPr>
        </p:nvSpPr>
        <p:spPr/>
        <p:txBody>
          <a:bodyPr/>
          <a:lstStyle>
            <a:lvl1pPr>
              <a:defRPr/>
            </a:lvl1pPr>
          </a:lstStyle>
          <a:p>
            <a:pPr>
              <a:defRPr/>
            </a:pPr>
            <a:endParaRPr lang="de-CH"/>
          </a:p>
        </p:txBody>
      </p:sp>
      <p:sp>
        <p:nvSpPr>
          <p:cNvPr id="9" name="Foliennummernplatzhalter 5"/>
          <p:cNvSpPr>
            <a:spLocks noGrp="1"/>
          </p:cNvSpPr>
          <p:nvPr>
            <p:ph type="sldNum" sz="quarter" idx="12"/>
          </p:nvPr>
        </p:nvSpPr>
        <p:spPr/>
        <p:txBody>
          <a:bodyPr/>
          <a:lstStyle>
            <a:lvl1pPr>
              <a:defRPr/>
            </a:lvl1pPr>
          </a:lstStyle>
          <a:p>
            <a:pPr>
              <a:defRPr/>
            </a:pPr>
            <a:fld id="{0028D830-F244-42D4-8D44-B148E9D27F1C}" type="slidenum">
              <a:rPr lang="de-CH"/>
              <a:pPr>
                <a:defRPr/>
              </a:pPr>
              <a:t>‹Nr.›</a:t>
            </a:fld>
            <a:endParaRPr lang="de-CH"/>
          </a:p>
        </p:txBody>
      </p:sp>
    </p:spTree>
    <p:extLst>
      <p:ext uri="{BB962C8B-B14F-4D97-AF65-F5344CB8AC3E}">
        <p14:creationId xmlns:p14="http://schemas.microsoft.com/office/powerpoint/2010/main" val="148808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3"/>
          <p:cNvSpPr>
            <a:spLocks noGrp="1"/>
          </p:cNvSpPr>
          <p:nvPr>
            <p:ph type="dt" sz="half" idx="10"/>
          </p:nvPr>
        </p:nvSpPr>
        <p:spPr/>
        <p:txBody>
          <a:bodyPr/>
          <a:lstStyle>
            <a:lvl1pPr>
              <a:defRPr/>
            </a:lvl1pPr>
          </a:lstStyle>
          <a:p>
            <a:pPr>
              <a:defRPr/>
            </a:pPr>
            <a:fld id="{24B69C97-00B1-4E34-A0FA-1EA6D2C5B2FA}" type="datetimeFigureOut">
              <a:rPr lang="de-CH"/>
              <a:pPr>
                <a:defRPr/>
              </a:pPr>
              <a:t>20.08.2015</a:t>
            </a:fld>
            <a:endParaRPr lang="de-CH"/>
          </a:p>
        </p:txBody>
      </p:sp>
      <p:sp>
        <p:nvSpPr>
          <p:cNvPr id="4" name="Fußzeilenplatzhalter 4"/>
          <p:cNvSpPr>
            <a:spLocks noGrp="1"/>
          </p:cNvSpPr>
          <p:nvPr>
            <p:ph type="ftr" sz="quarter" idx="11"/>
          </p:nvPr>
        </p:nvSpPr>
        <p:spPr/>
        <p:txBody>
          <a:bodyPr/>
          <a:lstStyle>
            <a:lvl1pPr>
              <a:defRPr/>
            </a:lvl1pPr>
          </a:lstStyle>
          <a:p>
            <a:pPr>
              <a:defRPr/>
            </a:pPr>
            <a:endParaRPr lang="de-CH"/>
          </a:p>
        </p:txBody>
      </p:sp>
      <p:sp>
        <p:nvSpPr>
          <p:cNvPr id="5" name="Foliennummernplatzhalter 5"/>
          <p:cNvSpPr>
            <a:spLocks noGrp="1"/>
          </p:cNvSpPr>
          <p:nvPr>
            <p:ph type="sldNum" sz="quarter" idx="12"/>
          </p:nvPr>
        </p:nvSpPr>
        <p:spPr/>
        <p:txBody>
          <a:bodyPr/>
          <a:lstStyle>
            <a:lvl1pPr>
              <a:defRPr/>
            </a:lvl1pPr>
          </a:lstStyle>
          <a:p>
            <a:pPr>
              <a:defRPr/>
            </a:pPr>
            <a:fld id="{1C8D54D9-5622-402A-B669-2F79ED3A03F1}" type="slidenum">
              <a:rPr lang="de-CH"/>
              <a:pPr>
                <a:defRPr/>
              </a:pPr>
              <a:t>‹Nr.›</a:t>
            </a:fld>
            <a:endParaRPr lang="de-CH"/>
          </a:p>
        </p:txBody>
      </p:sp>
    </p:spTree>
    <p:extLst>
      <p:ext uri="{BB962C8B-B14F-4D97-AF65-F5344CB8AC3E}">
        <p14:creationId xmlns:p14="http://schemas.microsoft.com/office/powerpoint/2010/main" val="151875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524465AF-9B7E-42EC-A0A0-602F77A4D68C}" type="datetimeFigureOut">
              <a:rPr lang="de-CH"/>
              <a:pPr>
                <a:defRPr/>
              </a:pPr>
              <a:t>20.08.2015</a:t>
            </a:fld>
            <a:endParaRPr lang="de-CH"/>
          </a:p>
        </p:txBody>
      </p:sp>
      <p:sp>
        <p:nvSpPr>
          <p:cNvPr id="3" name="Fußzeilenplatzhalter 4"/>
          <p:cNvSpPr>
            <a:spLocks noGrp="1"/>
          </p:cNvSpPr>
          <p:nvPr>
            <p:ph type="ftr" sz="quarter" idx="11"/>
          </p:nvPr>
        </p:nvSpPr>
        <p:spPr/>
        <p:txBody>
          <a:bodyPr/>
          <a:lstStyle>
            <a:lvl1pPr>
              <a:defRPr/>
            </a:lvl1pPr>
          </a:lstStyle>
          <a:p>
            <a:pPr>
              <a:defRPr/>
            </a:pPr>
            <a:endParaRPr lang="de-CH"/>
          </a:p>
        </p:txBody>
      </p:sp>
      <p:sp>
        <p:nvSpPr>
          <p:cNvPr id="4" name="Foliennummernplatzhalter 5"/>
          <p:cNvSpPr>
            <a:spLocks noGrp="1"/>
          </p:cNvSpPr>
          <p:nvPr>
            <p:ph type="sldNum" sz="quarter" idx="12"/>
          </p:nvPr>
        </p:nvSpPr>
        <p:spPr/>
        <p:txBody>
          <a:bodyPr/>
          <a:lstStyle>
            <a:lvl1pPr>
              <a:defRPr/>
            </a:lvl1pPr>
          </a:lstStyle>
          <a:p>
            <a:pPr>
              <a:defRPr/>
            </a:pPr>
            <a:fld id="{9FEFEF2F-3C3C-45E9-95CF-0CC94332580D}" type="slidenum">
              <a:rPr lang="de-CH"/>
              <a:pPr>
                <a:defRPr/>
              </a:pPr>
              <a:t>‹Nr.›</a:t>
            </a:fld>
            <a:endParaRPr lang="de-CH"/>
          </a:p>
        </p:txBody>
      </p:sp>
    </p:spTree>
    <p:extLst>
      <p:ext uri="{BB962C8B-B14F-4D97-AF65-F5344CB8AC3E}">
        <p14:creationId xmlns:p14="http://schemas.microsoft.com/office/powerpoint/2010/main" val="413473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12DFF62D-EA97-428F-B3C4-E37412BA5B03}" type="datetimeFigureOut">
              <a:rPr lang="de-CH"/>
              <a:pPr>
                <a:defRPr/>
              </a:pPr>
              <a:t>20.08.2015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99A940F0-D728-4F13-8F25-05240A15FE7F}" type="slidenum">
              <a:rPr lang="de-CH"/>
              <a:pPr>
                <a:defRPr/>
              </a:pPr>
              <a:t>‹Nr.›</a:t>
            </a:fld>
            <a:endParaRPr lang="de-CH"/>
          </a:p>
        </p:txBody>
      </p:sp>
    </p:spTree>
    <p:extLst>
      <p:ext uri="{BB962C8B-B14F-4D97-AF65-F5344CB8AC3E}">
        <p14:creationId xmlns:p14="http://schemas.microsoft.com/office/powerpoint/2010/main" val="389003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CH"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8B455AC0-D609-4DA9-96A5-DE4EBD004DCB}" type="datetimeFigureOut">
              <a:rPr lang="de-CH"/>
              <a:pPr>
                <a:defRPr/>
              </a:pPr>
              <a:t>20.08.2015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2745C8EF-E3C2-48A7-AFDC-16253C1B595C}" type="slidenum">
              <a:rPr lang="de-CH"/>
              <a:pPr>
                <a:defRPr/>
              </a:pPr>
              <a:t>‹Nr.›</a:t>
            </a:fld>
            <a:endParaRPr lang="de-CH"/>
          </a:p>
        </p:txBody>
      </p:sp>
    </p:spTree>
    <p:extLst>
      <p:ext uri="{BB962C8B-B14F-4D97-AF65-F5344CB8AC3E}">
        <p14:creationId xmlns:p14="http://schemas.microsoft.com/office/powerpoint/2010/main" val="162590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endParaRPr lang="de-CH" altLang="de-DE" smtClean="0"/>
          </a:p>
        </p:txBody>
      </p:sp>
      <p:sp>
        <p:nvSpPr>
          <p:cNvPr id="1027" name="Textplatzhalt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endParaRPr lang="de-CH" altLang="de-DE" smtClean="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004B817-C7C7-40B4-83D8-12C9F6BD9FF5}" type="datetimeFigureOut">
              <a:rPr lang="de-CH"/>
              <a:pPr>
                <a:defRPr/>
              </a:pPr>
              <a:t>20.08.2015</a:t>
            </a:fld>
            <a:endParaRPr lang="de-CH"/>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CH"/>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0AF8485-9F41-4471-8A5D-E892B5D00DFE}"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jpeg"/><Relationship Id="rId7"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upeyou.com/?invit=3t345"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hyperlink" Target="http://willkommen-in-muenchen.de/" TargetMode="External"/><Relationship Id="rId4" Type="http://schemas.openxmlformats.org/officeDocument/2006/relationships/image" Target="../media/image14.pn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hyperlink" Target="http://willkommen-in-muenchen.de/" TargetMode="Externa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Scenario „Entry via Invitation“</a:t>
            </a:r>
            <a:endParaRPr lang="en-US" dirty="0"/>
          </a:p>
        </p:txBody>
      </p:sp>
      <p:sp>
        <p:nvSpPr>
          <p:cNvPr id="3" name="Textfeld 2"/>
          <p:cNvSpPr txBox="1"/>
          <p:nvPr/>
        </p:nvSpPr>
        <p:spPr>
          <a:xfrm>
            <a:off x="611560" y="1988840"/>
            <a:ext cx="8208912" cy="1384995"/>
          </a:xfrm>
          <a:prstGeom prst="rect">
            <a:avLst/>
          </a:prstGeom>
          <a:noFill/>
        </p:spPr>
        <p:txBody>
          <a:bodyPr wrap="square" rtlCol="0">
            <a:spAutoFit/>
          </a:bodyPr>
          <a:lstStyle/>
          <a:p>
            <a:pPr>
              <a:lnSpc>
                <a:spcPct val="150000"/>
              </a:lnSpc>
            </a:pPr>
            <a:r>
              <a:rPr lang="de-DE" sz="2800" dirty="0" smtClean="0">
                <a:solidFill>
                  <a:schemeClr val="tx1">
                    <a:lumMod val="50000"/>
                    <a:lumOff val="50000"/>
                  </a:schemeClr>
                </a:solidFill>
              </a:rPr>
              <a:t>This </a:t>
            </a:r>
            <a:r>
              <a:rPr lang="de-DE" sz="2800" dirty="0" err="1" smtClean="0">
                <a:solidFill>
                  <a:schemeClr val="tx1">
                    <a:lumMod val="50000"/>
                    <a:lumOff val="50000"/>
                  </a:schemeClr>
                </a:solidFill>
              </a:rPr>
              <a:t>scenario</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describes</a:t>
            </a:r>
            <a:r>
              <a:rPr lang="de-DE" sz="2800" dirty="0" smtClean="0">
                <a:solidFill>
                  <a:schemeClr val="tx1">
                    <a:lumMod val="50000"/>
                    <a:lumOff val="50000"/>
                  </a:schemeClr>
                </a:solidFill>
              </a:rPr>
              <a:t> Markus </a:t>
            </a:r>
            <a:r>
              <a:rPr lang="de-DE" sz="2800" dirty="0" err="1" smtClean="0">
                <a:solidFill>
                  <a:schemeClr val="tx1">
                    <a:lumMod val="50000"/>
                    <a:lumOff val="50000"/>
                  </a:schemeClr>
                </a:solidFill>
              </a:rPr>
              <a:t>following</a:t>
            </a:r>
            <a:r>
              <a:rPr lang="de-DE" sz="2800" dirty="0" smtClean="0">
                <a:solidFill>
                  <a:schemeClr val="tx1">
                    <a:lumMod val="50000"/>
                    <a:lumOff val="50000"/>
                  </a:schemeClr>
                </a:solidFill>
              </a:rPr>
              <a:t> an invitation from his </a:t>
            </a:r>
            <a:r>
              <a:rPr lang="de-DE" sz="2800" dirty="0" err="1" smtClean="0">
                <a:solidFill>
                  <a:schemeClr val="tx1">
                    <a:lumMod val="50000"/>
                    <a:lumOff val="50000"/>
                  </a:schemeClr>
                </a:solidFill>
              </a:rPr>
              <a:t>friend</a:t>
            </a:r>
            <a:r>
              <a:rPr lang="de-DE" sz="2800" dirty="0" smtClean="0">
                <a:solidFill>
                  <a:schemeClr val="tx1">
                    <a:lumMod val="50000"/>
                    <a:lumOff val="50000"/>
                  </a:schemeClr>
                </a:solidFill>
              </a:rPr>
              <a:t> Maria. Markus is a </a:t>
            </a:r>
            <a:r>
              <a:rPr lang="de-DE" sz="2800" dirty="0" err="1" smtClean="0">
                <a:solidFill>
                  <a:schemeClr val="tx1">
                    <a:lumMod val="50000"/>
                    <a:lumOff val="50000"/>
                  </a:schemeClr>
                </a:solidFill>
              </a:rPr>
              <a:t>Munich</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citizen</a:t>
            </a:r>
            <a:r>
              <a:rPr lang="de-DE" sz="2800" dirty="0" smtClean="0">
                <a:solidFill>
                  <a:schemeClr val="tx1">
                    <a:lumMod val="50000"/>
                    <a:lumOff val="50000"/>
                  </a:schemeClr>
                </a:solidFill>
              </a:rPr>
              <a:t>.</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4276929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4" name="Abgerundetes Rechteck 43"/>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5"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uppieren 45"/>
          <p:cNvGrpSpPr/>
          <p:nvPr/>
        </p:nvGrpSpPr>
        <p:grpSpPr>
          <a:xfrm>
            <a:off x="405061" y="3460648"/>
            <a:ext cx="3600000" cy="1192488"/>
            <a:chOff x="405061" y="3460648"/>
            <a:chExt cx="3600000" cy="1192488"/>
          </a:xfrm>
        </p:grpSpPr>
        <p:pic>
          <p:nvPicPr>
            <p:cNvPr id="4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Gerade Verbindung 49"/>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1" name="Rechteck 50"/>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echteck 53"/>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22" name="Pfeil nach rechts 21"/>
          <p:cNvSpPr/>
          <p:nvPr/>
        </p:nvSpPr>
        <p:spPr>
          <a:xfrm rot="20544429" flipH="1">
            <a:off x="3315680" y="475164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25"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6" name="Wolkenförmige Legende 25"/>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 I‘ll invite someone. I want to see if they donate.</a:t>
            </a:r>
            <a:endParaRPr lang="en-US" sz="1400" dirty="0">
              <a:solidFill>
                <a:schemeClr val="tx1">
                  <a:lumMod val="65000"/>
                  <a:lumOff val="35000"/>
                </a:schemeClr>
              </a:solidFill>
            </a:endParaRPr>
          </a:p>
        </p:txBody>
      </p:sp>
      <p:sp>
        <p:nvSpPr>
          <p:cNvPr id="27" name="Textfeld 26"/>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28" name="Gruppieren 27"/>
          <p:cNvGrpSpPr/>
          <p:nvPr/>
        </p:nvGrpSpPr>
        <p:grpSpPr>
          <a:xfrm>
            <a:off x="1043608" y="1145170"/>
            <a:ext cx="2332831" cy="2369778"/>
            <a:chOff x="1043608" y="1145170"/>
            <a:chExt cx="2332831" cy="2369778"/>
          </a:xfrm>
        </p:grpSpPr>
        <p:sp>
          <p:nvSpPr>
            <p:cNvPr id="29" name="Textfeld 28"/>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479995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OK, if it‘s recommendet I will choose this option.</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1487650" y="1263930"/>
            <a:ext cx="1415772" cy="338554"/>
          </a:xfrm>
          <a:prstGeom prst="rect">
            <a:avLst/>
          </a:prstGeom>
          <a:noFill/>
        </p:spPr>
        <p:txBody>
          <a:bodyPr wrap="none" rtlCol="0">
            <a:spAutoFit/>
          </a:bodyPr>
          <a:lstStyle/>
          <a:p>
            <a:r>
              <a:rPr lang="de-DE" sz="1600" dirty="0" smtClean="0">
                <a:solidFill>
                  <a:schemeClr val="bg1">
                    <a:lumMod val="50000"/>
                  </a:schemeClr>
                </a:solidFill>
              </a:rPr>
              <a:t>Please choose:</a:t>
            </a:r>
            <a:endParaRPr lang="en-US" sz="1600" dirty="0">
              <a:solidFill>
                <a:schemeClr val="bg1">
                  <a:lumMod val="50000"/>
                </a:schemeClr>
              </a:solidFill>
            </a:endParaRPr>
          </a:p>
        </p:txBody>
      </p:sp>
      <p:sp>
        <p:nvSpPr>
          <p:cNvPr id="18" name="Textfeld 17"/>
          <p:cNvSpPr txBox="1"/>
          <p:nvPr/>
        </p:nvSpPr>
        <p:spPr>
          <a:xfrm>
            <a:off x="1475656" y="2887107"/>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3074" name="Picture 2" descr="C:\Users\MoritzTheile\Downloads\user_808080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177" y="202785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MoritzTheile\Downloads\users_808080_4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177" y="2827784"/>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Gerade Verbindung 9"/>
          <p:cNvCxnSpPr/>
          <p:nvPr/>
        </p:nvCxnSpPr>
        <p:spPr>
          <a:xfrm>
            <a:off x="395536" y="191683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395536" y="263691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395536" y="3456183"/>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Pfeil nach rechts 28"/>
          <p:cNvSpPr/>
          <p:nvPr/>
        </p:nvSpPr>
        <p:spPr>
          <a:xfrm rot="1133182" flipH="1">
            <a:off x="3165710" y="2348101"/>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
        <p:nvSpPr>
          <p:cNvPr id="26" name="Textfeld 25"/>
          <p:cNvSpPr txBox="1"/>
          <p:nvPr/>
        </p:nvSpPr>
        <p:spPr>
          <a:xfrm>
            <a:off x="1468327" y="1988840"/>
            <a:ext cx="1796197" cy="507831"/>
          </a:xfrm>
          <a:prstGeom prst="rect">
            <a:avLst/>
          </a:prstGeom>
          <a:noFill/>
        </p:spPr>
        <p:txBody>
          <a:bodyPr wrap="none" rtlCol="0">
            <a:spAutoFit/>
          </a:bodyPr>
          <a:lstStyle/>
          <a:p>
            <a:r>
              <a:rPr lang="de-DE" sz="1600" dirty="0" smtClean="0">
                <a:solidFill>
                  <a:schemeClr val="bg1">
                    <a:lumMod val="50000"/>
                  </a:schemeClr>
                </a:solidFill>
              </a:rPr>
              <a:t>Invite single person</a:t>
            </a:r>
          </a:p>
          <a:p>
            <a:r>
              <a:rPr lang="de-DE" sz="1100" dirty="0" smtClean="0">
                <a:solidFill>
                  <a:schemeClr val="bg1">
                    <a:lumMod val="50000"/>
                  </a:schemeClr>
                </a:solidFill>
              </a:rPr>
              <a:t>(recommendet)</a:t>
            </a:r>
            <a:endParaRPr lang="en-US" sz="1600" dirty="0">
              <a:solidFill>
                <a:schemeClr val="bg1">
                  <a:lumMod val="50000"/>
                </a:schemeClr>
              </a:solidFill>
            </a:endParaRPr>
          </a:p>
        </p:txBody>
      </p:sp>
    </p:spTree>
    <p:extLst>
      <p:ext uri="{BB962C8B-B14F-4D97-AF65-F5344CB8AC3E}">
        <p14:creationId xmlns:p14="http://schemas.microsoft.com/office/powerpoint/2010/main" val="3510986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Her name is Anna. Why do I have to type it in? No idea :-(</a:t>
            </a:r>
          </a:p>
          <a:p>
            <a:r>
              <a:rPr lang="de-DE" sz="1400" dirty="0" smtClean="0">
                <a:solidFill>
                  <a:schemeClr val="tx1">
                    <a:lumMod val="65000"/>
                    <a:lumOff val="35000"/>
                  </a:schemeClr>
                </a:solidFill>
              </a:rPr>
              <a:t>I‘ll use email.</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2870273" cy="338554"/>
          </a:xfrm>
          <a:prstGeom prst="rect">
            <a:avLst/>
          </a:prstGeom>
          <a:noFill/>
        </p:spPr>
        <p:txBody>
          <a:bodyPr wrap="none" rtlCol="0">
            <a:spAutoFit/>
          </a:bodyPr>
          <a:lstStyle/>
          <a:p>
            <a:r>
              <a:rPr lang="de-DE" sz="1600" dirty="0" smtClean="0">
                <a:solidFill>
                  <a:schemeClr val="bg1">
                    <a:lumMod val="50000"/>
                  </a:schemeClr>
                </a:solidFill>
              </a:rPr>
              <a:t>What‘s the name of the person?</a:t>
            </a:r>
            <a:endParaRPr lang="en-US" sz="1600" dirty="0">
              <a:solidFill>
                <a:schemeClr val="bg1">
                  <a:lumMod val="50000"/>
                </a:schemeClr>
              </a:solidFill>
            </a:endParaRPr>
          </a:p>
        </p:txBody>
      </p:sp>
      <p:sp>
        <p:nvSpPr>
          <p:cNvPr id="22" name="Abgerundetes Rechteck 21"/>
          <p:cNvSpPr/>
          <p:nvPr/>
        </p:nvSpPr>
        <p:spPr>
          <a:xfrm>
            <a:off x="973141" y="1772816"/>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1050" dirty="0" smtClean="0">
                <a:solidFill>
                  <a:schemeClr val="accent1">
                    <a:lumMod val="75000"/>
                  </a:schemeClr>
                </a:solidFill>
                <a:latin typeface="Century" pitchFamily="18" charset="0"/>
                <a:cs typeface="Arial" charset="0"/>
              </a:rPr>
              <a:t>Anna</a:t>
            </a:r>
            <a:endParaRPr lang="de-CH" sz="1050" dirty="0">
              <a:solidFill>
                <a:schemeClr val="accent1">
                  <a:lumMod val="75000"/>
                </a:schemeClr>
              </a:solidFill>
              <a:latin typeface="Century" pitchFamily="18" charset="0"/>
              <a:cs typeface="Arial" charset="0"/>
            </a:endParaRPr>
          </a:p>
        </p:txBody>
      </p:sp>
      <p:sp>
        <p:nvSpPr>
          <p:cNvPr id="17" name="Textfeld 16"/>
          <p:cNvSpPr txBox="1"/>
          <p:nvPr/>
        </p:nvSpPr>
        <p:spPr>
          <a:xfrm>
            <a:off x="1468327" y="3358587"/>
            <a:ext cx="1138453" cy="276999"/>
          </a:xfrm>
          <a:prstGeom prst="rect">
            <a:avLst/>
          </a:prstGeom>
          <a:noFill/>
        </p:spPr>
        <p:txBody>
          <a:bodyPr wrap="none" rtlCol="0">
            <a:spAutoFit/>
          </a:bodyPr>
          <a:lstStyle/>
          <a:p>
            <a:r>
              <a:rPr lang="de-DE" sz="1200" dirty="0" smtClean="0">
                <a:solidFill>
                  <a:schemeClr val="bg1">
                    <a:lumMod val="50000"/>
                  </a:schemeClr>
                </a:solidFill>
              </a:rPr>
              <a:t>Good old email</a:t>
            </a:r>
            <a:endParaRPr lang="en-US" sz="1200" dirty="0">
              <a:solidFill>
                <a:schemeClr val="bg1">
                  <a:lumMod val="50000"/>
                </a:schemeClr>
              </a:solidFill>
            </a:endParaRPr>
          </a:p>
        </p:txBody>
      </p:sp>
      <p:sp>
        <p:nvSpPr>
          <p:cNvPr id="18" name="Textfeld 17"/>
          <p:cNvSpPr txBox="1"/>
          <p:nvPr/>
        </p:nvSpPr>
        <p:spPr>
          <a:xfrm>
            <a:off x="1475656" y="4160113"/>
            <a:ext cx="835678" cy="276999"/>
          </a:xfrm>
          <a:prstGeom prst="rect">
            <a:avLst/>
          </a:prstGeom>
          <a:noFill/>
        </p:spPr>
        <p:txBody>
          <a:bodyPr wrap="none" rtlCol="0">
            <a:spAutoFit/>
          </a:bodyPr>
          <a:lstStyle/>
          <a:p>
            <a:r>
              <a:rPr lang="de-DE" sz="1200" dirty="0" smtClean="0">
                <a:solidFill>
                  <a:schemeClr val="bg1">
                    <a:lumMod val="50000"/>
                  </a:schemeClr>
                </a:solidFill>
              </a:rPr>
              <a:t>WhatsApp</a:t>
            </a:r>
            <a:endParaRPr lang="en-US" sz="1200" dirty="0">
              <a:solidFill>
                <a:schemeClr val="bg1">
                  <a:lumMod val="50000"/>
                </a:schemeClr>
              </a:solidFill>
            </a:endParaRPr>
          </a:p>
        </p:txBody>
      </p:sp>
      <p:cxnSp>
        <p:nvCxnSpPr>
          <p:cNvPr id="23" name="Gerade Verbindung 22"/>
          <p:cNvCxnSpPr/>
          <p:nvPr/>
        </p:nvCxnSpPr>
        <p:spPr>
          <a:xfrm>
            <a:off x="395536" y="3140968"/>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395536" y="3933056"/>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p:nvCxnSpPr>
        <p:spPr>
          <a:xfrm>
            <a:off x="395536" y="4680319"/>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1475657" y="4839543"/>
            <a:ext cx="2024556" cy="461665"/>
          </a:xfrm>
          <a:prstGeom prst="rect">
            <a:avLst/>
          </a:prstGeom>
          <a:noFill/>
        </p:spPr>
        <p:txBody>
          <a:bodyPr wrap="square" rtlCol="0">
            <a:spAutoFit/>
          </a:bodyPr>
          <a:lstStyle/>
          <a:p>
            <a:r>
              <a:rPr lang="de-DE" sz="1200" dirty="0" smtClean="0">
                <a:solidFill>
                  <a:schemeClr val="bg1">
                    <a:lumMod val="50000"/>
                  </a:schemeClr>
                </a:solidFill>
              </a:rPr>
              <a:t>Copy and paste link to a messenger of your choice</a:t>
            </a:r>
            <a:endParaRPr lang="en-US" sz="1200" dirty="0">
              <a:solidFill>
                <a:schemeClr val="bg1">
                  <a:lumMod val="50000"/>
                </a:schemeClr>
              </a:solidFill>
            </a:endParaRPr>
          </a:p>
        </p:txBody>
      </p:sp>
      <p:cxnSp>
        <p:nvCxnSpPr>
          <p:cNvPr id="28" name="Gerade Verbindung 27"/>
          <p:cNvCxnSpPr/>
          <p:nvPr/>
        </p:nvCxnSpPr>
        <p:spPr>
          <a:xfrm>
            <a:off x="395536" y="5445224"/>
            <a:ext cx="3600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68" y="3284984"/>
            <a:ext cx="491458" cy="49145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568" y="4072778"/>
            <a:ext cx="496150" cy="50835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7733" y="4840156"/>
            <a:ext cx="501088" cy="501088"/>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878277" y="2586390"/>
            <a:ext cx="2621936" cy="338554"/>
          </a:xfrm>
          <a:prstGeom prst="rect">
            <a:avLst/>
          </a:prstGeom>
          <a:noFill/>
        </p:spPr>
        <p:txBody>
          <a:bodyPr wrap="none" rtlCol="0">
            <a:spAutoFit/>
          </a:bodyPr>
          <a:lstStyle/>
          <a:p>
            <a:r>
              <a:rPr lang="de-DE" sz="1600" dirty="0" smtClean="0">
                <a:solidFill>
                  <a:schemeClr val="bg1">
                    <a:lumMod val="50000"/>
                  </a:schemeClr>
                </a:solidFill>
              </a:rPr>
              <a:t>Choose one of these options:</a:t>
            </a:r>
            <a:endParaRPr lang="en-US" sz="1600" dirty="0">
              <a:solidFill>
                <a:schemeClr val="bg1">
                  <a:lumMod val="50000"/>
                </a:schemeClr>
              </a:solidFill>
            </a:endParaRPr>
          </a:p>
        </p:txBody>
      </p:sp>
      <p:sp>
        <p:nvSpPr>
          <p:cNvPr id="33" name="Textfeld 32"/>
          <p:cNvSpPr txBox="1"/>
          <p:nvPr/>
        </p:nvSpPr>
        <p:spPr>
          <a:xfrm>
            <a:off x="1471825" y="3527430"/>
            <a:ext cx="1083951" cy="261610"/>
          </a:xfrm>
          <a:prstGeom prst="rect">
            <a:avLst/>
          </a:prstGeom>
          <a:noFill/>
        </p:spPr>
        <p:txBody>
          <a:bodyPr wrap="none" rtlCol="0">
            <a:spAutoFit/>
          </a:bodyPr>
          <a:lstStyle/>
          <a:p>
            <a:r>
              <a:rPr lang="de-DE" sz="1100" dirty="0" smtClean="0">
                <a:solidFill>
                  <a:schemeClr val="bg1">
                    <a:lumMod val="50000"/>
                  </a:schemeClr>
                </a:solidFill>
              </a:rPr>
              <a:t>(recommendet)</a:t>
            </a:r>
            <a:endParaRPr lang="en-US" sz="1600" dirty="0">
              <a:solidFill>
                <a:schemeClr val="bg1">
                  <a:lumMod val="50000"/>
                </a:schemeClr>
              </a:solidFill>
            </a:endParaRPr>
          </a:p>
        </p:txBody>
      </p:sp>
      <p:sp>
        <p:nvSpPr>
          <p:cNvPr id="35" name="Pfeil nach rechts 34"/>
          <p:cNvSpPr/>
          <p:nvPr/>
        </p:nvSpPr>
        <p:spPr>
          <a:xfrm rot="20408085" flipH="1">
            <a:off x="3165709" y="2995743"/>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1809883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That text is ok, I just send it without editing.</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10242" name="Picture 2" descr="C:\Users\MoritzTheile\Desktop\Screenshot_2015-08-19-19-33-34.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635" b="7801"/>
          <a:stretch/>
        </p:blipFill>
        <p:spPr bwMode="auto">
          <a:xfrm>
            <a:off x="400535" y="521949"/>
            <a:ext cx="3595001" cy="5660245"/>
          </a:xfrm>
          <a:prstGeom prst="rect">
            <a:avLst/>
          </a:prstGeom>
          <a:noFill/>
          <a:extLst>
            <a:ext uri="{909E8E84-426E-40DD-AFC4-6F175D3DCCD1}">
              <a14:hiddenFill xmlns:a14="http://schemas.microsoft.com/office/drawing/2010/main">
                <a:solidFill>
                  <a:srgbClr val="FFFFFF"/>
                </a:solidFill>
              </a14:hiddenFill>
            </a:ext>
          </a:extLst>
        </p:spPr>
      </p:pic>
      <p:sp>
        <p:nvSpPr>
          <p:cNvPr id="23" name="Pfeil nach rechts 22"/>
          <p:cNvSpPr/>
          <p:nvPr/>
        </p:nvSpPr>
        <p:spPr>
          <a:xfrm rot="1962313" flipH="1">
            <a:off x="3302731" y="944095"/>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
        <p:nvSpPr>
          <p:cNvPr id="24" name="Textfeld 23"/>
          <p:cNvSpPr txBox="1"/>
          <p:nvPr/>
        </p:nvSpPr>
        <p:spPr>
          <a:xfrm>
            <a:off x="508513" y="2996952"/>
            <a:ext cx="3379043" cy="2677656"/>
          </a:xfrm>
          <a:prstGeom prst="rect">
            <a:avLst/>
          </a:prstGeom>
          <a:solidFill>
            <a:schemeClr val="bg1"/>
          </a:solidFill>
        </p:spPr>
        <p:txBody>
          <a:bodyPr wrap="square" rtlCol="0">
            <a:spAutoFit/>
          </a:bodyPr>
          <a:lstStyle/>
          <a:p>
            <a:r>
              <a:rPr lang="de-DE" sz="1400" dirty="0" smtClean="0"/>
              <a:t>Hi Anna,</a:t>
            </a:r>
          </a:p>
          <a:p>
            <a:endParaRPr lang="de-DE" sz="1400" dirty="0"/>
          </a:p>
          <a:p>
            <a:r>
              <a:rPr lang="de-DE" sz="1400" dirty="0" smtClean="0"/>
              <a:t>Do you also want to help Nikolaus Teixeira? </a:t>
            </a:r>
          </a:p>
          <a:p>
            <a:endParaRPr lang="de-DE" sz="1400" dirty="0"/>
          </a:p>
          <a:p>
            <a:r>
              <a:rPr lang="de-DE" sz="1400" dirty="0" smtClean="0"/>
              <a:t>I created an invitation for you:</a:t>
            </a:r>
          </a:p>
          <a:p>
            <a:endParaRPr lang="de-DE" sz="1400" dirty="0"/>
          </a:p>
          <a:p>
            <a:r>
              <a:rPr lang="de-DE" sz="1400" dirty="0" smtClean="0"/>
              <a:t>http://supeyou.com/?Anna&amp;invit=qe9t</a:t>
            </a:r>
            <a:endParaRPr lang="de-DE" sz="1400" dirty="0"/>
          </a:p>
          <a:p>
            <a:endParaRPr lang="de-DE" sz="1400" dirty="0" smtClean="0"/>
          </a:p>
          <a:p>
            <a:r>
              <a:rPr lang="de-DE" sz="1400" dirty="0" smtClean="0"/>
              <a:t>I think he is doing a great job and deserves our support.</a:t>
            </a:r>
          </a:p>
          <a:p>
            <a:endParaRPr lang="de-DE" sz="1400" dirty="0"/>
          </a:p>
          <a:p>
            <a:r>
              <a:rPr lang="de-DE" sz="1400" dirty="0" smtClean="0"/>
              <a:t>Thanks a lot!</a:t>
            </a:r>
          </a:p>
        </p:txBody>
      </p:sp>
      <p:sp>
        <p:nvSpPr>
          <p:cNvPr id="26" name="Textfeld 25"/>
          <p:cNvSpPr txBox="1"/>
          <p:nvPr/>
        </p:nvSpPr>
        <p:spPr>
          <a:xfrm>
            <a:off x="472878" y="2420888"/>
            <a:ext cx="2782044" cy="307777"/>
          </a:xfrm>
          <a:prstGeom prst="rect">
            <a:avLst/>
          </a:prstGeom>
          <a:solidFill>
            <a:schemeClr val="bg1"/>
          </a:solidFill>
        </p:spPr>
        <p:txBody>
          <a:bodyPr wrap="square" rtlCol="0">
            <a:spAutoFit/>
          </a:bodyPr>
          <a:lstStyle/>
          <a:p>
            <a:r>
              <a:rPr lang="de-DE" sz="1400" dirty="0" smtClean="0"/>
              <a:t>Do you also want to help?</a:t>
            </a:r>
          </a:p>
        </p:txBody>
      </p:sp>
    </p:spTree>
    <p:extLst>
      <p:ext uri="{BB962C8B-B14F-4D97-AF65-F5344CB8AC3E}">
        <p14:creationId xmlns:p14="http://schemas.microsoft.com/office/powerpoint/2010/main" val="392143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Yeah, I want to be updated if someone  follows my invitation.</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344663" cy="338554"/>
          </a:xfrm>
          <a:prstGeom prst="rect">
            <a:avLst/>
          </a:prstGeom>
          <a:noFill/>
        </p:spPr>
        <p:txBody>
          <a:bodyPr wrap="none" rtlCol="0">
            <a:spAutoFit/>
          </a:bodyPr>
          <a:lstStyle/>
          <a:p>
            <a:r>
              <a:rPr lang="de-DE" sz="1600" dirty="0" smtClean="0">
                <a:solidFill>
                  <a:schemeClr val="bg1">
                    <a:lumMod val="50000"/>
                  </a:schemeClr>
                </a:solidFill>
              </a:rPr>
              <a:t>Stay informed</a:t>
            </a:r>
            <a:endParaRPr lang="en-US" sz="1600" dirty="0">
              <a:solidFill>
                <a:schemeClr val="bg1">
                  <a:lumMod val="50000"/>
                </a:schemeClr>
              </a:solidFill>
            </a:endParaRPr>
          </a:p>
        </p:txBody>
      </p:sp>
      <p:sp>
        <p:nvSpPr>
          <p:cNvPr id="16" name="Textfeld 15"/>
          <p:cNvSpPr txBox="1"/>
          <p:nvPr/>
        </p:nvSpPr>
        <p:spPr>
          <a:xfrm>
            <a:off x="472877" y="1263930"/>
            <a:ext cx="3517726" cy="1323439"/>
          </a:xfrm>
          <a:prstGeom prst="rect">
            <a:avLst/>
          </a:prstGeom>
          <a:noFill/>
        </p:spPr>
        <p:txBody>
          <a:bodyPr wrap="square" rtlCol="0">
            <a:spAutoFit/>
          </a:bodyPr>
          <a:lstStyle/>
          <a:p>
            <a:pPr algn="ctr"/>
            <a:r>
              <a:rPr lang="de-DE" sz="1600" dirty="0" smtClean="0">
                <a:solidFill>
                  <a:schemeClr val="bg1">
                    <a:lumMod val="50000"/>
                  </a:schemeClr>
                </a:solidFill>
              </a:rPr>
              <a:t>We will send an email to you as soon as someone accepts an invitation.</a:t>
            </a:r>
          </a:p>
          <a:p>
            <a:pPr algn="ctr"/>
            <a:endParaRPr lang="de-DE" sz="1600" dirty="0" smtClean="0">
              <a:solidFill>
                <a:schemeClr val="bg1">
                  <a:lumMod val="50000"/>
                </a:schemeClr>
              </a:solidFill>
            </a:endParaRPr>
          </a:p>
          <a:p>
            <a:pPr algn="ctr"/>
            <a:endParaRPr lang="de-DE" sz="1600" dirty="0" smtClean="0">
              <a:solidFill>
                <a:schemeClr val="bg1">
                  <a:lumMod val="50000"/>
                </a:schemeClr>
              </a:solidFill>
            </a:endParaRPr>
          </a:p>
          <a:p>
            <a:pPr algn="ctr"/>
            <a:r>
              <a:rPr lang="de-DE" sz="1600" dirty="0" smtClean="0">
                <a:solidFill>
                  <a:schemeClr val="bg1">
                    <a:lumMod val="50000"/>
                  </a:schemeClr>
                </a:solidFill>
              </a:rPr>
              <a:t>Please leave your email address: </a:t>
            </a:r>
            <a:endParaRPr lang="en-US" sz="1600" dirty="0">
              <a:solidFill>
                <a:schemeClr val="bg1">
                  <a:lumMod val="50000"/>
                </a:schemeClr>
              </a:solidFill>
            </a:endParaRPr>
          </a:p>
        </p:txBody>
      </p:sp>
      <p:sp>
        <p:nvSpPr>
          <p:cNvPr id="22" name="Abgerundetes Rechteck 21"/>
          <p:cNvSpPr/>
          <p:nvPr/>
        </p:nvSpPr>
        <p:spPr>
          <a:xfrm>
            <a:off x="973141" y="3008759"/>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sp>
        <p:nvSpPr>
          <p:cNvPr id="25" name="Abgerundetes Rechteck 24"/>
          <p:cNvSpPr/>
          <p:nvPr/>
        </p:nvSpPr>
        <p:spPr>
          <a:xfrm>
            <a:off x="918273" y="3829400"/>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OK</a:t>
            </a:r>
            <a:endParaRPr lang="en-US" sz="1400" dirty="0"/>
          </a:p>
        </p:txBody>
      </p:sp>
    </p:spTree>
    <p:extLst>
      <p:ext uri="{BB962C8B-B14F-4D97-AF65-F5344CB8AC3E}">
        <p14:creationId xmlns:p14="http://schemas.microsoft.com/office/powerpoint/2010/main" val="2896341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3024336" cy="2062103"/>
          </a:xfrm>
          <a:prstGeom prst="rect">
            <a:avLst/>
          </a:prstGeom>
          <a:noFill/>
        </p:spPr>
        <p:txBody>
          <a:bodyPr wrap="square" rtlCol="0">
            <a:spAutoFit/>
          </a:bodyPr>
          <a:lstStyle/>
          <a:p>
            <a:pPr algn="ctr"/>
            <a:r>
              <a:rPr lang="de-DE" sz="1600" dirty="0" smtClean="0">
                <a:solidFill>
                  <a:schemeClr val="bg1">
                    <a:lumMod val="50000"/>
                  </a:schemeClr>
                </a:solidFill>
              </a:rPr>
              <a:t>In our experience inviting a group of persons is very ineffective. Since they are not addressed personally it‘s very likely that they click your invitation away.</a:t>
            </a:r>
          </a:p>
          <a:p>
            <a:pPr algn="ctr"/>
            <a:endParaRPr lang="de-DE" sz="1600" dirty="0">
              <a:solidFill>
                <a:schemeClr val="bg1">
                  <a:lumMod val="50000"/>
                </a:schemeClr>
              </a:solidFill>
            </a:endParaRPr>
          </a:p>
          <a:p>
            <a:pPr algn="ctr"/>
            <a:r>
              <a:rPr lang="de-DE" sz="1600" dirty="0" smtClean="0">
                <a:solidFill>
                  <a:schemeClr val="bg1">
                    <a:lumMod val="50000"/>
                  </a:schemeClr>
                </a:solidFill>
              </a:rPr>
              <a:t>Are you sure you want to invite a group of persons?</a:t>
            </a:r>
            <a:endParaRPr lang="en-US" sz="1600" dirty="0">
              <a:solidFill>
                <a:schemeClr val="bg1">
                  <a:lumMod val="50000"/>
                </a:schemeClr>
              </a:solidFill>
            </a:endParaRPr>
          </a:p>
        </p:txBody>
      </p:sp>
      <p:sp>
        <p:nvSpPr>
          <p:cNvPr id="25" name="Abgerundetes Rechteck 24"/>
          <p:cNvSpPr/>
          <p:nvPr/>
        </p:nvSpPr>
        <p:spPr>
          <a:xfrm>
            <a:off x="918273" y="3789040"/>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Yes</a:t>
            </a:r>
            <a:endParaRPr lang="en-US" sz="1400" dirty="0"/>
          </a:p>
        </p:txBody>
      </p:sp>
      <p:sp>
        <p:nvSpPr>
          <p:cNvPr id="26" name="Abgerundetes Rechteck 25"/>
          <p:cNvSpPr/>
          <p:nvPr/>
        </p:nvSpPr>
        <p:spPr>
          <a:xfrm>
            <a:off x="931590" y="4405464"/>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No</a:t>
            </a:r>
            <a:endParaRPr lang="en-US" sz="1400" dirty="0"/>
          </a:p>
        </p:txBody>
      </p:sp>
      <p:sp>
        <p:nvSpPr>
          <p:cNvPr id="27" name="Pfeil nach rechts 26"/>
          <p:cNvSpPr/>
          <p:nvPr/>
        </p:nvSpPr>
        <p:spPr>
          <a:xfrm rot="19850467" flipH="1">
            <a:off x="3312799" y="3905385"/>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961057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437112"/>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7" name="Textfeld 16"/>
          <p:cNvSpPr txBox="1"/>
          <p:nvPr/>
        </p:nvSpPr>
        <p:spPr>
          <a:xfrm>
            <a:off x="1468327" y="1328083"/>
            <a:ext cx="1796197" cy="338554"/>
          </a:xfrm>
          <a:prstGeom prst="rect">
            <a:avLst/>
          </a:prstGeom>
          <a:noFill/>
        </p:spPr>
        <p:txBody>
          <a:bodyPr wrap="none" rtlCol="0">
            <a:spAutoFit/>
          </a:bodyPr>
          <a:lstStyle/>
          <a:p>
            <a:r>
              <a:rPr lang="de-DE" sz="1600" dirty="0" smtClean="0">
                <a:solidFill>
                  <a:schemeClr val="bg1">
                    <a:lumMod val="50000"/>
                  </a:schemeClr>
                </a:solidFill>
              </a:rPr>
              <a:t>Invite single person</a:t>
            </a:r>
            <a:endParaRPr lang="en-US" sz="1600" dirty="0">
              <a:solidFill>
                <a:schemeClr val="bg1">
                  <a:lumMod val="50000"/>
                </a:schemeClr>
              </a:solidFill>
            </a:endParaRPr>
          </a:p>
        </p:txBody>
      </p:sp>
      <p:pic>
        <p:nvPicPr>
          <p:cNvPr id="3074" name="Picture 2" descr="C:\Users\MoritzTheile\Downloads\user_808080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440" y="1268760"/>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Gerade Verbindung 22"/>
          <p:cNvCxnSpPr/>
          <p:nvPr/>
        </p:nvCxnSpPr>
        <p:spPr>
          <a:xfrm>
            <a:off x="395536" y="4797152"/>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881870" y="1988700"/>
            <a:ext cx="2538002" cy="307777"/>
          </a:xfrm>
          <a:prstGeom prst="rect">
            <a:avLst/>
          </a:prstGeom>
          <a:noFill/>
        </p:spPr>
        <p:txBody>
          <a:bodyPr wrap="none" rtlCol="0">
            <a:spAutoFit/>
          </a:bodyPr>
          <a:lstStyle/>
          <a:p>
            <a:pPr algn="ctr"/>
            <a:r>
              <a:rPr lang="de-DE" sz="1400" dirty="0" smtClean="0">
                <a:solidFill>
                  <a:schemeClr val="bg1">
                    <a:lumMod val="50000"/>
                  </a:schemeClr>
                </a:solidFill>
              </a:rPr>
              <a:t>What‘s the name of the person?</a:t>
            </a:r>
            <a:endParaRPr lang="en-US" sz="1400" dirty="0">
              <a:solidFill>
                <a:schemeClr val="bg1">
                  <a:lumMod val="50000"/>
                </a:schemeClr>
              </a:solidFill>
            </a:endParaRPr>
          </a:p>
        </p:txBody>
      </p:sp>
      <p:sp>
        <p:nvSpPr>
          <p:cNvPr id="26" name="Abgerundetes Rechteck 25"/>
          <p:cNvSpPr/>
          <p:nvPr/>
        </p:nvSpPr>
        <p:spPr>
          <a:xfrm>
            <a:off x="973141" y="2471270"/>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1050" dirty="0" smtClean="0">
                <a:solidFill>
                  <a:schemeClr val="accent1">
                    <a:lumMod val="75000"/>
                  </a:schemeClr>
                </a:solidFill>
                <a:latin typeface="Century" pitchFamily="18" charset="0"/>
                <a:cs typeface="Arial" charset="0"/>
              </a:rPr>
              <a:t>Anna</a:t>
            </a:r>
            <a:endParaRPr lang="de-CH" sz="1050" dirty="0">
              <a:solidFill>
                <a:schemeClr val="accent1">
                  <a:lumMod val="75000"/>
                </a:schemeClr>
              </a:solidFill>
              <a:latin typeface="Century" pitchFamily="18" charset="0"/>
              <a:cs typeface="Arial" charset="0"/>
            </a:endParaRPr>
          </a:p>
        </p:txBody>
      </p:sp>
      <p:pic>
        <p:nvPicPr>
          <p:cNvPr id="31" name="Picture 2" descr="http://127.0.0.1:9999/com.supeyou.app.GWT/core/images/email-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260" y="3789040"/>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127.0.0.1:9999/com.supeyou.app.GWT/core/images/whatsapp_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58158" y="3816706"/>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MoritzTheile\eclipse_SupeYou\com.supeyou.core.web\src\main\java\com\supeyou\core\web\public\core\images\clipboard-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8180" y="3822904"/>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35" name="Textfeld 34"/>
          <p:cNvSpPr txBox="1"/>
          <p:nvPr/>
        </p:nvSpPr>
        <p:spPr>
          <a:xfrm>
            <a:off x="439229" y="4117055"/>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36" name="Textfeld 35"/>
          <p:cNvSpPr txBox="1"/>
          <p:nvPr/>
        </p:nvSpPr>
        <p:spPr>
          <a:xfrm>
            <a:off x="1547664" y="4136482"/>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37" name="Textfeld 36"/>
          <p:cNvSpPr txBox="1"/>
          <p:nvPr/>
        </p:nvSpPr>
        <p:spPr>
          <a:xfrm>
            <a:off x="2843808" y="4155909"/>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sp>
        <p:nvSpPr>
          <p:cNvPr id="39" name="Textfeld 38"/>
          <p:cNvSpPr txBox="1"/>
          <p:nvPr/>
        </p:nvSpPr>
        <p:spPr>
          <a:xfrm>
            <a:off x="1475656" y="5191363"/>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40" name="Picture 3" descr="C:\Users\MoritzTheile\Downloads\users_808080_48.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6448" y="5132040"/>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Gerade Verbindung 11"/>
          <p:cNvCxnSpPr/>
          <p:nvPr/>
        </p:nvCxnSpPr>
        <p:spPr>
          <a:xfrm flipV="1">
            <a:off x="1468327" y="3717032"/>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 Verbindung 40"/>
          <p:cNvCxnSpPr>
            <a:stCxn id="37" idx="1"/>
          </p:cNvCxnSpPr>
          <p:nvPr/>
        </p:nvCxnSpPr>
        <p:spPr>
          <a:xfrm flipV="1">
            <a:off x="2843808" y="3750048"/>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feld 42"/>
          <p:cNvSpPr txBox="1"/>
          <p:nvPr/>
        </p:nvSpPr>
        <p:spPr>
          <a:xfrm>
            <a:off x="926172" y="3095382"/>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
        <p:nvSpPr>
          <p:cNvPr id="29" name="Pfeil nach rechts 28"/>
          <p:cNvSpPr/>
          <p:nvPr/>
        </p:nvSpPr>
        <p:spPr>
          <a:xfrm rot="1133182" flipH="1">
            <a:off x="990474" y="4006443"/>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258088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437112"/>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cxnSp>
        <p:nvCxnSpPr>
          <p:cNvPr id="23" name="Gerade Verbindung 22"/>
          <p:cNvCxnSpPr/>
          <p:nvPr/>
        </p:nvCxnSpPr>
        <p:spPr>
          <a:xfrm>
            <a:off x="395536" y="2682498"/>
            <a:ext cx="3600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260" y="1674386"/>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8158" y="1702052"/>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98180" y="1708250"/>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35" name="Textfeld 34"/>
          <p:cNvSpPr txBox="1"/>
          <p:nvPr/>
        </p:nvSpPr>
        <p:spPr>
          <a:xfrm>
            <a:off x="439229" y="2002401"/>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36" name="Textfeld 35"/>
          <p:cNvSpPr txBox="1"/>
          <p:nvPr/>
        </p:nvSpPr>
        <p:spPr>
          <a:xfrm>
            <a:off x="1547664" y="2021828"/>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37" name="Textfeld 36"/>
          <p:cNvSpPr txBox="1"/>
          <p:nvPr/>
        </p:nvSpPr>
        <p:spPr>
          <a:xfrm>
            <a:off x="2843808" y="2041255"/>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sp>
        <p:nvSpPr>
          <p:cNvPr id="39" name="Textfeld 38"/>
          <p:cNvSpPr txBox="1"/>
          <p:nvPr/>
        </p:nvSpPr>
        <p:spPr>
          <a:xfrm>
            <a:off x="1475656" y="3076709"/>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40" name="Picture 3" descr="C:\Users\MoritzTheile\Downloads\users_808080_4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6448" y="3017386"/>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Gerade Verbindung 11"/>
          <p:cNvCxnSpPr/>
          <p:nvPr/>
        </p:nvCxnSpPr>
        <p:spPr>
          <a:xfrm flipV="1">
            <a:off x="1468327" y="1602378"/>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 Verbindung 40"/>
          <p:cNvCxnSpPr>
            <a:stCxn id="37" idx="1"/>
          </p:cNvCxnSpPr>
          <p:nvPr/>
        </p:nvCxnSpPr>
        <p:spPr>
          <a:xfrm flipV="1">
            <a:off x="2843808" y="1635394"/>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feld 42"/>
          <p:cNvSpPr txBox="1"/>
          <p:nvPr/>
        </p:nvSpPr>
        <p:spPr>
          <a:xfrm>
            <a:off x="926172" y="980728"/>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
        <p:nvSpPr>
          <p:cNvPr id="34" name="Textfeld 33"/>
          <p:cNvSpPr txBox="1"/>
          <p:nvPr/>
        </p:nvSpPr>
        <p:spPr>
          <a:xfrm>
            <a:off x="919443" y="3645024"/>
            <a:ext cx="2462855" cy="307777"/>
          </a:xfrm>
          <a:prstGeom prst="rect">
            <a:avLst/>
          </a:prstGeom>
          <a:noFill/>
        </p:spPr>
        <p:txBody>
          <a:bodyPr wrap="none" rtlCol="0">
            <a:spAutoFit/>
          </a:bodyPr>
          <a:lstStyle/>
          <a:p>
            <a:pPr algn="ctr"/>
            <a:r>
              <a:rPr lang="de-DE" sz="1400" dirty="0" smtClean="0">
                <a:solidFill>
                  <a:schemeClr val="bg1">
                    <a:lumMod val="50000"/>
                  </a:schemeClr>
                </a:solidFill>
              </a:rPr>
              <a:t>What‘s the name of the group?</a:t>
            </a:r>
            <a:endParaRPr lang="en-US" sz="1400" dirty="0">
              <a:solidFill>
                <a:schemeClr val="bg1">
                  <a:lumMod val="50000"/>
                </a:schemeClr>
              </a:solidFill>
            </a:endParaRPr>
          </a:p>
        </p:txBody>
      </p:sp>
      <p:sp>
        <p:nvSpPr>
          <p:cNvPr id="38" name="Abgerundetes Rechteck 37"/>
          <p:cNvSpPr/>
          <p:nvPr/>
        </p:nvSpPr>
        <p:spPr>
          <a:xfrm>
            <a:off x="973141" y="4127594"/>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pic>
        <p:nvPicPr>
          <p:cNvPr id="42"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260" y="5445364"/>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8158" y="5473030"/>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98180" y="5479228"/>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p:cNvSpPr txBox="1"/>
          <p:nvPr/>
        </p:nvSpPr>
        <p:spPr>
          <a:xfrm>
            <a:off x="439229" y="5773379"/>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47" name="Textfeld 46"/>
          <p:cNvSpPr txBox="1"/>
          <p:nvPr/>
        </p:nvSpPr>
        <p:spPr>
          <a:xfrm>
            <a:off x="1547664" y="5792806"/>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48" name="Textfeld 47"/>
          <p:cNvSpPr txBox="1"/>
          <p:nvPr/>
        </p:nvSpPr>
        <p:spPr>
          <a:xfrm>
            <a:off x="2843808" y="5812233"/>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cxnSp>
        <p:nvCxnSpPr>
          <p:cNvPr id="49" name="Gerade Verbindung 48"/>
          <p:cNvCxnSpPr/>
          <p:nvPr/>
        </p:nvCxnSpPr>
        <p:spPr>
          <a:xfrm flipV="1">
            <a:off x="1468327" y="5373356"/>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Gerade Verbindung 49"/>
          <p:cNvCxnSpPr>
            <a:stCxn id="48" idx="1"/>
          </p:cNvCxnSpPr>
          <p:nvPr/>
        </p:nvCxnSpPr>
        <p:spPr>
          <a:xfrm flipV="1">
            <a:off x="2843808" y="5406372"/>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feld 50"/>
          <p:cNvSpPr txBox="1"/>
          <p:nvPr/>
        </p:nvSpPr>
        <p:spPr>
          <a:xfrm>
            <a:off x="926172" y="4751706"/>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Tree>
    <p:extLst>
      <p:ext uri="{BB962C8B-B14F-4D97-AF65-F5344CB8AC3E}">
        <p14:creationId xmlns:p14="http://schemas.microsoft.com/office/powerpoint/2010/main" val="4018396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2880320" cy="830997"/>
          </a:xfrm>
          <a:prstGeom prst="rect">
            <a:avLst/>
          </a:prstGeom>
          <a:noFill/>
        </p:spPr>
        <p:txBody>
          <a:bodyPr wrap="square" rtlCol="0">
            <a:spAutoFit/>
          </a:bodyPr>
          <a:lstStyle/>
          <a:p>
            <a:pPr algn="ctr"/>
            <a:r>
              <a:rPr lang="de-DE" sz="1600" dirty="0" smtClean="0">
                <a:solidFill>
                  <a:schemeClr val="bg1">
                    <a:lumMod val="50000"/>
                  </a:schemeClr>
                </a:solidFill>
              </a:rPr>
              <a:t>To see where your clicks come from you can name your link.</a:t>
            </a:r>
          </a:p>
          <a:p>
            <a:pPr algn="ctr"/>
            <a:r>
              <a:rPr lang="de-DE" sz="1600" dirty="0" smtClean="0">
                <a:solidFill>
                  <a:schemeClr val="bg1">
                    <a:lumMod val="50000"/>
                  </a:schemeClr>
                </a:solidFill>
              </a:rPr>
              <a:t>(e.g. link on facebook)</a:t>
            </a:r>
            <a:endParaRPr lang="en-US" sz="1600" dirty="0">
              <a:solidFill>
                <a:schemeClr val="bg1">
                  <a:lumMod val="50000"/>
                </a:schemeClr>
              </a:solidFill>
            </a:endParaRPr>
          </a:p>
        </p:txBody>
      </p:sp>
      <p:sp>
        <p:nvSpPr>
          <p:cNvPr id="22" name="Abgerundetes Rechteck 21"/>
          <p:cNvSpPr/>
          <p:nvPr/>
        </p:nvSpPr>
        <p:spPr>
          <a:xfrm>
            <a:off x="973141" y="2432695"/>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sp>
        <p:nvSpPr>
          <p:cNvPr id="25" name="Abgerundetes Rechteck 24"/>
          <p:cNvSpPr/>
          <p:nvPr/>
        </p:nvSpPr>
        <p:spPr>
          <a:xfrm>
            <a:off x="918273" y="3140968"/>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Next &gt;&gt;</a:t>
            </a:r>
            <a:endParaRPr lang="en-US" sz="1400" dirty="0"/>
          </a:p>
        </p:txBody>
      </p:sp>
    </p:spTree>
    <p:extLst>
      <p:ext uri="{BB962C8B-B14F-4D97-AF65-F5344CB8AC3E}">
        <p14:creationId xmlns:p14="http://schemas.microsoft.com/office/powerpoint/2010/main" val="271349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878277" y="1263930"/>
            <a:ext cx="2469587" cy="338554"/>
          </a:xfrm>
          <a:prstGeom prst="rect">
            <a:avLst/>
          </a:prstGeom>
          <a:noFill/>
        </p:spPr>
        <p:txBody>
          <a:bodyPr wrap="none" rtlCol="0">
            <a:spAutoFit/>
          </a:bodyPr>
          <a:lstStyle/>
          <a:p>
            <a:r>
              <a:rPr lang="de-DE" sz="1600" dirty="0" smtClean="0">
                <a:solidFill>
                  <a:schemeClr val="bg1">
                    <a:lumMod val="50000"/>
                  </a:schemeClr>
                </a:solidFill>
              </a:rPr>
              <a:t>How do you want to </a:t>
            </a:r>
            <a:r>
              <a:rPr lang="de-DE" sz="1600" dirty="0" err="1" smtClean="0">
                <a:solidFill>
                  <a:schemeClr val="bg1">
                    <a:lumMod val="50000"/>
                  </a:schemeClr>
                </a:solidFill>
              </a:rPr>
              <a:t>share</a:t>
            </a:r>
            <a:r>
              <a:rPr lang="de-DE" sz="1600" dirty="0" smtClean="0">
                <a:solidFill>
                  <a:schemeClr val="bg1">
                    <a:lumMod val="50000"/>
                  </a:schemeClr>
                </a:solidFill>
              </a:rPr>
              <a:t>?</a:t>
            </a:r>
            <a:endParaRPr lang="en-US" sz="1600" dirty="0">
              <a:solidFill>
                <a:schemeClr val="bg1">
                  <a:lumMod val="50000"/>
                </a:schemeClr>
              </a:solidFill>
            </a:endParaRPr>
          </a:p>
        </p:txBody>
      </p:sp>
      <p:sp>
        <p:nvSpPr>
          <p:cNvPr id="17" name="Textfeld 16"/>
          <p:cNvSpPr txBox="1"/>
          <p:nvPr/>
        </p:nvSpPr>
        <p:spPr>
          <a:xfrm>
            <a:off x="1468327" y="2159183"/>
            <a:ext cx="979051" cy="338554"/>
          </a:xfrm>
          <a:prstGeom prst="rect">
            <a:avLst/>
          </a:prstGeom>
          <a:noFill/>
        </p:spPr>
        <p:txBody>
          <a:bodyPr wrap="none" rtlCol="0">
            <a:spAutoFit/>
          </a:bodyPr>
          <a:lstStyle/>
          <a:p>
            <a:r>
              <a:rPr lang="de-DE" sz="1600" dirty="0" smtClean="0">
                <a:solidFill>
                  <a:schemeClr val="bg1">
                    <a:lumMod val="50000"/>
                  </a:schemeClr>
                </a:solidFill>
              </a:rPr>
              <a:t>Facebook</a:t>
            </a:r>
            <a:endParaRPr lang="en-US" sz="1600" dirty="0">
              <a:solidFill>
                <a:schemeClr val="bg1">
                  <a:lumMod val="50000"/>
                </a:schemeClr>
              </a:solidFill>
            </a:endParaRPr>
          </a:p>
        </p:txBody>
      </p:sp>
      <p:sp>
        <p:nvSpPr>
          <p:cNvPr id="18" name="Textfeld 17"/>
          <p:cNvSpPr txBox="1"/>
          <p:nvPr/>
        </p:nvSpPr>
        <p:spPr>
          <a:xfrm>
            <a:off x="1475656" y="2887107"/>
            <a:ext cx="880369" cy="338554"/>
          </a:xfrm>
          <a:prstGeom prst="rect">
            <a:avLst/>
          </a:prstGeom>
          <a:noFill/>
        </p:spPr>
        <p:txBody>
          <a:bodyPr wrap="none" rtlCol="0">
            <a:spAutoFit/>
          </a:bodyPr>
          <a:lstStyle/>
          <a:p>
            <a:r>
              <a:rPr lang="de-DE" sz="1600" dirty="0" smtClean="0">
                <a:solidFill>
                  <a:schemeClr val="bg1">
                    <a:lumMod val="50000"/>
                  </a:schemeClr>
                </a:solidFill>
              </a:rPr>
              <a:t>Google+</a:t>
            </a:r>
            <a:endParaRPr lang="en-US" sz="1600" dirty="0">
              <a:solidFill>
                <a:schemeClr val="bg1">
                  <a:lumMod val="50000"/>
                </a:schemeClr>
              </a:solidFill>
            </a:endParaRPr>
          </a:p>
        </p:txBody>
      </p:sp>
      <p:cxnSp>
        <p:nvCxnSpPr>
          <p:cNvPr id="26" name="Gerade Verbindung 25"/>
          <p:cNvCxnSpPr/>
          <p:nvPr/>
        </p:nvCxnSpPr>
        <p:spPr>
          <a:xfrm>
            <a:off x="395536" y="191683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nvCxnSpPr>
        <p:spPr>
          <a:xfrm>
            <a:off x="395536" y="2708920"/>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p:nvCxnSpPr>
        <p:spPr>
          <a:xfrm>
            <a:off x="395536" y="3456183"/>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1475656" y="3652012"/>
            <a:ext cx="776944" cy="338554"/>
          </a:xfrm>
          <a:prstGeom prst="rect">
            <a:avLst/>
          </a:prstGeom>
          <a:noFill/>
        </p:spPr>
        <p:txBody>
          <a:bodyPr wrap="none" rtlCol="0">
            <a:spAutoFit/>
          </a:bodyPr>
          <a:lstStyle/>
          <a:p>
            <a:r>
              <a:rPr lang="de-DE" sz="1600" dirty="0" smtClean="0">
                <a:solidFill>
                  <a:schemeClr val="bg1">
                    <a:lumMod val="50000"/>
                  </a:schemeClr>
                </a:solidFill>
              </a:rPr>
              <a:t>Twitter</a:t>
            </a:r>
            <a:endParaRPr lang="en-US" sz="1600" dirty="0">
              <a:solidFill>
                <a:schemeClr val="bg1">
                  <a:lumMod val="50000"/>
                </a:schemeClr>
              </a:solidFill>
            </a:endParaRPr>
          </a:p>
        </p:txBody>
      </p:sp>
      <p:cxnSp>
        <p:nvCxnSpPr>
          <p:cNvPr id="30" name="Gerade Verbindung 29"/>
          <p:cNvCxnSpPr/>
          <p:nvPr/>
        </p:nvCxnSpPr>
        <p:spPr>
          <a:xfrm>
            <a:off x="395536" y="4221088"/>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a:off x="1475656" y="4509120"/>
            <a:ext cx="1799788" cy="338554"/>
          </a:xfrm>
          <a:prstGeom prst="rect">
            <a:avLst/>
          </a:prstGeom>
          <a:noFill/>
        </p:spPr>
        <p:txBody>
          <a:bodyPr wrap="none" rtlCol="0">
            <a:spAutoFit/>
          </a:bodyPr>
          <a:lstStyle/>
          <a:p>
            <a:r>
              <a:rPr lang="de-DE" sz="1600" dirty="0" smtClean="0">
                <a:solidFill>
                  <a:schemeClr val="bg1">
                    <a:lumMod val="50000"/>
                  </a:schemeClr>
                </a:solidFill>
              </a:rPr>
              <a:t>Copy and paste link</a:t>
            </a:r>
            <a:endParaRPr lang="en-US" sz="1600" dirty="0">
              <a:solidFill>
                <a:schemeClr val="bg1">
                  <a:lumMod val="50000"/>
                </a:schemeClr>
              </a:solidFill>
            </a:endParaRPr>
          </a:p>
        </p:txBody>
      </p:sp>
      <p:cxnSp>
        <p:nvCxnSpPr>
          <p:cNvPr id="32" name="Gerade Verbindung 31"/>
          <p:cNvCxnSpPr/>
          <p:nvPr/>
        </p:nvCxnSpPr>
        <p:spPr>
          <a:xfrm>
            <a:off x="395536" y="5078196"/>
            <a:ext cx="360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036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4" name="AutoShape 4" descr="imap://theile%40mtheile%2Ede@imap.1und1.de:993/fetch%3EUID%3E/INBOX%3E31996?part=1.2&amp;type=image/png&amp;filename=Screenshot_2015-07-02-16-07-35.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imap://theile%40mtheile%2Ede@imap.1und1.de:993/fetch%3EUID%3E/INBOX%3E31996?part=1.2&amp;type=image/png&amp;filename=Screenshot_2015-07-02-16-07-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descr="C:\Users\MoritzTheile\Desktop\Screenshot_2015-07-02-16-07-35.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577"/>
          <a:stretch/>
        </p:blipFill>
        <p:spPr bwMode="auto">
          <a:xfrm>
            <a:off x="395536" y="476250"/>
            <a:ext cx="3600000" cy="6171081"/>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p:cNvSpPr/>
          <p:nvPr/>
        </p:nvSpPr>
        <p:spPr>
          <a:xfrm>
            <a:off x="472877" y="5229200"/>
            <a:ext cx="3379043"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hteck 43"/>
          <p:cNvSpPr/>
          <p:nvPr/>
        </p:nvSpPr>
        <p:spPr>
          <a:xfrm>
            <a:off x="1048941" y="2060848"/>
            <a:ext cx="2514947" cy="710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600" dirty="0" smtClean="0">
                <a:solidFill>
                  <a:schemeClr val="tx1">
                    <a:lumMod val="65000"/>
                    <a:lumOff val="35000"/>
                  </a:schemeClr>
                </a:solidFill>
              </a:rPr>
              <a:t>Maria Richter</a:t>
            </a:r>
            <a:endParaRPr lang="en-US" sz="1600" dirty="0">
              <a:solidFill>
                <a:schemeClr val="tx1">
                  <a:lumMod val="65000"/>
                  <a:lumOff val="35000"/>
                </a:schemeClr>
              </a:solidFill>
            </a:endParaRPr>
          </a:p>
        </p:txBody>
      </p:sp>
      <p:pic>
        <p:nvPicPr>
          <p:cNvPr id="1026"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sure I remember. I would really like to help Nikolaus. I heard about his platform on radio.</a:t>
            </a:r>
            <a:endParaRPr lang="en-US" sz="1400" dirty="0">
              <a:solidFill>
                <a:schemeClr val="tx1">
                  <a:lumMod val="65000"/>
                  <a:lumOff val="35000"/>
                </a:schemeClr>
              </a:solidFill>
            </a:endParaRPr>
          </a:p>
        </p:txBody>
      </p:sp>
      <p:sp>
        <p:nvSpPr>
          <p:cNvPr id="2" name="Textfeld 1"/>
          <p:cNvSpPr txBox="1"/>
          <p:nvPr/>
        </p:nvSpPr>
        <p:spPr>
          <a:xfrm>
            <a:off x="472877" y="4866317"/>
            <a:ext cx="732188" cy="261610"/>
          </a:xfrm>
          <a:prstGeom prst="rect">
            <a:avLst/>
          </a:prstGeom>
          <a:solidFill>
            <a:schemeClr val="bg1"/>
          </a:solidFill>
        </p:spPr>
        <p:txBody>
          <a:bodyPr wrap="square" rtlCol="0">
            <a:spAutoFit/>
          </a:bodyPr>
          <a:lstStyle/>
          <a:p>
            <a:r>
              <a:rPr lang="de-DE" sz="1100" dirty="0" smtClean="0">
                <a:latin typeface="Arial" panose="020B0604020202020204" pitchFamily="34" charset="0"/>
                <a:cs typeface="Arial" panose="020B0604020202020204" pitchFamily="34" charset="0"/>
              </a:rPr>
              <a:t>Maria</a:t>
            </a:r>
            <a:endParaRPr lang="en-US" sz="1100" dirty="0">
              <a:latin typeface="Arial" panose="020B0604020202020204" pitchFamily="34" charset="0"/>
              <a:cs typeface="Arial" panose="020B0604020202020204" pitchFamily="34" charset="0"/>
            </a:endParaRPr>
          </a:p>
        </p:txBody>
      </p:sp>
      <p:sp>
        <p:nvSpPr>
          <p:cNvPr id="8" name="Textfeld 7"/>
          <p:cNvSpPr txBox="1"/>
          <p:nvPr/>
        </p:nvSpPr>
        <p:spPr>
          <a:xfrm>
            <a:off x="467544" y="1331476"/>
            <a:ext cx="3370538" cy="369332"/>
          </a:xfrm>
          <a:prstGeom prst="rect">
            <a:avLst/>
          </a:prstGeom>
          <a:solidFill>
            <a:schemeClr val="bg1"/>
          </a:solidFill>
        </p:spPr>
        <p:txBody>
          <a:bodyPr wrap="none" rtlCol="0">
            <a:spAutoFit/>
          </a:bodyPr>
          <a:lstStyle/>
          <a:p>
            <a:r>
              <a:rPr lang="de-DE" dirty="0" smtClean="0"/>
              <a:t>You can help Nikolaus on SupeYou</a:t>
            </a:r>
            <a:endParaRPr lang="en-US" dirty="0"/>
          </a:p>
        </p:txBody>
      </p:sp>
      <p:sp>
        <p:nvSpPr>
          <p:cNvPr id="19" name="Textfeld 18"/>
          <p:cNvSpPr txBox="1"/>
          <p:nvPr/>
        </p:nvSpPr>
        <p:spPr>
          <a:xfrm>
            <a:off x="467544" y="2636912"/>
            <a:ext cx="3379043" cy="3293209"/>
          </a:xfrm>
          <a:prstGeom prst="rect">
            <a:avLst/>
          </a:prstGeom>
          <a:solidFill>
            <a:schemeClr val="bg1"/>
          </a:solidFill>
        </p:spPr>
        <p:txBody>
          <a:bodyPr wrap="square" rtlCol="0">
            <a:spAutoFit/>
          </a:bodyPr>
          <a:lstStyle/>
          <a:p>
            <a:r>
              <a:rPr lang="de-DE" sz="1200" dirty="0" smtClean="0"/>
              <a:t>Hi Markus,</a:t>
            </a:r>
          </a:p>
          <a:p>
            <a:endParaRPr lang="de-DE" sz="1200" dirty="0" smtClean="0"/>
          </a:p>
          <a:p>
            <a:r>
              <a:rPr lang="de-DE" sz="1200" dirty="0" smtClean="0"/>
              <a:t>remember? Last week we were talking about Nikolaus internet platform to channel help from germans for</a:t>
            </a:r>
            <a:r>
              <a:rPr lang="de-DE" sz="1200" dirty="0"/>
              <a:t> </a:t>
            </a:r>
            <a:r>
              <a:rPr lang="de-DE" sz="1200" dirty="0" smtClean="0"/>
              <a:t>refugees.</a:t>
            </a:r>
          </a:p>
          <a:p>
            <a:endParaRPr lang="de-DE" sz="1200" dirty="0" smtClean="0"/>
          </a:p>
          <a:p>
            <a:r>
              <a:rPr lang="de-DE" sz="1200" dirty="0" smtClean="0"/>
              <a:t>If you want to support him please follow my invitation below:</a:t>
            </a:r>
          </a:p>
          <a:p>
            <a:endParaRPr lang="de-DE" sz="1200" dirty="0" smtClean="0"/>
          </a:p>
          <a:p>
            <a:pPr marL="171450" indent="-171450">
              <a:buFont typeface="Arial" panose="020B0604020202020204" pitchFamily="34" charset="0"/>
              <a:buChar char="•"/>
            </a:pPr>
            <a:r>
              <a:rPr lang="de-DE" sz="1100" dirty="0" smtClean="0">
                <a:solidFill>
                  <a:schemeClr val="accent1">
                    <a:lumMod val="75000"/>
                  </a:schemeClr>
                </a:solidFill>
                <a:hlinkClick r:id="rId5"/>
              </a:rPr>
              <a:t>http://supeyou.com/?invit=3t345</a:t>
            </a:r>
            <a:endParaRPr lang="de-DE" sz="1100" dirty="0" smtClean="0">
              <a:solidFill>
                <a:schemeClr val="accent1">
                  <a:lumMod val="75000"/>
                </a:schemeClr>
              </a:solidFill>
            </a:endParaRPr>
          </a:p>
          <a:p>
            <a:pPr marL="171450" indent="-171450">
              <a:buFont typeface="Arial" panose="020B0604020202020204" pitchFamily="34" charset="0"/>
              <a:buChar char="•"/>
            </a:pPr>
            <a:endParaRPr lang="de-DE" sz="1200" dirty="0"/>
          </a:p>
          <a:p>
            <a:r>
              <a:rPr lang="de-DE" sz="1100" dirty="0" smtClean="0"/>
              <a:t>It‘s an interesting way to raise donations because you can follow how much money will be created by your invitations.</a:t>
            </a:r>
          </a:p>
          <a:p>
            <a:endParaRPr lang="de-DE" sz="1100" dirty="0"/>
          </a:p>
          <a:p>
            <a:r>
              <a:rPr lang="de-DE" sz="1100" dirty="0" smtClean="0"/>
              <a:t>Cu tomorrow,</a:t>
            </a:r>
          </a:p>
          <a:p>
            <a:endParaRPr lang="de-DE" sz="1100" dirty="0"/>
          </a:p>
          <a:p>
            <a:r>
              <a:rPr lang="de-DE" sz="1100" dirty="0" smtClean="0"/>
              <a:t>Maria</a:t>
            </a:r>
            <a:endParaRPr lang="de-DE" sz="1100" dirty="0"/>
          </a:p>
        </p:txBody>
      </p:sp>
      <p:sp>
        <p:nvSpPr>
          <p:cNvPr id="45" name="Pfeil nach rechts 44"/>
          <p:cNvSpPr/>
          <p:nvPr/>
        </p:nvSpPr>
        <p:spPr>
          <a:xfrm rot="20544429" flipH="1">
            <a:off x="2643240" y="3814264"/>
            <a:ext cx="1771873" cy="654297"/>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896970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569" y="446210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feld 22"/>
          <p:cNvSpPr txBox="1"/>
          <p:nvPr/>
        </p:nvSpPr>
        <p:spPr>
          <a:xfrm>
            <a:off x="1898775" y="4300520"/>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0</a:t>
            </a:r>
            <a:r>
              <a:rPr lang="de-DE" sz="1050" dirty="0" smtClean="0">
                <a:solidFill>
                  <a:schemeClr val="bg1">
                    <a:lumMod val="50000"/>
                  </a:schemeClr>
                </a:solidFill>
              </a:rPr>
              <a:t>€</a:t>
            </a:r>
            <a:endParaRPr lang="en-US" sz="1050" dirty="0">
              <a:solidFill>
                <a:schemeClr val="bg1">
                  <a:lumMod val="50000"/>
                </a:schemeClr>
              </a:solidFill>
            </a:endParaRPr>
          </a:p>
        </p:txBody>
      </p:sp>
      <p:sp>
        <p:nvSpPr>
          <p:cNvPr id="24" name="Textfeld 23"/>
          <p:cNvSpPr txBox="1"/>
          <p:nvPr/>
        </p:nvSpPr>
        <p:spPr>
          <a:xfrm>
            <a:off x="1835696" y="4635569"/>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cxnSp>
        <p:nvCxnSpPr>
          <p:cNvPr id="48" name="Gekrümmte Verbindung 47"/>
          <p:cNvCxnSpPr>
            <a:stCxn id="67" idx="2"/>
            <a:endCxn id="23" idx="0"/>
          </p:cNvCxnSpPr>
          <p:nvPr/>
        </p:nvCxnSpPr>
        <p:spPr>
          <a:xfrm rot="5400000">
            <a:off x="1881501" y="3983603"/>
            <a:ext cx="439472" cy="194362"/>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6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67" name="Abgerundetes Rechteck 66"/>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68"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uppieren 68"/>
          <p:cNvGrpSpPr/>
          <p:nvPr/>
        </p:nvGrpSpPr>
        <p:grpSpPr>
          <a:xfrm>
            <a:off x="405061" y="1851474"/>
            <a:ext cx="3600000" cy="1192488"/>
            <a:chOff x="405061" y="3460648"/>
            <a:chExt cx="3600000" cy="1192488"/>
          </a:xfrm>
        </p:grpSpPr>
        <p:pic>
          <p:nvPicPr>
            <p:cNvPr id="7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Gerade Verbindung 72"/>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4" name="Rechteck 73"/>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76"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Rechteck 76"/>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great, Adam already followed my invitation. </a:t>
            </a:r>
          </a:p>
          <a:p>
            <a:r>
              <a:rPr lang="de-DE" sz="1400" dirty="0" smtClean="0">
                <a:solidFill>
                  <a:schemeClr val="tx1">
                    <a:lumMod val="65000"/>
                    <a:lumOff val="35000"/>
                  </a:schemeClr>
                </a:solidFill>
              </a:rPr>
              <a:t>Tomorrow I will have a look if Eva also clicked the invitation link.</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51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6456704" cy="1862048"/>
          </a:xfrm>
          <a:prstGeom prst="rect">
            <a:avLst/>
          </a:prstGeom>
          <a:noFill/>
        </p:spPr>
        <p:txBody>
          <a:bodyPr wrap="none" rtlCol="0">
            <a:spAutoFit/>
          </a:bodyPr>
          <a:lstStyle/>
          <a:p>
            <a:r>
              <a:rPr lang="de-DE" sz="11500" dirty="0" smtClean="0"/>
              <a:t>Next </a:t>
            </a:r>
            <a:r>
              <a:rPr lang="de-DE" sz="11500" dirty="0" err="1" smtClean="0"/>
              <a:t>day</a:t>
            </a:r>
            <a:r>
              <a:rPr lang="de-DE" sz="11500" dirty="0" smtClean="0"/>
              <a:t>…</a:t>
            </a:r>
            <a:endParaRPr lang="en-US" sz="11500" dirty="0"/>
          </a:p>
        </p:txBody>
      </p:sp>
    </p:spTree>
    <p:extLst>
      <p:ext uri="{BB962C8B-B14F-4D97-AF65-F5344CB8AC3E}">
        <p14:creationId xmlns:p14="http://schemas.microsoft.com/office/powerpoint/2010/main" val="2496283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588469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83799" y="572311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36" name="Textfeld 35"/>
          <p:cNvSpPr txBox="1"/>
          <p:nvPr/>
        </p:nvSpPr>
        <p:spPr>
          <a:xfrm>
            <a:off x="1259632" y="6058162"/>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590226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2922049" y="5740680"/>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9" name="Textfeld 38"/>
          <p:cNvSpPr txBox="1"/>
          <p:nvPr/>
        </p:nvSpPr>
        <p:spPr>
          <a:xfrm>
            <a:off x="2915816" y="6075729"/>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0" name="Gekrümmte Verbindung 39"/>
          <p:cNvCxnSpPr>
            <a:endCxn id="34" idx="0"/>
          </p:cNvCxnSpPr>
          <p:nvPr/>
        </p:nvCxnSpPr>
        <p:spPr>
          <a:xfrm rot="5400000">
            <a:off x="1690534" y="5215229"/>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1" name="Gekrümmte Verbindung 40"/>
          <p:cNvCxnSpPr>
            <a:endCxn id="38" idx="0"/>
          </p:cNvCxnSpPr>
          <p:nvPr/>
        </p:nvCxnSpPr>
        <p:spPr>
          <a:xfrm rot="16200000" flipH="1">
            <a:off x="2487940" y="5166825"/>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1299343" y="5948991"/>
            <a:ext cx="249486"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4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5" name="Abgerundetes Rechteck 44"/>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6"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uppieren 46"/>
          <p:cNvGrpSpPr/>
          <p:nvPr/>
        </p:nvGrpSpPr>
        <p:grpSpPr>
          <a:xfrm>
            <a:off x="405061" y="3460648"/>
            <a:ext cx="3600000" cy="1192488"/>
            <a:chOff x="405061" y="3460648"/>
            <a:chExt cx="3600000" cy="1192488"/>
          </a:xfrm>
        </p:grpSpPr>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Gerade Verbindung 5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2" name="Rechteck 51"/>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4"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hteck 54"/>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32"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35" name="Wolkenförmige Legende 34"/>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What happened? 180€?!? Thats great! How come?</a:t>
            </a:r>
            <a:endParaRPr lang="en-US" sz="1400" dirty="0">
              <a:solidFill>
                <a:schemeClr val="tx1">
                  <a:lumMod val="65000"/>
                  <a:lumOff val="35000"/>
                </a:schemeClr>
              </a:solidFill>
            </a:endParaRPr>
          </a:p>
        </p:txBody>
      </p:sp>
      <p:sp>
        <p:nvSpPr>
          <p:cNvPr id="43" name="Pfeil nach rechts 42"/>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feld 57"/>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59" name="Textfeld 5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60" name="Gruppieren 59"/>
          <p:cNvGrpSpPr/>
          <p:nvPr/>
        </p:nvGrpSpPr>
        <p:grpSpPr>
          <a:xfrm>
            <a:off x="1043608" y="1145170"/>
            <a:ext cx="2332831" cy="2369778"/>
            <a:chOff x="1043608" y="1145170"/>
            <a:chExt cx="2332831" cy="2369778"/>
          </a:xfrm>
        </p:grpSpPr>
        <p:sp>
          <p:nvSpPr>
            <p:cNvPr id="61" name="Textfeld 60"/>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6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Textfeld 62"/>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389667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why , Adam also invited some supporter and they donated.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Amazing how this adds up!</a:t>
            </a:r>
          </a:p>
        </p:txBody>
      </p:sp>
      <p:sp>
        <p:nvSpPr>
          <p:cNvPr id="45" name="Textfeld 44"/>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6"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848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Uh, I didn‘t contribute any money. Let me also donate. Lets say 10 €.</a:t>
            </a:r>
            <a:endParaRPr lang="en-US" sz="1400" dirty="0">
              <a:solidFill>
                <a:schemeClr val="tx1">
                  <a:lumMod val="65000"/>
                  <a:lumOff val="35000"/>
                </a:schemeClr>
              </a:solidFill>
            </a:endParaRPr>
          </a:p>
        </p:txBody>
      </p:sp>
      <p:sp>
        <p:nvSpPr>
          <p:cNvPr id="45" name="Pfeil nach rechts 44"/>
          <p:cNvSpPr/>
          <p:nvPr/>
        </p:nvSpPr>
        <p:spPr>
          <a:xfrm flipH="1">
            <a:off x="2446086" y="2979445"/>
            <a:ext cx="2125914"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7"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189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I </a:t>
            </a:r>
            <a:r>
              <a:rPr lang="de-DE" sz="1400" dirty="0" err="1" smtClean="0">
                <a:solidFill>
                  <a:schemeClr val="tx1">
                    <a:lumMod val="65000"/>
                    <a:lumOff val="35000"/>
                  </a:schemeClr>
                </a:solidFill>
              </a:rPr>
              <a:t>guess</a:t>
            </a:r>
            <a:r>
              <a:rPr lang="de-DE" sz="1400" dirty="0" smtClean="0">
                <a:solidFill>
                  <a:schemeClr val="tx1">
                    <a:lumMod val="65000"/>
                    <a:lumOff val="35000"/>
                  </a:schemeClr>
                </a:solidFill>
              </a:rPr>
              <a:t> I </a:t>
            </a:r>
            <a:r>
              <a:rPr lang="de-DE" sz="1400" dirty="0" err="1" smtClean="0">
                <a:solidFill>
                  <a:schemeClr val="tx1">
                    <a:lumMod val="65000"/>
                    <a:lumOff val="35000"/>
                  </a:schemeClr>
                </a:solidFill>
              </a:rPr>
              <a:t>trust</a:t>
            </a:r>
            <a:r>
              <a:rPr lang="de-DE" sz="1400" dirty="0" smtClean="0">
                <a:solidFill>
                  <a:schemeClr val="tx1">
                    <a:lumMod val="65000"/>
                    <a:lumOff val="35000"/>
                  </a:schemeClr>
                </a:solidFill>
              </a:rPr>
              <a:t> Nikolaus, and </a:t>
            </a:r>
            <a:r>
              <a:rPr lang="de-DE" sz="1400" dirty="0" err="1" smtClean="0">
                <a:solidFill>
                  <a:schemeClr val="tx1">
                    <a:lumMod val="65000"/>
                    <a:lumOff val="35000"/>
                  </a:schemeClr>
                </a:solidFill>
              </a:rPr>
              <a:t>anyways</a:t>
            </a:r>
            <a:r>
              <a:rPr lang="de-DE" sz="1400" dirty="0" smtClean="0">
                <a:solidFill>
                  <a:schemeClr val="tx1">
                    <a:lumMod val="65000"/>
                    <a:lumOff val="35000"/>
                  </a:schemeClr>
                </a:solidFill>
              </a:rPr>
              <a:t>, if he is not </a:t>
            </a:r>
            <a:r>
              <a:rPr lang="de-DE" sz="1400" dirty="0" err="1" smtClean="0">
                <a:solidFill>
                  <a:schemeClr val="tx1">
                    <a:lumMod val="65000"/>
                    <a:lumOff val="35000"/>
                  </a:schemeClr>
                </a:solidFill>
              </a:rPr>
              <a:t>acting</a:t>
            </a:r>
            <a:r>
              <a:rPr lang="de-DE" sz="1400" dirty="0" smtClean="0">
                <a:solidFill>
                  <a:schemeClr val="tx1">
                    <a:lumMod val="65000"/>
                    <a:lumOff val="35000"/>
                  </a:schemeClr>
                </a:solidFill>
              </a:rPr>
              <a:t> as I </a:t>
            </a:r>
            <a:r>
              <a:rPr lang="de-DE" sz="1400" dirty="0" err="1" smtClean="0">
                <a:solidFill>
                  <a:schemeClr val="tx1">
                    <a:lumMod val="65000"/>
                    <a:lumOff val="35000"/>
                  </a:schemeClr>
                </a:solidFill>
              </a:rPr>
              <a:t>expect</a:t>
            </a:r>
            <a:r>
              <a:rPr lang="de-DE" sz="1400" dirty="0" smtClean="0">
                <a:solidFill>
                  <a:schemeClr val="tx1">
                    <a:lumMod val="65000"/>
                    <a:lumOff val="35000"/>
                  </a:schemeClr>
                </a:solidFill>
              </a:rPr>
              <a:t> I just </a:t>
            </a:r>
            <a:r>
              <a:rPr lang="de-DE" sz="1400" dirty="0" err="1" smtClean="0">
                <a:solidFill>
                  <a:schemeClr val="tx1">
                    <a:lumMod val="65000"/>
                    <a:lumOff val="35000"/>
                  </a:schemeClr>
                </a:solidFill>
              </a:rPr>
              <a:t>stop</a:t>
            </a:r>
            <a:r>
              <a:rPr lang="de-DE" sz="1400" dirty="0" smtClean="0">
                <a:solidFill>
                  <a:schemeClr val="tx1">
                    <a:lumMod val="65000"/>
                    <a:lumOff val="35000"/>
                  </a:schemeClr>
                </a:solidFill>
              </a:rPr>
              <a:t> </a:t>
            </a:r>
            <a:r>
              <a:rPr lang="de-DE" sz="1400" dirty="0" err="1" smtClean="0">
                <a:solidFill>
                  <a:schemeClr val="tx1">
                    <a:lumMod val="65000"/>
                    <a:lumOff val="35000"/>
                  </a:schemeClr>
                </a:solidFill>
              </a:rPr>
              <a:t>donating</a:t>
            </a:r>
            <a:r>
              <a:rPr lang="de-DE" sz="1400" dirty="0" smtClean="0">
                <a:solidFill>
                  <a:schemeClr val="tx1">
                    <a:lumMod val="65000"/>
                    <a:lumOff val="35000"/>
                  </a:schemeClr>
                </a:solidFill>
              </a:rPr>
              <a:t>.</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9" y="510580"/>
            <a:ext cx="3591988" cy="5187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Pfeil nach rechts 14"/>
          <p:cNvSpPr/>
          <p:nvPr/>
        </p:nvSpPr>
        <p:spPr>
          <a:xfrm rot="20544429" flipH="1">
            <a:off x="2985619" y="339336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1439635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89" name="Picture 1" descr="C:\Users\MoritzTheile\Desktop\Screenshot_2015-06-12-15-42-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495" y="238959"/>
            <a:ext cx="3600000" cy="640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OK, thats easy with Paypal. </a:t>
            </a:r>
            <a:r>
              <a:rPr lang="de-DE" sz="1400" dirty="0" err="1" smtClean="0">
                <a:solidFill>
                  <a:schemeClr val="tx1">
                    <a:lumMod val="65000"/>
                    <a:lumOff val="35000"/>
                  </a:schemeClr>
                </a:solidFill>
              </a:rPr>
              <a:t>Instead</a:t>
            </a:r>
            <a:r>
              <a:rPr lang="de-DE" sz="1400" dirty="0" smtClean="0">
                <a:solidFill>
                  <a:schemeClr val="tx1">
                    <a:lumMod val="65000"/>
                    <a:lumOff val="35000"/>
                  </a:schemeClr>
                </a:solidFill>
              </a:rPr>
              <a:t> of 1 € I‘ll donate 10.</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2" name="Textfeld 1"/>
          <p:cNvSpPr txBox="1"/>
          <p:nvPr/>
        </p:nvSpPr>
        <p:spPr>
          <a:xfrm>
            <a:off x="1331640" y="1114797"/>
            <a:ext cx="2160240" cy="276999"/>
          </a:xfrm>
          <a:prstGeom prst="rect">
            <a:avLst/>
          </a:prstGeom>
          <a:solidFill>
            <a:schemeClr val="bg1"/>
          </a:solidFill>
        </p:spPr>
        <p:txBody>
          <a:bodyPr wrap="square" rtlCol="0">
            <a:spAutoFit/>
          </a:bodyPr>
          <a:lstStyle/>
          <a:p>
            <a:r>
              <a:rPr lang="de-DE" sz="1200" dirty="0" smtClean="0"/>
              <a:t>nikolaus@willkommen-in.de</a:t>
            </a:r>
            <a:endParaRPr lang="en-US" sz="1200" dirty="0"/>
          </a:p>
        </p:txBody>
      </p:sp>
      <p:sp>
        <p:nvSpPr>
          <p:cNvPr id="13" name="Textfeld 12"/>
          <p:cNvSpPr txBox="1"/>
          <p:nvPr/>
        </p:nvSpPr>
        <p:spPr>
          <a:xfrm>
            <a:off x="2494401" y="1494876"/>
            <a:ext cx="637439" cy="184666"/>
          </a:xfrm>
          <a:prstGeom prst="rect">
            <a:avLst/>
          </a:prstGeom>
          <a:solidFill>
            <a:schemeClr val="bg1"/>
          </a:solidFill>
        </p:spPr>
        <p:txBody>
          <a:bodyPr wrap="square" lIns="0" tIns="0" rIns="0" bIns="0" rtlCol="0">
            <a:spAutoFit/>
          </a:bodyPr>
          <a:lstStyle/>
          <a:p>
            <a:r>
              <a:rPr lang="de-DE" sz="1200" dirty="0" smtClean="0"/>
              <a:t>10,00</a:t>
            </a:r>
            <a:endParaRPr lang="en-US" sz="1200" dirty="0"/>
          </a:p>
        </p:txBody>
      </p:sp>
    </p:spTree>
    <p:extLst>
      <p:ext uri="{BB962C8B-B14F-4D97-AF65-F5344CB8AC3E}">
        <p14:creationId xmlns:p14="http://schemas.microsoft.com/office/powerpoint/2010/main" val="2144240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Makes Sense: 180 € of others plus 10 € from me makes 190 € all together.</a:t>
            </a:r>
          </a:p>
          <a:p>
            <a:r>
              <a:rPr lang="de-DE" sz="1400" dirty="0" smtClean="0">
                <a:solidFill>
                  <a:schemeClr val="tx1">
                    <a:lumMod val="65000"/>
                    <a:lumOff val="35000"/>
                  </a:schemeClr>
                </a:solidFill>
              </a:rPr>
              <a:t>I should invite some more friends this really helps Nikolaus.</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991955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7516288" cy="1862048"/>
          </a:xfrm>
          <a:prstGeom prst="rect">
            <a:avLst/>
          </a:prstGeom>
          <a:noFill/>
        </p:spPr>
        <p:txBody>
          <a:bodyPr wrap="none" rtlCol="0">
            <a:spAutoFit/>
          </a:bodyPr>
          <a:lstStyle/>
          <a:p>
            <a:r>
              <a:rPr lang="de-DE" sz="11500" dirty="0" smtClean="0"/>
              <a:t>Next week…</a:t>
            </a:r>
            <a:endParaRPr lang="en-US" sz="11500" dirty="0"/>
          </a:p>
        </p:txBody>
      </p:sp>
    </p:spTree>
    <p:extLst>
      <p:ext uri="{BB962C8B-B14F-4D97-AF65-F5344CB8AC3E}">
        <p14:creationId xmlns:p14="http://schemas.microsoft.com/office/powerpoint/2010/main" val="1524144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3.506 €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0163"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116457" y="5703657"/>
            <a:ext cx="45101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2.470€</a:t>
            </a:r>
            <a:endParaRPr lang="en-US" sz="1050" dirty="0">
              <a:solidFill>
                <a:schemeClr val="bg1">
                  <a:lumMod val="50000"/>
                </a:schemeClr>
              </a:solidFill>
            </a:endParaRPr>
          </a:p>
        </p:txBody>
      </p:sp>
      <p:sp>
        <p:nvSpPr>
          <p:cNvPr id="29" name="Textfeld 28"/>
          <p:cNvSpPr txBox="1"/>
          <p:nvPr/>
        </p:nvSpPr>
        <p:spPr>
          <a:xfrm>
            <a:off x="1092290"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2251"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1890611"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1884378"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stCxn id="2" idx="2"/>
            <a:endCxn id="28" idx="0"/>
          </p:cNvCxnSpPr>
          <p:nvPr/>
        </p:nvCxnSpPr>
        <p:spPr>
          <a:xfrm rot="5400000">
            <a:off x="1653474" y="5158712"/>
            <a:ext cx="233435" cy="856455"/>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stCxn id="2" idx="2"/>
            <a:endCxn id="31" idx="0"/>
          </p:cNvCxnSpPr>
          <p:nvPr/>
        </p:nvCxnSpPr>
        <p:spPr>
          <a:xfrm rot="5400000">
            <a:off x="1988887" y="5511693"/>
            <a:ext cx="251002" cy="168061"/>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08104" y="836711"/>
            <a:ext cx="1944998" cy="1728193"/>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Wow, 3.506 €!</a:t>
            </a:r>
          </a:p>
          <a:p>
            <a:pPr algn="ctr"/>
            <a:r>
              <a:rPr lang="de-DE" sz="1400" dirty="0" smtClean="0">
                <a:solidFill>
                  <a:schemeClr val="tx1">
                    <a:lumMod val="65000"/>
                    <a:lumOff val="35000"/>
                  </a:schemeClr>
                </a:solidFill>
              </a:rPr>
              <a:t>Lets see how this money was spend.</a:t>
            </a: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pic>
        <p:nvPicPr>
          <p:cNvPr id="45"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0623" y="588321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1" name="Textfeld 50"/>
          <p:cNvSpPr txBox="1"/>
          <p:nvPr/>
        </p:nvSpPr>
        <p:spPr>
          <a:xfrm>
            <a:off x="2468983" y="5721630"/>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1011€</a:t>
            </a:r>
            <a:endParaRPr lang="en-US" sz="1050" dirty="0">
              <a:solidFill>
                <a:schemeClr val="bg1">
                  <a:lumMod val="50000"/>
                </a:schemeClr>
              </a:solidFill>
            </a:endParaRPr>
          </a:p>
        </p:txBody>
      </p:sp>
      <p:sp>
        <p:nvSpPr>
          <p:cNvPr id="52" name="Textfeld 51"/>
          <p:cNvSpPr txBox="1"/>
          <p:nvPr/>
        </p:nvSpPr>
        <p:spPr>
          <a:xfrm>
            <a:off x="2355434" y="6056679"/>
            <a:ext cx="55841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Benedikt</a:t>
            </a:r>
            <a:endParaRPr lang="en-US" sz="1050" dirty="0">
              <a:solidFill>
                <a:schemeClr val="bg1">
                  <a:lumMod val="50000"/>
                </a:schemeClr>
              </a:solidFill>
            </a:endParaRPr>
          </a:p>
        </p:txBody>
      </p:sp>
      <p:pic>
        <p:nvPicPr>
          <p:cNvPr id="53"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8995" y="588361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4" name="Textfeld 53"/>
          <p:cNvSpPr txBox="1"/>
          <p:nvPr/>
        </p:nvSpPr>
        <p:spPr>
          <a:xfrm>
            <a:off x="3063327" y="5722036"/>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0€</a:t>
            </a:r>
            <a:endParaRPr lang="en-US" sz="1050" dirty="0">
              <a:solidFill>
                <a:schemeClr val="bg1">
                  <a:lumMod val="50000"/>
                </a:schemeClr>
              </a:solidFill>
            </a:endParaRPr>
          </a:p>
        </p:txBody>
      </p:sp>
      <p:sp>
        <p:nvSpPr>
          <p:cNvPr id="55" name="Textfeld 54"/>
          <p:cNvSpPr txBox="1"/>
          <p:nvPr/>
        </p:nvSpPr>
        <p:spPr>
          <a:xfrm>
            <a:off x="3041122" y="6057085"/>
            <a:ext cx="30674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Jens</a:t>
            </a:r>
            <a:endParaRPr lang="en-US" sz="1050" dirty="0">
              <a:solidFill>
                <a:schemeClr val="bg1">
                  <a:lumMod val="50000"/>
                </a:schemeClr>
              </a:solidFill>
            </a:endParaRPr>
          </a:p>
        </p:txBody>
      </p:sp>
      <p:cxnSp>
        <p:nvCxnSpPr>
          <p:cNvPr id="56" name="Gekrümmte Verbindung 55"/>
          <p:cNvCxnSpPr>
            <a:stCxn id="2" idx="2"/>
            <a:endCxn id="51" idx="0"/>
          </p:cNvCxnSpPr>
          <p:nvPr/>
        </p:nvCxnSpPr>
        <p:spPr>
          <a:xfrm rot="16200000" flipH="1">
            <a:off x="2312334" y="5356306"/>
            <a:ext cx="251408" cy="47924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7" name="Gekrümmte Verbindung 56"/>
          <p:cNvCxnSpPr>
            <a:stCxn id="2" idx="2"/>
            <a:endCxn id="54" idx="0"/>
          </p:cNvCxnSpPr>
          <p:nvPr/>
        </p:nvCxnSpPr>
        <p:spPr>
          <a:xfrm rot="16200000" flipH="1">
            <a:off x="2557606" y="5111034"/>
            <a:ext cx="251814" cy="97019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336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Ahh, a video,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rot="1176722" flipH="1">
            <a:off x="2470182" y="2295261"/>
            <a:ext cx="1889027"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371319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79810" y="1052622"/>
            <a:ext cx="2448476" cy="1600277"/>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What‘s that?</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45" name="Pfeil nach rechts 44"/>
          <p:cNvSpPr/>
          <p:nvPr/>
        </p:nvSpPr>
        <p:spPr>
          <a:xfrm rot="20907499" flipH="1">
            <a:off x="3445033" y="3311809"/>
            <a:ext cx="1373380"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586293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Abgerundetes Rechteck 31"/>
          <p:cNvSpPr/>
          <p:nvPr/>
        </p:nvSpPr>
        <p:spPr>
          <a:xfrm>
            <a:off x="973141" y="5601047"/>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050" dirty="0" smtClean="0">
                <a:solidFill>
                  <a:schemeClr val="accent1">
                    <a:lumMod val="75000"/>
                  </a:schemeClr>
                </a:solidFill>
                <a:latin typeface="Century" pitchFamily="18" charset="0"/>
                <a:cs typeface="Arial" charset="0"/>
              </a:rPr>
              <a:t>&lt;</a:t>
            </a:r>
            <a:r>
              <a:rPr lang="de-DE" sz="1050" dirty="0" err="1" smtClean="0">
                <a:solidFill>
                  <a:schemeClr val="accent1">
                    <a:lumMod val="75000"/>
                  </a:schemeClr>
                </a:solidFill>
                <a:latin typeface="Century" pitchFamily="18" charset="0"/>
                <a:cs typeface="Arial" charset="0"/>
              </a:rPr>
              <a:t>webcomponent</a:t>
            </a:r>
            <a:r>
              <a:rPr lang="de-DE" sz="1050" dirty="0" smtClean="0">
                <a:solidFill>
                  <a:schemeClr val="accent1">
                    <a:lumMod val="75000"/>
                  </a:schemeClr>
                </a:solidFill>
                <a:latin typeface="Century" pitchFamily="18" charset="0"/>
                <a:cs typeface="Arial" charset="0"/>
              </a:rPr>
              <a:t> </a:t>
            </a:r>
            <a:r>
              <a:rPr lang="de-DE" sz="1050" dirty="0" err="1" smtClean="0">
                <a:solidFill>
                  <a:schemeClr val="accent1">
                    <a:lumMod val="75000"/>
                  </a:schemeClr>
                </a:solidFill>
                <a:latin typeface="Century" pitchFamily="18" charset="0"/>
                <a:cs typeface="Arial" charset="0"/>
              </a:rPr>
              <a:t>url</a:t>
            </a:r>
            <a:r>
              <a:rPr lang="de-DE" sz="1050" dirty="0" smtClean="0">
                <a:solidFill>
                  <a:schemeClr val="accent1">
                    <a:lumMod val="75000"/>
                  </a:schemeClr>
                </a:solidFill>
                <a:latin typeface="Century" pitchFamily="18" charset="0"/>
                <a:cs typeface="Arial" charset="0"/>
              </a:rPr>
              <a:t>=„</a:t>
            </a:r>
            <a:r>
              <a:rPr lang="de-DE" sz="1050" dirty="0" err="1" smtClean="0">
                <a:solidFill>
                  <a:schemeClr val="accent1">
                    <a:lumMod val="75000"/>
                  </a:schemeClr>
                </a:solidFill>
                <a:latin typeface="Century" pitchFamily="18" charset="0"/>
                <a:cs typeface="Arial" charset="0"/>
              </a:rPr>
              <a:t>xyz</a:t>
            </a:r>
            <a:r>
              <a:rPr lang="de-DE" sz="1050" dirty="0" smtClean="0">
                <a:solidFill>
                  <a:schemeClr val="accent1">
                    <a:lumMod val="75000"/>
                  </a:schemeClr>
                </a:solidFill>
                <a:latin typeface="Century" pitchFamily="18" charset="0"/>
                <a:cs typeface="Arial" charset="0"/>
              </a:rPr>
              <a:t>“/&gt;</a:t>
            </a:r>
            <a:endParaRPr lang="de-CH" sz="1050" dirty="0">
              <a:solidFill>
                <a:schemeClr val="accent1">
                  <a:lumMod val="75000"/>
                </a:schemeClr>
              </a:solidFill>
              <a:latin typeface="Century" pitchFamily="18" charset="0"/>
              <a:cs typeface="Arial" charset="0"/>
            </a:endParaRPr>
          </a:p>
        </p:txBody>
      </p:sp>
      <p:sp>
        <p:nvSpPr>
          <p:cNvPr id="37" name="Rechteck 36"/>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Show what you have generated</a:t>
            </a:r>
            <a:endParaRPr lang="en-US" sz="1600" dirty="0">
              <a:solidFill>
                <a:schemeClr val="tx1">
                  <a:lumMod val="50000"/>
                  <a:lumOff val="50000"/>
                </a:schemeClr>
              </a:solidFill>
              <a:latin typeface="Calibri" pitchFamily="34" charset="0"/>
              <a:cs typeface="Arial" charset="0"/>
            </a:endParaRPr>
          </a:p>
        </p:txBody>
      </p:sp>
      <p:sp>
        <p:nvSpPr>
          <p:cNvPr id="26"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1628800"/>
            <a:ext cx="3600001" cy="26475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pieren 19"/>
          <p:cNvGrpSpPr/>
          <p:nvPr/>
        </p:nvGrpSpPr>
        <p:grpSpPr>
          <a:xfrm>
            <a:off x="405061" y="4108720"/>
            <a:ext cx="3600000" cy="1192488"/>
            <a:chOff x="405061" y="3460648"/>
            <a:chExt cx="3600000" cy="1192488"/>
          </a:xfrm>
        </p:grpSpPr>
        <p:pic>
          <p:nvPicPr>
            <p:cNvPr id="2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Gerade Verbindung 23"/>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5" name="Rechteck 24"/>
          <p:cNvSpPr/>
          <p:nvPr/>
        </p:nvSpPr>
        <p:spPr>
          <a:xfrm>
            <a:off x="973141" y="4487204"/>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9"/>
          <p:cNvSpPr txBox="1">
            <a:spLocks noChangeArrowheads="1"/>
          </p:cNvSpPr>
          <p:nvPr/>
        </p:nvSpPr>
        <p:spPr bwMode="auto">
          <a:xfrm flipH="1">
            <a:off x="1900900" y="4221088"/>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3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3855" y="4247292"/>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echteck 35"/>
          <p:cNvSpPr/>
          <p:nvPr/>
        </p:nvSpPr>
        <p:spPr>
          <a:xfrm>
            <a:off x="3200797" y="4247292"/>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622" y="4437112"/>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835252"/>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0" name="Textfeld 7"/>
          <p:cNvSpPr txBox="1">
            <a:spLocks noChangeArrowheads="1"/>
          </p:cNvSpPr>
          <p:nvPr/>
        </p:nvSpPr>
        <p:spPr bwMode="auto">
          <a:xfrm>
            <a:off x="755577" y="973753"/>
            <a:ext cx="28989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a:solidFill>
                  <a:schemeClr val="tx1">
                    <a:lumMod val="50000"/>
                    <a:lumOff val="50000"/>
                  </a:schemeClr>
                </a:solidFill>
              </a:rPr>
              <a:t>Use the code on bottom to embed this SupeYou result in your website.</a:t>
            </a:r>
            <a:endParaRPr lang="de-CH" sz="1100" dirty="0">
              <a:solidFill>
                <a:schemeClr val="tx1">
                  <a:lumMod val="50000"/>
                  <a:lumOff val="50000"/>
                </a:schemeClr>
              </a:solidFill>
            </a:endParaRPr>
          </a:p>
        </p:txBody>
      </p:sp>
      <p:sp>
        <p:nvSpPr>
          <p:cNvPr id="3" name="Pfeil nach unten 2"/>
          <p:cNvSpPr/>
          <p:nvPr/>
        </p:nvSpPr>
        <p:spPr>
          <a:xfrm>
            <a:off x="5151939" y="4975075"/>
            <a:ext cx="3096344" cy="1528167"/>
          </a:xfrm>
          <a:prstGeom prst="down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65000"/>
                    <a:lumOff val="35000"/>
                  </a:schemeClr>
                </a:solidFill>
              </a:rPr>
              <a:t>Embed code in </a:t>
            </a:r>
            <a:r>
              <a:rPr lang="de-DE" dirty="0" err="1" smtClean="0">
                <a:solidFill>
                  <a:schemeClr val="tx1">
                    <a:lumMod val="65000"/>
                    <a:lumOff val="35000"/>
                  </a:schemeClr>
                </a:solidFill>
              </a:rPr>
              <a:t>site</a:t>
            </a:r>
            <a:endParaRPr lang="en-US" dirty="0">
              <a:solidFill>
                <a:schemeClr val="tx1">
                  <a:lumMod val="65000"/>
                  <a:lumOff val="35000"/>
                </a:schemeClr>
              </a:solidFill>
            </a:endParaRPr>
          </a:p>
        </p:txBody>
      </p:sp>
      <p:pic>
        <p:nvPicPr>
          <p:cNvPr id="27"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nice. I can show what I have done for Nikolaus on my business website.</a:t>
            </a:r>
            <a:endParaRPr lang="en-US" sz="1400" dirty="0">
              <a:solidFill>
                <a:schemeClr val="tx1">
                  <a:lumMod val="65000"/>
                  <a:lumOff val="35000"/>
                </a:schemeClr>
              </a:solidFill>
            </a:endParaRPr>
          </a:p>
        </p:txBody>
      </p:sp>
      <p:grpSp>
        <p:nvGrpSpPr>
          <p:cNvPr id="30" name="Gruppieren 29"/>
          <p:cNvGrpSpPr/>
          <p:nvPr/>
        </p:nvGrpSpPr>
        <p:grpSpPr>
          <a:xfrm>
            <a:off x="1043608" y="1779302"/>
            <a:ext cx="2332831" cy="2369778"/>
            <a:chOff x="1043608" y="1145170"/>
            <a:chExt cx="2332831" cy="2369778"/>
          </a:xfrm>
        </p:grpSpPr>
        <p:sp>
          <p:nvSpPr>
            <p:cNvPr id="33" name="Textfeld 32"/>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feld 34"/>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8"/>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123354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93" y="620688"/>
            <a:ext cx="8451406" cy="4837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7332687" y="1359818"/>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8" name="Textfeld 7"/>
          <p:cNvSpPr txBox="1"/>
          <p:nvPr/>
        </p:nvSpPr>
        <p:spPr>
          <a:xfrm>
            <a:off x="7332687" y="2492772"/>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6" name="Abgerundete rechteckige Legende 5"/>
          <p:cNvSpPr/>
          <p:nvPr/>
        </p:nvSpPr>
        <p:spPr>
          <a:xfrm>
            <a:off x="2483768" y="5529277"/>
            <a:ext cx="4320480" cy="1140083"/>
          </a:xfrm>
          <a:prstGeom prst="wedgeRoundRectCallout">
            <a:avLst>
              <a:gd name="adj1" fmla="val -14788"/>
              <a:gd name="adj2" fmla="val -13821"/>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smtClean="0">
                <a:solidFill>
                  <a:schemeClr val="tx1">
                    <a:lumMod val="65000"/>
                    <a:lumOff val="35000"/>
                  </a:schemeClr>
                </a:solidFill>
              </a:rPr>
              <a:t>The </a:t>
            </a:r>
            <a:r>
              <a:rPr lang="de-DE" dirty="0" err="1" smtClean="0">
                <a:solidFill>
                  <a:schemeClr val="tx1">
                    <a:lumMod val="65000"/>
                    <a:lumOff val="35000"/>
                  </a:schemeClr>
                </a:solidFill>
              </a:rPr>
              <a:t>sum</a:t>
            </a:r>
            <a:r>
              <a:rPr lang="de-DE" dirty="0" smtClean="0">
                <a:solidFill>
                  <a:schemeClr val="tx1">
                    <a:lumMod val="65000"/>
                    <a:lumOff val="35000"/>
                  </a:schemeClr>
                </a:solidFill>
              </a:rPr>
              <a:t> of </a:t>
            </a:r>
            <a:r>
              <a:rPr lang="de-DE" dirty="0" err="1" smtClean="0">
                <a:solidFill>
                  <a:schemeClr val="tx1">
                    <a:lumMod val="65000"/>
                    <a:lumOff val="35000"/>
                  </a:schemeClr>
                </a:solidFill>
              </a:rPr>
              <a:t>generated</a:t>
            </a:r>
            <a:r>
              <a:rPr lang="de-DE" dirty="0" smtClean="0">
                <a:solidFill>
                  <a:schemeClr val="tx1">
                    <a:lumMod val="65000"/>
                    <a:lumOff val="35000"/>
                  </a:schemeClr>
                </a:solidFill>
              </a:rPr>
              <a:t> money is </a:t>
            </a:r>
            <a:r>
              <a:rPr lang="de-DE" dirty="0" err="1" smtClean="0">
                <a:solidFill>
                  <a:schemeClr val="tx1">
                    <a:lumMod val="65000"/>
                    <a:lumOff val="35000"/>
                  </a:schemeClr>
                </a:solidFill>
              </a:rPr>
              <a:t>constantly</a:t>
            </a:r>
            <a:r>
              <a:rPr lang="de-DE" dirty="0" smtClean="0">
                <a:solidFill>
                  <a:schemeClr val="tx1">
                    <a:lumMod val="65000"/>
                    <a:lumOff val="35000"/>
                  </a:schemeClr>
                </a:solidFill>
              </a:rPr>
              <a:t> updated.</a:t>
            </a:r>
          </a:p>
          <a:p>
            <a:r>
              <a:rPr lang="de-DE" dirty="0" smtClean="0">
                <a:solidFill>
                  <a:schemeClr val="tx1">
                    <a:lumMod val="65000"/>
                    <a:lumOff val="35000"/>
                  </a:schemeClr>
                </a:solidFill>
              </a:rPr>
              <a:t>If someone clicks, the one will be </a:t>
            </a:r>
            <a:r>
              <a:rPr lang="de-DE" dirty="0" err="1" smtClean="0">
                <a:solidFill>
                  <a:schemeClr val="tx1">
                    <a:lumMod val="65000"/>
                    <a:lumOff val="35000"/>
                  </a:schemeClr>
                </a:solidFill>
              </a:rPr>
              <a:t>added</a:t>
            </a:r>
            <a:r>
              <a:rPr lang="de-DE" dirty="0" smtClean="0">
                <a:solidFill>
                  <a:schemeClr val="tx1">
                    <a:lumMod val="65000"/>
                    <a:lumOff val="35000"/>
                  </a:schemeClr>
                </a:solidFill>
              </a:rPr>
              <a:t> to  Markus </a:t>
            </a:r>
            <a:r>
              <a:rPr lang="de-DE" dirty="0" err="1" smtClean="0">
                <a:solidFill>
                  <a:schemeClr val="tx1">
                    <a:lumMod val="65000"/>
                    <a:lumOff val="35000"/>
                  </a:schemeClr>
                </a:solidFill>
              </a:rPr>
              <a:t>invitated</a:t>
            </a:r>
            <a:r>
              <a:rPr lang="de-DE" dirty="0" smtClean="0">
                <a:solidFill>
                  <a:schemeClr val="tx1">
                    <a:lumMod val="65000"/>
                    <a:lumOff val="35000"/>
                  </a:schemeClr>
                </a:solidFill>
              </a:rPr>
              <a:t> supporter.</a:t>
            </a:r>
            <a:endParaRPr lang="en-US" dirty="0">
              <a:solidFill>
                <a:schemeClr val="tx1">
                  <a:lumMod val="65000"/>
                  <a:lumOff val="35000"/>
                </a:schemeClr>
              </a:solidFill>
            </a:endParaRP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235" y="4005064"/>
            <a:ext cx="883573" cy="1181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llipse 1"/>
          <p:cNvSpPr/>
          <p:nvPr/>
        </p:nvSpPr>
        <p:spPr>
          <a:xfrm>
            <a:off x="6756623" y="3068959"/>
            <a:ext cx="2232248" cy="2664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088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uppieren 43"/>
          <p:cNvGrpSpPr/>
          <p:nvPr/>
        </p:nvGrpSpPr>
        <p:grpSpPr>
          <a:xfrm>
            <a:off x="395536" y="260649"/>
            <a:ext cx="3600000" cy="6399999"/>
            <a:chOff x="395536" y="260649"/>
            <a:chExt cx="3600000" cy="6399999"/>
          </a:xfrm>
        </p:grpSpPr>
        <p:sp>
          <p:nvSpPr>
            <p:cNvPr id="45" name="Rechteck 44"/>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47" name="Textfeld 46"/>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48" name="Rechteck 4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hteck 53"/>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Video Nikolaus Teixeira</a:t>
            </a:r>
            <a:endParaRPr lang="en-US" sz="1600" dirty="0">
              <a:solidFill>
                <a:schemeClr val="tx1">
                  <a:lumMod val="50000"/>
                  <a:lumOff val="50000"/>
                </a:schemeClr>
              </a:solidFill>
              <a:latin typeface="Calibri" pitchFamily="34" charset="0"/>
              <a:cs typeface="Arial" charset="0"/>
            </a:endParaRPr>
          </a:p>
        </p:txBody>
      </p:sp>
      <p:sp>
        <p:nvSpPr>
          <p:cNvPr id="55"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20239"/>
            <a:ext cx="3588420" cy="2033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Abgerundete rechteckige Legende 16"/>
          <p:cNvSpPr/>
          <p:nvPr/>
        </p:nvSpPr>
        <p:spPr>
          <a:xfrm>
            <a:off x="4716016" y="541774"/>
            <a:ext cx="4248472" cy="5335498"/>
          </a:xfrm>
          <a:prstGeom prst="wedgeRoundRectCallout">
            <a:avLst>
              <a:gd name="adj1" fmla="val -101199"/>
              <a:gd name="adj2" fmla="val -3442"/>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Hallo, </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mein Name ist Nikolaus Teixeira.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Meine Mission ist es Flüchtlingen zu helfen. Dafür betreue und entwickle ich mit meinem Team die Seite willkommen-in.de. Mit der Seite wird die unglaubliche Hilfsbereitschaft aus der Bevölkerung für Flüchtlinge an die richtigen Stellen gebracht. Für weitere Informationen klickt einfach den Link unten.</a:t>
            </a:r>
          </a:p>
          <a:p>
            <a:endParaRPr lang="en-US" sz="1400" dirty="0" smtClean="0">
              <a:solidFill>
                <a:schemeClr val="tx1">
                  <a:lumMod val="65000"/>
                  <a:lumOff val="35000"/>
                </a:schemeClr>
              </a:solidFill>
            </a:endParaRPr>
          </a:p>
          <a:p>
            <a:r>
              <a:rPr lang="de-DE" sz="1400" dirty="0" smtClean="0">
                <a:solidFill>
                  <a:schemeClr val="tx1">
                    <a:lumMod val="65000"/>
                    <a:lumOff val="35000"/>
                  </a:schemeClr>
                </a:solidFill>
              </a:rPr>
              <a:t>Um die Seite weiter zu betreuen braucht mein Team Deine Unterstützung. Ein Euro/Monat und eine persönliche Einladung an einige Deiner Freunde würden uns helfen mit 100% bei der Sache zu bleiben.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Ich garantiere persönlich, dass alle Spenden gemäß meiner Mission eingesetzt werden und werde die Verwendung detailliert veröffentlichen.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Vielen Dank!</a:t>
            </a:r>
          </a:p>
        </p:txBody>
      </p:sp>
    </p:spTree>
    <p:extLst>
      <p:ext uri="{BB962C8B-B14F-4D97-AF65-F5344CB8AC3E}">
        <p14:creationId xmlns:p14="http://schemas.microsoft.com/office/powerpoint/2010/main" val="2650568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This is probably the info link Nikolaus was talking about.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flipH="1">
            <a:off x="3044378" y="2636912"/>
            <a:ext cx="1383606"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195641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1968"/>
          <a:stretch/>
        </p:blipFill>
        <p:spPr bwMode="auto">
          <a:xfrm>
            <a:off x="59626" y="476672"/>
            <a:ext cx="9025888" cy="4800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hteck 15"/>
          <p:cNvSpPr/>
          <p:nvPr/>
        </p:nvSpPr>
        <p:spPr>
          <a:xfrm>
            <a:off x="539552" y="1332012"/>
            <a:ext cx="6624736" cy="3033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t" anchorCtr="0"/>
          <a:lstStyle/>
          <a:p>
            <a:pPr algn="just"/>
            <a:r>
              <a:rPr lang="de-DE" sz="1200" dirty="0" smtClean="0">
                <a:solidFill>
                  <a:schemeClr val="tx1">
                    <a:lumMod val="50000"/>
                    <a:lumOff val="50000"/>
                  </a:schemeClr>
                </a:solidFill>
              </a:rPr>
              <a:t>Spende ans Team</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sind das Team, dass diese Seite aufgebaut hat. Ohne Eure Unterstützung müssen wir unser Engagement trotz riesiger </a:t>
            </a:r>
            <a:r>
              <a:rPr lang="de-DE" sz="1200" u="sng" dirty="0" smtClean="0">
                <a:solidFill>
                  <a:srgbClr val="0066CC"/>
                </a:solidFill>
              </a:rPr>
              <a:t>Erfolge</a:t>
            </a:r>
            <a:r>
              <a:rPr lang="de-DE" sz="1200" dirty="0" smtClean="0">
                <a:solidFill>
                  <a:srgbClr val="0066CC"/>
                </a:solidFill>
              </a:rPr>
              <a:t> </a:t>
            </a:r>
            <a:r>
              <a:rPr lang="de-DE" sz="1200" dirty="0" smtClean="0">
                <a:solidFill>
                  <a:schemeClr val="tx1">
                    <a:lumMod val="50000"/>
                    <a:lumOff val="50000"/>
                  </a:schemeClr>
                </a:solidFill>
              </a:rPr>
              <a:t>bald einstellen. Bitte benutzt die SupeYou-</a:t>
            </a:r>
            <a:r>
              <a:rPr lang="de-DE" sz="1200" dirty="0" err="1" smtClean="0">
                <a:solidFill>
                  <a:schemeClr val="tx1">
                    <a:lumMod val="50000"/>
                    <a:lumOff val="50000"/>
                  </a:schemeClr>
                </a:solidFill>
              </a:rPr>
              <a:t>HeroCards</a:t>
            </a:r>
            <a:r>
              <a:rPr lang="de-DE" sz="1200" dirty="0" smtClean="0">
                <a:solidFill>
                  <a:schemeClr val="tx1">
                    <a:lumMod val="50000"/>
                    <a:lumOff val="50000"/>
                  </a:schemeClr>
                </a:solidFill>
              </a:rPr>
              <a:t> unten, um uns zu helfen und Eure Freunde zum Helfen aufzurufen. </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garantieren über jeden eingesammelten Euro </a:t>
            </a:r>
            <a:r>
              <a:rPr lang="de-DE" sz="1200" u="sng" dirty="0">
                <a:solidFill>
                  <a:srgbClr val="0066CC"/>
                </a:solidFill>
              </a:rPr>
              <a:t>Rechenschaft abzulegen</a:t>
            </a:r>
            <a:r>
              <a:rPr lang="de-DE" sz="1200" dirty="0" smtClean="0">
                <a:solidFill>
                  <a:schemeClr val="tx1">
                    <a:lumMod val="50000"/>
                    <a:lumOff val="50000"/>
                  </a:schemeClr>
                </a:solidFill>
              </a:rPr>
              <a:t> und jeden Euro für willkommen-in.de einzusetzen. Überflüssiges Geld leiten wir an Hilfsorganisationen für Flüchtlinge weiter. Es spielt keine Rolle an welches Teammitglied eine Spende geht. Wir arbeiten als Team und entscheiden gemeinsam wie das Geld am besten eingesetzt wird.</a:t>
            </a:r>
            <a:endParaRPr lang="en-US" sz="1200" dirty="0">
              <a:solidFill>
                <a:schemeClr val="tx1">
                  <a:lumMod val="50000"/>
                  <a:lumOff val="50000"/>
                </a:schemeClr>
              </a:solidFill>
            </a:endParaRP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84984"/>
            <a:ext cx="1891308" cy="1632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454" y="3343980"/>
            <a:ext cx="1650226" cy="1566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3317360"/>
            <a:ext cx="1802485" cy="1567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1195244" y="4581128"/>
            <a:ext cx="861133" cy="338554"/>
          </a:xfrm>
          <a:prstGeom prst="rect">
            <a:avLst/>
          </a:prstGeom>
          <a:noFill/>
        </p:spPr>
        <p:txBody>
          <a:bodyPr wrap="none" rtlCol="0">
            <a:spAutoFit/>
          </a:bodyPr>
          <a:lstStyle/>
          <a:p>
            <a:r>
              <a:rPr lang="de-DE" sz="1600" dirty="0" smtClean="0">
                <a:solidFill>
                  <a:schemeClr val="tx1">
                    <a:lumMod val="50000"/>
                    <a:lumOff val="50000"/>
                  </a:schemeClr>
                </a:solidFill>
              </a:rPr>
              <a:t>20.439€</a:t>
            </a:r>
            <a:endParaRPr lang="en-US" sz="1600" dirty="0">
              <a:solidFill>
                <a:schemeClr val="tx1">
                  <a:lumMod val="50000"/>
                  <a:lumOff val="50000"/>
                </a:schemeClr>
              </a:solidFill>
            </a:endParaRPr>
          </a:p>
        </p:txBody>
      </p:sp>
      <p:sp>
        <p:nvSpPr>
          <p:cNvPr id="8" name="Textfeld 7"/>
          <p:cNvSpPr txBox="1"/>
          <p:nvPr/>
        </p:nvSpPr>
        <p:spPr>
          <a:xfrm>
            <a:off x="3062795" y="4581128"/>
            <a:ext cx="965329" cy="338554"/>
          </a:xfrm>
          <a:prstGeom prst="rect">
            <a:avLst/>
          </a:prstGeom>
          <a:noFill/>
        </p:spPr>
        <p:txBody>
          <a:bodyPr wrap="none" rtlCol="0">
            <a:spAutoFit/>
          </a:bodyPr>
          <a:lstStyle/>
          <a:p>
            <a:r>
              <a:rPr lang="de-DE" sz="1600" dirty="0" smtClean="0">
                <a:solidFill>
                  <a:schemeClr val="tx1">
                    <a:lumMod val="50000"/>
                    <a:lumOff val="50000"/>
                  </a:schemeClr>
                </a:solidFill>
              </a:rPr>
              <a:t>105.897€</a:t>
            </a:r>
            <a:endParaRPr lang="en-US" sz="1600" dirty="0">
              <a:solidFill>
                <a:schemeClr val="tx1">
                  <a:lumMod val="50000"/>
                  <a:lumOff val="50000"/>
                </a:schemeClr>
              </a:solidFill>
            </a:endParaRPr>
          </a:p>
        </p:txBody>
      </p:sp>
      <p:sp>
        <p:nvSpPr>
          <p:cNvPr id="9" name="Textfeld 8"/>
          <p:cNvSpPr txBox="1"/>
          <p:nvPr/>
        </p:nvSpPr>
        <p:spPr>
          <a:xfrm>
            <a:off x="4967190" y="4547220"/>
            <a:ext cx="756938" cy="338554"/>
          </a:xfrm>
          <a:prstGeom prst="rect">
            <a:avLst/>
          </a:prstGeom>
          <a:noFill/>
        </p:spPr>
        <p:txBody>
          <a:bodyPr wrap="none" rtlCol="0">
            <a:spAutoFit/>
          </a:bodyPr>
          <a:lstStyle/>
          <a:p>
            <a:r>
              <a:rPr lang="de-DE" sz="1600" dirty="0" smtClean="0">
                <a:solidFill>
                  <a:schemeClr val="tx1">
                    <a:lumMod val="50000"/>
                    <a:lumOff val="50000"/>
                  </a:schemeClr>
                </a:solidFill>
              </a:rPr>
              <a:t>5.294€</a:t>
            </a:r>
            <a:endParaRPr lang="en-US" sz="1600" dirty="0">
              <a:solidFill>
                <a:schemeClr val="tx1">
                  <a:lumMod val="50000"/>
                  <a:lumOff val="50000"/>
                </a:schemeClr>
              </a:solidFill>
            </a:endParaRPr>
          </a:p>
        </p:txBody>
      </p:sp>
      <p:sp>
        <p:nvSpPr>
          <p:cNvPr id="10" name="Pfeil nach rechts 9"/>
          <p:cNvSpPr/>
          <p:nvPr/>
        </p:nvSpPr>
        <p:spPr>
          <a:xfrm flipH="1">
            <a:off x="5220072" y="5733256"/>
            <a:ext cx="2268252"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50000"/>
                    <a:lumOff val="50000"/>
                  </a:schemeClr>
                </a:solidFill>
              </a:rPr>
              <a:t>Press Back button</a:t>
            </a:r>
            <a:endParaRPr lang="en-US" dirty="0">
              <a:solidFill>
                <a:schemeClr val="tx1">
                  <a:lumMod val="50000"/>
                  <a:lumOff val="50000"/>
                </a:schemeClr>
              </a:solidFill>
            </a:endParaRPr>
          </a:p>
        </p:txBody>
      </p:sp>
      <p:pic>
        <p:nvPicPr>
          <p:cNvPr id="11"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9615" y="5013176"/>
            <a:ext cx="702825" cy="141999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nvSpPr>
        <p:spPr>
          <a:xfrm>
            <a:off x="7847037" y="6439848"/>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3" name="Wolkenförmige Legende 12"/>
          <p:cNvSpPr/>
          <p:nvPr/>
        </p:nvSpPr>
        <p:spPr>
          <a:xfrm>
            <a:off x="7236296" y="4127028"/>
            <a:ext cx="1728192" cy="887711"/>
          </a:xfrm>
          <a:prstGeom prst="cloudCallout">
            <a:avLst>
              <a:gd name="adj1" fmla="val -10909"/>
              <a:gd name="adj2" fmla="val 6153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Makes sense to me.</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700448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19" name="Pfeil nach rechts 18"/>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feld 19"/>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Sounds all good</a:t>
            </a:r>
            <a:r>
              <a:rPr lang="de-DE" sz="1400" dirty="0">
                <a:solidFill>
                  <a:schemeClr val="tx1">
                    <a:lumMod val="65000"/>
                    <a:lumOff val="35000"/>
                  </a:schemeClr>
                </a:solidFill>
              </a:rPr>
              <a:t>!</a:t>
            </a:r>
            <a:r>
              <a:rPr lang="de-DE" sz="1400" dirty="0" smtClean="0">
                <a:solidFill>
                  <a:schemeClr val="tx1">
                    <a:lumMod val="65000"/>
                    <a:lumOff val="35000"/>
                  </a:schemeClr>
                </a:solidFill>
              </a:rPr>
              <a:t> </a:t>
            </a:r>
            <a:r>
              <a:rPr lang="de-DE" sz="1400" dirty="0">
                <a:solidFill>
                  <a:schemeClr val="tx1">
                    <a:lumMod val="65000"/>
                    <a:lumOff val="35000"/>
                  </a:schemeClr>
                </a:solidFill>
              </a:rPr>
              <a:t>W</a:t>
            </a:r>
            <a:r>
              <a:rPr lang="de-DE" sz="1400" dirty="0" smtClean="0">
                <a:solidFill>
                  <a:schemeClr val="tx1">
                    <a:lumMod val="65000"/>
                    <a:lumOff val="35000"/>
                  </a:schemeClr>
                </a:solidFill>
              </a:rPr>
              <a:t>ell I would like to help him, but how does it work? </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315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29"/>
          <p:cNvSpPr txBox="1">
            <a:spLocks noChangeArrowheads="1"/>
          </p:cNvSpPr>
          <p:nvPr/>
        </p:nvSpPr>
        <p:spPr bwMode="auto">
          <a:xfrm flipH="1">
            <a:off x="794262" y="1579439"/>
            <a:ext cx="2808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smtClean="0">
                <a:solidFill>
                  <a:schemeClr val="tx1">
                    <a:lumMod val="50000"/>
                    <a:lumOff val="50000"/>
                  </a:schemeClr>
                </a:solidFill>
              </a:rPr>
              <a:t>With a few invitations you can generate an enormous amount of money. And the best thing is, that you can visually see how your invitation spreads.</a:t>
            </a:r>
            <a:r>
              <a:rPr lang="de-CH" sz="1100" dirty="0">
                <a:solidFill>
                  <a:schemeClr val="tx1">
                    <a:lumMod val="50000"/>
                    <a:lumOff val="50000"/>
                  </a:schemeClr>
                </a:solidFill>
              </a:rPr>
              <a:t> </a:t>
            </a:r>
            <a:r>
              <a:rPr lang="de-CH" sz="1100" dirty="0" smtClean="0">
                <a:solidFill>
                  <a:schemeClr val="tx1">
                    <a:lumMod val="50000"/>
                    <a:lumOff val="50000"/>
                  </a:schemeClr>
                </a:solidFill>
              </a:rPr>
              <a:t>This might look like this:</a:t>
            </a:r>
            <a:endParaRPr lang="de-DE" sz="1100" dirty="0" smtClean="0">
              <a:solidFill>
                <a:schemeClr val="tx1">
                  <a:lumMod val="50000"/>
                  <a:lumOff val="50000"/>
                </a:schemeClr>
              </a:solidFill>
            </a:endParaRPr>
          </a:p>
        </p:txBody>
      </p:sp>
      <p:sp>
        <p:nvSpPr>
          <p:cNvPr id="21" name="Rechteck 20"/>
          <p:cNvSpPr/>
          <p:nvPr/>
        </p:nvSpPr>
        <p:spPr>
          <a:xfrm>
            <a:off x="398418" y="1059477"/>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grpSp>
        <p:nvGrpSpPr>
          <p:cNvPr id="2" name="Gruppieren 1"/>
          <p:cNvGrpSpPr/>
          <p:nvPr/>
        </p:nvGrpSpPr>
        <p:grpSpPr>
          <a:xfrm>
            <a:off x="539552" y="3595665"/>
            <a:ext cx="3378218" cy="2498326"/>
            <a:chOff x="539552" y="3595665"/>
            <a:chExt cx="3378218" cy="2498326"/>
          </a:xfrm>
        </p:grpSpPr>
        <p:pic>
          <p:nvPicPr>
            <p:cNvPr id="921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026278"/>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krümmte Verbindung 10"/>
            <p:cNvCxnSpPr>
              <a:stCxn id="30" idx="2"/>
              <a:endCxn id="34" idx="0"/>
            </p:cNvCxnSpPr>
            <p:nvPr/>
          </p:nvCxnSpPr>
          <p:spPr>
            <a:xfrm rot="5400000">
              <a:off x="867153" y="4207936"/>
              <a:ext cx="435740" cy="742522"/>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187624" y="3864695"/>
              <a:ext cx="51994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12.869€</a:t>
              </a:r>
              <a:endParaRPr lang="en-US" sz="1050" dirty="0">
                <a:solidFill>
                  <a:schemeClr val="bg1">
                    <a:lumMod val="50000"/>
                  </a:schemeClr>
                </a:solidFill>
              </a:endParaRPr>
            </a:p>
          </p:txBody>
        </p:sp>
        <p:sp>
          <p:nvSpPr>
            <p:cNvPr id="30" name="Textfeld 29"/>
            <p:cNvSpPr txBox="1"/>
            <p:nvPr/>
          </p:nvSpPr>
          <p:spPr>
            <a:xfrm>
              <a:off x="1259632" y="4199744"/>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4958650"/>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Gekrümmte Verbindung 32"/>
            <p:cNvCxnSpPr>
              <a:stCxn id="32" idx="2"/>
              <a:endCxn id="53" idx="0"/>
            </p:cNvCxnSpPr>
            <p:nvPr/>
          </p:nvCxnSpPr>
          <p:spPr>
            <a:xfrm rot="16200000" flipH="1">
              <a:off x="516717" y="5333558"/>
              <a:ext cx="402598" cy="14731"/>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539552" y="479706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130€</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1216350" y="479706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256€</a:t>
              </a:r>
              <a:endParaRPr lang="en-US" sz="1050" dirty="0">
                <a:solidFill>
                  <a:schemeClr val="bg1">
                    <a:lumMod val="50000"/>
                  </a:schemeClr>
                </a:solidFill>
              </a:endParaRPr>
            </a:p>
          </p:txBody>
        </p:sp>
        <p:pic>
          <p:nvPicPr>
            <p:cNvPr id="40"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128022" y="4797067"/>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5700€</a:t>
              </a:r>
              <a:endParaRPr lang="en-US" sz="1050" dirty="0">
                <a:solidFill>
                  <a:schemeClr val="bg1">
                    <a:lumMod val="50000"/>
                  </a:schemeClr>
                </a:solidFill>
              </a:endParaRPr>
            </a:p>
          </p:txBody>
        </p:sp>
        <p:cxnSp>
          <p:nvCxnSpPr>
            <p:cNvPr id="43" name="Gekrümmte Verbindung 42"/>
            <p:cNvCxnSpPr>
              <a:stCxn id="30" idx="2"/>
              <a:endCxn id="38" idx="0"/>
            </p:cNvCxnSpPr>
            <p:nvPr/>
          </p:nvCxnSpPr>
          <p:spPr>
            <a:xfrm rot="5400000">
              <a:off x="1205552" y="4546335"/>
              <a:ext cx="435740" cy="6572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6" name="Gekrümmte Verbindung 45"/>
            <p:cNvCxnSpPr>
              <a:stCxn id="30" idx="2"/>
              <a:endCxn id="41" idx="0"/>
            </p:cNvCxnSpPr>
            <p:nvPr/>
          </p:nvCxnSpPr>
          <p:spPr>
            <a:xfrm rot="16200000" flipH="1">
              <a:off x="1678620" y="4138990"/>
              <a:ext cx="435740" cy="880413"/>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5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42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3" name="Textfeld 52"/>
            <p:cNvSpPr txBox="1"/>
            <p:nvPr/>
          </p:nvSpPr>
          <p:spPr>
            <a:xfrm>
              <a:off x="551172" y="554222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5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223"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6" name="Textfeld 55"/>
            <p:cNvSpPr txBox="1"/>
            <p:nvPr/>
          </p:nvSpPr>
          <p:spPr>
            <a:xfrm>
              <a:off x="1199244" y="554222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134€</a:t>
              </a:r>
              <a:endParaRPr lang="en-US" sz="1050" dirty="0">
                <a:solidFill>
                  <a:schemeClr val="bg1">
                    <a:lumMod val="50000"/>
                  </a:schemeClr>
                </a:solidFill>
              </a:endParaRPr>
            </a:p>
          </p:txBody>
        </p:sp>
        <p:pic>
          <p:nvPicPr>
            <p:cNvPr id="5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21"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9" name="Textfeld 58"/>
            <p:cNvSpPr txBox="1"/>
            <p:nvPr/>
          </p:nvSpPr>
          <p:spPr>
            <a:xfrm>
              <a:off x="1956227"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6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3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2" name="Textfeld 61"/>
            <p:cNvSpPr txBox="1"/>
            <p:nvPr/>
          </p:nvSpPr>
          <p:spPr>
            <a:xfrm>
              <a:off x="918442" y="5534799"/>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5</a:t>
              </a:r>
              <a:r>
                <a:rPr lang="de-DE" sz="1050" dirty="0" smtClean="0">
                  <a:solidFill>
                    <a:schemeClr val="bg1">
                      <a:lumMod val="50000"/>
                    </a:schemeClr>
                  </a:solidFill>
                </a:rPr>
                <a:t>€</a:t>
              </a:r>
              <a:endParaRPr lang="en-US" sz="1050" dirty="0">
                <a:solidFill>
                  <a:schemeClr val="bg1">
                    <a:lumMod val="50000"/>
                  </a:schemeClr>
                </a:solidFill>
              </a:endParaRPr>
            </a:p>
          </p:txBody>
        </p:sp>
        <p:pic>
          <p:nvPicPr>
            <p:cNvPr id="6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034"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5" name="Textfeld 64"/>
            <p:cNvSpPr txBox="1"/>
            <p:nvPr/>
          </p:nvSpPr>
          <p:spPr>
            <a:xfrm>
              <a:off x="1595240" y="553479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117€</a:t>
              </a:r>
              <a:endParaRPr lang="en-US" sz="1050" dirty="0">
                <a:solidFill>
                  <a:schemeClr val="bg1">
                    <a:lumMod val="50000"/>
                  </a:schemeClr>
                </a:solidFill>
              </a:endParaRPr>
            </a:p>
          </p:txBody>
        </p:sp>
        <p:pic>
          <p:nvPicPr>
            <p:cNvPr id="6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832"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8" name="Textfeld 67"/>
            <p:cNvSpPr txBox="1"/>
            <p:nvPr/>
          </p:nvSpPr>
          <p:spPr>
            <a:xfrm>
              <a:off x="2195736" y="5534799"/>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5690€</a:t>
              </a:r>
              <a:endParaRPr lang="en-US" sz="1050" dirty="0">
                <a:solidFill>
                  <a:schemeClr val="bg1">
                    <a:lumMod val="50000"/>
                  </a:schemeClr>
                </a:solidFill>
              </a:endParaRPr>
            </a:p>
          </p:txBody>
        </p:sp>
        <p:cxnSp>
          <p:nvCxnSpPr>
            <p:cNvPr id="71" name="Gekrümmte Verbindung 70"/>
            <p:cNvCxnSpPr>
              <a:endCxn id="62" idx="0"/>
            </p:cNvCxnSpPr>
            <p:nvPr/>
          </p:nvCxnSpPr>
          <p:spPr>
            <a:xfrm rot="5400000">
              <a:off x="976410" y="5118707"/>
              <a:ext cx="463405" cy="36877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4" name="Gekrümmte Verbindung 73"/>
            <p:cNvCxnSpPr>
              <a:stCxn id="37" idx="2"/>
              <a:endCxn id="56" idx="0"/>
            </p:cNvCxnSpPr>
            <p:nvPr/>
          </p:nvCxnSpPr>
          <p:spPr>
            <a:xfrm rot="5400000">
              <a:off x="1179153" y="5333927"/>
              <a:ext cx="402598" cy="13995"/>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7" name="Gekrümmte Verbindung 76"/>
            <p:cNvCxnSpPr>
              <a:stCxn id="37" idx="2"/>
              <a:endCxn id="65" idx="0"/>
            </p:cNvCxnSpPr>
            <p:nvPr/>
          </p:nvCxnSpPr>
          <p:spPr>
            <a:xfrm rot="16200000" flipH="1">
              <a:off x="1380862" y="5146211"/>
              <a:ext cx="395174" cy="382001"/>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1" name="Gekrümmte Verbindung 80"/>
            <p:cNvCxnSpPr>
              <a:stCxn id="40" idx="2"/>
              <a:endCxn id="68" idx="0"/>
            </p:cNvCxnSpPr>
            <p:nvPr/>
          </p:nvCxnSpPr>
          <p:spPr>
            <a:xfrm rot="16200000" flipH="1">
              <a:off x="2121270" y="5251658"/>
              <a:ext cx="395174" cy="17110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4" name="Gekrümmte Verbindung 83"/>
            <p:cNvCxnSpPr>
              <a:stCxn id="40" idx="2"/>
              <a:endCxn id="59" idx="0"/>
            </p:cNvCxnSpPr>
            <p:nvPr/>
          </p:nvCxnSpPr>
          <p:spPr>
            <a:xfrm rot="5400000">
              <a:off x="1946107" y="5255026"/>
              <a:ext cx="402598" cy="17179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8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043845"/>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Gekrümmte Verbindung 87"/>
            <p:cNvCxnSpPr>
              <a:stCxn id="90" idx="2"/>
              <a:endCxn id="92" idx="0"/>
            </p:cNvCxnSpPr>
            <p:nvPr/>
          </p:nvCxnSpPr>
          <p:spPr>
            <a:xfrm rot="5400000">
              <a:off x="2711172" y="4478259"/>
              <a:ext cx="435740" cy="237011"/>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89" name="Textfeld 88"/>
            <p:cNvSpPr txBox="1"/>
            <p:nvPr/>
          </p:nvSpPr>
          <p:spPr>
            <a:xfrm>
              <a:off x="2843808" y="3882262"/>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5456€</a:t>
              </a:r>
              <a:endParaRPr lang="en-US" sz="1050" dirty="0">
                <a:solidFill>
                  <a:schemeClr val="bg1">
                    <a:lumMod val="50000"/>
                  </a:schemeClr>
                </a:solidFill>
              </a:endParaRPr>
            </a:p>
          </p:txBody>
        </p:sp>
        <p:sp>
          <p:nvSpPr>
            <p:cNvPr id="90" name="Textfeld 89"/>
            <p:cNvSpPr txBox="1"/>
            <p:nvPr/>
          </p:nvSpPr>
          <p:spPr>
            <a:xfrm>
              <a:off x="2915816" y="4217311"/>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pic>
          <p:nvPicPr>
            <p:cNvPr id="9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049"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2" name="Textfeld 91"/>
            <p:cNvSpPr txBox="1"/>
            <p:nvPr/>
          </p:nvSpPr>
          <p:spPr>
            <a:xfrm>
              <a:off x="2705255" y="4814634"/>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9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360"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5" name="Textfeld 94"/>
            <p:cNvSpPr txBox="1"/>
            <p:nvPr/>
          </p:nvSpPr>
          <p:spPr>
            <a:xfrm>
              <a:off x="3059832" y="4814634"/>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5451€</a:t>
              </a:r>
              <a:endParaRPr lang="en-US" sz="1050" dirty="0">
                <a:solidFill>
                  <a:schemeClr val="bg1">
                    <a:lumMod val="50000"/>
                  </a:schemeClr>
                </a:solidFill>
              </a:endParaRPr>
            </a:p>
          </p:txBody>
        </p:sp>
        <p:cxnSp>
          <p:nvCxnSpPr>
            <p:cNvPr id="97" name="Gekrümmte Verbindung 96"/>
            <p:cNvCxnSpPr>
              <a:stCxn id="90" idx="2"/>
              <a:endCxn id="95" idx="0"/>
            </p:cNvCxnSpPr>
            <p:nvPr/>
          </p:nvCxnSpPr>
          <p:spPr>
            <a:xfrm rot="16200000" flipH="1">
              <a:off x="2940157" y="4486284"/>
              <a:ext cx="435740" cy="220960"/>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9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13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9" name="Textfeld 98"/>
            <p:cNvSpPr txBox="1"/>
            <p:nvPr/>
          </p:nvSpPr>
          <p:spPr>
            <a:xfrm>
              <a:off x="2780341"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10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094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2" name="Textfeld 101"/>
            <p:cNvSpPr txBox="1"/>
            <p:nvPr/>
          </p:nvSpPr>
          <p:spPr>
            <a:xfrm>
              <a:off x="3096152" y="5534799"/>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4445€</a:t>
              </a:r>
              <a:endParaRPr lang="en-US" sz="1050" dirty="0">
                <a:solidFill>
                  <a:schemeClr val="bg1">
                    <a:lumMod val="50000"/>
                  </a:schemeClr>
                </a:solidFill>
              </a:endParaRPr>
            </a:p>
          </p:txBody>
        </p:sp>
        <p:cxnSp>
          <p:nvCxnSpPr>
            <p:cNvPr id="104" name="Gekrümmte Verbindung 103"/>
            <p:cNvCxnSpPr>
              <a:stCxn id="94" idx="2"/>
              <a:endCxn id="102" idx="0"/>
            </p:cNvCxnSpPr>
            <p:nvPr/>
          </p:nvCxnSpPr>
          <p:spPr>
            <a:xfrm rot="16200000" flipH="1">
              <a:off x="3096534" y="5326505"/>
              <a:ext cx="377607" cy="3897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05" name="Gekrümmte Verbindung 104"/>
            <p:cNvCxnSpPr>
              <a:stCxn id="94" idx="2"/>
              <a:endCxn id="99" idx="0"/>
            </p:cNvCxnSpPr>
            <p:nvPr/>
          </p:nvCxnSpPr>
          <p:spPr>
            <a:xfrm rot="5400000">
              <a:off x="2883220" y="5159594"/>
              <a:ext cx="385031" cy="38022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106"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21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7" name="Textfeld 106"/>
            <p:cNvSpPr txBox="1"/>
            <p:nvPr/>
          </p:nvSpPr>
          <p:spPr>
            <a:xfrm>
              <a:off x="3500421" y="5542223"/>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1001€</a:t>
              </a:r>
              <a:endParaRPr lang="en-US" sz="1050" dirty="0">
                <a:solidFill>
                  <a:schemeClr val="bg1">
                    <a:lumMod val="50000"/>
                  </a:schemeClr>
                </a:solidFill>
              </a:endParaRPr>
            </a:p>
          </p:txBody>
        </p:sp>
        <p:cxnSp>
          <p:nvCxnSpPr>
            <p:cNvPr id="113" name="Gekrümmte Verbindung 112"/>
            <p:cNvCxnSpPr>
              <a:stCxn id="94" idx="2"/>
              <a:endCxn id="107" idx="0"/>
            </p:cNvCxnSpPr>
            <p:nvPr/>
          </p:nvCxnSpPr>
          <p:spPr>
            <a:xfrm rot="16200000" flipH="1">
              <a:off x="3294957" y="5128083"/>
              <a:ext cx="385031" cy="44324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573433"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39" name="Textfeld 138"/>
            <p:cNvSpPr txBox="1"/>
            <p:nvPr/>
          </p:nvSpPr>
          <p:spPr>
            <a:xfrm>
              <a:off x="1249904"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0" name="Textfeld 139"/>
            <p:cNvSpPr txBox="1"/>
            <p:nvPr/>
          </p:nvSpPr>
          <p:spPr>
            <a:xfrm>
              <a:off x="156126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1" name="Textfeld 140"/>
            <p:cNvSpPr txBox="1"/>
            <p:nvPr/>
          </p:nvSpPr>
          <p:spPr>
            <a:xfrm>
              <a:off x="2745416"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2" name="Textfeld 141"/>
            <p:cNvSpPr txBox="1"/>
            <p:nvPr/>
          </p:nvSpPr>
          <p:spPr>
            <a:xfrm>
              <a:off x="306263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3" name="Textfeld 142"/>
            <p:cNvSpPr txBox="1"/>
            <p:nvPr/>
          </p:nvSpPr>
          <p:spPr>
            <a:xfrm>
              <a:off x="3465496"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cxnSp>
          <p:nvCxnSpPr>
            <p:cNvPr id="144" name="Gekrümmte Verbindung 143"/>
            <p:cNvCxnSpPr>
              <a:stCxn id="76" idx="2"/>
              <a:endCxn id="23" idx="0"/>
            </p:cNvCxnSpPr>
            <p:nvPr/>
          </p:nvCxnSpPr>
          <p:spPr>
            <a:xfrm rot="5400000">
              <a:off x="1705935" y="3337326"/>
              <a:ext cx="269029" cy="78570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47" name="Gekrümmte Verbindung 146"/>
            <p:cNvCxnSpPr>
              <a:stCxn id="76" idx="2"/>
              <a:endCxn id="89" idx="0"/>
            </p:cNvCxnSpPr>
            <p:nvPr/>
          </p:nvCxnSpPr>
          <p:spPr>
            <a:xfrm rot="16200000" flipH="1">
              <a:off x="2499595" y="3329374"/>
              <a:ext cx="286596" cy="81918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78" name="Textfeld 77"/>
            <p:cNvSpPr txBox="1"/>
            <p:nvPr/>
          </p:nvSpPr>
          <p:spPr>
            <a:xfrm>
              <a:off x="2239169" y="5786214"/>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grpSp>
      <p:pic>
        <p:nvPicPr>
          <p:cNvPr id="7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128" y="2376466"/>
            <a:ext cx="28003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70" name="Wolkenförmige Legende 6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that‘ s interesting. I can invite friends and see how much we spend all together.  Let‘s see…</a:t>
            </a:r>
            <a:endParaRPr lang="en-US" sz="1400" dirty="0">
              <a:solidFill>
                <a:schemeClr val="tx1">
                  <a:lumMod val="65000"/>
                  <a:lumOff val="35000"/>
                </a:schemeClr>
              </a:solidFill>
            </a:endParaRPr>
          </a:p>
        </p:txBody>
      </p:sp>
      <p:sp>
        <p:nvSpPr>
          <p:cNvPr id="72" name="Textfeld 7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73" name="Pfeil nach rechts 72"/>
          <p:cNvSpPr/>
          <p:nvPr/>
        </p:nvSpPr>
        <p:spPr>
          <a:xfrm rot="5400000" flipH="1">
            <a:off x="4069282" y="4942506"/>
            <a:ext cx="1437483"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74"/>
          <p:cNvSpPr txBox="1"/>
          <p:nvPr/>
        </p:nvSpPr>
        <p:spPr>
          <a:xfrm>
            <a:off x="5148063" y="5109219"/>
            <a:ext cx="1014508" cy="369332"/>
          </a:xfrm>
          <a:prstGeom prst="rect">
            <a:avLst/>
          </a:prstGeom>
          <a:noFill/>
        </p:spPr>
        <p:txBody>
          <a:bodyPr wrap="none" rtlCol="0">
            <a:spAutoFit/>
          </a:bodyPr>
          <a:lstStyle/>
          <a:p>
            <a:r>
              <a:rPr lang="de-DE" dirty="0" smtClean="0"/>
              <a:t>Scroll Up</a:t>
            </a:r>
            <a:endParaRPr lang="en-US" dirty="0"/>
          </a:p>
        </p:txBody>
      </p:sp>
    </p:spTree>
    <p:extLst>
      <p:ext uri="{BB962C8B-B14F-4D97-AF65-F5344CB8AC3E}">
        <p14:creationId xmlns:p14="http://schemas.microsoft.com/office/powerpoint/2010/main" val="2309304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18" y="516782"/>
            <a:ext cx="3596463" cy="4769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7" name="Gruppieren 36"/>
          <p:cNvGrpSpPr/>
          <p:nvPr/>
        </p:nvGrpSpPr>
        <p:grpSpPr>
          <a:xfrm>
            <a:off x="1360487" y="5197855"/>
            <a:ext cx="1701489" cy="1615521"/>
            <a:chOff x="1360487" y="5197855"/>
            <a:chExt cx="1701489" cy="1615521"/>
          </a:xfrm>
        </p:grpSpPr>
        <p:pic>
          <p:nvPicPr>
            <p:cNvPr id="1032" name="Picture 8" descr="C:\Users\MoritzTheile\Downloads\superstickie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487" y="5197855"/>
              <a:ext cx="1699345" cy="16155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rot="21404891">
              <a:off x="1413366" y="5405478"/>
              <a:ext cx="1497842" cy="2308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This button is special.</a:t>
              </a:r>
            </a:p>
          </p:txBody>
        </p:sp>
        <p:sp>
          <p:nvSpPr>
            <p:cNvPr id="22" name="Textfeld 21"/>
            <p:cNvSpPr txBox="1"/>
            <p:nvPr/>
          </p:nvSpPr>
          <p:spPr>
            <a:xfrm rot="21288283">
              <a:off x="1461238" y="5661472"/>
              <a:ext cx="1497842" cy="3693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You will see how your invitation spreads!</a:t>
              </a:r>
              <a:endParaRPr lang="en-US" sz="900" dirty="0">
                <a:solidFill>
                  <a:schemeClr val="tx1">
                    <a:lumMod val="65000"/>
                    <a:lumOff val="35000"/>
                  </a:schemeClr>
                </a:solidFill>
                <a:latin typeface="Kristen ITC" panose="03050502040202030202" pitchFamily="66" charset="0"/>
              </a:endParaRPr>
            </a:p>
          </p:txBody>
        </p:sp>
        <p:sp>
          <p:nvSpPr>
            <p:cNvPr id="23" name="Textfeld 22"/>
            <p:cNvSpPr txBox="1"/>
            <p:nvPr/>
          </p:nvSpPr>
          <p:spPr>
            <a:xfrm rot="21292402">
              <a:off x="1518009" y="6073817"/>
              <a:ext cx="1497842" cy="3693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It might look like the example below:</a:t>
              </a:r>
              <a:endParaRPr lang="en-US" sz="900" dirty="0">
                <a:solidFill>
                  <a:schemeClr val="tx1">
                    <a:lumMod val="65000"/>
                    <a:lumOff val="35000"/>
                  </a:schemeClr>
                </a:solidFill>
                <a:latin typeface="Kristen ITC" panose="03050502040202030202" pitchFamily="66" charset="0"/>
              </a:endParaRPr>
            </a:p>
          </p:txBody>
        </p:sp>
        <p:sp>
          <p:nvSpPr>
            <p:cNvPr id="31" name="Textfeld 30"/>
            <p:cNvSpPr txBox="1"/>
            <p:nvPr/>
          </p:nvSpPr>
          <p:spPr>
            <a:xfrm rot="21292402">
              <a:off x="2420481" y="6543124"/>
              <a:ext cx="641495" cy="2308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Try it :-)</a:t>
              </a:r>
              <a:endParaRPr lang="en-US" sz="900" dirty="0">
                <a:solidFill>
                  <a:schemeClr val="tx1">
                    <a:lumMod val="65000"/>
                    <a:lumOff val="35000"/>
                  </a:schemeClr>
                </a:solidFill>
                <a:latin typeface="Kristen ITC" panose="03050502040202030202" pitchFamily="66" charset="0"/>
              </a:endParaRPr>
            </a:p>
          </p:txBody>
        </p:sp>
        <p:grpSp>
          <p:nvGrpSpPr>
            <p:cNvPr id="35" name="Gruppieren 34"/>
            <p:cNvGrpSpPr/>
            <p:nvPr/>
          </p:nvGrpSpPr>
          <p:grpSpPr>
            <a:xfrm>
              <a:off x="1936550" y="5259388"/>
              <a:ext cx="95358" cy="207586"/>
              <a:chOff x="3741747" y="4807589"/>
              <a:chExt cx="246834" cy="409540"/>
            </a:xfrm>
          </p:grpSpPr>
          <p:sp>
            <p:nvSpPr>
              <p:cNvPr id="30" name="Freihandform 29"/>
              <p:cNvSpPr/>
              <p:nvPr/>
            </p:nvSpPr>
            <p:spPr>
              <a:xfrm>
                <a:off x="3741747" y="4807589"/>
                <a:ext cx="246832" cy="409540"/>
              </a:xfrm>
              <a:custGeom>
                <a:avLst/>
                <a:gdLst>
                  <a:gd name="connsiteX0" fmla="*/ 0 w 246832"/>
                  <a:gd name="connsiteY0" fmla="*/ 409540 h 409540"/>
                  <a:gd name="connsiteX1" fmla="*/ 5610 w 246832"/>
                  <a:gd name="connsiteY1" fmla="*/ 381491 h 409540"/>
                  <a:gd name="connsiteX2" fmla="*/ 39269 w 246832"/>
                  <a:gd name="connsiteY2" fmla="*/ 325393 h 409540"/>
                  <a:gd name="connsiteX3" fmla="*/ 67318 w 246832"/>
                  <a:gd name="connsiteY3" fmla="*/ 274905 h 409540"/>
                  <a:gd name="connsiteX4" fmla="*/ 100977 w 246832"/>
                  <a:gd name="connsiteY4" fmla="*/ 224416 h 409540"/>
                  <a:gd name="connsiteX5" fmla="*/ 129026 w 246832"/>
                  <a:gd name="connsiteY5" fmla="*/ 173928 h 409540"/>
                  <a:gd name="connsiteX6" fmla="*/ 190734 w 246832"/>
                  <a:gd name="connsiteY6" fmla="*/ 84171 h 409540"/>
                  <a:gd name="connsiteX7" fmla="*/ 230003 w 246832"/>
                  <a:gd name="connsiteY7" fmla="*/ 22463 h 409540"/>
                  <a:gd name="connsiteX8" fmla="*/ 246832 w 246832"/>
                  <a:gd name="connsiteY8" fmla="*/ 24 h 4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832" h="409540">
                    <a:moveTo>
                      <a:pt x="0" y="409540"/>
                    </a:moveTo>
                    <a:cubicBezTo>
                      <a:pt x="1870" y="400190"/>
                      <a:pt x="2595" y="390537"/>
                      <a:pt x="5610" y="381491"/>
                    </a:cubicBezTo>
                    <a:cubicBezTo>
                      <a:pt x="12021" y="362259"/>
                      <a:pt x="29670" y="341392"/>
                      <a:pt x="39269" y="325393"/>
                    </a:cubicBezTo>
                    <a:cubicBezTo>
                      <a:pt x="49174" y="308884"/>
                      <a:pt x="57279" y="291332"/>
                      <a:pt x="67318" y="274905"/>
                    </a:cubicBezTo>
                    <a:cubicBezTo>
                      <a:pt x="77865" y="257646"/>
                      <a:pt x="90430" y="241675"/>
                      <a:pt x="100977" y="224416"/>
                    </a:cubicBezTo>
                    <a:cubicBezTo>
                      <a:pt x="111016" y="207989"/>
                      <a:pt x="118567" y="190091"/>
                      <a:pt x="129026" y="173928"/>
                    </a:cubicBezTo>
                    <a:cubicBezTo>
                      <a:pt x="189636" y="80258"/>
                      <a:pt x="137334" y="177621"/>
                      <a:pt x="190734" y="84171"/>
                    </a:cubicBezTo>
                    <a:cubicBezTo>
                      <a:pt x="266822" y="-48984"/>
                      <a:pt x="148273" y="145057"/>
                      <a:pt x="230003" y="22463"/>
                    </a:cubicBezTo>
                    <a:cubicBezTo>
                      <a:pt x="246078" y="-1649"/>
                      <a:pt x="231961" y="24"/>
                      <a:pt x="246832" y="24"/>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3982969" y="4807612"/>
                <a:ext cx="5612" cy="207563"/>
              </a:xfrm>
              <a:custGeom>
                <a:avLst/>
                <a:gdLst>
                  <a:gd name="connsiteX0" fmla="*/ 0 w 5612"/>
                  <a:gd name="connsiteY0" fmla="*/ 0 h 207563"/>
                  <a:gd name="connsiteX1" fmla="*/ 5610 w 5612"/>
                  <a:gd name="connsiteY1" fmla="*/ 207563 h 207563"/>
                </a:gdLst>
                <a:ahLst/>
                <a:cxnLst>
                  <a:cxn ang="0">
                    <a:pos x="connsiteX0" y="connsiteY0"/>
                  </a:cxn>
                  <a:cxn ang="0">
                    <a:pos x="connsiteX1" y="connsiteY1"/>
                  </a:cxn>
                </a:cxnLst>
                <a:rect l="l" t="t" r="r" b="b"/>
                <a:pathLst>
                  <a:path w="5612" h="207563">
                    <a:moveTo>
                      <a:pt x="0" y="0"/>
                    </a:moveTo>
                    <a:cubicBezTo>
                      <a:pt x="5902" y="188859"/>
                      <a:pt x="5610" y="119647"/>
                      <a:pt x="5610" y="207563"/>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rot="20854090">
                <a:off x="3769796" y="4834797"/>
                <a:ext cx="213173" cy="61708"/>
              </a:xfrm>
              <a:custGeom>
                <a:avLst/>
                <a:gdLst>
                  <a:gd name="connsiteX0" fmla="*/ 213173 w 213173"/>
                  <a:gd name="connsiteY0" fmla="*/ 0 h 61708"/>
                  <a:gd name="connsiteX1" fmla="*/ 162685 w 213173"/>
                  <a:gd name="connsiteY1" fmla="*/ 16830 h 61708"/>
                  <a:gd name="connsiteX2" fmla="*/ 140246 w 213173"/>
                  <a:gd name="connsiteY2" fmla="*/ 22440 h 61708"/>
                  <a:gd name="connsiteX3" fmla="*/ 123416 w 213173"/>
                  <a:gd name="connsiteY3" fmla="*/ 28049 h 61708"/>
                  <a:gd name="connsiteX4" fmla="*/ 84148 w 213173"/>
                  <a:gd name="connsiteY4" fmla="*/ 33659 h 61708"/>
                  <a:gd name="connsiteX5" fmla="*/ 28049 w 213173"/>
                  <a:gd name="connsiteY5" fmla="*/ 50489 h 61708"/>
                  <a:gd name="connsiteX6" fmla="*/ 0 w 213173"/>
                  <a:gd name="connsiteY6" fmla="*/ 61708 h 6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73" h="61708">
                    <a:moveTo>
                      <a:pt x="213173" y="0"/>
                    </a:moveTo>
                    <a:cubicBezTo>
                      <a:pt x="196344" y="5610"/>
                      <a:pt x="179895" y="12527"/>
                      <a:pt x="162685" y="16830"/>
                    </a:cubicBezTo>
                    <a:cubicBezTo>
                      <a:pt x="155205" y="18700"/>
                      <a:pt x="147659" y="20322"/>
                      <a:pt x="140246" y="22440"/>
                    </a:cubicBezTo>
                    <a:cubicBezTo>
                      <a:pt x="134560" y="24064"/>
                      <a:pt x="129215" y="26889"/>
                      <a:pt x="123416" y="28049"/>
                    </a:cubicBezTo>
                    <a:cubicBezTo>
                      <a:pt x="110451" y="30642"/>
                      <a:pt x="97157" y="31294"/>
                      <a:pt x="84148" y="33659"/>
                    </a:cubicBezTo>
                    <a:cubicBezTo>
                      <a:pt x="65493" y="37051"/>
                      <a:pt x="45618" y="44633"/>
                      <a:pt x="28049" y="50489"/>
                    </a:cubicBezTo>
                    <a:cubicBezTo>
                      <a:pt x="7249" y="57422"/>
                      <a:pt x="16512" y="53452"/>
                      <a:pt x="0" y="61708"/>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uppieren 41"/>
            <p:cNvGrpSpPr/>
            <p:nvPr/>
          </p:nvGrpSpPr>
          <p:grpSpPr>
            <a:xfrm rot="9553121">
              <a:off x="2197025" y="6436509"/>
              <a:ext cx="137508" cy="275781"/>
              <a:chOff x="3741747" y="4807589"/>
              <a:chExt cx="246834" cy="409540"/>
            </a:xfrm>
          </p:grpSpPr>
          <p:sp>
            <p:nvSpPr>
              <p:cNvPr id="43" name="Freihandform 42"/>
              <p:cNvSpPr/>
              <p:nvPr/>
            </p:nvSpPr>
            <p:spPr>
              <a:xfrm>
                <a:off x="3741747" y="4807589"/>
                <a:ext cx="246832" cy="409540"/>
              </a:xfrm>
              <a:custGeom>
                <a:avLst/>
                <a:gdLst>
                  <a:gd name="connsiteX0" fmla="*/ 0 w 246832"/>
                  <a:gd name="connsiteY0" fmla="*/ 409540 h 409540"/>
                  <a:gd name="connsiteX1" fmla="*/ 5610 w 246832"/>
                  <a:gd name="connsiteY1" fmla="*/ 381491 h 409540"/>
                  <a:gd name="connsiteX2" fmla="*/ 39269 w 246832"/>
                  <a:gd name="connsiteY2" fmla="*/ 325393 h 409540"/>
                  <a:gd name="connsiteX3" fmla="*/ 67318 w 246832"/>
                  <a:gd name="connsiteY3" fmla="*/ 274905 h 409540"/>
                  <a:gd name="connsiteX4" fmla="*/ 100977 w 246832"/>
                  <a:gd name="connsiteY4" fmla="*/ 224416 h 409540"/>
                  <a:gd name="connsiteX5" fmla="*/ 129026 w 246832"/>
                  <a:gd name="connsiteY5" fmla="*/ 173928 h 409540"/>
                  <a:gd name="connsiteX6" fmla="*/ 190734 w 246832"/>
                  <a:gd name="connsiteY6" fmla="*/ 84171 h 409540"/>
                  <a:gd name="connsiteX7" fmla="*/ 230003 w 246832"/>
                  <a:gd name="connsiteY7" fmla="*/ 22463 h 409540"/>
                  <a:gd name="connsiteX8" fmla="*/ 246832 w 246832"/>
                  <a:gd name="connsiteY8" fmla="*/ 24 h 4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832" h="409540">
                    <a:moveTo>
                      <a:pt x="0" y="409540"/>
                    </a:moveTo>
                    <a:cubicBezTo>
                      <a:pt x="1870" y="400190"/>
                      <a:pt x="2595" y="390537"/>
                      <a:pt x="5610" y="381491"/>
                    </a:cubicBezTo>
                    <a:cubicBezTo>
                      <a:pt x="12021" y="362259"/>
                      <a:pt x="29670" y="341392"/>
                      <a:pt x="39269" y="325393"/>
                    </a:cubicBezTo>
                    <a:cubicBezTo>
                      <a:pt x="49174" y="308884"/>
                      <a:pt x="57279" y="291332"/>
                      <a:pt x="67318" y="274905"/>
                    </a:cubicBezTo>
                    <a:cubicBezTo>
                      <a:pt x="77865" y="257646"/>
                      <a:pt x="90430" y="241675"/>
                      <a:pt x="100977" y="224416"/>
                    </a:cubicBezTo>
                    <a:cubicBezTo>
                      <a:pt x="111016" y="207989"/>
                      <a:pt x="118567" y="190091"/>
                      <a:pt x="129026" y="173928"/>
                    </a:cubicBezTo>
                    <a:cubicBezTo>
                      <a:pt x="189636" y="80258"/>
                      <a:pt x="137334" y="177621"/>
                      <a:pt x="190734" y="84171"/>
                    </a:cubicBezTo>
                    <a:cubicBezTo>
                      <a:pt x="266822" y="-48984"/>
                      <a:pt x="148273" y="145057"/>
                      <a:pt x="230003" y="22463"/>
                    </a:cubicBezTo>
                    <a:cubicBezTo>
                      <a:pt x="246078" y="-1649"/>
                      <a:pt x="231961" y="24"/>
                      <a:pt x="246832" y="24"/>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ihandform 43"/>
              <p:cNvSpPr/>
              <p:nvPr/>
            </p:nvSpPr>
            <p:spPr>
              <a:xfrm>
                <a:off x="3982969" y="4807612"/>
                <a:ext cx="5612" cy="207563"/>
              </a:xfrm>
              <a:custGeom>
                <a:avLst/>
                <a:gdLst>
                  <a:gd name="connsiteX0" fmla="*/ 0 w 5612"/>
                  <a:gd name="connsiteY0" fmla="*/ 0 h 207563"/>
                  <a:gd name="connsiteX1" fmla="*/ 5610 w 5612"/>
                  <a:gd name="connsiteY1" fmla="*/ 207563 h 207563"/>
                </a:gdLst>
                <a:ahLst/>
                <a:cxnLst>
                  <a:cxn ang="0">
                    <a:pos x="connsiteX0" y="connsiteY0"/>
                  </a:cxn>
                  <a:cxn ang="0">
                    <a:pos x="connsiteX1" y="connsiteY1"/>
                  </a:cxn>
                </a:cxnLst>
                <a:rect l="l" t="t" r="r" b="b"/>
                <a:pathLst>
                  <a:path w="5612" h="207563">
                    <a:moveTo>
                      <a:pt x="0" y="0"/>
                    </a:moveTo>
                    <a:cubicBezTo>
                      <a:pt x="5902" y="188859"/>
                      <a:pt x="5610" y="119647"/>
                      <a:pt x="5610" y="207563"/>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rot="20854090">
                <a:off x="3769796" y="4834797"/>
                <a:ext cx="213173" cy="61708"/>
              </a:xfrm>
              <a:custGeom>
                <a:avLst/>
                <a:gdLst>
                  <a:gd name="connsiteX0" fmla="*/ 213173 w 213173"/>
                  <a:gd name="connsiteY0" fmla="*/ 0 h 61708"/>
                  <a:gd name="connsiteX1" fmla="*/ 162685 w 213173"/>
                  <a:gd name="connsiteY1" fmla="*/ 16830 h 61708"/>
                  <a:gd name="connsiteX2" fmla="*/ 140246 w 213173"/>
                  <a:gd name="connsiteY2" fmla="*/ 22440 h 61708"/>
                  <a:gd name="connsiteX3" fmla="*/ 123416 w 213173"/>
                  <a:gd name="connsiteY3" fmla="*/ 28049 h 61708"/>
                  <a:gd name="connsiteX4" fmla="*/ 84148 w 213173"/>
                  <a:gd name="connsiteY4" fmla="*/ 33659 h 61708"/>
                  <a:gd name="connsiteX5" fmla="*/ 28049 w 213173"/>
                  <a:gd name="connsiteY5" fmla="*/ 50489 h 61708"/>
                  <a:gd name="connsiteX6" fmla="*/ 0 w 213173"/>
                  <a:gd name="connsiteY6" fmla="*/ 61708 h 6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73" h="61708">
                    <a:moveTo>
                      <a:pt x="213173" y="0"/>
                    </a:moveTo>
                    <a:cubicBezTo>
                      <a:pt x="196344" y="5610"/>
                      <a:pt x="179895" y="12527"/>
                      <a:pt x="162685" y="16830"/>
                    </a:cubicBezTo>
                    <a:cubicBezTo>
                      <a:pt x="155205" y="18700"/>
                      <a:pt x="147659" y="20322"/>
                      <a:pt x="140246" y="22440"/>
                    </a:cubicBezTo>
                    <a:cubicBezTo>
                      <a:pt x="134560" y="24064"/>
                      <a:pt x="129215" y="26889"/>
                      <a:pt x="123416" y="28049"/>
                    </a:cubicBezTo>
                    <a:cubicBezTo>
                      <a:pt x="110451" y="30642"/>
                      <a:pt x="97157" y="31294"/>
                      <a:pt x="84148" y="33659"/>
                    </a:cubicBezTo>
                    <a:cubicBezTo>
                      <a:pt x="65493" y="37051"/>
                      <a:pt x="45618" y="44633"/>
                      <a:pt x="28049" y="50489"/>
                    </a:cubicBezTo>
                    <a:cubicBezTo>
                      <a:pt x="7249" y="57422"/>
                      <a:pt x="16512" y="53452"/>
                      <a:pt x="0" y="61708"/>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866015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1578</Words>
  <Application>Microsoft Office PowerPoint</Application>
  <PresentationFormat>Bildschirmpräsentation (4:3)</PresentationFormat>
  <Paragraphs>425</Paragraphs>
  <Slides>32</Slides>
  <Notes>0</Notes>
  <HiddenSlides>5</HiddenSlides>
  <MMClips>0</MMClips>
  <ScaleCrop>false</ScaleCrop>
  <HeadingPairs>
    <vt:vector size="4" baseType="variant">
      <vt:variant>
        <vt:lpstr>Design</vt:lpstr>
      </vt:variant>
      <vt:variant>
        <vt:i4>1</vt:i4>
      </vt:variant>
      <vt:variant>
        <vt:lpstr>Folientitel</vt:lpstr>
      </vt:variant>
      <vt:variant>
        <vt:i4>32</vt:i4>
      </vt:variant>
    </vt:vector>
  </HeadingPairs>
  <TitlesOfParts>
    <vt:vector size="33" baseType="lpstr">
      <vt:lpstr>Larissa</vt:lpstr>
      <vt:lpstr>Scenario „Entry via Invitation“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Swisscom (Schweiz)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Theile Moritz, ITS-FIN-CON-INV (EXT)</dc:creator>
  <cp:lastModifiedBy>MoritzTheile</cp:lastModifiedBy>
  <cp:revision>591</cp:revision>
  <dcterms:created xsi:type="dcterms:W3CDTF">2013-04-03T19:36:09Z</dcterms:created>
  <dcterms:modified xsi:type="dcterms:W3CDTF">2015-08-20T07:32:43Z</dcterms:modified>
</cp:coreProperties>
</file>