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7" r:id="rId2"/>
    <p:sldId id="353" r:id="rId3"/>
    <p:sldId id="374" r:id="rId4"/>
    <p:sldId id="377" r:id="rId5"/>
    <p:sldId id="378" r:id="rId6"/>
    <p:sldId id="376" r:id="rId7"/>
    <p:sldId id="375" r:id="rId8"/>
    <p:sldId id="344" r:id="rId9"/>
    <p:sldId id="383" r:id="rId10"/>
    <p:sldId id="345" r:id="rId11"/>
    <p:sldId id="390" r:id="rId12"/>
    <p:sldId id="387" r:id="rId13"/>
    <p:sldId id="393" r:id="rId14"/>
    <p:sldId id="386" r:id="rId15"/>
    <p:sldId id="384" r:id="rId16"/>
    <p:sldId id="391" r:id="rId17"/>
    <p:sldId id="392" r:id="rId18"/>
    <p:sldId id="389" r:id="rId19"/>
    <p:sldId id="385" r:id="rId20"/>
    <p:sldId id="347" r:id="rId21"/>
    <p:sldId id="368" r:id="rId22"/>
    <p:sldId id="350" r:id="rId23"/>
    <p:sldId id="352" r:id="rId24"/>
    <p:sldId id="370" r:id="rId25"/>
    <p:sldId id="369" r:id="rId26"/>
    <p:sldId id="382" r:id="rId27"/>
    <p:sldId id="354" r:id="rId28"/>
    <p:sldId id="380" r:id="rId29"/>
    <p:sldId id="381" r:id="rId30"/>
    <p:sldId id="379" r:id="rId31"/>
    <p:sldId id="356" r:id="rId32"/>
    <p:sldId id="358" r:id="rId33"/>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66CC"/>
    <a:srgbClr val="63A8C7"/>
    <a:srgbClr val="FFFF99"/>
    <a:srgbClr val="FEE4A2"/>
    <a:srgbClr val="00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3" autoAdjust="0"/>
    <p:restoredTop sz="94660"/>
  </p:normalViewPr>
  <p:slideViewPr>
    <p:cSldViewPr>
      <p:cViewPr>
        <p:scale>
          <a:sx n="106" d="100"/>
          <a:sy n="106" d="100"/>
        </p:scale>
        <p:origin x="-1272" y="19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pPr>
              <a:defRPr/>
            </a:pPr>
            <a:fld id="{3755498F-9498-4BAB-9C70-039D3B771BFA}" type="datetimeFigureOut">
              <a:rPr lang="de-CH"/>
              <a:pPr>
                <a:defRPr/>
              </a:pPr>
              <a:t>19.08.2015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AA57D32-7E5F-4730-B996-ED8F7E3E8DA6}" type="slidenum">
              <a:rPr lang="de-CH"/>
              <a:pPr>
                <a:defRPr/>
              </a:pPr>
              <a:t>‹Nr.›</a:t>
            </a:fld>
            <a:endParaRPr lang="de-CH"/>
          </a:p>
        </p:txBody>
      </p:sp>
    </p:spTree>
    <p:extLst>
      <p:ext uri="{BB962C8B-B14F-4D97-AF65-F5344CB8AC3E}">
        <p14:creationId xmlns:p14="http://schemas.microsoft.com/office/powerpoint/2010/main" val="146473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3D83B86A-8733-4146-B0EA-31F5140A4AA1}" type="datetimeFigureOut">
              <a:rPr lang="de-CH"/>
              <a:pPr>
                <a:defRPr/>
              </a:pPr>
              <a:t>19.08.2015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A541733-49CC-4CEA-A6F7-FF1F8805D67A}" type="slidenum">
              <a:rPr lang="de-CH"/>
              <a:pPr>
                <a:defRPr/>
              </a:pPr>
              <a:t>‹Nr.›</a:t>
            </a:fld>
            <a:endParaRPr lang="de-CH"/>
          </a:p>
        </p:txBody>
      </p:sp>
    </p:spTree>
    <p:extLst>
      <p:ext uri="{BB962C8B-B14F-4D97-AF65-F5344CB8AC3E}">
        <p14:creationId xmlns:p14="http://schemas.microsoft.com/office/powerpoint/2010/main" val="18378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E0470868-F630-4CEF-B760-7EDD92F79678}" type="datetimeFigureOut">
              <a:rPr lang="de-CH"/>
              <a:pPr>
                <a:defRPr/>
              </a:pPr>
              <a:t>19.08.2015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6E37B4C8-9DF1-40BE-96D3-AA0264427141}" type="slidenum">
              <a:rPr lang="de-CH"/>
              <a:pPr>
                <a:defRPr/>
              </a:pPr>
              <a:t>‹Nr.›</a:t>
            </a:fld>
            <a:endParaRPr lang="de-CH"/>
          </a:p>
        </p:txBody>
      </p:sp>
    </p:spTree>
    <p:extLst>
      <p:ext uri="{BB962C8B-B14F-4D97-AF65-F5344CB8AC3E}">
        <p14:creationId xmlns:p14="http://schemas.microsoft.com/office/powerpoint/2010/main" val="203422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pPr>
              <a:defRPr/>
            </a:pPr>
            <a:fld id="{DEE4727D-FD90-4A36-AD5A-BC983ED7D13D}" type="datetimeFigureOut">
              <a:rPr lang="de-CH"/>
              <a:pPr>
                <a:defRPr/>
              </a:pPr>
              <a:t>19.08.2015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9308D704-A3FB-469A-BBC2-5320AE2E3A02}" type="slidenum">
              <a:rPr lang="de-CH"/>
              <a:pPr>
                <a:defRPr/>
              </a:pPr>
              <a:t>‹Nr.›</a:t>
            </a:fld>
            <a:endParaRPr lang="de-CH"/>
          </a:p>
        </p:txBody>
      </p:sp>
    </p:spTree>
    <p:extLst>
      <p:ext uri="{BB962C8B-B14F-4D97-AF65-F5344CB8AC3E}">
        <p14:creationId xmlns:p14="http://schemas.microsoft.com/office/powerpoint/2010/main" val="287293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lvl1pPr>
              <a:defRPr/>
            </a:lvl1pPr>
          </a:lstStyle>
          <a:p>
            <a:pPr>
              <a:defRPr/>
            </a:pPr>
            <a:fld id="{D1D8272E-6C2D-4CCF-8FDB-7325FD2D70B8}" type="datetimeFigureOut">
              <a:rPr lang="de-CH"/>
              <a:pPr>
                <a:defRPr/>
              </a:pPr>
              <a:t>19.08.2015</a:t>
            </a:fld>
            <a:endParaRPr lang="de-CH"/>
          </a:p>
        </p:txBody>
      </p:sp>
      <p:sp>
        <p:nvSpPr>
          <p:cNvPr id="5" name="Fußzeilenplatzhalter 4"/>
          <p:cNvSpPr>
            <a:spLocks noGrp="1"/>
          </p:cNvSpPr>
          <p:nvPr>
            <p:ph type="ftr" sz="quarter" idx="11"/>
          </p:nvPr>
        </p:nvSpPr>
        <p:spPr/>
        <p:txBody>
          <a:bodyPr/>
          <a:lstStyle>
            <a:lvl1pPr>
              <a:defRPr/>
            </a:lvl1pPr>
          </a:lstStyle>
          <a:p>
            <a:pPr>
              <a:defRPr/>
            </a:pPr>
            <a:endParaRPr lang="de-CH"/>
          </a:p>
        </p:txBody>
      </p:sp>
      <p:sp>
        <p:nvSpPr>
          <p:cNvPr id="6" name="Foliennummernplatzhalter 5"/>
          <p:cNvSpPr>
            <a:spLocks noGrp="1"/>
          </p:cNvSpPr>
          <p:nvPr>
            <p:ph type="sldNum" sz="quarter" idx="12"/>
          </p:nvPr>
        </p:nvSpPr>
        <p:spPr/>
        <p:txBody>
          <a:bodyPr/>
          <a:lstStyle>
            <a:lvl1pPr>
              <a:defRPr/>
            </a:lvl1pPr>
          </a:lstStyle>
          <a:p>
            <a:pPr>
              <a:defRPr/>
            </a:pPr>
            <a:fld id="{5786293E-EE4D-472B-8A25-E37C4891A604}" type="slidenum">
              <a:rPr lang="de-CH"/>
              <a:pPr>
                <a:defRPr/>
              </a:pPr>
              <a:t>‹Nr.›</a:t>
            </a:fld>
            <a:endParaRPr lang="de-CH"/>
          </a:p>
        </p:txBody>
      </p:sp>
    </p:spTree>
    <p:extLst>
      <p:ext uri="{BB962C8B-B14F-4D97-AF65-F5344CB8AC3E}">
        <p14:creationId xmlns:p14="http://schemas.microsoft.com/office/powerpoint/2010/main" val="10674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3"/>
          <p:cNvSpPr>
            <a:spLocks noGrp="1"/>
          </p:cNvSpPr>
          <p:nvPr>
            <p:ph type="dt" sz="half" idx="10"/>
          </p:nvPr>
        </p:nvSpPr>
        <p:spPr/>
        <p:txBody>
          <a:bodyPr/>
          <a:lstStyle>
            <a:lvl1pPr>
              <a:defRPr/>
            </a:lvl1pPr>
          </a:lstStyle>
          <a:p>
            <a:pPr>
              <a:defRPr/>
            </a:pPr>
            <a:fld id="{C74731F3-BBEC-4FE5-9823-BC6228F3E48A}" type="datetimeFigureOut">
              <a:rPr lang="de-CH"/>
              <a:pPr>
                <a:defRPr/>
              </a:pPr>
              <a:t>19.08.2015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C2E486B9-E117-4B45-92D3-FF80A297AAB1}" type="slidenum">
              <a:rPr lang="de-CH"/>
              <a:pPr>
                <a:defRPr/>
              </a:pPr>
              <a:t>‹Nr.›</a:t>
            </a:fld>
            <a:endParaRPr lang="de-CH"/>
          </a:p>
        </p:txBody>
      </p:sp>
    </p:spTree>
    <p:extLst>
      <p:ext uri="{BB962C8B-B14F-4D97-AF65-F5344CB8AC3E}">
        <p14:creationId xmlns:p14="http://schemas.microsoft.com/office/powerpoint/2010/main" val="51530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3"/>
          <p:cNvSpPr>
            <a:spLocks noGrp="1"/>
          </p:cNvSpPr>
          <p:nvPr>
            <p:ph type="dt" sz="half" idx="10"/>
          </p:nvPr>
        </p:nvSpPr>
        <p:spPr/>
        <p:txBody>
          <a:bodyPr/>
          <a:lstStyle>
            <a:lvl1pPr>
              <a:defRPr/>
            </a:lvl1pPr>
          </a:lstStyle>
          <a:p>
            <a:pPr>
              <a:defRPr/>
            </a:pPr>
            <a:fld id="{096CF1A5-1B16-4A3E-97B9-96989C1F17F8}" type="datetimeFigureOut">
              <a:rPr lang="de-CH"/>
              <a:pPr>
                <a:defRPr/>
              </a:pPr>
              <a:t>19.08.2015</a:t>
            </a:fld>
            <a:endParaRPr lang="de-CH"/>
          </a:p>
        </p:txBody>
      </p:sp>
      <p:sp>
        <p:nvSpPr>
          <p:cNvPr id="8" name="Fußzeilenplatzhalter 4"/>
          <p:cNvSpPr>
            <a:spLocks noGrp="1"/>
          </p:cNvSpPr>
          <p:nvPr>
            <p:ph type="ftr" sz="quarter" idx="11"/>
          </p:nvPr>
        </p:nvSpPr>
        <p:spPr/>
        <p:txBody>
          <a:bodyPr/>
          <a:lstStyle>
            <a:lvl1pPr>
              <a:defRPr/>
            </a:lvl1pPr>
          </a:lstStyle>
          <a:p>
            <a:pPr>
              <a:defRPr/>
            </a:pPr>
            <a:endParaRPr lang="de-CH"/>
          </a:p>
        </p:txBody>
      </p:sp>
      <p:sp>
        <p:nvSpPr>
          <p:cNvPr id="9" name="Foliennummernplatzhalter 5"/>
          <p:cNvSpPr>
            <a:spLocks noGrp="1"/>
          </p:cNvSpPr>
          <p:nvPr>
            <p:ph type="sldNum" sz="quarter" idx="12"/>
          </p:nvPr>
        </p:nvSpPr>
        <p:spPr/>
        <p:txBody>
          <a:bodyPr/>
          <a:lstStyle>
            <a:lvl1pPr>
              <a:defRPr/>
            </a:lvl1pPr>
          </a:lstStyle>
          <a:p>
            <a:pPr>
              <a:defRPr/>
            </a:pPr>
            <a:fld id="{0028D830-F244-42D4-8D44-B148E9D27F1C}" type="slidenum">
              <a:rPr lang="de-CH"/>
              <a:pPr>
                <a:defRPr/>
              </a:pPr>
              <a:t>‹Nr.›</a:t>
            </a:fld>
            <a:endParaRPr lang="de-CH"/>
          </a:p>
        </p:txBody>
      </p:sp>
    </p:spTree>
    <p:extLst>
      <p:ext uri="{BB962C8B-B14F-4D97-AF65-F5344CB8AC3E}">
        <p14:creationId xmlns:p14="http://schemas.microsoft.com/office/powerpoint/2010/main" val="148808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3"/>
          <p:cNvSpPr>
            <a:spLocks noGrp="1"/>
          </p:cNvSpPr>
          <p:nvPr>
            <p:ph type="dt" sz="half" idx="10"/>
          </p:nvPr>
        </p:nvSpPr>
        <p:spPr/>
        <p:txBody>
          <a:bodyPr/>
          <a:lstStyle>
            <a:lvl1pPr>
              <a:defRPr/>
            </a:lvl1pPr>
          </a:lstStyle>
          <a:p>
            <a:pPr>
              <a:defRPr/>
            </a:pPr>
            <a:fld id="{24B69C97-00B1-4E34-A0FA-1EA6D2C5B2FA}" type="datetimeFigureOut">
              <a:rPr lang="de-CH"/>
              <a:pPr>
                <a:defRPr/>
              </a:pPr>
              <a:t>19.08.2015</a:t>
            </a:fld>
            <a:endParaRPr lang="de-CH"/>
          </a:p>
        </p:txBody>
      </p:sp>
      <p:sp>
        <p:nvSpPr>
          <p:cNvPr id="4" name="Fußzeilenplatzhalter 4"/>
          <p:cNvSpPr>
            <a:spLocks noGrp="1"/>
          </p:cNvSpPr>
          <p:nvPr>
            <p:ph type="ftr" sz="quarter" idx="11"/>
          </p:nvPr>
        </p:nvSpPr>
        <p:spPr/>
        <p:txBody>
          <a:bodyPr/>
          <a:lstStyle>
            <a:lvl1pPr>
              <a:defRPr/>
            </a:lvl1pPr>
          </a:lstStyle>
          <a:p>
            <a:pPr>
              <a:defRPr/>
            </a:pPr>
            <a:endParaRPr lang="de-CH"/>
          </a:p>
        </p:txBody>
      </p:sp>
      <p:sp>
        <p:nvSpPr>
          <p:cNvPr id="5" name="Foliennummernplatzhalter 5"/>
          <p:cNvSpPr>
            <a:spLocks noGrp="1"/>
          </p:cNvSpPr>
          <p:nvPr>
            <p:ph type="sldNum" sz="quarter" idx="12"/>
          </p:nvPr>
        </p:nvSpPr>
        <p:spPr/>
        <p:txBody>
          <a:bodyPr/>
          <a:lstStyle>
            <a:lvl1pPr>
              <a:defRPr/>
            </a:lvl1pPr>
          </a:lstStyle>
          <a:p>
            <a:pPr>
              <a:defRPr/>
            </a:pPr>
            <a:fld id="{1C8D54D9-5622-402A-B669-2F79ED3A03F1}" type="slidenum">
              <a:rPr lang="de-CH"/>
              <a:pPr>
                <a:defRPr/>
              </a:pPr>
              <a:t>‹Nr.›</a:t>
            </a:fld>
            <a:endParaRPr lang="de-CH"/>
          </a:p>
        </p:txBody>
      </p:sp>
    </p:spTree>
    <p:extLst>
      <p:ext uri="{BB962C8B-B14F-4D97-AF65-F5344CB8AC3E}">
        <p14:creationId xmlns:p14="http://schemas.microsoft.com/office/powerpoint/2010/main" val="151875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524465AF-9B7E-42EC-A0A0-602F77A4D68C}" type="datetimeFigureOut">
              <a:rPr lang="de-CH"/>
              <a:pPr>
                <a:defRPr/>
              </a:pPr>
              <a:t>19.08.2015</a:t>
            </a:fld>
            <a:endParaRPr lang="de-CH"/>
          </a:p>
        </p:txBody>
      </p:sp>
      <p:sp>
        <p:nvSpPr>
          <p:cNvPr id="3" name="Fußzeilenplatzhalter 4"/>
          <p:cNvSpPr>
            <a:spLocks noGrp="1"/>
          </p:cNvSpPr>
          <p:nvPr>
            <p:ph type="ftr" sz="quarter" idx="11"/>
          </p:nvPr>
        </p:nvSpPr>
        <p:spPr/>
        <p:txBody>
          <a:bodyPr/>
          <a:lstStyle>
            <a:lvl1pPr>
              <a:defRPr/>
            </a:lvl1pPr>
          </a:lstStyle>
          <a:p>
            <a:pPr>
              <a:defRPr/>
            </a:pPr>
            <a:endParaRPr lang="de-CH"/>
          </a:p>
        </p:txBody>
      </p:sp>
      <p:sp>
        <p:nvSpPr>
          <p:cNvPr id="4" name="Foliennummernplatzhalter 5"/>
          <p:cNvSpPr>
            <a:spLocks noGrp="1"/>
          </p:cNvSpPr>
          <p:nvPr>
            <p:ph type="sldNum" sz="quarter" idx="12"/>
          </p:nvPr>
        </p:nvSpPr>
        <p:spPr/>
        <p:txBody>
          <a:bodyPr/>
          <a:lstStyle>
            <a:lvl1pPr>
              <a:defRPr/>
            </a:lvl1pPr>
          </a:lstStyle>
          <a:p>
            <a:pPr>
              <a:defRPr/>
            </a:pPr>
            <a:fld id="{9FEFEF2F-3C3C-45E9-95CF-0CC94332580D}" type="slidenum">
              <a:rPr lang="de-CH"/>
              <a:pPr>
                <a:defRPr/>
              </a:pPr>
              <a:t>‹Nr.›</a:t>
            </a:fld>
            <a:endParaRPr lang="de-CH"/>
          </a:p>
        </p:txBody>
      </p:sp>
    </p:spTree>
    <p:extLst>
      <p:ext uri="{BB962C8B-B14F-4D97-AF65-F5344CB8AC3E}">
        <p14:creationId xmlns:p14="http://schemas.microsoft.com/office/powerpoint/2010/main" val="4134736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12DFF62D-EA97-428F-B3C4-E37412BA5B03}" type="datetimeFigureOut">
              <a:rPr lang="de-CH"/>
              <a:pPr>
                <a:defRPr/>
              </a:pPr>
              <a:t>19.08.2015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99A940F0-D728-4F13-8F25-05240A15FE7F}" type="slidenum">
              <a:rPr lang="de-CH"/>
              <a:pPr>
                <a:defRPr/>
              </a:pPr>
              <a:t>‹Nr.›</a:t>
            </a:fld>
            <a:endParaRPr lang="de-CH"/>
          </a:p>
        </p:txBody>
      </p:sp>
    </p:spTree>
    <p:extLst>
      <p:ext uri="{BB962C8B-B14F-4D97-AF65-F5344CB8AC3E}">
        <p14:creationId xmlns:p14="http://schemas.microsoft.com/office/powerpoint/2010/main" val="3890039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CH"/>
          </a:p>
        </p:txBody>
      </p:sp>
      <p:sp>
        <p:nvSpPr>
          <p:cNvPr id="3" name="Bildplatzhalt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CH"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3"/>
          <p:cNvSpPr>
            <a:spLocks noGrp="1"/>
          </p:cNvSpPr>
          <p:nvPr>
            <p:ph type="dt" sz="half" idx="10"/>
          </p:nvPr>
        </p:nvSpPr>
        <p:spPr/>
        <p:txBody>
          <a:bodyPr/>
          <a:lstStyle>
            <a:lvl1pPr>
              <a:defRPr/>
            </a:lvl1pPr>
          </a:lstStyle>
          <a:p>
            <a:pPr>
              <a:defRPr/>
            </a:pPr>
            <a:fld id="{8B455AC0-D609-4DA9-96A5-DE4EBD004DCB}" type="datetimeFigureOut">
              <a:rPr lang="de-CH"/>
              <a:pPr>
                <a:defRPr/>
              </a:pPr>
              <a:t>19.08.2015</a:t>
            </a:fld>
            <a:endParaRPr lang="de-CH"/>
          </a:p>
        </p:txBody>
      </p:sp>
      <p:sp>
        <p:nvSpPr>
          <p:cNvPr id="6" name="Fußzeilenplatzhalter 4"/>
          <p:cNvSpPr>
            <a:spLocks noGrp="1"/>
          </p:cNvSpPr>
          <p:nvPr>
            <p:ph type="ftr" sz="quarter" idx="11"/>
          </p:nvPr>
        </p:nvSpPr>
        <p:spPr/>
        <p:txBody>
          <a:bodyPr/>
          <a:lstStyle>
            <a:lvl1pPr>
              <a:defRPr/>
            </a:lvl1pPr>
          </a:lstStyle>
          <a:p>
            <a:pPr>
              <a:defRPr/>
            </a:pPr>
            <a:endParaRPr lang="de-CH"/>
          </a:p>
        </p:txBody>
      </p:sp>
      <p:sp>
        <p:nvSpPr>
          <p:cNvPr id="7" name="Foliennummernplatzhalter 5"/>
          <p:cNvSpPr>
            <a:spLocks noGrp="1"/>
          </p:cNvSpPr>
          <p:nvPr>
            <p:ph type="sldNum" sz="quarter" idx="12"/>
          </p:nvPr>
        </p:nvSpPr>
        <p:spPr/>
        <p:txBody>
          <a:bodyPr/>
          <a:lstStyle>
            <a:lvl1pPr>
              <a:defRPr/>
            </a:lvl1pPr>
          </a:lstStyle>
          <a:p>
            <a:pPr>
              <a:defRPr/>
            </a:pPr>
            <a:fld id="{2745C8EF-E3C2-48A7-AFDC-16253C1B595C}" type="slidenum">
              <a:rPr lang="de-CH"/>
              <a:pPr>
                <a:defRPr/>
              </a:pPr>
              <a:t>‹Nr.›</a:t>
            </a:fld>
            <a:endParaRPr lang="de-CH"/>
          </a:p>
        </p:txBody>
      </p:sp>
    </p:spTree>
    <p:extLst>
      <p:ext uri="{BB962C8B-B14F-4D97-AF65-F5344CB8AC3E}">
        <p14:creationId xmlns:p14="http://schemas.microsoft.com/office/powerpoint/2010/main" val="162590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smtClean="0"/>
              <a:t>Titelmasterformat durch Klicken bearbeiten</a:t>
            </a:r>
            <a:endParaRPr lang="de-CH" altLang="de-DE" smtClean="0"/>
          </a:p>
        </p:txBody>
      </p:sp>
      <p:sp>
        <p:nvSpPr>
          <p:cNvPr id="1027" name="Textplatzhalt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smtClean="0"/>
              <a:t>Textmasterformat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endParaRPr lang="de-CH" altLang="de-DE" smtClean="0"/>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004B817-C7C7-40B4-83D8-12C9F6BD9FF5}" type="datetimeFigureOut">
              <a:rPr lang="de-CH"/>
              <a:pPr>
                <a:defRPr/>
              </a:pPr>
              <a:t>19.08.2015</a:t>
            </a:fld>
            <a:endParaRPr lang="de-CH"/>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CH"/>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0AF8485-9F41-4471-8A5D-E892B5D00DFE}"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jpeg"/><Relationship Id="rId7"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upeyou.com/?invit=3t345"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hyperlink" Target="http://willkommen-in-muenchen.de/" TargetMode="External"/><Relationship Id="rId4" Type="http://schemas.openxmlformats.org/officeDocument/2006/relationships/image" Target="../media/image14.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4.png"/><Relationship Id="rId9"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hyperlink" Target="http://willkommen-in-muenchen.de/" TargetMode="External"/><Relationship Id="rId4" Type="http://schemas.openxmlformats.org/officeDocument/2006/relationships/image" Target="../media/image5.jpeg"/><Relationship Id="rId9" Type="http://schemas.openxmlformats.org/officeDocument/2006/relationships/image" Target="../media/image8.png"/></Relationships>
</file>

<file path=ppt/slides/_rels/slide31.xml.rels><?xml version="1.0" encoding="UTF-8" standalone="yes"?>
<Relationships xmlns="http://schemas.openxmlformats.org/package/2006/relationships"><Relationship Id="rId8" Type="http://schemas.openxmlformats.org/officeDocument/2006/relationships/hyperlink" Target="http://willkommen-in-muenchen.de/" TargetMode="External"/><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hyperlink" Target="http://willkommen-in-muenchen.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Scenario „Entry via Invitation“</a:t>
            </a:r>
            <a:endParaRPr lang="en-US" dirty="0"/>
          </a:p>
        </p:txBody>
      </p:sp>
      <p:sp>
        <p:nvSpPr>
          <p:cNvPr id="3" name="Textfeld 2"/>
          <p:cNvSpPr txBox="1"/>
          <p:nvPr/>
        </p:nvSpPr>
        <p:spPr>
          <a:xfrm>
            <a:off x="611560" y="1988840"/>
            <a:ext cx="8208912" cy="1384995"/>
          </a:xfrm>
          <a:prstGeom prst="rect">
            <a:avLst/>
          </a:prstGeom>
          <a:noFill/>
        </p:spPr>
        <p:txBody>
          <a:bodyPr wrap="square" rtlCol="0">
            <a:spAutoFit/>
          </a:bodyPr>
          <a:lstStyle/>
          <a:p>
            <a:pPr>
              <a:lnSpc>
                <a:spcPct val="150000"/>
              </a:lnSpc>
            </a:pPr>
            <a:r>
              <a:rPr lang="de-DE" sz="2800" dirty="0" smtClean="0">
                <a:solidFill>
                  <a:schemeClr val="tx1">
                    <a:lumMod val="50000"/>
                    <a:lumOff val="50000"/>
                  </a:schemeClr>
                </a:solidFill>
              </a:rPr>
              <a:t>This </a:t>
            </a:r>
            <a:r>
              <a:rPr lang="de-DE" sz="2800" dirty="0" err="1" smtClean="0">
                <a:solidFill>
                  <a:schemeClr val="tx1">
                    <a:lumMod val="50000"/>
                    <a:lumOff val="50000"/>
                  </a:schemeClr>
                </a:solidFill>
              </a:rPr>
              <a:t>scenario</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describes</a:t>
            </a:r>
            <a:r>
              <a:rPr lang="de-DE" sz="2800" dirty="0" smtClean="0">
                <a:solidFill>
                  <a:schemeClr val="tx1">
                    <a:lumMod val="50000"/>
                    <a:lumOff val="50000"/>
                  </a:schemeClr>
                </a:solidFill>
              </a:rPr>
              <a:t> Markus </a:t>
            </a:r>
            <a:r>
              <a:rPr lang="de-DE" sz="2800" dirty="0" err="1" smtClean="0">
                <a:solidFill>
                  <a:schemeClr val="tx1">
                    <a:lumMod val="50000"/>
                    <a:lumOff val="50000"/>
                  </a:schemeClr>
                </a:solidFill>
              </a:rPr>
              <a:t>following</a:t>
            </a:r>
            <a:r>
              <a:rPr lang="de-DE" sz="2800" dirty="0" smtClean="0">
                <a:solidFill>
                  <a:schemeClr val="tx1">
                    <a:lumMod val="50000"/>
                    <a:lumOff val="50000"/>
                  </a:schemeClr>
                </a:solidFill>
              </a:rPr>
              <a:t> an invitation from his </a:t>
            </a:r>
            <a:r>
              <a:rPr lang="de-DE" sz="2800" dirty="0" err="1" smtClean="0">
                <a:solidFill>
                  <a:schemeClr val="tx1">
                    <a:lumMod val="50000"/>
                    <a:lumOff val="50000"/>
                  </a:schemeClr>
                </a:solidFill>
              </a:rPr>
              <a:t>friend</a:t>
            </a:r>
            <a:r>
              <a:rPr lang="de-DE" sz="2800" dirty="0" smtClean="0">
                <a:solidFill>
                  <a:schemeClr val="tx1">
                    <a:lumMod val="50000"/>
                    <a:lumOff val="50000"/>
                  </a:schemeClr>
                </a:solidFill>
              </a:rPr>
              <a:t> Maria. Markus is a </a:t>
            </a:r>
            <a:r>
              <a:rPr lang="de-DE" sz="2800" dirty="0" err="1" smtClean="0">
                <a:solidFill>
                  <a:schemeClr val="tx1">
                    <a:lumMod val="50000"/>
                    <a:lumOff val="50000"/>
                  </a:schemeClr>
                </a:solidFill>
              </a:rPr>
              <a:t>Munich</a:t>
            </a:r>
            <a:r>
              <a:rPr lang="de-DE" sz="2800" dirty="0" smtClean="0">
                <a:solidFill>
                  <a:schemeClr val="tx1">
                    <a:lumMod val="50000"/>
                    <a:lumOff val="50000"/>
                  </a:schemeClr>
                </a:solidFill>
              </a:rPr>
              <a:t> </a:t>
            </a:r>
            <a:r>
              <a:rPr lang="de-DE" sz="2800" dirty="0" err="1" smtClean="0">
                <a:solidFill>
                  <a:schemeClr val="tx1">
                    <a:lumMod val="50000"/>
                    <a:lumOff val="50000"/>
                  </a:schemeClr>
                </a:solidFill>
              </a:rPr>
              <a:t>citizen</a:t>
            </a:r>
            <a:r>
              <a:rPr lang="de-DE" sz="2800" dirty="0" smtClean="0">
                <a:solidFill>
                  <a:schemeClr val="tx1">
                    <a:lumMod val="50000"/>
                    <a:lumOff val="50000"/>
                  </a:schemeClr>
                </a:solidFill>
              </a:rPr>
              <a:t>.</a:t>
            </a:r>
            <a:endParaRPr lang="en-US" sz="2800" dirty="0">
              <a:solidFill>
                <a:schemeClr val="tx1">
                  <a:lumMod val="50000"/>
                  <a:lumOff val="50000"/>
                </a:schemeClr>
              </a:solidFill>
            </a:endParaRPr>
          </a:p>
        </p:txBody>
      </p:sp>
    </p:spTree>
    <p:extLst>
      <p:ext uri="{BB962C8B-B14F-4D97-AF65-F5344CB8AC3E}">
        <p14:creationId xmlns:p14="http://schemas.microsoft.com/office/powerpoint/2010/main" val="4276929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4" name="Abgerundetes Rechteck 43"/>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5"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uppieren 45"/>
          <p:cNvGrpSpPr/>
          <p:nvPr/>
        </p:nvGrpSpPr>
        <p:grpSpPr>
          <a:xfrm>
            <a:off x="405061" y="3460648"/>
            <a:ext cx="3600000" cy="1192488"/>
            <a:chOff x="405061" y="3460648"/>
            <a:chExt cx="3600000" cy="1192488"/>
          </a:xfrm>
        </p:grpSpPr>
        <p:pic>
          <p:nvPicPr>
            <p:cNvPr id="4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Gerade Verbindung 49"/>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1" name="Rechteck 50"/>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4" name="Rechteck 53"/>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22" name="Pfeil nach rechts 21"/>
          <p:cNvSpPr/>
          <p:nvPr/>
        </p:nvSpPr>
        <p:spPr>
          <a:xfrm rot="20544429" flipH="1">
            <a:off x="3315680" y="475164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25"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6" name="Wolkenförmige Legende 25"/>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 I‘ll invite someone. I want to see if they donate.</a:t>
            </a:r>
            <a:endParaRPr lang="en-US" sz="1400" dirty="0">
              <a:solidFill>
                <a:schemeClr val="tx1">
                  <a:lumMod val="65000"/>
                  <a:lumOff val="35000"/>
                </a:schemeClr>
              </a:solidFill>
            </a:endParaRPr>
          </a:p>
        </p:txBody>
      </p:sp>
      <p:sp>
        <p:nvSpPr>
          <p:cNvPr id="27" name="Textfeld 26"/>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28" name="Gruppieren 27"/>
          <p:cNvGrpSpPr/>
          <p:nvPr/>
        </p:nvGrpSpPr>
        <p:grpSpPr>
          <a:xfrm>
            <a:off x="1043608" y="1145170"/>
            <a:ext cx="2332831" cy="2369778"/>
            <a:chOff x="1043608" y="1145170"/>
            <a:chExt cx="2332831" cy="2369778"/>
          </a:xfrm>
        </p:grpSpPr>
        <p:sp>
          <p:nvSpPr>
            <p:cNvPr id="29" name="Textfeld 28"/>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479995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if it‘s recommendet I will choose this option.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1487650" y="1263930"/>
            <a:ext cx="1415772" cy="338554"/>
          </a:xfrm>
          <a:prstGeom prst="rect">
            <a:avLst/>
          </a:prstGeom>
          <a:noFill/>
        </p:spPr>
        <p:txBody>
          <a:bodyPr wrap="none" rtlCol="0">
            <a:spAutoFit/>
          </a:bodyPr>
          <a:lstStyle/>
          <a:p>
            <a:r>
              <a:rPr lang="de-DE" sz="1600" dirty="0" smtClean="0">
                <a:solidFill>
                  <a:schemeClr val="bg1">
                    <a:lumMod val="50000"/>
                  </a:schemeClr>
                </a:solidFill>
              </a:rPr>
              <a:t>Please choose:</a:t>
            </a:r>
            <a:endParaRPr lang="en-US" sz="1600" dirty="0">
              <a:solidFill>
                <a:schemeClr val="bg1">
                  <a:lumMod val="50000"/>
                </a:schemeClr>
              </a:solidFill>
            </a:endParaRPr>
          </a:p>
        </p:txBody>
      </p:sp>
      <p:sp>
        <p:nvSpPr>
          <p:cNvPr id="18" name="Textfeld 17"/>
          <p:cNvSpPr txBox="1"/>
          <p:nvPr/>
        </p:nvSpPr>
        <p:spPr>
          <a:xfrm>
            <a:off x="1475656" y="2887107"/>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177" y="202785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MoritzTheile\Downloads\users_808080_4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177" y="2827784"/>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Gerade Verbindung 9"/>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p:nvCxnSpPr>
        <p:spPr>
          <a:xfrm>
            <a:off x="395536" y="263691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Pfeil nach rechts 28"/>
          <p:cNvSpPr/>
          <p:nvPr/>
        </p:nvSpPr>
        <p:spPr>
          <a:xfrm rot="1133182" flipH="1">
            <a:off x="3165710" y="2348101"/>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6" name="Textfeld 25"/>
          <p:cNvSpPr txBox="1"/>
          <p:nvPr/>
        </p:nvSpPr>
        <p:spPr>
          <a:xfrm>
            <a:off x="1468327" y="1988840"/>
            <a:ext cx="1796197" cy="507831"/>
          </a:xfrm>
          <a:prstGeom prst="rect">
            <a:avLst/>
          </a:prstGeom>
          <a:noFill/>
        </p:spPr>
        <p:txBody>
          <a:bodyPr wrap="none" rtlCol="0">
            <a:spAutoFit/>
          </a:bodyPr>
          <a:lstStyle/>
          <a:p>
            <a:r>
              <a:rPr lang="de-DE" sz="1600" dirty="0" smtClean="0">
                <a:solidFill>
                  <a:schemeClr val="bg1">
                    <a:lumMod val="50000"/>
                  </a:schemeClr>
                </a:solidFill>
              </a:rPr>
              <a:t>Invite single person</a:t>
            </a:r>
          </a:p>
          <a:p>
            <a:r>
              <a:rPr lang="de-DE" sz="1100" dirty="0" smtClean="0">
                <a:solidFill>
                  <a:schemeClr val="bg1">
                    <a:lumMod val="50000"/>
                  </a:schemeClr>
                </a:solidFill>
              </a:rPr>
              <a:t>(recommendet)</a:t>
            </a:r>
            <a:endParaRPr lang="en-US" sz="1600" dirty="0">
              <a:solidFill>
                <a:schemeClr val="bg1">
                  <a:lumMod val="50000"/>
                </a:schemeClr>
              </a:solidFill>
            </a:endParaRPr>
          </a:p>
        </p:txBody>
      </p:sp>
    </p:spTree>
    <p:extLst>
      <p:ext uri="{BB962C8B-B14F-4D97-AF65-F5344CB8AC3E}">
        <p14:creationId xmlns:p14="http://schemas.microsoft.com/office/powerpoint/2010/main" val="3510986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Her name is Anna. Why do I have to type it in? No idea :-(</a:t>
            </a:r>
          </a:p>
          <a:p>
            <a:r>
              <a:rPr lang="de-DE" sz="1400" dirty="0" smtClean="0">
                <a:solidFill>
                  <a:schemeClr val="tx1">
                    <a:lumMod val="65000"/>
                    <a:lumOff val="35000"/>
                  </a:schemeClr>
                </a:solidFill>
              </a:rPr>
              <a:t>I‘ll use email.</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70273" cy="338554"/>
          </a:xfrm>
          <a:prstGeom prst="rect">
            <a:avLst/>
          </a:prstGeom>
          <a:noFill/>
        </p:spPr>
        <p:txBody>
          <a:bodyPr wrap="none" rtlCol="0">
            <a:spAutoFit/>
          </a:bodyPr>
          <a:lstStyle/>
          <a:p>
            <a:r>
              <a:rPr lang="de-DE" sz="1600" dirty="0" smtClean="0">
                <a:solidFill>
                  <a:schemeClr val="bg1">
                    <a:lumMod val="50000"/>
                  </a:schemeClr>
                </a:solidFill>
              </a:rPr>
              <a:t>What‘s the name of the person?</a:t>
            </a:r>
            <a:endParaRPr lang="en-US" sz="1600" dirty="0">
              <a:solidFill>
                <a:schemeClr val="bg1">
                  <a:lumMod val="50000"/>
                </a:schemeClr>
              </a:solidFill>
            </a:endParaRPr>
          </a:p>
        </p:txBody>
      </p:sp>
      <p:sp>
        <p:nvSpPr>
          <p:cNvPr id="22" name="Abgerundetes Rechteck 21"/>
          <p:cNvSpPr/>
          <p:nvPr/>
        </p:nvSpPr>
        <p:spPr>
          <a:xfrm>
            <a:off x="973141" y="1772816"/>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sp>
        <p:nvSpPr>
          <p:cNvPr id="17" name="Textfeld 16"/>
          <p:cNvSpPr txBox="1"/>
          <p:nvPr/>
        </p:nvSpPr>
        <p:spPr>
          <a:xfrm>
            <a:off x="1468327" y="3358587"/>
            <a:ext cx="1138453" cy="276999"/>
          </a:xfrm>
          <a:prstGeom prst="rect">
            <a:avLst/>
          </a:prstGeom>
          <a:noFill/>
        </p:spPr>
        <p:txBody>
          <a:bodyPr wrap="none" rtlCol="0">
            <a:spAutoFit/>
          </a:bodyPr>
          <a:lstStyle/>
          <a:p>
            <a:r>
              <a:rPr lang="de-DE" sz="1200" dirty="0" smtClean="0">
                <a:solidFill>
                  <a:schemeClr val="bg1">
                    <a:lumMod val="50000"/>
                  </a:schemeClr>
                </a:solidFill>
              </a:rPr>
              <a:t>Good old email</a:t>
            </a:r>
            <a:endParaRPr lang="en-US" sz="1200" dirty="0">
              <a:solidFill>
                <a:schemeClr val="bg1">
                  <a:lumMod val="50000"/>
                </a:schemeClr>
              </a:solidFill>
            </a:endParaRPr>
          </a:p>
        </p:txBody>
      </p:sp>
      <p:sp>
        <p:nvSpPr>
          <p:cNvPr id="18" name="Textfeld 17"/>
          <p:cNvSpPr txBox="1"/>
          <p:nvPr/>
        </p:nvSpPr>
        <p:spPr>
          <a:xfrm>
            <a:off x="1475656" y="4160113"/>
            <a:ext cx="835678" cy="276999"/>
          </a:xfrm>
          <a:prstGeom prst="rect">
            <a:avLst/>
          </a:prstGeom>
          <a:noFill/>
        </p:spPr>
        <p:txBody>
          <a:bodyPr wrap="none" rtlCol="0">
            <a:spAutoFit/>
          </a:bodyPr>
          <a:lstStyle/>
          <a:p>
            <a:r>
              <a:rPr lang="de-DE" sz="1200" dirty="0" smtClean="0">
                <a:solidFill>
                  <a:schemeClr val="bg1">
                    <a:lumMod val="50000"/>
                  </a:schemeClr>
                </a:solidFill>
              </a:rPr>
              <a:t>WhatsApp</a:t>
            </a:r>
            <a:endParaRPr lang="en-US" sz="1200" dirty="0">
              <a:solidFill>
                <a:schemeClr val="bg1">
                  <a:lumMod val="50000"/>
                </a:schemeClr>
              </a:solidFill>
            </a:endParaRPr>
          </a:p>
        </p:txBody>
      </p:sp>
      <p:cxnSp>
        <p:nvCxnSpPr>
          <p:cNvPr id="23" name="Gerade Verbindung 22"/>
          <p:cNvCxnSpPr/>
          <p:nvPr/>
        </p:nvCxnSpPr>
        <p:spPr>
          <a:xfrm>
            <a:off x="395536" y="3140968"/>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p:nvCxnSpPr>
        <p:spPr>
          <a:xfrm>
            <a:off x="395536" y="3933056"/>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Gerade Verbindung 25"/>
          <p:cNvCxnSpPr/>
          <p:nvPr/>
        </p:nvCxnSpPr>
        <p:spPr>
          <a:xfrm>
            <a:off x="395536" y="4680319"/>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1475657" y="4839543"/>
            <a:ext cx="2024556" cy="461665"/>
          </a:xfrm>
          <a:prstGeom prst="rect">
            <a:avLst/>
          </a:prstGeom>
          <a:noFill/>
        </p:spPr>
        <p:txBody>
          <a:bodyPr wrap="square" rtlCol="0">
            <a:spAutoFit/>
          </a:bodyPr>
          <a:lstStyle/>
          <a:p>
            <a:r>
              <a:rPr lang="de-DE" sz="1200" dirty="0" smtClean="0">
                <a:solidFill>
                  <a:schemeClr val="bg1">
                    <a:lumMod val="50000"/>
                  </a:schemeClr>
                </a:solidFill>
              </a:rPr>
              <a:t>Copy and paste link to a messenger of your choice</a:t>
            </a:r>
            <a:endParaRPr lang="en-US" sz="1200" dirty="0">
              <a:solidFill>
                <a:schemeClr val="bg1">
                  <a:lumMod val="50000"/>
                </a:schemeClr>
              </a:solidFill>
            </a:endParaRPr>
          </a:p>
        </p:txBody>
      </p:sp>
      <p:cxnSp>
        <p:nvCxnSpPr>
          <p:cNvPr id="28" name="Gerade Verbindung 27"/>
          <p:cNvCxnSpPr/>
          <p:nvPr/>
        </p:nvCxnSpPr>
        <p:spPr>
          <a:xfrm>
            <a:off x="395536" y="5445224"/>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68" y="3284984"/>
            <a:ext cx="491458" cy="4914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68" y="4072778"/>
            <a:ext cx="496150" cy="50835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7733" y="4840156"/>
            <a:ext cx="501088" cy="501088"/>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878277" y="2586390"/>
            <a:ext cx="2621936" cy="338554"/>
          </a:xfrm>
          <a:prstGeom prst="rect">
            <a:avLst/>
          </a:prstGeom>
          <a:noFill/>
        </p:spPr>
        <p:txBody>
          <a:bodyPr wrap="none" rtlCol="0">
            <a:spAutoFit/>
          </a:bodyPr>
          <a:lstStyle/>
          <a:p>
            <a:r>
              <a:rPr lang="de-DE" sz="1600" dirty="0" smtClean="0">
                <a:solidFill>
                  <a:schemeClr val="bg1">
                    <a:lumMod val="50000"/>
                  </a:schemeClr>
                </a:solidFill>
              </a:rPr>
              <a:t>Choose one of these options:</a:t>
            </a:r>
            <a:endParaRPr lang="en-US" sz="1600" dirty="0">
              <a:solidFill>
                <a:schemeClr val="bg1">
                  <a:lumMod val="50000"/>
                </a:schemeClr>
              </a:solidFill>
            </a:endParaRPr>
          </a:p>
        </p:txBody>
      </p:sp>
      <p:sp>
        <p:nvSpPr>
          <p:cNvPr id="33" name="Textfeld 32"/>
          <p:cNvSpPr txBox="1"/>
          <p:nvPr/>
        </p:nvSpPr>
        <p:spPr>
          <a:xfrm>
            <a:off x="1471825" y="3527430"/>
            <a:ext cx="1083951" cy="261610"/>
          </a:xfrm>
          <a:prstGeom prst="rect">
            <a:avLst/>
          </a:prstGeom>
          <a:noFill/>
        </p:spPr>
        <p:txBody>
          <a:bodyPr wrap="none" rtlCol="0">
            <a:spAutoFit/>
          </a:bodyPr>
          <a:lstStyle/>
          <a:p>
            <a:r>
              <a:rPr lang="de-DE" sz="1100" dirty="0" smtClean="0">
                <a:solidFill>
                  <a:schemeClr val="bg1">
                    <a:lumMod val="50000"/>
                  </a:schemeClr>
                </a:solidFill>
              </a:rPr>
              <a:t>(recommendet)</a:t>
            </a:r>
            <a:endParaRPr lang="en-US" sz="1600" dirty="0">
              <a:solidFill>
                <a:schemeClr val="bg1">
                  <a:lumMod val="50000"/>
                </a:schemeClr>
              </a:solidFill>
            </a:endParaRPr>
          </a:p>
        </p:txBody>
      </p:sp>
      <p:sp>
        <p:nvSpPr>
          <p:cNvPr id="35" name="Pfeil nach rechts 34"/>
          <p:cNvSpPr/>
          <p:nvPr/>
        </p:nvSpPr>
        <p:spPr>
          <a:xfrm rot="20408085" flipH="1">
            <a:off x="3165709" y="29957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809883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That text is ok, I just send it without editing.</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10242" name="Picture 2" descr="C:\Users\MoritzTheile\Desktop\Screenshot_2015-08-19-19-33-34.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635" b="7801"/>
          <a:stretch/>
        </p:blipFill>
        <p:spPr bwMode="auto">
          <a:xfrm>
            <a:off x="400535" y="521949"/>
            <a:ext cx="3595001" cy="5660245"/>
          </a:xfrm>
          <a:prstGeom prst="rect">
            <a:avLst/>
          </a:prstGeom>
          <a:noFill/>
          <a:extLst>
            <a:ext uri="{909E8E84-426E-40DD-AFC4-6F175D3DCCD1}">
              <a14:hiddenFill xmlns:a14="http://schemas.microsoft.com/office/drawing/2010/main">
                <a:solidFill>
                  <a:srgbClr val="FFFFFF"/>
                </a:solidFill>
              </a14:hiddenFill>
            </a:ext>
          </a:extLst>
        </p:spPr>
      </p:pic>
      <p:sp>
        <p:nvSpPr>
          <p:cNvPr id="23" name="Pfeil nach rechts 22"/>
          <p:cNvSpPr/>
          <p:nvPr/>
        </p:nvSpPr>
        <p:spPr>
          <a:xfrm rot="1962313" flipH="1">
            <a:off x="3302731" y="94409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
        <p:nvSpPr>
          <p:cNvPr id="24" name="Textfeld 23"/>
          <p:cNvSpPr txBox="1"/>
          <p:nvPr/>
        </p:nvSpPr>
        <p:spPr>
          <a:xfrm>
            <a:off x="508513" y="2996952"/>
            <a:ext cx="3379043" cy="2677656"/>
          </a:xfrm>
          <a:prstGeom prst="rect">
            <a:avLst/>
          </a:prstGeom>
          <a:solidFill>
            <a:schemeClr val="bg1"/>
          </a:solidFill>
        </p:spPr>
        <p:txBody>
          <a:bodyPr wrap="square" rtlCol="0">
            <a:spAutoFit/>
          </a:bodyPr>
          <a:lstStyle/>
          <a:p>
            <a:r>
              <a:rPr lang="de-DE" sz="1400" dirty="0" smtClean="0"/>
              <a:t>Hi </a:t>
            </a:r>
            <a:r>
              <a:rPr lang="de-DE" sz="1400" dirty="0" smtClean="0"/>
              <a:t>Anna,</a:t>
            </a:r>
          </a:p>
          <a:p>
            <a:endParaRPr lang="de-DE" sz="1400" dirty="0"/>
          </a:p>
          <a:p>
            <a:r>
              <a:rPr lang="de-DE" sz="1400" dirty="0" smtClean="0"/>
              <a:t>Do you also want to help Nikolaus Teixeira? </a:t>
            </a:r>
          </a:p>
          <a:p>
            <a:endParaRPr lang="de-DE" sz="1400" dirty="0"/>
          </a:p>
          <a:p>
            <a:r>
              <a:rPr lang="de-DE" sz="1400" dirty="0" smtClean="0"/>
              <a:t>I created an invitation for you:</a:t>
            </a:r>
          </a:p>
          <a:p>
            <a:endParaRPr lang="de-DE" sz="1400" dirty="0"/>
          </a:p>
          <a:p>
            <a:r>
              <a:rPr lang="de-DE" sz="1400" dirty="0" smtClean="0"/>
              <a:t>http://supeyou.com/?Anna&amp;invit=qe9t</a:t>
            </a:r>
            <a:endParaRPr lang="de-DE" sz="1400" dirty="0"/>
          </a:p>
          <a:p>
            <a:endParaRPr lang="de-DE" sz="1400" dirty="0" smtClean="0"/>
          </a:p>
          <a:p>
            <a:r>
              <a:rPr lang="de-DE" sz="1400" dirty="0" smtClean="0"/>
              <a:t>I think he is doing a great job and deserves our support.</a:t>
            </a:r>
          </a:p>
          <a:p>
            <a:endParaRPr lang="de-DE" sz="1400" dirty="0"/>
          </a:p>
          <a:p>
            <a:r>
              <a:rPr lang="de-DE" sz="1400" dirty="0" smtClean="0"/>
              <a:t>Thanks a lot!</a:t>
            </a:r>
          </a:p>
        </p:txBody>
      </p:sp>
      <p:sp>
        <p:nvSpPr>
          <p:cNvPr id="26" name="Textfeld 25"/>
          <p:cNvSpPr txBox="1"/>
          <p:nvPr/>
        </p:nvSpPr>
        <p:spPr>
          <a:xfrm>
            <a:off x="472878" y="2420888"/>
            <a:ext cx="2782044" cy="307777"/>
          </a:xfrm>
          <a:prstGeom prst="rect">
            <a:avLst/>
          </a:prstGeom>
          <a:solidFill>
            <a:schemeClr val="bg1"/>
          </a:solidFill>
        </p:spPr>
        <p:txBody>
          <a:bodyPr wrap="square" rtlCol="0">
            <a:spAutoFit/>
          </a:bodyPr>
          <a:lstStyle/>
          <a:p>
            <a:r>
              <a:rPr lang="de-DE" sz="1400" dirty="0" smtClean="0"/>
              <a:t>Do you also want to help?</a:t>
            </a:r>
          </a:p>
        </p:txBody>
      </p:sp>
    </p:spTree>
    <p:extLst>
      <p:ext uri="{BB962C8B-B14F-4D97-AF65-F5344CB8AC3E}">
        <p14:creationId xmlns:p14="http://schemas.microsoft.com/office/powerpoint/2010/main" val="392143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Yeah, I want to be updated if someone  follows my invitation.</a:t>
            </a:r>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564916" cy="338554"/>
          </a:xfrm>
          <a:prstGeom prst="rect">
            <a:avLst/>
          </a:prstGeom>
          <a:noFill/>
        </p:spPr>
        <p:txBody>
          <a:bodyPr wrap="none" rtlCol="0">
            <a:spAutoFit/>
          </a:bodyPr>
          <a:lstStyle/>
          <a:p>
            <a:r>
              <a:rPr lang="de-DE" sz="1600" dirty="0" smtClean="0">
                <a:solidFill>
                  <a:schemeClr val="bg1">
                    <a:lumMod val="50000"/>
                  </a:schemeClr>
                </a:solidFill>
              </a:rPr>
              <a:t>Get </a:t>
            </a:r>
            <a:r>
              <a:rPr lang="de-DE" sz="1600" dirty="0">
                <a:solidFill>
                  <a:schemeClr val="bg1">
                    <a:lumMod val="50000"/>
                  </a:schemeClr>
                </a:solidFill>
              </a:rPr>
              <a:t>n</a:t>
            </a:r>
            <a:r>
              <a:rPr lang="de-DE" sz="1600" dirty="0" smtClean="0">
                <a:solidFill>
                  <a:schemeClr val="bg1">
                    <a:lumMod val="50000"/>
                  </a:schemeClr>
                </a:solidFill>
              </a:rPr>
              <a:t>otifications</a:t>
            </a:r>
            <a:endParaRPr lang="en-US" sz="1600" dirty="0">
              <a:solidFill>
                <a:schemeClr val="bg1">
                  <a:lumMod val="50000"/>
                </a:schemeClr>
              </a:solidFill>
            </a:endParaRPr>
          </a:p>
        </p:txBody>
      </p:sp>
      <p:sp>
        <p:nvSpPr>
          <p:cNvPr id="16" name="Textfeld 15"/>
          <p:cNvSpPr txBox="1"/>
          <p:nvPr/>
        </p:nvSpPr>
        <p:spPr>
          <a:xfrm>
            <a:off x="472877" y="1263930"/>
            <a:ext cx="3517726" cy="1323439"/>
          </a:xfrm>
          <a:prstGeom prst="rect">
            <a:avLst/>
          </a:prstGeom>
          <a:noFill/>
        </p:spPr>
        <p:txBody>
          <a:bodyPr wrap="square" rtlCol="0">
            <a:spAutoFit/>
          </a:bodyPr>
          <a:lstStyle/>
          <a:p>
            <a:pPr algn="ctr"/>
            <a:r>
              <a:rPr lang="de-DE" sz="1600" dirty="0" smtClean="0">
                <a:solidFill>
                  <a:schemeClr val="bg1">
                    <a:lumMod val="50000"/>
                  </a:schemeClr>
                </a:solidFill>
              </a:rPr>
              <a:t>We will send an email to you as soon as someone accepts an invitation.</a:t>
            </a:r>
          </a:p>
          <a:p>
            <a:pPr algn="ctr"/>
            <a:endParaRPr lang="de-DE" sz="1600" dirty="0" smtClean="0">
              <a:solidFill>
                <a:schemeClr val="bg1">
                  <a:lumMod val="50000"/>
                </a:schemeClr>
              </a:solidFill>
            </a:endParaRPr>
          </a:p>
          <a:p>
            <a:pPr algn="ctr"/>
            <a:endParaRPr lang="de-DE" sz="1600" dirty="0" smtClean="0">
              <a:solidFill>
                <a:schemeClr val="bg1">
                  <a:lumMod val="50000"/>
                </a:schemeClr>
              </a:solidFill>
            </a:endParaRPr>
          </a:p>
          <a:p>
            <a:pPr algn="ctr"/>
            <a:r>
              <a:rPr lang="de-DE" sz="1600" dirty="0" smtClean="0">
                <a:solidFill>
                  <a:schemeClr val="bg1">
                    <a:lumMod val="50000"/>
                  </a:schemeClr>
                </a:solidFill>
              </a:rPr>
              <a:t>Please leave your email address: </a:t>
            </a:r>
            <a:endParaRPr lang="en-US" sz="1600" dirty="0">
              <a:solidFill>
                <a:schemeClr val="bg1">
                  <a:lumMod val="50000"/>
                </a:schemeClr>
              </a:solidFill>
            </a:endParaRPr>
          </a:p>
        </p:txBody>
      </p:sp>
      <p:sp>
        <p:nvSpPr>
          <p:cNvPr id="22" name="Abgerundetes Rechteck 21"/>
          <p:cNvSpPr/>
          <p:nvPr/>
        </p:nvSpPr>
        <p:spPr>
          <a:xfrm>
            <a:off x="973141" y="3008759"/>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82940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OK</a:t>
            </a:r>
            <a:endParaRPr lang="en-US" sz="1400" dirty="0"/>
          </a:p>
        </p:txBody>
      </p:sp>
    </p:spTree>
    <p:extLst>
      <p:ext uri="{BB962C8B-B14F-4D97-AF65-F5344CB8AC3E}">
        <p14:creationId xmlns:p14="http://schemas.microsoft.com/office/powerpoint/2010/main" val="2896341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3024336" cy="2062103"/>
          </a:xfrm>
          <a:prstGeom prst="rect">
            <a:avLst/>
          </a:prstGeom>
          <a:noFill/>
        </p:spPr>
        <p:txBody>
          <a:bodyPr wrap="square" rtlCol="0">
            <a:spAutoFit/>
          </a:bodyPr>
          <a:lstStyle/>
          <a:p>
            <a:pPr algn="ctr"/>
            <a:r>
              <a:rPr lang="de-DE" sz="1600" dirty="0" smtClean="0">
                <a:solidFill>
                  <a:schemeClr val="bg1">
                    <a:lumMod val="50000"/>
                  </a:schemeClr>
                </a:solidFill>
              </a:rPr>
              <a:t>In our experience inviting a group of persons is very ineffective. Since they are not addressed personally it‘s very likely that they click your invitation away.</a:t>
            </a:r>
          </a:p>
          <a:p>
            <a:pPr algn="ctr"/>
            <a:endParaRPr lang="de-DE" sz="1600" dirty="0">
              <a:solidFill>
                <a:schemeClr val="bg1">
                  <a:lumMod val="50000"/>
                </a:schemeClr>
              </a:solidFill>
            </a:endParaRPr>
          </a:p>
          <a:p>
            <a:pPr algn="ctr"/>
            <a:r>
              <a:rPr lang="de-DE" sz="1600" dirty="0" smtClean="0">
                <a:solidFill>
                  <a:schemeClr val="bg1">
                    <a:lumMod val="50000"/>
                  </a:schemeClr>
                </a:solidFill>
              </a:rPr>
              <a:t>Are you sure you want to invite a group of persons?</a:t>
            </a:r>
            <a:endParaRPr lang="en-US" sz="1600" dirty="0">
              <a:solidFill>
                <a:schemeClr val="bg1">
                  <a:lumMod val="50000"/>
                </a:schemeClr>
              </a:solidFill>
            </a:endParaRPr>
          </a:p>
        </p:txBody>
      </p:sp>
      <p:sp>
        <p:nvSpPr>
          <p:cNvPr id="25" name="Abgerundetes Rechteck 24"/>
          <p:cNvSpPr/>
          <p:nvPr/>
        </p:nvSpPr>
        <p:spPr>
          <a:xfrm>
            <a:off x="918273" y="3789040"/>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Yes</a:t>
            </a:r>
            <a:endParaRPr lang="en-US" sz="1400" dirty="0"/>
          </a:p>
        </p:txBody>
      </p:sp>
      <p:sp>
        <p:nvSpPr>
          <p:cNvPr id="26" name="Abgerundetes Rechteck 25"/>
          <p:cNvSpPr/>
          <p:nvPr/>
        </p:nvSpPr>
        <p:spPr>
          <a:xfrm>
            <a:off x="931590" y="4405464"/>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No</a:t>
            </a:r>
            <a:endParaRPr lang="en-US" sz="1400" dirty="0"/>
          </a:p>
        </p:txBody>
      </p:sp>
      <p:sp>
        <p:nvSpPr>
          <p:cNvPr id="27" name="Pfeil nach rechts 26"/>
          <p:cNvSpPr/>
          <p:nvPr/>
        </p:nvSpPr>
        <p:spPr>
          <a:xfrm rot="19850467" flipH="1">
            <a:off x="3312799" y="3905385"/>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961057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7" name="Textfeld 16"/>
          <p:cNvSpPr txBox="1"/>
          <p:nvPr/>
        </p:nvSpPr>
        <p:spPr>
          <a:xfrm>
            <a:off x="1468327" y="1328083"/>
            <a:ext cx="1796197" cy="338554"/>
          </a:xfrm>
          <a:prstGeom prst="rect">
            <a:avLst/>
          </a:prstGeom>
          <a:noFill/>
        </p:spPr>
        <p:txBody>
          <a:bodyPr wrap="none" rtlCol="0">
            <a:spAutoFit/>
          </a:bodyPr>
          <a:lstStyle/>
          <a:p>
            <a:r>
              <a:rPr lang="de-DE" sz="1600" dirty="0" smtClean="0">
                <a:solidFill>
                  <a:schemeClr val="bg1">
                    <a:lumMod val="50000"/>
                  </a:schemeClr>
                </a:solidFill>
              </a:rPr>
              <a:t>Invite single person</a:t>
            </a:r>
            <a:endParaRPr lang="en-US" sz="1600" dirty="0">
              <a:solidFill>
                <a:schemeClr val="bg1">
                  <a:lumMod val="50000"/>
                </a:schemeClr>
              </a:solidFill>
            </a:endParaRPr>
          </a:p>
        </p:txBody>
      </p:sp>
      <p:pic>
        <p:nvPicPr>
          <p:cNvPr id="3074" name="Picture 2" descr="C:\Users\MoritzTheile\Downloads\user_808080_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440" y="126876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Gerade Verbindung 22"/>
          <p:cNvCxnSpPr/>
          <p:nvPr/>
        </p:nvCxnSpPr>
        <p:spPr>
          <a:xfrm>
            <a:off x="395536" y="4797152"/>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881870" y="1988700"/>
            <a:ext cx="2538002"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person?</a:t>
            </a:r>
            <a:endParaRPr lang="en-US" sz="1400" dirty="0">
              <a:solidFill>
                <a:schemeClr val="bg1">
                  <a:lumMod val="50000"/>
                </a:schemeClr>
              </a:solidFill>
            </a:endParaRPr>
          </a:p>
        </p:txBody>
      </p:sp>
      <p:sp>
        <p:nvSpPr>
          <p:cNvPr id="26" name="Abgerundetes Rechteck 25"/>
          <p:cNvSpPr/>
          <p:nvPr/>
        </p:nvSpPr>
        <p:spPr>
          <a:xfrm>
            <a:off x="973141" y="2471270"/>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1050" dirty="0" smtClean="0">
                <a:solidFill>
                  <a:schemeClr val="accent1">
                    <a:lumMod val="75000"/>
                  </a:schemeClr>
                </a:solidFill>
                <a:latin typeface="Century" pitchFamily="18" charset="0"/>
                <a:cs typeface="Arial" charset="0"/>
              </a:rPr>
              <a:t>Anna</a:t>
            </a:r>
            <a:endParaRPr lang="de-CH" sz="1050" dirty="0">
              <a:solidFill>
                <a:schemeClr val="accent1">
                  <a:lumMod val="75000"/>
                </a:schemeClr>
              </a:solidFill>
              <a:latin typeface="Century" pitchFamily="18" charset="0"/>
              <a:cs typeface="Arial" charset="0"/>
            </a:endParaRPr>
          </a:p>
        </p:txBody>
      </p:sp>
      <p:pic>
        <p:nvPicPr>
          <p:cNvPr id="31" name="Picture 2" descr="http://127.0.0.1:9999/com.supeyou.app.GWT/core/images/email-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260" y="3789040"/>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58158" y="3816706"/>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98180" y="3822904"/>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4117055"/>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4136482"/>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4155909"/>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5191363"/>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6448" y="5132040"/>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3717032"/>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3750048"/>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3095382"/>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29" name="Pfeil nach rechts 28"/>
          <p:cNvSpPr/>
          <p:nvPr/>
        </p:nvSpPr>
        <p:spPr>
          <a:xfrm rot="1133182" flipH="1">
            <a:off x="990474" y="4006443"/>
            <a:ext cx="1365475" cy="577622"/>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258088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437112"/>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cxnSp>
        <p:nvCxnSpPr>
          <p:cNvPr id="23" name="Gerade Verbindung 22"/>
          <p:cNvCxnSpPr/>
          <p:nvPr/>
        </p:nvCxnSpPr>
        <p:spPr>
          <a:xfrm>
            <a:off x="395536" y="2682498"/>
            <a:ext cx="3600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1674386"/>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1702052"/>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1708250"/>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35" name="Textfeld 34"/>
          <p:cNvSpPr txBox="1"/>
          <p:nvPr/>
        </p:nvSpPr>
        <p:spPr>
          <a:xfrm>
            <a:off x="439229" y="2002401"/>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36" name="Textfeld 35"/>
          <p:cNvSpPr txBox="1"/>
          <p:nvPr/>
        </p:nvSpPr>
        <p:spPr>
          <a:xfrm>
            <a:off x="1547664" y="2021828"/>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37" name="Textfeld 36"/>
          <p:cNvSpPr txBox="1"/>
          <p:nvPr/>
        </p:nvSpPr>
        <p:spPr>
          <a:xfrm>
            <a:off x="2843808" y="2041255"/>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sp>
        <p:nvSpPr>
          <p:cNvPr id="39" name="Textfeld 38"/>
          <p:cNvSpPr txBox="1"/>
          <p:nvPr/>
        </p:nvSpPr>
        <p:spPr>
          <a:xfrm>
            <a:off x="1475656" y="3076709"/>
            <a:ext cx="2150332" cy="338554"/>
          </a:xfrm>
          <a:prstGeom prst="rect">
            <a:avLst/>
          </a:prstGeom>
          <a:noFill/>
        </p:spPr>
        <p:txBody>
          <a:bodyPr wrap="none" rtlCol="0">
            <a:spAutoFit/>
          </a:bodyPr>
          <a:lstStyle/>
          <a:p>
            <a:r>
              <a:rPr lang="de-DE" sz="1600" dirty="0" smtClean="0">
                <a:solidFill>
                  <a:schemeClr val="bg1">
                    <a:lumMod val="50000"/>
                  </a:schemeClr>
                </a:solidFill>
              </a:rPr>
              <a:t>Invite group of persons</a:t>
            </a:r>
            <a:endParaRPr lang="en-US" sz="1600" dirty="0">
              <a:solidFill>
                <a:schemeClr val="bg1">
                  <a:lumMod val="50000"/>
                </a:schemeClr>
              </a:solidFill>
            </a:endParaRPr>
          </a:p>
        </p:txBody>
      </p:sp>
      <p:pic>
        <p:nvPicPr>
          <p:cNvPr id="40" name="Picture 3" descr="C:\Users\MoritzTheile\Downloads\users_808080_48.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6448" y="3017386"/>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Gerade Verbindung 11"/>
          <p:cNvCxnSpPr/>
          <p:nvPr/>
        </p:nvCxnSpPr>
        <p:spPr>
          <a:xfrm flipV="1">
            <a:off x="1468327" y="1602378"/>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 Verbindung 40"/>
          <p:cNvCxnSpPr>
            <a:stCxn id="37" idx="1"/>
          </p:cNvCxnSpPr>
          <p:nvPr/>
        </p:nvCxnSpPr>
        <p:spPr>
          <a:xfrm flipV="1">
            <a:off x="2843808" y="1635394"/>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feld 42"/>
          <p:cNvSpPr txBox="1"/>
          <p:nvPr/>
        </p:nvSpPr>
        <p:spPr>
          <a:xfrm>
            <a:off x="926172" y="980728"/>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
        <p:nvSpPr>
          <p:cNvPr id="34" name="Textfeld 33"/>
          <p:cNvSpPr txBox="1"/>
          <p:nvPr/>
        </p:nvSpPr>
        <p:spPr>
          <a:xfrm>
            <a:off x="919443" y="3645024"/>
            <a:ext cx="2462855" cy="307777"/>
          </a:xfrm>
          <a:prstGeom prst="rect">
            <a:avLst/>
          </a:prstGeom>
          <a:noFill/>
        </p:spPr>
        <p:txBody>
          <a:bodyPr wrap="none" rtlCol="0">
            <a:spAutoFit/>
          </a:bodyPr>
          <a:lstStyle/>
          <a:p>
            <a:pPr algn="ctr"/>
            <a:r>
              <a:rPr lang="de-DE" sz="1400" dirty="0" smtClean="0">
                <a:solidFill>
                  <a:schemeClr val="bg1">
                    <a:lumMod val="50000"/>
                  </a:schemeClr>
                </a:solidFill>
              </a:rPr>
              <a:t>What‘s the name of the group?</a:t>
            </a:r>
            <a:endParaRPr lang="en-US" sz="1400" dirty="0">
              <a:solidFill>
                <a:schemeClr val="bg1">
                  <a:lumMod val="50000"/>
                </a:schemeClr>
              </a:solidFill>
            </a:endParaRPr>
          </a:p>
        </p:txBody>
      </p:sp>
      <p:sp>
        <p:nvSpPr>
          <p:cNvPr id="38" name="Abgerundetes Rechteck 37"/>
          <p:cNvSpPr/>
          <p:nvPr/>
        </p:nvSpPr>
        <p:spPr>
          <a:xfrm>
            <a:off x="973141" y="4127594"/>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pic>
        <p:nvPicPr>
          <p:cNvPr id="42" name="Picture 2" descr="http://127.0.0.1:9999/com.supeyou.app.GWT/core/images/email-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260" y="5445364"/>
            <a:ext cx="347442" cy="34744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http://127.0.0.1:9999/com.supeyou.app.GWT/core/images/whatsapp_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158" y="5473030"/>
            <a:ext cx="350760" cy="35938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MoritzTheile\eclipse_SupeYou\com.supeyou.core.web\src\main\java\com\supeyou\core\web\public\core\images\clipboard-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8180" y="5479228"/>
            <a:ext cx="354250" cy="3542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39229" y="5773379"/>
            <a:ext cx="966931" cy="261610"/>
          </a:xfrm>
          <a:prstGeom prst="rect">
            <a:avLst/>
          </a:prstGeom>
          <a:noFill/>
        </p:spPr>
        <p:txBody>
          <a:bodyPr wrap="none" rtlCol="0">
            <a:spAutoFit/>
          </a:bodyPr>
          <a:lstStyle/>
          <a:p>
            <a:r>
              <a:rPr lang="de-DE" sz="1100" dirty="0" smtClean="0">
                <a:solidFill>
                  <a:schemeClr val="bg1">
                    <a:lumMod val="50000"/>
                  </a:schemeClr>
                </a:solidFill>
              </a:rPr>
              <a:t>Send as email</a:t>
            </a:r>
            <a:endParaRPr lang="en-US" sz="1100" dirty="0">
              <a:solidFill>
                <a:schemeClr val="bg1">
                  <a:lumMod val="50000"/>
                </a:schemeClr>
              </a:solidFill>
            </a:endParaRPr>
          </a:p>
        </p:txBody>
      </p:sp>
      <p:sp>
        <p:nvSpPr>
          <p:cNvPr id="47" name="Textfeld 46"/>
          <p:cNvSpPr txBox="1"/>
          <p:nvPr/>
        </p:nvSpPr>
        <p:spPr>
          <a:xfrm>
            <a:off x="1547664" y="5792806"/>
            <a:ext cx="1249060" cy="261610"/>
          </a:xfrm>
          <a:prstGeom prst="rect">
            <a:avLst/>
          </a:prstGeom>
          <a:noFill/>
        </p:spPr>
        <p:txBody>
          <a:bodyPr wrap="none" rtlCol="0">
            <a:spAutoFit/>
          </a:bodyPr>
          <a:lstStyle/>
          <a:p>
            <a:r>
              <a:rPr lang="de-DE" sz="1100" dirty="0" smtClean="0">
                <a:solidFill>
                  <a:schemeClr val="bg1">
                    <a:lumMod val="50000"/>
                  </a:schemeClr>
                </a:solidFill>
              </a:rPr>
              <a:t>Send as WhatsApp</a:t>
            </a:r>
            <a:endParaRPr lang="en-US" sz="1100" dirty="0">
              <a:solidFill>
                <a:schemeClr val="bg1">
                  <a:lumMod val="50000"/>
                </a:schemeClr>
              </a:solidFill>
            </a:endParaRPr>
          </a:p>
        </p:txBody>
      </p:sp>
      <p:sp>
        <p:nvSpPr>
          <p:cNvPr id="48" name="Textfeld 47"/>
          <p:cNvSpPr txBox="1"/>
          <p:nvPr/>
        </p:nvSpPr>
        <p:spPr>
          <a:xfrm>
            <a:off x="2843808" y="5812233"/>
            <a:ext cx="1191352" cy="261610"/>
          </a:xfrm>
          <a:prstGeom prst="rect">
            <a:avLst/>
          </a:prstGeom>
          <a:noFill/>
        </p:spPr>
        <p:txBody>
          <a:bodyPr wrap="none" rtlCol="0">
            <a:spAutoFit/>
          </a:bodyPr>
          <a:lstStyle/>
          <a:p>
            <a:r>
              <a:rPr lang="de-DE" sz="1100" dirty="0" smtClean="0">
                <a:solidFill>
                  <a:schemeClr val="bg1">
                    <a:lumMod val="50000"/>
                  </a:schemeClr>
                </a:solidFill>
              </a:rPr>
              <a:t>Copy to clipboard</a:t>
            </a:r>
            <a:endParaRPr lang="en-US" sz="1100" dirty="0">
              <a:solidFill>
                <a:schemeClr val="bg1">
                  <a:lumMod val="50000"/>
                </a:schemeClr>
              </a:solidFill>
            </a:endParaRPr>
          </a:p>
        </p:txBody>
      </p:sp>
      <p:cxnSp>
        <p:nvCxnSpPr>
          <p:cNvPr id="49" name="Gerade Verbindung 48"/>
          <p:cNvCxnSpPr/>
          <p:nvPr/>
        </p:nvCxnSpPr>
        <p:spPr>
          <a:xfrm flipV="1">
            <a:off x="1468327" y="5373356"/>
            <a:ext cx="0" cy="628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 Verbindung 49"/>
          <p:cNvCxnSpPr>
            <a:stCxn id="48" idx="1"/>
          </p:cNvCxnSpPr>
          <p:nvPr/>
        </p:nvCxnSpPr>
        <p:spPr>
          <a:xfrm flipV="1">
            <a:off x="2843808" y="5406372"/>
            <a:ext cx="0" cy="536666"/>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feld 50"/>
          <p:cNvSpPr txBox="1"/>
          <p:nvPr/>
        </p:nvSpPr>
        <p:spPr>
          <a:xfrm>
            <a:off x="926172" y="4751706"/>
            <a:ext cx="2601994" cy="261610"/>
          </a:xfrm>
          <a:prstGeom prst="rect">
            <a:avLst/>
          </a:prstGeom>
          <a:noFill/>
        </p:spPr>
        <p:txBody>
          <a:bodyPr wrap="none" rtlCol="0">
            <a:spAutoFit/>
          </a:bodyPr>
          <a:lstStyle/>
          <a:p>
            <a:pPr algn="ctr"/>
            <a:r>
              <a:rPr lang="de-DE" sz="1100" dirty="0" smtClean="0">
                <a:solidFill>
                  <a:schemeClr val="bg1">
                    <a:lumMod val="50000"/>
                  </a:schemeClr>
                </a:solidFill>
              </a:rPr>
              <a:t>The name you insert is only for your eyes. </a:t>
            </a:r>
            <a:endParaRPr lang="en-US" sz="1100" dirty="0">
              <a:solidFill>
                <a:schemeClr val="bg1">
                  <a:lumMod val="50000"/>
                </a:schemeClr>
              </a:solidFill>
            </a:endParaRPr>
          </a:p>
        </p:txBody>
      </p:sp>
    </p:spTree>
    <p:extLst>
      <p:ext uri="{BB962C8B-B14F-4D97-AF65-F5344CB8AC3E}">
        <p14:creationId xmlns:p14="http://schemas.microsoft.com/office/powerpoint/2010/main" val="40183969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755576" y="1263930"/>
            <a:ext cx="2880320" cy="830997"/>
          </a:xfrm>
          <a:prstGeom prst="rect">
            <a:avLst/>
          </a:prstGeom>
          <a:noFill/>
        </p:spPr>
        <p:txBody>
          <a:bodyPr wrap="square" rtlCol="0">
            <a:spAutoFit/>
          </a:bodyPr>
          <a:lstStyle/>
          <a:p>
            <a:pPr algn="ctr"/>
            <a:r>
              <a:rPr lang="de-DE" sz="1600" dirty="0" smtClean="0">
                <a:solidFill>
                  <a:schemeClr val="bg1">
                    <a:lumMod val="50000"/>
                  </a:schemeClr>
                </a:solidFill>
              </a:rPr>
              <a:t>To see where your clicks come from you can name your link.</a:t>
            </a:r>
          </a:p>
          <a:p>
            <a:pPr algn="ctr"/>
            <a:r>
              <a:rPr lang="de-DE" sz="1600" dirty="0" smtClean="0">
                <a:solidFill>
                  <a:schemeClr val="bg1">
                    <a:lumMod val="50000"/>
                  </a:schemeClr>
                </a:solidFill>
              </a:rPr>
              <a:t>(e.g. link on facebook)</a:t>
            </a:r>
            <a:endParaRPr lang="en-US" sz="1600" dirty="0">
              <a:solidFill>
                <a:schemeClr val="bg1">
                  <a:lumMod val="50000"/>
                </a:schemeClr>
              </a:solidFill>
            </a:endParaRPr>
          </a:p>
        </p:txBody>
      </p:sp>
      <p:sp>
        <p:nvSpPr>
          <p:cNvPr id="22" name="Abgerundetes Rechteck 21"/>
          <p:cNvSpPr/>
          <p:nvPr/>
        </p:nvSpPr>
        <p:spPr>
          <a:xfrm>
            <a:off x="973141" y="2432695"/>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sz="1050" dirty="0">
              <a:solidFill>
                <a:schemeClr val="accent1">
                  <a:lumMod val="75000"/>
                </a:schemeClr>
              </a:solidFill>
              <a:latin typeface="Century" pitchFamily="18" charset="0"/>
              <a:cs typeface="Arial" charset="0"/>
            </a:endParaRPr>
          </a:p>
        </p:txBody>
      </p:sp>
      <p:sp>
        <p:nvSpPr>
          <p:cNvPr id="25" name="Abgerundetes Rechteck 24"/>
          <p:cNvSpPr/>
          <p:nvPr/>
        </p:nvSpPr>
        <p:spPr>
          <a:xfrm>
            <a:off x="918273" y="3140968"/>
            <a:ext cx="2560290" cy="319680"/>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Next &gt;&gt;</a:t>
            </a:r>
            <a:endParaRPr lang="en-US" sz="1400" dirty="0"/>
          </a:p>
        </p:txBody>
      </p:sp>
    </p:spTree>
    <p:extLst>
      <p:ext uri="{BB962C8B-B14F-4D97-AF65-F5344CB8AC3E}">
        <p14:creationId xmlns:p14="http://schemas.microsoft.com/office/powerpoint/2010/main" val="2713497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0" name="Wolkenförmige Legende 1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lumMod val="65000"/>
                  <a:lumOff val="35000"/>
                </a:schemeClr>
              </a:solidFill>
            </a:endParaRPr>
          </a:p>
        </p:txBody>
      </p:sp>
      <p:sp>
        <p:nvSpPr>
          <p:cNvPr id="21" name="Textfeld 20"/>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3" name="Gruppieren 2"/>
          <p:cNvGrpSpPr/>
          <p:nvPr/>
        </p:nvGrpSpPr>
        <p:grpSpPr>
          <a:xfrm>
            <a:off x="395535" y="541774"/>
            <a:ext cx="3600001" cy="431980"/>
            <a:chOff x="395535" y="541774"/>
            <a:chExt cx="3600001" cy="431980"/>
          </a:xfrm>
        </p:grpSpPr>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92318"/>
            <a:stretch/>
          </p:blipFill>
          <p:spPr bwMode="auto">
            <a:xfrm>
              <a:off x="395535" y="541774"/>
              <a:ext cx="3600001" cy="43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7782" r="8391" b="93603"/>
            <a:stretch/>
          </p:blipFill>
          <p:spPr bwMode="auto">
            <a:xfrm>
              <a:off x="454946" y="565267"/>
              <a:ext cx="1866875" cy="340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feld 3"/>
          <p:cNvSpPr txBox="1"/>
          <p:nvPr/>
        </p:nvSpPr>
        <p:spPr>
          <a:xfrm>
            <a:off x="515869" y="561031"/>
            <a:ext cx="1431995" cy="338554"/>
          </a:xfrm>
          <a:prstGeom prst="rect">
            <a:avLst/>
          </a:prstGeom>
          <a:noFill/>
        </p:spPr>
        <p:txBody>
          <a:bodyPr wrap="none" rtlCol="0">
            <a:spAutoFit/>
          </a:bodyPr>
          <a:lstStyle/>
          <a:p>
            <a:r>
              <a:rPr lang="de-DE" sz="1600" dirty="0" smtClean="0">
                <a:solidFill>
                  <a:schemeClr val="bg1">
                    <a:lumMod val="50000"/>
                  </a:schemeClr>
                </a:solidFill>
              </a:rPr>
              <a:t>Send Invitation</a:t>
            </a:r>
            <a:endParaRPr lang="en-US" sz="1600" dirty="0">
              <a:solidFill>
                <a:schemeClr val="bg1">
                  <a:lumMod val="50000"/>
                </a:schemeClr>
              </a:solidFill>
            </a:endParaRPr>
          </a:p>
        </p:txBody>
      </p:sp>
      <p:sp>
        <p:nvSpPr>
          <p:cNvPr id="16" name="Textfeld 15"/>
          <p:cNvSpPr txBox="1"/>
          <p:nvPr/>
        </p:nvSpPr>
        <p:spPr>
          <a:xfrm>
            <a:off x="878277" y="1263930"/>
            <a:ext cx="2469587" cy="338554"/>
          </a:xfrm>
          <a:prstGeom prst="rect">
            <a:avLst/>
          </a:prstGeom>
          <a:noFill/>
        </p:spPr>
        <p:txBody>
          <a:bodyPr wrap="none" rtlCol="0">
            <a:spAutoFit/>
          </a:bodyPr>
          <a:lstStyle/>
          <a:p>
            <a:r>
              <a:rPr lang="de-DE" sz="1600" dirty="0" smtClean="0">
                <a:solidFill>
                  <a:schemeClr val="bg1">
                    <a:lumMod val="50000"/>
                  </a:schemeClr>
                </a:solidFill>
              </a:rPr>
              <a:t>How do you want to </a:t>
            </a:r>
            <a:r>
              <a:rPr lang="de-DE" sz="1600" dirty="0" err="1" smtClean="0">
                <a:solidFill>
                  <a:schemeClr val="bg1">
                    <a:lumMod val="50000"/>
                  </a:schemeClr>
                </a:solidFill>
              </a:rPr>
              <a:t>share</a:t>
            </a:r>
            <a:r>
              <a:rPr lang="de-DE" sz="1600" dirty="0" smtClean="0">
                <a:solidFill>
                  <a:schemeClr val="bg1">
                    <a:lumMod val="50000"/>
                  </a:schemeClr>
                </a:solidFill>
              </a:rPr>
              <a:t>?</a:t>
            </a:r>
            <a:endParaRPr lang="en-US" sz="1600" dirty="0">
              <a:solidFill>
                <a:schemeClr val="bg1">
                  <a:lumMod val="50000"/>
                </a:schemeClr>
              </a:solidFill>
            </a:endParaRPr>
          </a:p>
        </p:txBody>
      </p:sp>
      <p:sp>
        <p:nvSpPr>
          <p:cNvPr id="17" name="Textfeld 16"/>
          <p:cNvSpPr txBox="1"/>
          <p:nvPr/>
        </p:nvSpPr>
        <p:spPr>
          <a:xfrm>
            <a:off x="1468327" y="2159183"/>
            <a:ext cx="979051" cy="338554"/>
          </a:xfrm>
          <a:prstGeom prst="rect">
            <a:avLst/>
          </a:prstGeom>
          <a:noFill/>
        </p:spPr>
        <p:txBody>
          <a:bodyPr wrap="none" rtlCol="0">
            <a:spAutoFit/>
          </a:bodyPr>
          <a:lstStyle/>
          <a:p>
            <a:r>
              <a:rPr lang="de-DE" sz="1600" dirty="0" smtClean="0">
                <a:solidFill>
                  <a:schemeClr val="bg1">
                    <a:lumMod val="50000"/>
                  </a:schemeClr>
                </a:solidFill>
              </a:rPr>
              <a:t>Facebook</a:t>
            </a:r>
            <a:endParaRPr lang="en-US" sz="1600" dirty="0">
              <a:solidFill>
                <a:schemeClr val="bg1">
                  <a:lumMod val="50000"/>
                </a:schemeClr>
              </a:solidFill>
            </a:endParaRPr>
          </a:p>
        </p:txBody>
      </p:sp>
      <p:sp>
        <p:nvSpPr>
          <p:cNvPr id="18" name="Textfeld 17"/>
          <p:cNvSpPr txBox="1"/>
          <p:nvPr/>
        </p:nvSpPr>
        <p:spPr>
          <a:xfrm>
            <a:off x="1475656" y="2887107"/>
            <a:ext cx="880369" cy="338554"/>
          </a:xfrm>
          <a:prstGeom prst="rect">
            <a:avLst/>
          </a:prstGeom>
          <a:noFill/>
        </p:spPr>
        <p:txBody>
          <a:bodyPr wrap="none" rtlCol="0">
            <a:spAutoFit/>
          </a:bodyPr>
          <a:lstStyle/>
          <a:p>
            <a:r>
              <a:rPr lang="de-DE" sz="1600" dirty="0" smtClean="0">
                <a:solidFill>
                  <a:schemeClr val="bg1">
                    <a:lumMod val="50000"/>
                  </a:schemeClr>
                </a:solidFill>
              </a:rPr>
              <a:t>Google+</a:t>
            </a:r>
            <a:endParaRPr lang="en-US" sz="1600" dirty="0">
              <a:solidFill>
                <a:schemeClr val="bg1">
                  <a:lumMod val="50000"/>
                </a:schemeClr>
              </a:solidFill>
            </a:endParaRPr>
          </a:p>
        </p:txBody>
      </p:sp>
      <p:cxnSp>
        <p:nvCxnSpPr>
          <p:cNvPr id="26" name="Gerade Verbindung 25"/>
          <p:cNvCxnSpPr/>
          <p:nvPr/>
        </p:nvCxnSpPr>
        <p:spPr>
          <a:xfrm>
            <a:off x="395536" y="1916832"/>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Gerade Verbindung 26"/>
          <p:cNvCxnSpPr/>
          <p:nvPr/>
        </p:nvCxnSpPr>
        <p:spPr>
          <a:xfrm>
            <a:off x="395536" y="2708920"/>
            <a:ext cx="36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p:nvCxnSpPr>
        <p:spPr>
          <a:xfrm>
            <a:off x="395536" y="3456183"/>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feld 28"/>
          <p:cNvSpPr txBox="1"/>
          <p:nvPr/>
        </p:nvSpPr>
        <p:spPr>
          <a:xfrm>
            <a:off x="1475656" y="3652012"/>
            <a:ext cx="776944" cy="338554"/>
          </a:xfrm>
          <a:prstGeom prst="rect">
            <a:avLst/>
          </a:prstGeom>
          <a:noFill/>
        </p:spPr>
        <p:txBody>
          <a:bodyPr wrap="none" rtlCol="0">
            <a:spAutoFit/>
          </a:bodyPr>
          <a:lstStyle/>
          <a:p>
            <a:r>
              <a:rPr lang="de-DE" sz="1600" dirty="0" smtClean="0">
                <a:solidFill>
                  <a:schemeClr val="bg1">
                    <a:lumMod val="50000"/>
                  </a:schemeClr>
                </a:solidFill>
              </a:rPr>
              <a:t>Twitter</a:t>
            </a:r>
            <a:endParaRPr lang="en-US" sz="1600" dirty="0">
              <a:solidFill>
                <a:schemeClr val="bg1">
                  <a:lumMod val="50000"/>
                </a:schemeClr>
              </a:solidFill>
            </a:endParaRPr>
          </a:p>
        </p:txBody>
      </p:sp>
      <p:cxnSp>
        <p:nvCxnSpPr>
          <p:cNvPr id="30" name="Gerade Verbindung 29"/>
          <p:cNvCxnSpPr/>
          <p:nvPr/>
        </p:nvCxnSpPr>
        <p:spPr>
          <a:xfrm>
            <a:off x="395536" y="4221088"/>
            <a:ext cx="360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1475656" y="4509120"/>
            <a:ext cx="1799788" cy="338554"/>
          </a:xfrm>
          <a:prstGeom prst="rect">
            <a:avLst/>
          </a:prstGeom>
          <a:noFill/>
        </p:spPr>
        <p:txBody>
          <a:bodyPr wrap="none" rtlCol="0">
            <a:spAutoFit/>
          </a:bodyPr>
          <a:lstStyle/>
          <a:p>
            <a:r>
              <a:rPr lang="de-DE" sz="1600" dirty="0" smtClean="0">
                <a:solidFill>
                  <a:schemeClr val="bg1">
                    <a:lumMod val="50000"/>
                  </a:schemeClr>
                </a:solidFill>
              </a:rPr>
              <a:t>Copy and paste link</a:t>
            </a:r>
            <a:endParaRPr lang="en-US" sz="1600" dirty="0">
              <a:solidFill>
                <a:schemeClr val="bg1">
                  <a:lumMod val="50000"/>
                </a:schemeClr>
              </a:solidFill>
            </a:endParaRPr>
          </a:p>
        </p:txBody>
      </p:sp>
      <p:cxnSp>
        <p:nvCxnSpPr>
          <p:cNvPr id="32" name="Gerade Verbindung 31"/>
          <p:cNvCxnSpPr/>
          <p:nvPr/>
        </p:nvCxnSpPr>
        <p:spPr>
          <a:xfrm>
            <a:off x="395536" y="5078196"/>
            <a:ext cx="360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036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4" name="AutoShape 4" descr="imap://theile%40mtheile%2Ede@imap.1und1.de:993/fetch%3EUID%3E/INBOX%3E31996?part=1.2&amp;type=image/png&amp;filename=Screenshot_2015-07-02-16-07-35.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imap://theile%40mtheile%2Ede@imap.1und1.de:993/fetch%3EUID%3E/INBOX%3E31996?part=1.2&amp;type=image/png&amp;filename=Screenshot_2015-07-02-16-07-35.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MoritzTheile\Desktop\Screenshot_2015-07-02-16-07-35.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577"/>
          <a:stretch/>
        </p:blipFill>
        <p:spPr bwMode="auto">
          <a:xfrm>
            <a:off x="395536" y="476250"/>
            <a:ext cx="3600000" cy="6171081"/>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p:cNvSpPr/>
          <p:nvPr/>
        </p:nvSpPr>
        <p:spPr>
          <a:xfrm>
            <a:off x="472877" y="5229200"/>
            <a:ext cx="3379043" cy="936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p:cNvSpPr/>
          <p:nvPr/>
        </p:nvSpPr>
        <p:spPr>
          <a:xfrm>
            <a:off x="1048941" y="2060848"/>
            <a:ext cx="2514947" cy="710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1600" dirty="0" smtClean="0">
                <a:solidFill>
                  <a:schemeClr val="tx1">
                    <a:lumMod val="65000"/>
                    <a:lumOff val="35000"/>
                  </a:schemeClr>
                </a:solidFill>
              </a:rPr>
              <a:t>Maria Richter</a:t>
            </a:r>
            <a:endParaRPr lang="en-US" sz="1600" dirty="0">
              <a:solidFill>
                <a:schemeClr val="tx1">
                  <a:lumMod val="65000"/>
                  <a:lumOff val="35000"/>
                </a:schemeClr>
              </a:solidFill>
            </a:endParaRPr>
          </a:p>
        </p:txBody>
      </p:sp>
      <p:pic>
        <p:nvPicPr>
          <p:cNvPr id="1026"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sure I remember. I would really like to help Nikolaus. I heard about his platform on radio.</a:t>
            </a:r>
            <a:endParaRPr lang="en-US" sz="1400" dirty="0">
              <a:solidFill>
                <a:schemeClr val="tx1">
                  <a:lumMod val="65000"/>
                  <a:lumOff val="35000"/>
                </a:schemeClr>
              </a:solidFill>
            </a:endParaRPr>
          </a:p>
        </p:txBody>
      </p:sp>
      <p:sp>
        <p:nvSpPr>
          <p:cNvPr id="2" name="Textfeld 1"/>
          <p:cNvSpPr txBox="1"/>
          <p:nvPr/>
        </p:nvSpPr>
        <p:spPr>
          <a:xfrm>
            <a:off x="472877" y="4866317"/>
            <a:ext cx="732188" cy="261610"/>
          </a:xfrm>
          <a:prstGeom prst="rect">
            <a:avLst/>
          </a:prstGeom>
          <a:solidFill>
            <a:schemeClr val="bg1"/>
          </a:solidFill>
        </p:spPr>
        <p:txBody>
          <a:bodyPr wrap="square" rtlCol="0">
            <a:spAutoFit/>
          </a:bodyPr>
          <a:lstStyle/>
          <a:p>
            <a:r>
              <a:rPr lang="de-DE" sz="1100" dirty="0" smtClean="0">
                <a:latin typeface="Arial" panose="020B0604020202020204" pitchFamily="34" charset="0"/>
                <a:cs typeface="Arial" panose="020B0604020202020204" pitchFamily="34" charset="0"/>
              </a:rPr>
              <a:t>Maria</a:t>
            </a:r>
            <a:endParaRPr lang="en-US" sz="1100" dirty="0">
              <a:latin typeface="Arial" panose="020B0604020202020204" pitchFamily="34" charset="0"/>
              <a:cs typeface="Arial" panose="020B0604020202020204" pitchFamily="34" charset="0"/>
            </a:endParaRPr>
          </a:p>
        </p:txBody>
      </p:sp>
      <p:sp>
        <p:nvSpPr>
          <p:cNvPr id="8" name="Textfeld 7"/>
          <p:cNvSpPr txBox="1"/>
          <p:nvPr/>
        </p:nvSpPr>
        <p:spPr>
          <a:xfrm>
            <a:off x="467544" y="1331476"/>
            <a:ext cx="3370538" cy="369332"/>
          </a:xfrm>
          <a:prstGeom prst="rect">
            <a:avLst/>
          </a:prstGeom>
          <a:solidFill>
            <a:schemeClr val="bg1"/>
          </a:solidFill>
        </p:spPr>
        <p:txBody>
          <a:bodyPr wrap="none" rtlCol="0">
            <a:spAutoFit/>
          </a:bodyPr>
          <a:lstStyle/>
          <a:p>
            <a:r>
              <a:rPr lang="de-DE" dirty="0" smtClean="0"/>
              <a:t>You can help Nikolaus on SupeYou</a:t>
            </a:r>
            <a:endParaRPr lang="en-US" dirty="0"/>
          </a:p>
        </p:txBody>
      </p:sp>
      <p:sp>
        <p:nvSpPr>
          <p:cNvPr id="19" name="Textfeld 18"/>
          <p:cNvSpPr txBox="1"/>
          <p:nvPr/>
        </p:nvSpPr>
        <p:spPr>
          <a:xfrm>
            <a:off x="467544" y="2636912"/>
            <a:ext cx="3379043" cy="3293209"/>
          </a:xfrm>
          <a:prstGeom prst="rect">
            <a:avLst/>
          </a:prstGeom>
          <a:solidFill>
            <a:schemeClr val="bg1"/>
          </a:solidFill>
        </p:spPr>
        <p:txBody>
          <a:bodyPr wrap="square" rtlCol="0">
            <a:spAutoFit/>
          </a:bodyPr>
          <a:lstStyle/>
          <a:p>
            <a:r>
              <a:rPr lang="de-DE" sz="1200" dirty="0" smtClean="0"/>
              <a:t>Hi Markus,</a:t>
            </a:r>
          </a:p>
          <a:p>
            <a:endParaRPr lang="de-DE" sz="1200" dirty="0" smtClean="0"/>
          </a:p>
          <a:p>
            <a:r>
              <a:rPr lang="de-DE" sz="1200" dirty="0" smtClean="0"/>
              <a:t>remember? Last week we were talking about Nikolaus internet platform to channel help from germans for</a:t>
            </a:r>
            <a:r>
              <a:rPr lang="de-DE" sz="1200" dirty="0"/>
              <a:t> </a:t>
            </a:r>
            <a:r>
              <a:rPr lang="de-DE" sz="1200" dirty="0" smtClean="0"/>
              <a:t>refugees.</a:t>
            </a:r>
          </a:p>
          <a:p>
            <a:endParaRPr lang="de-DE" sz="1200" dirty="0" smtClean="0"/>
          </a:p>
          <a:p>
            <a:r>
              <a:rPr lang="de-DE" sz="1200" dirty="0" smtClean="0"/>
              <a:t>If you want to support him please follow my invitation below:</a:t>
            </a:r>
          </a:p>
          <a:p>
            <a:endParaRPr lang="de-DE" sz="1200" dirty="0" smtClean="0"/>
          </a:p>
          <a:p>
            <a:pPr marL="171450" indent="-171450">
              <a:buFont typeface="Arial" panose="020B0604020202020204" pitchFamily="34" charset="0"/>
              <a:buChar char="•"/>
            </a:pPr>
            <a:r>
              <a:rPr lang="de-DE" sz="1100" dirty="0" smtClean="0">
                <a:solidFill>
                  <a:schemeClr val="accent1">
                    <a:lumMod val="75000"/>
                  </a:schemeClr>
                </a:solidFill>
                <a:hlinkClick r:id="rId5"/>
              </a:rPr>
              <a:t>http://supeyou.com/?invit=3t345</a:t>
            </a:r>
            <a:endParaRPr lang="de-DE" sz="1100" dirty="0" smtClean="0">
              <a:solidFill>
                <a:schemeClr val="accent1">
                  <a:lumMod val="75000"/>
                </a:schemeClr>
              </a:solidFill>
            </a:endParaRPr>
          </a:p>
          <a:p>
            <a:pPr marL="171450" indent="-171450">
              <a:buFont typeface="Arial" panose="020B0604020202020204" pitchFamily="34" charset="0"/>
              <a:buChar char="•"/>
            </a:pPr>
            <a:endParaRPr lang="de-DE" sz="1200" dirty="0"/>
          </a:p>
          <a:p>
            <a:r>
              <a:rPr lang="de-DE" sz="1100" dirty="0" smtClean="0"/>
              <a:t>It‘s an interesting way to raise donations because you can follow how much money will be created by your invitations.</a:t>
            </a:r>
          </a:p>
          <a:p>
            <a:endParaRPr lang="de-DE" sz="1100" dirty="0"/>
          </a:p>
          <a:p>
            <a:r>
              <a:rPr lang="de-DE" sz="1100" dirty="0" smtClean="0"/>
              <a:t>Cu tomorrow,</a:t>
            </a:r>
          </a:p>
          <a:p>
            <a:endParaRPr lang="de-DE" sz="1100" dirty="0"/>
          </a:p>
          <a:p>
            <a:r>
              <a:rPr lang="de-DE" sz="1100" dirty="0" smtClean="0"/>
              <a:t>Maria</a:t>
            </a:r>
            <a:endParaRPr lang="de-DE" sz="1100" dirty="0"/>
          </a:p>
        </p:txBody>
      </p:sp>
      <p:sp>
        <p:nvSpPr>
          <p:cNvPr id="45" name="Pfeil nach rechts 44"/>
          <p:cNvSpPr/>
          <p:nvPr/>
        </p:nvSpPr>
        <p:spPr>
          <a:xfrm rot="20544429" flipH="1">
            <a:off x="2643240" y="3814264"/>
            <a:ext cx="1771873" cy="654297"/>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2896970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569" y="446210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3" name="Textfeld 22"/>
          <p:cNvSpPr txBox="1"/>
          <p:nvPr/>
        </p:nvSpPr>
        <p:spPr>
          <a:xfrm>
            <a:off x="1898775" y="4300520"/>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0</a:t>
            </a:r>
            <a:r>
              <a:rPr lang="de-DE" sz="1050" dirty="0" smtClean="0">
                <a:solidFill>
                  <a:schemeClr val="bg1">
                    <a:lumMod val="50000"/>
                  </a:schemeClr>
                </a:solidFill>
              </a:rPr>
              <a:t>€</a:t>
            </a:r>
            <a:endParaRPr lang="en-US" sz="1050" dirty="0">
              <a:solidFill>
                <a:schemeClr val="bg1">
                  <a:lumMod val="50000"/>
                </a:schemeClr>
              </a:solidFill>
            </a:endParaRPr>
          </a:p>
        </p:txBody>
      </p:sp>
      <p:sp>
        <p:nvSpPr>
          <p:cNvPr id="24" name="Textfeld 23"/>
          <p:cNvSpPr txBox="1"/>
          <p:nvPr/>
        </p:nvSpPr>
        <p:spPr>
          <a:xfrm>
            <a:off x="1835696" y="4635569"/>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cxnSp>
        <p:nvCxnSpPr>
          <p:cNvPr id="48" name="Gekrümmte Verbindung 47"/>
          <p:cNvCxnSpPr>
            <a:stCxn id="67" idx="2"/>
            <a:endCxn id="23" idx="0"/>
          </p:cNvCxnSpPr>
          <p:nvPr/>
        </p:nvCxnSpPr>
        <p:spPr>
          <a:xfrm rot="5400000">
            <a:off x="1881501" y="3983603"/>
            <a:ext cx="439472" cy="194362"/>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6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67" name="Abgerundetes Rechteck 66"/>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68"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pieren 68"/>
          <p:cNvGrpSpPr/>
          <p:nvPr/>
        </p:nvGrpSpPr>
        <p:grpSpPr>
          <a:xfrm>
            <a:off x="405061" y="1851474"/>
            <a:ext cx="3600000" cy="1192488"/>
            <a:chOff x="405061" y="3460648"/>
            <a:chExt cx="3600000" cy="1192488"/>
          </a:xfrm>
        </p:grpSpPr>
        <p:pic>
          <p:nvPicPr>
            <p:cNvPr id="7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Gerade Verbindung 72"/>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4" name="Rechteck 73"/>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7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Rechteck 76"/>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9"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great, Adam already followed my invitation. </a:t>
            </a:r>
          </a:p>
          <a:p>
            <a:r>
              <a:rPr lang="de-DE" sz="1400" dirty="0" smtClean="0">
                <a:solidFill>
                  <a:schemeClr val="tx1">
                    <a:lumMod val="65000"/>
                    <a:lumOff val="35000"/>
                  </a:schemeClr>
                </a:solidFill>
              </a:rPr>
              <a:t>Tomorrow I will have a look if Eva also clicked the invitation link.</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510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6456704" cy="1862048"/>
          </a:xfrm>
          <a:prstGeom prst="rect">
            <a:avLst/>
          </a:prstGeom>
          <a:noFill/>
        </p:spPr>
        <p:txBody>
          <a:bodyPr wrap="none" rtlCol="0">
            <a:spAutoFit/>
          </a:bodyPr>
          <a:lstStyle/>
          <a:p>
            <a:r>
              <a:rPr lang="de-DE" sz="11500" dirty="0" smtClean="0"/>
              <a:t>Next </a:t>
            </a:r>
            <a:r>
              <a:rPr lang="de-DE" sz="11500" dirty="0" err="1" smtClean="0"/>
              <a:t>day</a:t>
            </a:r>
            <a:r>
              <a:rPr lang="de-DE" sz="11500" dirty="0" smtClean="0"/>
              <a:t>…</a:t>
            </a:r>
            <a:endParaRPr lang="en-US" sz="11500" dirty="0"/>
          </a:p>
        </p:txBody>
      </p:sp>
    </p:spTree>
    <p:extLst>
      <p:ext uri="{BB962C8B-B14F-4D97-AF65-F5344CB8AC3E}">
        <p14:creationId xmlns:p14="http://schemas.microsoft.com/office/powerpoint/2010/main" val="2496283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588469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83799" y="572311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36" name="Textfeld 35"/>
          <p:cNvSpPr txBox="1"/>
          <p:nvPr/>
        </p:nvSpPr>
        <p:spPr>
          <a:xfrm>
            <a:off x="1259632" y="6058162"/>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590226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2922049" y="5740680"/>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9" name="Textfeld 38"/>
          <p:cNvSpPr txBox="1"/>
          <p:nvPr/>
        </p:nvSpPr>
        <p:spPr>
          <a:xfrm>
            <a:off x="2915816" y="6075729"/>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0" name="Gekrümmte Verbindung 39"/>
          <p:cNvCxnSpPr>
            <a:endCxn id="34" idx="0"/>
          </p:cNvCxnSpPr>
          <p:nvPr/>
        </p:nvCxnSpPr>
        <p:spPr>
          <a:xfrm rot="5400000">
            <a:off x="1690534" y="5215229"/>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1" name="Gekrümmte Verbindung 40"/>
          <p:cNvCxnSpPr>
            <a:endCxn id="38" idx="0"/>
          </p:cNvCxnSpPr>
          <p:nvPr/>
        </p:nvCxnSpPr>
        <p:spPr>
          <a:xfrm rot="16200000" flipH="1">
            <a:off x="2487940" y="5166825"/>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1299343" y="5948991"/>
            <a:ext cx="249486"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4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sp>
        <p:nvSpPr>
          <p:cNvPr id="45" name="Abgerundetes Rechteck 44"/>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6"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uppieren 46"/>
          <p:cNvGrpSpPr/>
          <p:nvPr/>
        </p:nvGrpSpPr>
        <p:grpSpPr>
          <a:xfrm>
            <a:off x="405061" y="3460648"/>
            <a:ext cx="3600000" cy="1192488"/>
            <a:chOff x="405061" y="3460648"/>
            <a:chExt cx="3600000" cy="1192488"/>
          </a:xfrm>
        </p:grpSpPr>
        <p:pic>
          <p:nvPicPr>
            <p:cNvPr id="4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Gerade Verbindung 5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52" name="Rechteck 51"/>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54"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Rechteck 54"/>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5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32"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35" name="Wolkenförmige Legende 34"/>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What happened? 180€?!? Thats great! How come?</a:t>
            </a:r>
            <a:endParaRPr lang="en-US" sz="1400" dirty="0">
              <a:solidFill>
                <a:schemeClr val="tx1">
                  <a:lumMod val="65000"/>
                  <a:lumOff val="35000"/>
                </a:schemeClr>
              </a:solidFill>
            </a:endParaRPr>
          </a:p>
        </p:txBody>
      </p:sp>
      <p:sp>
        <p:nvSpPr>
          <p:cNvPr id="43" name="Pfeil nach rechts 42"/>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feld 57"/>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59" name="Textfeld 5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60" name="Gruppieren 59"/>
          <p:cNvGrpSpPr/>
          <p:nvPr/>
        </p:nvGrpSpPr>
        <p:grpSpPr>
          <a:xfrm>
            <a:off x="1043608" y="1145170"/>
            <a:ext cx="2332831" cy="2369778"/>
            <a:chOff x="1043608" y="1145170"/>
            <a:chExt cx="2332831" cy="2369778"/>
          </a:xfrm>
        </p:grpSpPr>
        <p:sp>
          <p:nvSpPr>
            <p:cNvPr id="61" name="Textfeld 60"/>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6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feld 62"/>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389667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why , Adam also invited some supporter and they donated.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Amazing how this adds up!</a:t>
            </a:r>
          </a:p>
        </p:txBody>
      </p:sp>
      <p:sp>
        <p:nvSpPr>
          <p:cNvPr id="45" name="Textfeld 44"/>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6"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848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602342"/>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Gekrümmte Verbindung 19"/>
          <p:cNvCxnSpPr>
            <a:stCxn id="24" idx="2"/>
            <a:endCxn id="32" idx="0"/>
          </p:cNvCxnSpPr>
          <p:nvPr/>
        </p:nvCxnSpPr>
        <p:spPr>
          <a:xfrm rot="5400000">
            <a:off x="865597" y="4782444"/>
            <a:ext cx="435740" cy="74563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259632" y="444075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150€</a:t>
            </a:r>
            <a:endParaRPr lang="en-US" sz="1050" dirty="0">
              <a:solidFill>
                <a:schemeClr val="bg1">
                  <a:lumMod val="50000"/>
                </a:schemeClr>
              </a:solidFill>
            </a:endParaRPr>
          </a:p>
        </p:txBody>
      </p:sp>
      <p:sp>
        <p:nvSpPr>
          <p:cNvPr id="24" name="Textfeld 23"/>
          <p:cNvSpPr txBox="1"/>
          <p:nvPr/>
        </p:nvSpPr>
        <p:spPr>
          <a:xfrm>
            <a:off x="1259632" y="4775808"/>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2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2" name="Textfeld 31"/>
          <p:cNvSpPr txBox="1"/>
          <p:nvPr/>
        </p:nvSpPr>
        <p:spPr>
          <a:xfrm>
            <a:off x="605369" y="5373131"/>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33"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feld 33"/>
          <p:cNvSpPr txBox="1"/>
          <p:nvPr/>
        </p:nvSpPr>
        <p:spPr>
          <a:xfrm>
            <a:off x="1218700" y="5373131"/>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3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5534714"/>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feld 35"/>
          <p:cNvSpPr txBox="1"/>
          <p:nvPr/>
        </p:nvSpPr>
        <p:spPr>
          <a:xfrm>
            <a:off x="2128022" y="5373131"/>
            <a:ext cx="279491" cy="161583"/>
          </a:xfrm>
          <a:prstGeom prst="rect">
            <a:avLst/>
          </a:prstGeom>
          <a:noFill/>
        </p:spPr>
        <p:txBody>
          <a:bodyPr wrap="none" lIns="36000" tIns="0" rIns="36000" bIns="0" rtlCol="0">
            <a:spAutoFit/>
          </a:bodyPr>
          <a:lstStyle/>
          <a:p>
            <a:r>
              <a:rPr lang="de-DE" sz="1050" dirty="0">
                <a:solidFill>
                  <a:schemeClr val="bg1">
                    <a:lumMod val="50000"/>
                  </a:schemeClr>
                </a:solidFill>
              </a:rPr>
              <a:t>2</a:t>
            </a:r>
            <a:r>
              <a:rPr lang="de-DE" sz="1050" dirty="0" smtClean="0">
                <a:solidFill>
                  <a:schemeClr val="bg1">
                    <a:lumMod val="50000"/>
                  </a:schemeClr>
                </a:solidFill>
              </a:rPr>
              <a:t>5€</a:t>
            </a:r>
            <a:endParaRPr lang="en-US" sz="1050" dirty="0">
              <a:solidFill>
                <a:schemeClr val="bg1">
                  <a:lumMod val="50000"/>
                </a:schemeClr>
              </a:solidFill>
            </a:endParaRPr>
          </a:p>
        </p:txBody>
      </p:sp>
      <p:cxnSp>
        <p:nvCxnSpPr>
          <p:cNvPr id="37" name="Gekrümmte Verbindung 36"/>
          <p:cNvCxnSpPr>
            <a:stCxn id="24" idx="2"/>
            <a:endCxn id="34" idx="0"/>
          </p:cNvCxnSpPr>
          <p:nvPr/>
        </p:nvCxnSpPr>
        <p:spPr>
          <a:xfrm rot="5400000">
            <a:off x="1206727" y="5123574"/>
            <a:ext cx="435740" cy="6337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8" name="Gekrümmte Verbindung 37"/>
          <p:cNvCxnSpPr>
            <a:stCxn id="24" idx="2"/>
            <a:endCxn id="36" idx="0"/>
          </p:cNvCxnSpPr>
          <p:nvPr/>
        </p:nvCxnSpPr>
        <p:spPr>
          <a:xfrm rot="16200000" flipH="1">
            <a:off x="1644156" y="4749519"/>
            <a:ext cx="435740" cy="811484"/>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39"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61990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922049" y="4458326"/>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42" name="Textfeld 41"/>
          <p:cNvSpPr txBox="1"/>
          <p:nvPr/>
        </p:nvSpPr>
        <p:spPr>
          <a:xfrm>
            <a:off x="2915816" y="4793375"/>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48" name="Gekrümmte Verbindung 47"/>
          <p:cNvCxnSpPr>
            <a:endCxn id="23" idx="0"/>
          </p:cNvCxnSpPr>
          <p:nvPr/>
        </p:nvCxnSpPr>
        <p:spPr>
          <a:xfrm rot="5400000">
            <a:off x="1617422" y="3859763"/>
            <a:ext cx="397416" cy="76457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9" name="Gekrümmte Verbindung 48"/>
          <p:cNvCxnSpPr>
            <a:endCxn id="41" idx="0"/>
          </p:cNvCxnSpPr>
          <p:nvPr/>
        </p:nvCxnSpPr>
        <p:spPr>
          <a:xfrm rot="16200000" flipH="1">
            <a:off x="2422615" y="3819145"/>
            <a:ext cx="414983" cy="86337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a:off x="1259632" y="5641503"/>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pic>
        <p:nvPicPr>
          <p:cNvPr id="5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8570" b="35097"/>
          <a:stretch/>
        </p:blipFill>
        <p:spPr bwMode="auto">
          <a:xfrm>
            <a:off x="405060" y="973752"/>
            <a:ext cx="3600001" cy="1045309"/>
          </a:xfrm>
          <a:prstGeom prst="rect">
            <a:avLst/>
          </a:prstGeom>
          <a:noFill/>
          <a:extLst>
            <a:ext uri="{909E8E84-426E-40DD-AFC4-6F175D3DCCD1}">
              <a14:hiddenFill xmlns:a14="http://schemas.microsoft.com/office/drawing/2010/main">
                <a:solidFill>
                  <a:srgbClr val="FFFFFF"/>
                </a:solidFill>
              </a14:hiddenFill>
            </a:ext>
          </a:extLst>
        </p:spPr>
      </p:pic>
      <p:sp>
        <p:nvSpPr>
          <p:cNvPr id="53" name="Abgerundetes Rechteck 52"/>
          <p:cNvSpPr/>
          <p:nvPr/>
        </p:nvSpPr>
        <p:spPr>
          <a:xfrm>
            <a:off x="918273" y="3570487"/>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54" name="Picture 8" descr="Bildergebnis für donate butt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934" t="50000" r="10149"/>
          <a:stretch/>
        </p:blipFill>
        <p:spPr bwMode="auto">
          <a:xfrm>
            <a:off x="1746947" y="3113441"/>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uppieren 54"/>
          <p:cNvGrpSpPr/>
          <p:nvPr/>
        </p:nvGrpSpPr>
        <p:grpSpPr>
          <a:xfrm>
            <a:off x="405061" y="1851474"/>
            <a:ext cx="3600000" cy="1192488"/>
            <a:chOff x="405061" y="3460648"/>
            <a:chExt cx="3600000" cy="1192488"/>
          </a:xfrm>
        </p:grpSpPr>
        <p:pic>
          <p:nvPicPr>
            <p:cNvPr id="5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Gerade Verbindung 65"/>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67" name="Rechteck 66"/>
          <p:cNvSpPr/>
          <p:nvPr/>
        </p:nvSpPr>
        <p:spPr>
          <a:xfrm>
            <a:off x="973141" y="2229958"/>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feld 29"/>
          <p:cNvSpPr txBox="1">
            <a:spLocks noChangeArrowheads="1"/>
          </p:cNvSpPr>
          <p:nvPr/>
        </p:nvSpPr>
        <p:spPr bwMode="auto">
          <a:xfrm flipH="1">
            <a:off x="1900900" y="1963842"/>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180 €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69"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3855" y="1990046"/>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0" name="Rechteck 69"/>
          <p:cNvSpPr/>
          <p:nvPr/>
        </p:nvSpPr>
        <p:spPr>
          <a:xfrm>
            <a:off x="3200797" y="1990046"/>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7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622" y="2179866"/>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2" name="Textfeld 99"/>
          <p:cNvSpPr txBox="1">
            <a:spLocks noChangeArrowheads="1"/>
          </p:cNvSpPr>
          <p:nvPr/>
        </p:nvSpPr>
        <p:spPr bwMode="auto">
          <a:xfrm>
            <a:off x="1254950" y="2578006"/>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4" name="Wolkenförmige Legende 43"/>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Uh, I didn‘t contribute any money. Let me also donate. Lets say 10 €.</a:t>
            </a:r>
            <a:endParaRPr lang="en-US" sz="1400" dirty="0">
              <a:solidFill>
                <a:schemeClr val="tx1">
                  <a:lumMod val="65000"/>
                  <a:lumOff val="35000"/>
                </a:schemeClr>
              </a:solidFill>
            </a:endParaRPr>
          </a:p>
        </p:txBody>
      </p:sp>
      <p:sp>
        <p:nvSpPr>
          <p:cNvPr id="45" name="Pfeil nach rechts 44"/>
          <p:cNvSpPr/>
          <p:nvPr/>
        </p:nvSpPr>
        <p:spPr>
          <a:xfrm flipH="1">
            <a:off x="2446086" y="2979445"/>
            <a:ext cx="2125914"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pic>
        <p:nvPicPr>
          <p:cNvPr id="43"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6" name="Textfeld 45"/>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47" name="Picture 2" descr="C:\Users\MoritzTheile\Desktop\Bild1.png"/>
          <p:cNvPicPr>
            <a:picLocks noChangeAspect="1" noChangeArrowheads="1"/>
          </p:cNvPicPr>
          <p:nvPr/>
        </p:nvPicPr>
        <p:blipFill rotWithShape="1">
          <a:blip r:embed="rId9">
            <a:extLst>
              <a:ext uri="{28A0092B-C50C-407E-A947-70E740481C1C}">
                <a14:useLocalDpi xmlns:a14="http://schemas.microsoft.com/office/drawing/2010/main" val="0"/>
              </a:ext>
            </a:extLst>
          </a:blip>
          <a:srcRect t="62599"/>
          <a:stretch/>
        </p:blipFill>
        <p:spPr bwMode="auto">
          <a:xfrm>
            <a:off x="990427" y="984044"/>
            <a:ext cx="2328862" cy="8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89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Bildergebnis für user with 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Yes, I </a:t>
            </a:r>
            <a:r>
              <a:rPr lang="de-DE" sz="1400" dirty="0" err="1" smtClean="0">
                <a:solidFill>
                  <a:schemeClr val="tx1">
                    <a:lumMod val="65000"/>
                    <a:lumOff val="35000"/>
                  </a:schemeClr>
                </a:solidFill>
              </a:rPr>
              <a:t>guess</a:t>
            </a:r>
            <a:r>
              <a:rPr lang="de-DE" sz="1400" dirty="0" smtClean="0">
                <a:solidFill>
                  <a:schemeClr val="tx1">
                    <a:lumMod val="65000"/>
                    <a:lumOff val="35000"/>
                  </a:schemeClr>
                </a:solidFill>
              </a:rPr>
              <a:t> I </a:t>
            </a:r>
            <a:r>
              <a:rPr lang="de-DE" sz="1400" dirty="0" err="1" smtClean="0">
                <a:solidFill>
                  <a:schemeClr val="tx1">
                    <a:lumMod val="65000"/>
                    <a:lumOff val="35000"/>
                  </a:schemeClr>
                </a:solidFill>
              </a:rPr>
              <a:t>trust</a:t>
            </a:r>
            <a:r>
              <a:rPr lang="de-DE" sz="1400" dirty="0" smtClean="0">
                <a:solidFill>
                  <a:schemeClr val="tx1">
                    <a:lumMod val="65000"/>
                    <a:lumOff val="35000"/>
                  </a:schemeClr>
                </a:solidFill>
              </a:rPr>
              <a:t> Nikolaus, and </a:t>
            </a:r>
            <a:r>
              <a:rPr lang="de-DE" sz="1400" dirty="0" err="1" smtClean="0">
                <a:solidFill>
                  <a:schemeClr val="tx1">
                    <a:lumMod val="65000"/>
                    <a:lumOff val="35000"/>
                  </a:schemeClr>
                </a:solidFill>
              </a:rPr>
              <a:t>anyways</a:t>
            </a:r>
            <a:r>
              <a:rPr lang="de-DE" sz="1400" dirty="0" smtClean="0">
                <a:solidFill>
                  <a:schemeClr val="tx1">
                    <a:lumMod val="65000"/>
                    <a:lumOff val="35000"/>
                  </a:schemeClr>
                </a:solidFill>
              </a:rPr>
              <a:t>, if he is not </a:t>
            </a:r>
            <a:r>
              <a:rPr lang="de-DE" sz="1400" dirty="0" err="1" smtClean="0">
                <a:solidFill>
                  <a:schemeClr val="tx1">
                    <a:lumMod val="65000"/>
                    <a:lumOff val="35000"/>
                  </a:schemeClr>
                </a:solidFill>
              </a:rPr>
              <a:t>acting</a:t>
            </a:r>
            <a:r>
              <a:rPr lang="de-DE" sz="1400" dirty="0" smtClean="0">
                <a:solidFill>
                  <a:schemeClr val="tx1">
                    <a:lumMod val="65000"/>
                    <a:lumOff val="35000"/>
                  </a:schemeClr>
                </a:solidFill>
              </a:rPr>
              <a:t> as I </a:t>
            </a:r>
            <a:r>
              <a:rPr lang="de-DE" sz="1400" dirty="0" err="1" smtClean="0">
                <a:solidFill>
                  <a:schemeClr val="tx1">
                    <a:lumMod val="65000"/>
                    <a:lumOff val="35000"/>
                  </a:schemeClr>
                </a:solidFill>
              </a:rPr>
              <a:t>expect</a:t>
            </a:r>
            <a:r>
              <a:rPr lang="de-DE" sz="1400" dirty="0" smtClean="0">
                <a:solidFill>
                  <a:schemeClr val="tx1">
                    <a:lumMod val="65000"/>
                    <a:lumOff val="35000"/>
                  </a:schemeClr>
                </a:solidFill>
              </a:rPr>
              <a:t> I just </a:t>
            </a:r>
            <a:r>
              <a:rPr lang="de-DE" sz="1400" dirty="0" err="1" smtClean="0">
                <a:solidFill>
                  <a:schemeClr val="tx1">
                    <a:lumMod val="65000"/>
                    <a:lumOff val="35000"/>
                  </a:schemeClr>
                </a:solidFill>
              </a:rPr>
              <a:t>stop</a:t>
            </a:r>
            <a:r>
              <a:rPr lang="de-DE" sz="1400" dirty="0" smtClean="0">
                <a:solidFill>
                  <a:schemeClr val="tx1">
                    <a:lumMod val="65000"/>
                    <a:lumOff val="35000"/>
                  </a:schemeClr>
                </a:solidFill>
              </a:rPr>
              <a:t> </a:t>
            </a:r>
            <a:r>
              <a:rPr lang="de-DE" sz="1400" dirty="0" err="1" smtClean="0">
                <a:solidFill>
                  <a:schemeClr val="tx1">
                    <a:lumMod val="65000"/>
                    <a:lumOff val="35000"/>
                  </a:schemeClr>
                </a:solidFill>
              </a:rPr>
              <a:t>donating</a:t>
            </a:r>
            <a:r>
              <a:rPr lang="de-DE" sz="1400" dirty="0" smtClean="0">
                <a:solidFill>
                  <a:schemeClr val="tx1">
                    <a:lumMod val="65000"/>
                    <a:lumOff val="35000"/>
                  </a:schemeClr>
                </a:solidFill>
              </a:rPr>
              <a:t>.</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9" y="510580"/>
            <a:ext cx="3591988" cy="5187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Pfeil nach rechts 14"/>
          <p:cNvSpPr/>
          <p:nvPr/>
        </p:nvSpPr>
        <p:spPr>
          <a:xfrm rot="20544429" flipH="1">
            <a:off x="2985619" y="3393369"/>
            <a:ext cx="1365475"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143963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89" name="Picture 1" descr="C:\Users\MoritzTheile\Desktop\Screenshot_2015-06-12-15-42-2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495" y="238959"/>
            <a:ext cx="3600000" cy="640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dergebnis für user with mob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1" name="Wolkenförmige Legende 10"/>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OK, thats easy with Paypal. </a:t>
            </a:r>
            <a:r>
              <a:rPr lang="de-DE" sz="1400" dirty="0" err="1" smtClean="0">
                <a:solidFill>
                  <a:schemeClr val="tx1">
                    <a:lumMod val="65000"/>
                    <a:lumOff val="35000"/>
                  </a:schemeClr>
                </a:solidFill>
              </a:rPr>
              <a:t>Instead</a:t>
            </a:r>
            <a:r>
              <a:rPr lang="de-DE" sz="1400" dirty="0" smtClean="0">
                <a:solidFill>
                  <a:schemeClr val="tx1">
                    <a:lumMod val="65000"/>
                    <a:lumOff val="35000"/>
                  </a:schemeClr>
                </a:solidFill>
              </a:rPr>
              <a:t> of 1 € I‘ll donate 10.</a:t>
            </a:r>
            <a:endParaRPr lang="en-US" sz="1400" dirty="0">
              <a:solidFill>
                <a:schemeClr val="tx1">
                  <a:lumMod val="65000"/>
                  <a:lumOff val="35000"/>
                </a:schemeClr>
              </a:solidFill>
            </a:endParaRPr>
          </a:p>
        </p:txBody>
      </p:sp>
      <p:sp>
        <p:nvSpPr>
          <p:cNvPr id="12" name="Textfeld 1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2" name="Textfeld 1"/>
          <p:cNvSpPr txBox="1"/>
          <p:nvPr/>
        </p:nvSpPr>
        <p:spPr>
          <a:xfrm>
            <a:off x="1331640" y="1114797"/>
            <a:ext cx="2160240" cy="276999"/>
          </a:xfrm>
          <a:prstGeom prst="rect">
            <a:avLst/>
          </a:prstGeom>
          <a:solidFill>
            <a:schemeClr val="bg1"/>
          </a:solidFill>
        </p:spPr>
        <p:txBody>
          <a:bodyPr wrap="square" rtlCol="0">
            <a:spAutoFit/>
          </a:bodyPr>
          <a:lstStyle/>
          <a:p>
            <a:r>
              <a:rPr lang="de-DE" sz="1200" dirty="0" smtClean="0"/>
              <a:t>nikolaus@willkommen-in.de</a:t>
            </a:r>
            <a:endParaRPr lang="en-US" sz="1200" dirty="0"/>
          </a:p>
        </p:txBody>
      </p:sp>
      <p:sp>
        <p:nvSpPr>
          <p:cNvPr id="13" name="Textfeld 12"/>
          <p:cNvSpPr txBox="1"/>
          <p:nvPr/>
        </p:nvSpPr>
        <p:spPr>
          <a:xfrm>
            <a:off x="2494401" y="1494876"/>
            <a:ext cx="637439" cy="184666"/>
          </a:xfrm>
          <a:prstGeom prst="rect">
            <a:avLst/>
          </a:prstGeom>
          <a:solidFill>
            <a:schemeClr val="bg1"/>
          </a:solidFill>
        </p:spPr>
        <p:txBody>
          <a:bodyPr wrap="square" lIns="0" tIns="0" rIns="0" bIns="0" rtlCol="0">
            <a:spAutoFit/>
          </a:bodyPr>
          <a:lstStyle/>
          <a:p>
            <a:r>
              <a:rPr lang="de-DE" sz="1200" dirty="0" smtClean="0"/>
              <a:t>10,00</a:t>
            </a:r>
            <a:endParaRPr lang="en-US" sz="1200" dirty="0"/>
          </a:p>
        </p:txBody>
      </p:sp>
    </p:spTree>
    <p:extLst>
      <p:ext uri="{BB962C8B-B14F-4D97-AF65-F5344CB8AC3E}">
        <p14:creationId xmlns:p14="http://schemas.microsoft.com/office/powerpoint/2010/main" val="2144240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Makes Sense: 180 € of others plus 10 € from me makes 190 € all together.</a:t>
            </a:r>
          </a:p>
          <a:p>
            <a:r>
              <a:rPr lang="de-DE" sz="1400" dirty="0" smtClean="0">
                <a:solidFill>
                  <a:schemeClr val="tx1">
                    <a:lumMod val="65000"/>
                    <a:lumOff val="35000"/>
                  </a:schemeClr>
                </a:solidFill>
              </a:rPr>
              <a:t>I should invite some more friends this really helps Nikolaus.</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2991955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331640" y="2348880"/>
            <a:ext cx="7516288" cy="1862048"/>
          </a:xfrm>
          <a:prstGeom prst="rect">
            <a:avLst/>
          </a:prstGeom>
          <a:noFill/>
        </p:spPr>
        <p:txBody>
          <a:bodyPr wrap="none" rtlCol="0">
            <a:spAutoFit/>
          </a:bodyPr>
          <a:lstStyle/>
          <a:p>
            <a:r>
              <a:rPr lang="de-DE" sz="11500" dirty="0" smtClean="0"/>
              <a:t>Next week…</a:t>
            </a:r>
            <a:endParaRPr lang="en-US" sz="11500" dirty="0"/>
          </a:p>
        </p:txBody>
      </p:sp>
    </p:spTree>
    <p:extLst>
      <p:ext uri="{BB962C8B-B14F-4D97-AF65-F5344CB8AC3E}">
        <p14:creationId xmlns:p14="http://schemas.microsoft.com/office/powerpoint/2010/main" val="1524144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3.506 €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0163"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116457" y="5703657"/>
            <a:ext cx="45101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2.470€</a:t>
            </a:r>
            <a:endParaRPr lang="en-US" sz="1050" dirty="0">
              <a:solidFill>
                <a:schemeClr val="bg1">
                  <a:lumMod val="50000"/>
                </a:schemeClr>
              </a:solidFill>
            </a:endParaRPr>
          </a:p>
        </p:txBody>
      </p:sp>
      <p:sp>
        <p:nvSpPr>
          <p:cNvPr id="29" name="Textfeld 28"/>
          <p:cNvSpPr txBox="1"/>
          <p:nvPr/>
        </p:nvSpPr>
        <p:spPr>
          <a:xfrm>
            <a:off x="1092290"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2251"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1890611"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1884378"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stCxn id="2" idx="2"/>
            <a:endCxn id="28" idx="0"/>
          </p:cNvCxnSpPr>
          <p:nvPr/>
        </p:nvCxnSpPr>
        <p:spPr>
          <a:xfrm rot="5400000">
            <a:off x="1653474" y="5158712"/>
            <a:ext cx="233435" cy="85645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stCxn id="2" idx="2"/>
            <a:endCxn id="31" idx="0"/>
          </p:cNvCxnSpPr>
          <p:nvPr/>
        </p:nvCxnSpPr>
        <p:spPr>
          <a:xfrm rot="5400000">
            <a:off x="1988887" y="5511693"/>
            <a:ext cx="251002" cy="16806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08104" y="836711"/>
            <a:ext cx="1944998" cy="1728193"/>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Wow, 3.506 €!</a:t>
            </a:r>
          </a:p>
          <a:p>
            <a:pPr algn="ctr"/>
            <a:r>
              <a:rPr lang="de-DE" sz="1400" dirty="0" smtClean="0">
                <a:solidFill>
                  <a:schemeClr val="tx1">
                    <a:lumMod val="65000"/>
                    <a:lumOff val="35000"/>
                  </a:schemeClr>
                </a:solidFill>
              </a:rPr>
              <a:t>Lets see how this money was spend.</a:t>
            </a: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pic>
        <p:nvPicPr>
          <p:cNvPr id="45"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0623" y="5883213"/>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1" name="Textfeld 50"/>
          <p:cNvSpPr txBox="1"/>
          <p:nvPr/>
        </p:nvSpPr>
        <p:spPr>
          <a:xfrm>
            <a:off x="2468983" y="5721630"/>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1011€</a:t>
            </a:r>
            <a:endParaRPr lang="en-US" sz="1050" dirty="0">
              <a:solidFill>
                <a:schemeClr val="bg1">
                  <a:lumMod val="50000"/>
                </a:schemeClr>
              </a:solidFill>
            </a:endParaRPr>
          </a:p>
        </p:txBody>
      </p:sp>
      <p:sp>
        <p:nvSpPr>
          <p:cNvPr id="52" name="Textfeld 51"/>
          <p:cNvSpPr txBox="1"/>
          <p:nvPr/>
        </p:nvSpPr>
        <p:spPr>
          <a:xfrm>
            <a:off x="2355434" y="6056679"/>
            <a:ext cx="55841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Benedikt</a:t>
            </a:r>
            <a:endParaRPr lang="en-US" sz="1050" dirty="0">
              <a:solidFill>
                <a:schemeClr val="bg1">
                  <a:lumMod val="50000"/>
                </a:schemeClr>
              </a:solidFill>
            </a:endParaRPr>
          </a:p>
        </p:txBody>
      </p:sp>
      <p:pic>
        <p:nvPicPr>
          <p:cNvPr id="53"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8995" y="5883619"/>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4" name="Textfeld 53"/>
          <p:cNvSpPr txBox="1"/>
          <p:nvPr/>
        </p:nvSpPr>
        <p:spPr>
          <a:xfrm>
            <a:off x="3063327" y="5722036"/>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0€</a:t>
            </a:r>
            <a:endParaRPr lang="en-US" sz="1050" dirty="0">
              <a:solidFill>
                <a:schemeClr val="bg1">
                  <a:lumMod val="50000"/>
                </a:schemeClr>
              </a:solidFill>
            </a:endParaRPr>
          </a:p>
        </p:txBody>
      </p:sp>
      <p:sp>
        <p:nvSpPr>
          <p:cNvPr id="55" name="Textfeld 54"/>
          <p:cNvSpPr txBox="1"/>
          <p:nvPr/>
        </p:nvSpPr>
        <p:spPr>
          <a:xfrm>
            <a:off x="3041122" y="6057085"/>
            <a:ext cx="306742" cy="161583"/>
          </a:xfrm>
          <a:prstGeom prst="rect">
            <a:avLst/>
          </a:prstGeom>
          <a:noFill/>
        </p:spPr>
        <p:txBody>
          <a:bodyPr wrap="none" lIns="36000" tIns="0" rIns="36000" bIns="0" rtlCol="0">
            <a:spAutoFit/>
          </a:bodyPr>
          <a:lstStyle/>
          <a:p>
            <a:r>
              <a:rPr lang="de-DE" sz="1050" dirty="0" smtClean="0">
                <a:solidFill>
                  <a:schemeClr val="bg1">
                    <a:lumMod val="50000"/>
                  </a:schemeClr>
                </a:solidFill>
              </a:rPr>
              <a:t>Jens</a:t>
            </a:r>
            <a:endParaRPr lang="en-US" sz="1050" dirty="0">
              <a:solidFill>
                <a:schemeClr val="bg1">
                  <a:lumMod val="50000"/>
                </a:schemeClr>
              </a:solidFill>
            </a:endParaRPr>
          </a:p>
        </p:txBody>
      </p:sp>
      <p:cxnSp>
        <p:nvCxnSpPr>
          <p:cNvPr id="56" name="Gekrümmte Verbindung 55"/>
          <p:cNvCxnSpPr>
            <a:stCxn id="2" idx="2"/>
            <a:endCxn id="51" idx="0"/>
          </p:cNvCxnSpPr>
          <p:nvPr/>
        </p:nvCxnSpPr>
        <p:spPr>
          <a:xfrm rot="16200000" flipH="1">
            <a:off x="2312334" y="5356306"/>
            <a:ext cx="251408" cy="47924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57" name="Gekrümmte Verbindung 56"/>
          <p:cNvCxnSpPr>
            <a:stCxn id="2" idx="2"/>
            <a:endCxn id="54" idx="0"/>
          </p:cNvCxnSpPr>
          <p:nvPr/>
        </p:nvCxnSpPr>
        <p:spPr>
          <a:xfrm rot="16200000" flipH="1">
            <a:off x="2557606" y="5111034"/>
            <a:ext cx="251814" cy="97019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33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Ahh, a video,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rot="1176722" flipH="1">
            <a:off x="2470182" y="2295261"/>
            <a:ext cx="1889027"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371319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27"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505" y="586524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p:cNvSpPr txBox="1"/>
          <p:nvPr/>
        </p:nvSpPr>
        <p:spPr>
          <a:xfrm>
            <a:off x="1283799" y="570365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155€</a:t>
            </a:r>
            <a:endParaRPr lang="en-US" sz="1050" dirty="0">
              <a:solidFill>
                <a:schemeClr val="bg1">
                  <a:lumMod val="50000"/>
                </a:schemeClr>
              </a:solidFill>
            </a:endParaRPr>
          </a:p>
        </p:txBody>
      </p:sp>
      <p:sp>
        <p:nvSpPr>
          <p:cNvPr id="29" name="Textfeld 28"/>
          <p:cNvSpPr txBox="1"/>
          <p:nvPr/>
        </p:nvSpPr>
        <p:spPr>
          <a:xfrm>
            <a:off x="1259632" y="6038706"/>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0" name="Picture 2" descr="http://www.skype-emoticons.com/images/emoticon-00100-smi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3689" y="588280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1" name="Textfeld 30"/>
          <p:cNvSpPr txBox="1"/>
          <p:nvPr/>
        </p:nvSpPr>
        <p:spPr>
          <a:xfrm>
            <a:off x="2922049" y="5721224"/>
            <a:ext cx="27949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15€</a:t>
            </a:r>
            <a:endParaRPr lang="en-US" sz="1050" dirty="0">
              <a:solidFill>
                <a:schemeClr val="bg1">
                  <a:lumMod val="50000"/>
                </a:schemeClr>
              </a:solidFill>
            </a:endParaRPr>
          </a:p>
        </p:txBody>
      </p:sp>
      <p:sp>
        <p:nvSpPr>
          <p:cNvPr id="32" name="Textfeld 31"/>
          <p:cNvSpPr txBox="1"/>
          <p:nvPr/>
        </p:nvSpPr>
        <p:spPr>
          <a:xfrm>
            <a:off x="2915816" y="6056273"/>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cxnSp>
        <p:nvCxnSpPr>
          <p:cNvPr id="33" name="Gekrümmte Verbindung 32"/>
          <p:cNvCxnSpPr>
            <a:endCxn id="28" idx="0"/>
          </p:cNvCxnSpPr>
          <p:nvPr/>
        </p:nvCxnSpPr>
        <p:spPr>
          <a:xfrm rot="5400000">
            <a:off x="1690534" y="5195773"/>
            <a:ext cx="275360" cy="74040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34" name="Gekrümmte Verbindung 33"/>
          <p:cNvCxnSpPr>
            <a:endCxn id="31" idx="0"/>
          </p:cNvCxnSpPr>
          <p:nvPr/>
        </p:nvCxnSpPr>
        <p:spPr>
          <a:xfrm rot="16200000" flipH="1">
            <a:off x="2487940" y="5147369"/>
            <a:ext cx="281450" cy="86625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pic>
        <p:nvPicPr>
          <p:cNvPr id="47" name="Picture 2" descr="Bildergebnis für user with mobil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48" name="Wolkenförmige Legende 47"/>
          <p:cNvSpPr/>
          <p:nvPr/>
        </p:nvSpPr>
        <p:spPr>
          <a:xfrm>
            <a:off x="5579810" y="1052622"/>
            <a:ext cx="2448476" cy="1600277"/>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What‘s that?</a:t>
            </a:r>
            <a:endParaRPr lang="en-US" sz="1400" dirty="0">
              <a:solidFill>
                <a:schemeClr val="tx1">
                  <a:lumMod val="65000"/>
                  <a:lumOff val="35000"/>
                </a:schemeClr>
              </a:solidFill>
            </a:endParaRPr>
          </a:p>
        </p:txBody>
      </p:sp>
      <p:sp>
        <p:nvSpPr>
          <p:cNvPr id="10" name="Textfeld 9"/>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44" name="Gruppieren 43"/>
          <p:cNvGrpSpPr/>
          <p:nvPr/>
        </p:nvGrpSpPr>
        <p:grpSpPr>
          <a:xfrm>
            <a:off x="1043608" y="1145170"/>
            <a:ext cx="2332831" cy="2369778"/>
            <a:chOff x="1043608" y="1145170"/>
            <a:chExt cx="2332831" cy="2369778"/>
          </a:xfrm>
        </p:grpSpPr>
        <p:sp>
          <p:nvSpPr>
            <p:cNvPr id="46" name="Textfeld 45"/>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4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0" name="Textfeld 49"/>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10"/>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45" name="Pfeil nach rechts 44"/>
          <p:cNvSpPr/>
          <p:nvPr/>
        </p:nvSpPr>
        <p:spPr>
          <a:xfrm rot="20907499" flipH="1">
            <a:off x="3445033" y="3311809"/>
            <a:ext cx="1373380" cy="526784"/>
          </a:xfrm>
          <a:prstGeom prst="rightArrow">
            <a:avLst>
              <a:gd name="adj1" fmla="val 50000"/>
              <a:gd name="adj2" fmla="val 110113"/>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586293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p:cNvGrpSpPr/>
          <p:nvPr/>
        </p:nvGrpSpPr>
        <p:grpSpPr>
          <a:xfrm>
            <a:off x="395536" y="260649"/>
            <a:ext cx="3600000" cy="6399999"/>
            <a:chOff x="395536" y="260649"/>
            <a:chExt cx="3600000" cy="6399999"/>
          </a:xfrm>
        </p:grpSpPr>
        <p:sp>
          <p:nvSpPr>
            <p:cNvPr id="7" name="Rechteck 6"/>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8" name="Rechteck 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Abgerundetes Rechteck 31"/>
          <p:cNvSpPr/>
          <p:nvPr/>
        </p:nvSpPr>
        <p:spPr>
          <a:xfrm>
            <a:off x="973141" y="5601047"/>
            <a:ext cx="2330046" cy="27622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050" dirty="0" smtClean="0">
                <a:solidFill>
                  <a:schemeClr val="accent1">
                    <a:lumMod val="75000"/>
                  </a:schemeClr>
                </a:solidFill>
                <a:latin typeface="Century" pitchFamily="18" charset="0"/>
                <a:cs typeface="Arial" charset="0"/>
              </a:rPr>
              <a:t>&lt;</a:t>
            </a:r>
            <a:r>
              <a:rPr lang="de-DE" sz="1050" dirty="0" err="1" smtClean="0">
                <a:solidFill>
                  <a:schemeClr val="accent1">
                    <a:lumMod val="75000"/>
                  </a:schemeClr>
                </a:solidFill>
                <a:latin typeface="Century" pitchFamily="18" charset="0"/>
                <a:cs typeface="Arial" charset="0"/>
              </a:rPr>
              <a:t>webcomponent</a:t>
            </a:r>
            <a:r>
              <a:rPr lang="de-DE" sz="1050" dirty="0" smtClean="0">
                <a:solidFill>
                  <a:schemeClr val="accent1">
                    <a:lumMod val="75000"/>
                  </a:schemeClr>
                </a:solidFill>
                <a:latin typeface="Century" pitchFamily="18" charset="0"/>
                <a:cs typeface="Arial" charset="0"/>
              </a:rPr>
              <a:t> </a:t>
            </a:r>
            <a:r>
              <a:rPr lang="de-DE" sz="1050" dirty="0" err="1" smtClean="0">
                <a:solidFill>
                  <a:schemeClr val="accent1">
                    <a:lumMod val="75000"/>
                  </a:schemeClr>
                </a:solidFill>
                <a:latin typeface="Century" pitchFamily="18" charset="0"/>
                <a:cs typeface="Arial" charset="0"/>
              </a:rPr>
              <a:t>url</a:t>
            </a:r>
            <a:r>
              <a:rPr lang="de-DE" sz="1050" dirty="0" smtClean="0">
                <a:solidFill>
                  <a:schemeClr val="accent1">
                    <a:lumMod val="75000"/>
                  </a:schemeClr>
                </a:solidFill>
                <a:latin typeface="Century" pitchFamily="18" charset="0"/>
                <a:cs typeface="Arial" charset="0"/>
              </a:rPr>
              <a:t>=„</a:t>
            </a:r>
            <a:r>
              <a:rPr lang="de-DE" sz="1050" dirty="0" err="1" smtClean="0">
                <a:solidFill>
                  <a:schemeClr val="accent1">
                    <a:lumMod val="75000"/>
                  </a:schemeClr>
                </a:solidFill>
                <a:latin typeface="Century" pitchFamily="18" charset="0"/>
                <a:cs typeface="Arial" charset="0"/>
              </a:rPr>
              <a:t>xyz</a:t>
            </a:r>
            <a:r>
              <a:rPr lang="de-DE" sz="1050" dirty="0" smtClean="0">
                <a:solidFill>
                  <a:schemeClr val="accent1">
                    <a:lumMod val="75000"/>
                  </a:schemeClr>
                </a:solidFill>
                <a:latin typeface="Century" pitchFamily="18" charset="0"/>
                <a:cs typeface="Arial" charset="0"/>
              </a:rPr>
              <a:t>“/&gt;</a:t>
            </a:r>
            <a:endParaRPr lang="de-CH" sz="1050" dirty="0">
              <a:solidFill>
                <a:schemeClr val="accent1">
                  <a:lumMod val="75000"/>
                </a:schemeClr>
              </a:solidFill>
              <a:latin typeface="Century" pitchFamily="18" charset="0"/>
              <a:cs typeface="Arial" charset="0"/>
            </a:endParaRPr>
          </a:p>
        </p:txBody>
      </p:sp>
      <p:sp>
        <p:nvSpPr>
          <p:cNvPr id="37" name="Rechteck 36"/>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Show what you have generated</a:t>
            </a:r>
            <a:endParaRPr lang="en-US" sz="1600" dirty="0">
              <a:solidFill>
                <a:schemeClr val="tx1">
                  <a:lumMod val="50000"/>
                  <a:lumOff val="50000"/>
                </a:schemeClr>
              </a:solidFill>
              <a:latin typeface="Calibri" pitchFamily="34" charset="0"/>
              <a:cs typeface="Arial" charset="0"/>
            </a:endParaRPr>
          </a:p>
        </p:txBody>
      </p:sp>
      <p:sp>
        <p:nvSpPr>
          <p:cNvPr id="26"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9"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1628800"/>
            <a:ext cx="3600001" cy="26475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uppieren 19"/>
          <p:cNvGrpSpPr/>
          <p:nvPr/>
        </p:nvGrpSpPr>
        <p:grpSpPr>
          <a:xfrm>
            <a:off x="405061" y="4108720"/>
            <a:ext cx="3600000" cy="1192488"/>
            <a:chOff x="405061" y="3460648"/>
            <a:chExt cx="3600000" cy="1192488"/>
          </a:xfrm>
        </p:grpSpPr>
        <p:pic>
          <p:nvPicPr>
            <p:cNvPr id="21"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Gerade Verbindung 23"/>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Rechteck 24"/>
          <p:cNvSpPr/>
          <p:nvPr/>
        </p:nvSpPr>
        <p:spPr>
          <a:xfrm>
            <a:off x="973141" y="4487204"/>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9"/>
          <p:cNvSpPr txBox="1">
            <a:spLocks noChangeArrowheads="1"/>
          </p:cNvSpPr>
          <p:nvPr/>
        </p:nvSpPr>
        <p:spPr bwMode="auto">
          <a:xfrm flipH="1">
            <a:off x="1900900" y="4221088"/>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190 €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10 €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3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855" y="4247292"/>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Rechteck 35"/>
          <p:cNvSpPr/>
          <p:nvPr/>
        </p:nvSpPr>
        <p:spPr>
          <a:xfrm>
            <a:off x="3200797" y="4247292"/>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22" y="4437112"/>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835252"/>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sp>
        <p:nvSpPr>
          <p:cNvPr id="40" name="Textfeld 7"/>
          <p:cNvSpPr txBox="1">
            <a:spLocks noChangeArrowheads="1"/>
          </p:cNvSpPr>
          <p:nvPr/>
        </p:nvSpPr>
        <p:spPr bwMode="auto">
          <a:xfrm>
            <a:off x="755577" y="973753"/>
            <a:ext cx="28989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a:solidFill>
                  <a:schemeClr val="tx1">
                    <a:lumMod val="50000"/>
                    <a:lumOff val="50000"/>
                  </a:schemeClr>
                </a:solidFill>
              </a:rPr>
              <a:t>Use the code on bottom to embed this SupeYou result in your website.</a:t>
            </a:r>
            <a:endParaRPr lang="de-CH" sz="1100" dirty="0">
              <a:solidFill>
                <a:schemeClr val="tx1">
                  <a:lumMod val="50000"/>
                  <a:lumOff val="50000"/>
                </a:schemeClr>
              </a:solidFill>
            </a:endParaRPr>
          </a:p>
        </p:txBody>
      </p:sp>
      <p:sp>
        <p:nvSpPr>
          <p:cNvPr id="3" name="Pfeil nach unten 2"/>
          <p:cNvSpPr/>
          <p:nvPr/>
        </p:nvSpPr>
        <p:spPr>
          <a:xfrm>
            <a:off x="5151939" y="4975075"/>
            <a:ext cx="3096344" cy="1528167"/>
          </a:xfrm>
          <a:prstGeom prst="down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65000"/>
                    <a:lumOff val="35000"/>
                  </a:schemeClr>
                </a:solidFill>
              </a:rPr>
              <a:t>Embed code in </a:t>
            </a:r>
            <a:r>
              <a:rPr lang="de-DE" dirty="0" err="1" smtClean="0">
                <a:solidFill>
                  <a:schemeClr val="tx1">
                    <a:lumMod val="65000"/>
                    <a:lumOff val="35000"/>
                  </a:schemeClr>
                </a:solidFill>
              </a:rPr>
              <a:t>site</a:t>
            </a:r>
            <a:endParaRPr lang="en-US" dirty="0">
              <a:solidFill>
                <a:schemeClr val="tx1">
                  <a:lumMod val="65000"/>
                  <a:lumOff val="35000"/>
                </a:schemeClr>
              </a:solidFill>
            </a:endParaRPr>
          </a:p>
        </p:txBody>
      </p:sp>
      <p:pic>
        <p:nvPicPr>
          <p:cNvPr id="27"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28" name="Wolkenförmige Legende 27"/>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Ah, thats nice. I can show what I have done for Nikolaus on my business website.</a:t>
            </a:r>
            <a:endParaRPr lang="en-US" sz="1400" dirty="0">
              <a:solidFill>
                <a:schemeClr val="tx1">
                  <a:lumMod val="65000"/>
                  <a:lumOff val="35000"/>
                </a:schemeClr>
              </a:solidFill>
            </a:endParaRPr>
          </a:p>
        </p:txBody>
      </p:sp>
      <p:grpSp>
        <p:nvGrpSpPr>
          <p:cNvPr id="30" name="Gruppieren 29"/>
          <p:cNvGrpSpPr/>
          <p:nvPr/>
        </p:nvGrpSpPr>
        <p:grpSpPr>
          <a:xfrm>
            <a:off x="1043608" y="1779302"/>
            <a:ext cx="2332831" cy="2369778"/>
            <a:chOff x="1043608" y="1145170"/>
            <a:chExt cx="2332831" cy="2369778"/>
          </a:xfrm>
        </p:grpSpPr>
        <p:sp>
          <p:nvSpPr>
            <p:cNvPr id="33" name="Textfeld 32"/>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feld 34"/>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8"/>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Tree>
    <p:extLst>
      <p:ext uri="{BB962C8B-B14F-4D97-AF65-F5344CB8AC3E}">
        <p14:creationId xmlns:p14="http://schemas.microsoft.com/office/powerpoint/2010/main" val="11233548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93" y="620688"/>
            <a:ext cx="8451406" cy="4837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feld 6"/>
          <p:cNvSpPr txBox="1"/>
          <p:nvPr/>
        </p:nvSpPr>
        <p:spPr>
          <a:xfrm>
            <a:off x="7332687" y="1359818"/>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8" name="Textfeld 7"/>
          <p:cNvSpPr txBox="1"/>
          <p:nvPr/>
        </p:nvSpPr>
        <p:spPr>
          <a:xfrm>
            <a:off x="7332687" y="2492772"/>
            <a:ext cx="1152128" cy="2923877"/>
          </a:xfrm>
          <a:prstGeom prst="rect">
            <a:avLst/>
          </a:prstGeom>
          <a:solidFill>
            <a:schemeClr val="bg1"/>
          </a:solidFill>
        </p:spPr>
        <p:txBody>
          <a:bodyPr wrap="square" rtlCol="0">
            <a:spAutoFit/>
          </a:bodyPr>
          <a:lstStyle/>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r>
              <a:rPr lang="de-DE" sz="1100" b="1" dirty="0" smtClean="0">
                <a:solidFill>
                  <a:schemeClr val="tx1">
                    <a:lumMod val="65000"/>
                    <a:lumOff val="35000"/>
                  </a:schemeClr>
                </a:solidFill>
              </a:rPr>
              <a:t>Our CSR-</a:t>
            </a:r>
            <a:r>
              <a:rPr lang="de-DE" sz="1100" b="1" dirty="0" err="1" smtClean="0">
                <a:solidFill>
                  <a:schemeClr val="tx1">
                    <a:lumMod val="65000"/>
                    <a:lumOff val="35000"/>
                  </a:schemeClr>
                </a:solidFill>
              </a:rPr>
              <a:t>Contribution</a:t>
            </a:r>
            <a:endParaRPr lang="de-DE" sz="1100" b="1"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400" dirty="0" smtClean="0">
              <a:solidFill>
                <a:schemeClr val="tx1">
                  <a:lumMod val="65000"/>
                  <a:lumOff val="35000"/>
                </a:schemeClr>
              </a:solidFill>
            </a:endParaRPr>
          </a:p>
          <a:p>
            <a:pPr algn="ctr"/>
            <a:endParaRPr lang="de-DE" sz="1600" dirty="0">
              <a:solidFill>
                <a:schemeClr val="tx1">
                  <a:lumMod val="65000"/>
                  <a:lumOff val="35000"/>
                </a:schemeClr>
              </a:solidFill>
            </a:endParaRPr>
          </a:p>
          <a:p>
            <a:pPr algn="ctr"/>
            <a:r>
              <a:rPr lang="de-DE" sz="2000" dirty="0" smtClean="0">
                <a:solidFill>
                  <a:schemeClr val="tx1">
                    <a:lumMod val="65000"/>
                    <a:lumOff val="35000"/>
                  </a:schemeClr>
                </a:solidFill>
              </a:rPr>
              <a:t> </a:t>
            </a:r>
          </a:p>
        </p:txBody>
      </p:sp>
      <p:sp>
        <p:nvSpPr>
          <p:cNvPr id="6" name="Abgerundete rechteckige Legende 5"/>
          <p:cNvSpPr/>
          <p:nvPr/>
        </p:nvSpPr>
        <p:spPr>
          <a:xfrm>
            <a:off x="2483768" y="5529277"/>
            <a:ext cx="4320480" cy="1140083"/>
          </a:xfrm>
          <a:prstGeom prst="wedgeRoundRectCallout">
            <a:avLst>
              <a:gd name="adj1" fmla="val -14788"/>
              <a:gd name="adj2" fmla="val -13821"/>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dirty="0" smtClean="0">
                <a:solidFill>
                  <a:schemeClr val="tx1">
                    <a:lumMod val="65000"/>
                    <a:lumOff val="35000"/>
                  </a:schemeClr>
                </a:solidFill>
              </a:rPr>
              <a:t>The </a:t>
            </a:r>
            <a:r>
              <a:rPr lang="de-DE" dirty="0" err="1" smtClean="0">
                <a:solidFill>
                  <a:schemeClr val="tx1">
                    <a:lumMod val="65000"/>
                    <a:lumOff val="35000"/>
                  </a:schemeClr>
                </a:solidFill>
              </a:rPr>
              <a:t>sum</a:t>
            </a:r>
            <a:r>
              <a:rPr lang="de-DE" dirty="0" smtClean="0">
                <a:solidFill>
                  <a:schemeClr val="tx1">
                    <a:lumMod val="65000"/>
                    <a:lumOff val="35000"/>
                  </a:schemeClr>
                </a:solidFill>
              </a:rPr>
              <a:t> of </a:t>
            </a:r>
            <a:r>
              <a:rPr lang="de-DE" dirty="0" err="1" smtClean="0">
                <a:solidFill>
                  <a:schemeClr val="tx1">
                    <a:lumMod val="65000"/>
                    <a:lumOff val="35000"/>
                  </a:schemeClr>
                </a:solidFill>
              </a:rPr>
              <a:t>generated</a:t>
            </a:r>
            <a:r>
              <a:rPr lang="de-DE" dirty="0" smtClean="0">
                <a:solidFill>
                  <a:schemeClr val="tx1">
                    <a:lumMod val="65000"/>
                    <a:lumOff val="35000"/>
                  </a:schemeClr>
                </a:solidFill>
              </a:rPr>
              <a:t> money is </a:t>
            </a:r>
            <a:r>
              <a:rPr lang="de-DE" dirty="0" err="1" smtClean="0">
                <a:solidFill>
                  <a:schemeClr val="tx1">
                    <a:lumMod val="65000"/>
                    <a:lumOff val="35000"/>
                  </a:schemeClr>
                </a:solidFill>
              </a:rPr>
              <a:t>constantly</a:t>
            </a:r>
            <a:r>
              <a:rPr lang="de-DE" dirty="0" smtClean="0">
                <a:solidFill>
                  <a:schemeClr val="tx1">
                    <a:lumMod val="65000"/>
                    <a:lumOff val="35000"/>
                  </a:schemeClr>
                </a:solidFill>
              </a:rPr>
              <a:t> updated.</a:t>
            </a:r>
          </a:p>
          <a:p>
            <a:r>
              <a:rPr lang="de-DE" dirty="0" smtClean="0">
                <a:solidFill>
                  <a:schemeClr val="tx1">
                    <a:lumMod val="65000"/>
                    <a:lumOff val="35000"/>
                  </a:schemeClr>
                </a:solidFill>
              </a:rPr>
              <a:t>If someone clicks, the one will be </a:t>
            </a:r>
            <a:r>
              <a:rPr lang="de-DE" dirty="0" err="1" smtClean="0">
                <a:solidFill>
                  <a:schemeClr val="tx1">
                    <a:lumMod val="65000"/>
                    <a:lumOff val="35000"/>
                  </a:schemeClr>
                </a:solidFill>
              </a:rPr>
              <a:t>added</a:t>
            </a:r>
            <a:r>
              <a:rPr lang="de-DE" dirty="0" smtClean="0">
                <a:solidFill>
                  <a:schemeClr val="tx1">
                    <a:lumMod val="65000"/>
                    <a:lumOff val="35000"/>
                  </a:schemeClr>
                </a:solidFill>
              </a:rPr>
              <a:t> to  Markus </a:t>
            </a:r>
            <a:r>
              <a:rPr lang="de-DE" dirty="0" err="1" smtClean="0">
                <a:solidFill>
                  <a:schemeClr val="tx1">
                    <a:lumMod val="65000"/>
                    <a:lumOff val="35000"/>
                  </a:schemeClr>
                </a:solidFill>
              </a:rPr>
              <a:t>invitated</a:t>
            </a:r>
            <a:r>
              <a:rPr lang="de-DE" dirty="0" smtClean="0">
                <a:solidFill>
                  <a:schemeClr val="tx1">
                    <a:lumMod val="65000"/>
                    <a:lumOff val="35000"/>
                  </a:schemeClr>
                </a:solidFill>
              </a:rPr>
              <a:t> supporter.</a:t>
            </a:r>
            <a:endParaRPr lang="en-US" dirty="0">
              <a:solidFill>
                <a:schemeClr val="tx1">
                  <a:lumMod val="65000"/>
                  <a:lumOff val="35000"/>
                </a:schemeClr>
              </a:solidFill>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235" y="4005064"/>
            <a:ext cx="883573" cy="1181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6756623" y="3068959"/>
            <a:ext cx="2232248" cy="26642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088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uppieren 43"/>
          <p:cNvGrpSpPr/>
          <p:nvPr/>
        </p:nvGrpSpPr>
        <p:grpSpPr>
          <a:xfrm>
            <a:off x="395536" y="260649"/>
            <a:ext cx="3600000" cy="6399999"/>
            <a:chOff x="395536" y="260649"/>
            <a:chExt cx="3600000" cy="6399999"/>
          </a:xfrm>
        </p:grpSpPr>
        <p:sp>
          <p:nvSpPr>
            <p:cNvPr id="45" name="Rechteck 44"/>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47" name="Textfeld 46"/>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48" name="Rechteck 47"/>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hteck 53"/>
          <p:cNvSpPr/>
          <p:nvPr/>
        </p:nvSpPr>
        <p:spPr>
          <a:xfrm>
            <a:off x="398418" y="532774"/>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smtClean="0">
                <a:solidFill>
                  <a:schemeClr val="tx1">
                    <a:lumMod val="50000"/>
                    <a:lumOff val="50000"/>
                  </a:schemeClr>
                </a:solidFill>
                <a:latin typeface="Calibri" pitchFamily="34" charset="0"/>
                <a:cs typeface="Arial" charset="0"/>
              </a:rPr>
              <a:t>Video Nikolaus Teixeira</a:t>
            </a:r>
            <a:endParaRPr lang="en-US" sz="1600" dirty="0">
              <a:solidFill>
                <a:schemeClr val="tx1">
                  <a:lumMod val="50000"/>
                  <a:lumOff val="50000"/>
                </a:schemeClr>
              </a:solidFill>
              <a:latin typeface="Calibri" pitchFamily="34" charset="0"/>
              <a:cs typeface="Arial" charset="0"/>
            </a:endParaRPr>
          </a:p>
        </p:txBody>
      </p:sp>
      <p:sp>
        <p:nvSpPr>
          <p:cNvPr id="55" name="Textfeld 7"/>
          <p:cNvSpPr txBox="1">
            <a:spLocks noChangeArrowheads="1"/>
          </p:cNvSpPr>
          <p:nvPr/>
        </p:nvSpPr>
        <p:spPr bwMode="auto">
          <a:xfrm>
            <a:off x="3696621" y="529224"/>
            <a:ext cx="2889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1200" dirty="0">
                <a:solidFill>
                  <a:schemeClr val="tx1">
                    <a:lumMod val="50000"/>
                    <a:lumOff val="50000"/>
                  </a:schemeClr>
                </a:solidFill>
              </a:rPr>
              <a:t>X</a:t>
            </a:r>
            <a:endParaRPr lang="de-CH" sz="900" dirty="0" smtClean="0">
              <a:solidFill>
                <a:schemeClr val="tx1">
                  <a:lumMod val="50000"/>
                  <a:lumOff val="50000"/>
                </a:schemeClr>
              </a:solidFill>
            </a:endParaRPr>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20239"/>
            <a:ext cx="3588420" cy="2033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Abgerundete rechteckige Legende 16"/>
          <p:cNvSpPr/>
          <p:nvPr/>
        </p:nvSpPr>
        <p:spPr>
          <a:xfrm>
            <a:off x="4716016" y="541774"/>
            <a:ext cx="4248472" cy="5335498"/>
          </a:xfrm>
          <a:prstGeom prst="wedgeRoundRectCallout">
            <a:avLst>
              <a:gd name="adj1" fmla="val -101199"/>
              <a:gd name="adj2" fmla="val -3442"/>
              <a:gd name="adj3" fmla="val 1666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Hallo, </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mein Name ist Nikolaus Teixeira. </a:t>
            </a:r>
          </a:p>
          <a:p>
            <a:endParaRPr lang="de-DE" sz="1400" dirty="0">
              <a:solidFill>
                <a:schemeClr val="tx1">
                  <a:lumMod val="65000"/>
                  <a:lumOff val="35000"/>
                </a:schemeClr>
              </a:solidFill>
            </a:endParaRPr>
          </a:p>
          <a:p>
            <a:r>
              <a:rPr lang="de-DE" sz="1400" dirty="0" smtClean="0">
                <a:solidFill>
                  <a:schemeClr val="tx1">
                    <a:lumMod val="65000"/>
                    <a:lumOff val="35000"/>
                  </a:schemeClr>
                </a:solidFill>
              </a:rPr>
              <a:t>Meine Mission ist es Flüchtlingen zu helfen. Dafür betreue und entwickle ich mit meinem Team die Seite willkommen-in.de. Mit der Seite wird die unglaubliche Hilfsbereitschaft aus der Bevölkerung für Flüchtlinge an die richtigen Stellen gebracht. Für weitere Informationen klickt einfach den Link unten.</a:t>
            </a:r>
          </a:p>
          <a:p>
            <a:endParaRPr lang="en-US" sz="1400" dirty="0" smtClean="0">
              <a:solidFill>
                <a:schemeClr val="tx1">
                  <a:lumMod val="65000"/>
                  <a:lumOff val="35000"/>
                </a:schemeClr>
              </a:solidFill>
            </a:endParaRPr>
          </a:p>
          <a:p>
            <a:r>
              <a:rPr lang="de-DE" sz="1400" dirty="0" smtClean="0">
                <a:solidFill>
                  <a:schemeClr val="tx1">
                    <a:lumMod val="65000"/>
                    <a:lumOff val="35000"/>
                  </a:schemeClr>
                </a:solidFill>
              </a:rPr>
              <a:t>Um die Seite weiter zu betreuen braucht mein Team Deine Unterstützung. Ein Euro/Monat und eine persönliche Einladung an einige Deiner Freunde würden uns helfen mit 100% bei der Sache zu bleiben.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Ich garantiere persönlich, dass alle Spenden gemäß meiner Mission eingesetzt werden und werde die Verwendung detailliert veröffentlichen.</a:t>
            </a:r>
          </a:p>
          <a:p>
            <a:endParaRPr lang="de-DE" sz="1400" dirty="0" smtClean="0">
              <a:solidFill>
                <a:schemeClr val="tx1">
                  <a:lumMod val="65000"/>
                  <a:lumOff val="35000"/>
                </a:schemeClr>
              </a:solidFill>
            </a:endParaRPr>
          </a:p>
          <a:p>
            <a:r>
              <a:rPr lang="de-DE" sz="1400" dirty="0" smtClean="0">
                <a:solidFill>
                  <a:schemeClr val="tx1">
                    <a:lumMod val="65000"/>
                    <a:lumOff val="35000"/>
                  </a:schemeClr>
                </a:solidFill>
              </a:rPr>
              <a:t>Vielen Dank!</a:t>
            </a:r>
          </a:p>
        </p:txBody>
      </p:sp>
    </p:spTree>
    <p:extLst>
      <p:ext uri="{BB962C8B-B14F-4D97-AF65-F5344CB8AC3E}">
        <p14:creationId xmlns:p14="http://schemas.microsoft.com/office/powerpoint/2010/main" val="2650568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5935" y="5645342"/>
            <a:ext cx="3592957"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This is probably the info link Nikolaus was talking about. Lets see.</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feil nach rechts 33"/>
          <p:cNvSpPr/>
          <p:nvPr/>
        </p:nvSpPr>
        <p:spPr>
          <a:xfrm flipH="1">
            <a:off x="3044378" y="2636912"/>
            <a:ext cx="1383606"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lumMod val="65000"/>
                    <a:lumOff val="35000"/>
                  </a:schemeClr>
                </a:solidFill>
              </a:rPr>
              <a:t>Touch</a:t>
            </a:r>
            <a:endParaRPr lang="en-US" dirty="0">
              <a:solidFill>
                <a:schemeClr val="tx1">
                  <a:lumMod val="65000"/>
                  <a:lumOff val="35000"/>
                </a:schemeClr>
              </a:solidFill>
            </a:endParaRPr>
          </a:p>
        </p:txBody>
      </p:sp>
    </p:spTree>
    <p:extLst>
      <p:ext uri="{BB962C8B-B14F-4D97-AF65-F5344CB8AC3E}">
        <p14:creationId xmlns:p14="http://schemas.microsoft.com/office/powerpoint/2010/main" val="31956414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968"/>
          <a:stretch/>
        </p:blipFill>
        <p:spPr bwMode="auto">
          <a:xfrm>
            <a:off x="59626" y="476672"/>
            <a:ext cx="9025888" cy="480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hteck 15"/>
          <p:cNvSpPr/>
          <p:nvPr/>
        </p:nvSpPr>
        <p:spPr>
          <a:xfrm>
            <a:off x="539552" y="1332012"/>
            <a:ext cx="6624736" cy="3033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rtlCol="0" anchor="t" anchorCtr="0"/>
          <a:lstStyle/>
          <a:p>
            <a:pPr algn="just"/>
            <a:r>
              <a:rPr lang="de-DE" sz="1200" dirty="0" smtClean="0">
                <a:solidFill>
                  <a:schemeClr val="tx1">
                    <a:lumMod val="50000"/>
                    <a:lumOff val="50000"/>
                  </a:schemeClr>
                </a:solidFill>
              </a:rPr>
              <a:t>Spende ans Team</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sind das Team, dass diese Seite aufgebaut hat. Ohne Eure Unterstützung müssen wir unser Engagement trotz riesiger </a:t>
            </a:r>
            <a:r>
              <a:rPr lang="de-DE" sz="1200" u="sng" dirty="0" smtClean="0">
                <a:solidFill>
                  <a:srgbClr val="0066CC"/>
                </a:solidFill>
              </a:rPr>
              <a:t>Erfolge</a:t>
            </a:r>
            <a:r>
              <a:rPr lang="de-DE" sz="1200" dirty="0" smtClean="0">
                <a:solidFill>
                  <a:srgbClr val="0066CC"/>
                </a:solidFill>
              </a:rPr>
              <a:t> </a:t>
            </a:r>
            <a:r>
              <a:rPr lang="de-DE" sz="1200" dirty="0" smtClean="0">
                <a:solidFill>
                  <a:schemeClr val="tx1">
                    <a:lumMod val="50000"/>
                    <a:lumOff val="50000"/>
                  </a:schemeClr>
                </a:solidFill>
              </a:rPr>
              <a:t>bald einstellen. Bitte benutzt die SupeYou-</a:t>
            </a:r>
            <a:r>
              <a:rPr lang="de-DE" sz="1200" dirty="0" err="1" smtClean="0">
                <a:solidFill>
                  <a:schemeClr val="tx1">
                    <a:lumMod val="50000"/>
                    <a:lumOff val="50000"/>
                  </a:schemeClr>
                </a:solidFill>
              </a:rPr>
              <a:t>HeroCards</a:t>
            </a:r>
            <a:r>
              <a:rPr lang="de-DE" sz="1200" dirty="0" smtClean="0">
                <a:solidFill>
                  <a:schemeClr val="tx1">
                    <a:lumMod val="50000"/>
                    <a:lumOff val="50000"/>
                  </a:schemeClr>
                </a:solidFill>
              </a:rPr>
              <a:t> unten, um uns zu helfen und Eure Freunde zum Helfen aufzurufen. </a:t>
            </a:r>
          </a:p>
          <a:p>
            <a:pPr algn="just"/>
            <a:endParaRPr lang="de-DE" sz="1200" dirty="0">
              <a:solidFill>
                <a:schemeClr val="tx1">
                  <a:lumMod val="50000"/>
                  <a:lumOff val="50000"/>
                </a:schemeClr>
              </a:solidFill>
            </a:endParaRPr>
          </a:p>
          <a:p>
            <a:pPr algn="just"/>
            <a:r>
              <a:rPr lang="de-DE" sz="1200" dirty="0" smtClean="0">
                <a:solidFill>
                  <a:schemeClr val="tx1">
                    <a:lumMod val="50000"/>
                    <a:lumOff val="50000"/>
                  </a:schemeClr>
                </a:solidFill>
              </a:rPr>
              <a:t>Wir garantieren über jeden eingesammelten Euro </a:t>
            </a:r>
            <a:r>
              <a:rPr lang="de-DE" sz="1200" u="sng" dirty="0">
                <a:solidFill>
                  <a:srgbClr val="0066CC"/>
                </a:solidFill>
              </a:rPr>
              <a:t>Rechenschaft abzulegen</a:t>
            </a:r>
            <a:r>
              <a:rPr lang="de-DE" sz="1200" dirty="0" smtClean="0">
                <a:solidFill>
                  <a:schemeClr val="tx1">
                    <a:lumMod val="50000"/>
                    <a:lumOff val="50000"/>
                  </a:schemeClr>
                </a:solidFill>
              </a:rPr>
              <a:t> und jeden Euro für willkommen-in.de einzusetzen. Überflüssiges Geld leiten wir an Hilfsorganisationen für Flüchtlinge weiter. Es spielt keine Rolle an welches Teammitglied eine Spende geht. Wir arbeiten als Team und entscheiden gemeinsam wie das Geld am besten eingesetzt wird.</a:t>
            </a:r>
            <a:endParaRPr lang="en-US" sz="1200" dirty="0">
              <a:solidFill>
                <a:schemeClr val="tx1">
                  <a:lumMod val="50000"/>
                  <a:lumOff val="50000"/>
                </a:schemeClr>
              </a:solidFill>
            </a:endParaRP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84984"/>
            <a:ext cx="1891308" cy="1632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454" y="3343980"/>
            <a:ext cx="1650226" cy="1566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317360"/>
            <a:ext cx="1802485" cy="156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feld 1"/>
          <p:cNvSpPr txBox="1"/>
          <p:nvPr/>
        </p:nvSpPr>
        <p:spPr>
          <a:xfrm>
            <a:off x="1195244" y="4581128"/>
            <a:ext cx="861133" cy="338554"/>
          </a:xfrm>
          <a:prstGeom prst="rect">
            <a:avLst/>
          </a:prstGeom>
          <a:noFill/>
        </p:spPr>
        <p:txBody>
          <a:bodyPr wrap="none" rtlCol="0">
            <a:spAutoFit/>
          </a:bodyPr>
          <a:lstStyle/>
          <a:p>
            <a:r>
              <a:rPr lang="de-DE" sz="1600" dirty="0" smtClean="0">
                <a:solidFill>
                  <a:schemeClr val="tx1">
                    <a:lumMod val="50000"/>
                    <a:lumOff val="50000"/>
                  </a:schemeClr>
                </a:solidFill>
              </a:rPr>
              <a:t>20.439€</a:t>
            </a:r>
            <a:endParaRPr lang="en-US" sz="1600" dirty="0">
              <a:solidFill>
                <a:schemeClr val="tx1">
                  <a:lumMod val="50000"/>
                  <a:lumOff val="50000"/>
                </a:schemeClr>
              </a:solidFill>
            </a:endParaRPr>
          </a:p>
        </p:txBody>
      </p:sp>
      <p:sp>
        <p:nvSpPr>
          <p:cNvPr id="8" name="Textfeld 7"/>
          <p:cNvSpPr txBox="1"/>
          <p:nvPr/>
        </p:nvSpPr>
        <p:spPr>
          <a:xfrm>
            <a:off x="3062795" y="4581128"/>
            <a:ext cx="965329" cy="338554"/>
          </a:xfrm>
          <a:prstGeom prst="rect">
            <a:avLst/>
          </a:prstGeom>
          <a:noFill/>
        </p:spPr>
        <p:txBody>
          <a:bodyPr wrap="none" rtlCol="0">
            <a:spAutoFit/>
          </a:bodyPr>
          <a:lstStyle/>
          <a:p>
            <a:r>
              <a:rPr lang="de-DE" sz="1600" dirty="0" smtClean="0">
                <a:solidFill>
                  <a:schemeClr val="tx1">
                    <a:lumMod val="50000"/>
                    <a:lumOff val="50000"/>
                  </a:schemeClr>
                </a:solidFill>
              </a:rPr>
              <a:t>105.897€</a:t>
            </a:r>
            <a:endParaRPr lang="en-US" sz="1600" dirty="0">
              <a:solidFill>
                <a:schemeClr val="tx1">
                  <a:lumMod val="50000"/>
                  <a:lumOff val="50000"/>
                </a:schemeClr>
              </a:solidFill>
            </a:endParaRPr>
          </a:p>
        </p:txBody>
      </p:sp>
      <p:sp>
        <p:nvSpPr>
          <p:cNvPr id="9" name="Textfeld 8"/>
          <p:cNvSpPr txBox="1"/>
          <p:nvPr/>
        </p:nvSpPr>
        <p:spPr>
          <a:xfrm>
            <a:off x="4967190" y="4547220"/>
            <a:ext cx="756938" cy="338554"/>
          </a:xfrm>
          <a:prstGeom prst="rect">
            <a:avLst/>
          </a:prstGeom>
          <a:noFill/>
        </p:spPr>
        <p:txBody>
          <a:bodyPr wrap="none" rtlCol="0">
            <a:spAutoFit/>
          </a:bodyPr>
          <a:lstStyle/>
          <a:p>
            <a:r>
              <a:rPr lang="de-DE" sz="1600" dirty="0" smtClean="0">
                <a:solidFill>
                  <a:schemeClr val="tx1">
                    <a:lumMod val="50000"/>
                    <a:lumOff val="50000"/>
                  </a:schemeClr>
                </a:solidFill>
              </a:rPr>
              <a:t>5.294€</a:t>
            </a:r>
            <a:endParaRPr lang="en-US" sz="1600" dirty="0">
              <a:solidFill>
                <a:schemeClr val="tx1">
                  <a:lumMod val="50000"/>
                  <a:lumOff val="50000"/>
                </a:schemeClr>
              </a:solidFill>
            </a:endParaRPr>
          </a:p>
        </p:txBody>
      </p:sp>
      <p:sp>
        <p:nvSpPr>
          <p:cNvPr id="10" name="Pfeil nach rechts 9"/>
          <p:cNvSpPr/>
          <p:nvPr/>
        </p:nvSpPr>
        <p:spPr>
          <a:xfrm flipH="1">
            <a:off x="5220072" y="5733256"/>
            <a:ext cx="2268252"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lumMod val="50000"/>
                    <a:lumOff val="50000"/>
                  </a:schemeClr>
                </a:solidFill>
              </a:rPr>
              <a:t>Press Back button</a:t>
            </a:r>
            <a:endParaRPr lang="en-US" dirty="0">
              <a:solidFill>
                <a:schemeClr val="tx1">
                  <a:lumMod val="50000"/>
                  <a:lumOff val="50000"/>
                </a:schemeClr>
              </a:solidFill>
            </a:endParaRPr>
          </a:p>
        </p:txBody>
      </p:sp>
      <p:pic>
        <p:nvPicPr>
          <p:cNvPr id="11"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9615" y="5013176"/>
            <a:ext cx="702825" cy="14199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p:cNvSpPr txBox="1"/>
          <p:nvPr/>
        </p:nvSpPr>
        <p:spPr>
          <a:xfrm>
            <a:off x="7847037" y="6439848"/>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13" name="Wolkenförmige Legende 12"/>
          <p:cNvSpPr/>
          <p:nvPr/>
        </p:nvSpPr>
        <p:spPr>
          <a:xfrm>
            <a:off x="7236296" y="4127028"/>
            <a:ext cx="1728192" cy="887711"/>
          </a:xfrm>
          <a:prstGeom prst="cloudCallout">
            <a:avLst>
              <a:gd name="adj1" fmla="val -10909"/>
              <a:gd name="adj2" fmla="val 61537"/>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solidFill>
                  <a:schemeClr val="tx1">
                    <a:lumMod val="65000"/>
                    <a:lumOff val="35000"/>
                  </a:schemeClr>
                </a:solidFill>
              </a:rPr>
              <a:t>Makes sense to me.</a:t>
            </a:r>
            <a:endParaRPr lang="en-US" sz="1400" dirty="0">
              <a:solidFill>
                <a:schemeClr val="tx1">
                  <a:lumMod val="65000"/>
                  <a:lumOff val="35000"/>
                </a:schemeClr>
              </a:solidFill>
            </a:endParaRPr>
          </a:p>
        </p:txBody>
      </p:sp>
    </p:spTree>
    <p:extLst>
      <p:ext uri="{BB962C8B-B14F-4D97-AF65-F5344CB8AC3E}">
        <p14:creationId xmlns:p14="http://schemas.microsoft.com/office/powerpoint/2010/main" val="700448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536" b="35097"/>
          <a:stretch/>
        </p:blipFill>
        <p:spPr bwMode="auto">
          <a:xfrm>
            <a:off x="405060" y="980728"/>
            <a:ext cx="3600001" cy="26475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2" name="Abgerundetes Rechteck 1"/>
          <p:cNvSpPr/>
          <p:nvPr/>
        </p:nvSpPr>
        <p:spPr>
          <a:xfrm>
            <a:off x="918273" y="5179661"/>
            <a:ext cx="2560290" cy="290561"/>
          </a:xfrm>
          <a:prstGeom prst="roundRect">
            <a:avLst>
              <a:gd name="adj" fmla="val 32893"/>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smtClean="0"/>
              <a:t>Invite friends</a:t>
            </a:r>
            <a:endParaRPr lang="en-US" sz="1400" dirty="0"/>
          </a:p>
        </p:txBody>
      </p:sp>
      <p:sp>
        <p:nvSpPr>
          <p:cNvPr id="19" name="Pfeil nach rechts 18"/>
          <p:cNvSpPr/>
          <p:nvPr/>
        </p:nvSpPr>
        <p:spPr>
          <a:xfrm rot="5400000">
            <a:off x="4031940" y="5118511"/>
            <a:ext cx="1512168"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p:cNvSpPr txBox="1"/>
          <p:nvPr/>
        </p:nvSpPr>
        <p:spPr>
          <a:xfrm>
            <a:off x="5148063" y="5109219"/>
            <a:ext cx="1295739" cy="369332"/>
          </a:xfrm>
          <a:prstGeom prst="rect">
            <a:avLst/>
          </a:prstGeom>
          <a:noFill/>
        </p:spPr>
        <p:txBody>
          <a:bodyPr wrap="none" rtlCol="0">
            <a:spAutoFit/>
          </a:bodyPr>
          <a:lstStyle/>
          <a:p>
            <a:r>
              <a:rPr lang="de-DE" dirty="0" smtClean="0"/>
              <a:t>Scroll Down</a:t>
            </a:r>
            <a:endParaRPr lang="en-US" dirty="0"/>
          </a:p>
        </p:txBody>
      </p:sp>
      <p:sp>
        <p:nvSpPr>
          <p:cNvPr id="9" name="Rechteck 8"/>
          <p:cNvSpPr/>
          <p:nvPr/>
        </p:nvSpPr>
        <p:spPr>
          <a:xfrm>
            <a:off x="5004048" y="1296339"/>
            <a:ext cx="3600000" cy="60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20"/>
          <p:cNvSpPr/>
          <p:nvPr/>
        </p:nvSpPr>
        <p:spPr>
          <a:xfrm>
            <a:off x="398418" y="5645342"/>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pic>
        <p:nvPicPr>
          <p:cNvPr id="41" name="Picture 8" descr="Bildergebnis für donate butt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934" t="50000" r="10149"/>
          <a:stretch/>
        </p:blipFill>
        <p:spPr bwMode="auto">
          <a:xfrm>
            <a:off x="1746947" y="4722615"/>
            <a:ext cx="808829" cy="27286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p:cNvGrpSpPr/>
          <p:nvPr/>
        </p:nvGrpSpPr>
        <p:grpSpPr>
          <a:xfrm>
            <a:off x="405061" y="3460648"/>
            <a:ext cx="3600000" cy="1192488"/>
            <a:chOff x="405061" y="3460648"/>
            <a:chExt cx="3600000" cy="1192488"/>
          </a:xfrm>
        </p:grpSpPr>
        <p:pic>
          <p:nvPicPr>
            <p:cNvPr id="36"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401" b="69152"/>
            <a:stretch/>
          </p:blipFill>
          <p:spPr bwMode="auto">
            <a:xfrm>
              <a:off x="405061" y="3718283"/>
              <a:ext cx="3600000" cy="476656"/>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4022" b="35098"/>
            <a:stretch/>
          </p:blipFill>
          <p:spPr bwMode="auto">
            <a:xfrm>
              <a:off x="405061" y="3956760"/>
              <a:ext cx="3600000" cy="6963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0869" b="37243"/>
            <a:stretch/>
          </p:blipFill>
          <p:spPr bwMode="auto">
            <a:xfrm>
              <a:off x="405061" y="3460648"/>
              <a:ext cx="3600000" cy="3784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rade Verbindung 10"/>
            <p:cNvCxnSpPr/>
            <p:nvPr/>
          </p:nvCxnSpPr>
          <p:spPr>
            <a:xfrm>
              <a:off x="918273" y="3573016"/>
              <a:ext cx="2560290" cy="0"/>
            </a:xfrm>
            <a:prstGeom prst="line">
              <a:avLst/>
            </a:prstGeom>
            <a:ln>
              <a:solidFill>
                <a:schemeClr val="bg1">
                  <a:lumMod val="8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7" name="Rechteck 36"/>
          <p:cNvSpPr/>
          <p:nvPr/>
        </p:nvSpPr>
        <p:spPr>
          <a:xfrm>
            <a:off x="973141" y="3839132"/>
            <a:ext cx="2456256" cy="6660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feld 29"/>
          <p:cNvSpPr txBox="1">
            <a:spLocks noChangeArrowheads="1"/>
          </p:cNvSpPr>
          <p:nvPr/>
        </p:nvSpPr>
        <p:spPr bwMode="auto">
          <a:xfrm flipH="1">
            <a:off x="1900900" y="3573016"/>
            <a:ext cx="142684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de-DE" sz="2400" b="1" dirty="0" smtClean="0">
                <a:solidFill>
                  <a:schemeClr val="tx1">
                    <a:lumMod val="50000"/>
                    <a:lumOff val="50000"/>
                  </a:schemeClr>
                </a:solidFill>
              </a:rPr>
              <a:t>0 €</a:t>
            </a:r>
            <a:r>
              <a:rPr lang="de-DE" sz="2000" dirty="0" smtClean="0">
                <a:solidFill>
                  <a:schemeClr val="tx1">
                    <a:lumMod val="50000"/>
                    <a:lumOff val="50000"/>
                  </a:schemeClr>
                </a:solidFill>
              </a:rPr>
              <a:t> </a:t>
            </a:r>
          </a:p>
          <a:p>
            <a:pPr eaLnBrk="1" hangingPunct="1">
              <a:defRPr/>
            </a:pPr>
            <a:r>
              <a:rPr lang="de-DE" sz="1100" dirty="0" smtClean="0">
                <a:solidFill>
                  <a:schemeClr val="tx1">
                    <a:lumMod val="50000"/>
                    <a:lumOff val="50000"/>
                  </a:schemeClr>
                </a:solidFill>
              </a:rPr>
              <a:t>Generated by you.</a:t>
            </a:r>
          </a:p>
          <a:p>
            <a:pPr eaLnBrk="1" hangingPunct="1">
              <a:defRPr/>
            </a:pPr>
            <a:r>
              <a:rPr lang="de-DE" sz="1100" dirty="0" smtClean="0">
                <a:solidFill>
                  <a:schemeClr val="tx1">
                    <a:lumMod val="50000"/>
                    <a:lumOff val="50000"/>
                  </a:schemeClr>
                </a:solidFill>
              </a:rPr>
              <a:t>0 €</a:t>
            </a:r>
          </a:p>
          <a:p>
            <a:pPr eaLnBrk="1" hangingPunct="1">
              <a:defRPr/>
            </a:pPr>
            <a:r>
              <a:rPr lang="de-DE" sz="1100" dirty="0" smtClean="0">
                <a:solidFill>
                  <a:schemeClr val="tx1">
                    <a:lumMod val="50000"/>
                    <a:lumOff val="50000"/>
                  </a:schemeClr>
                </a:solidFill>
              </a:rPr>
              <a:t>Dontated by you.</a:t>
            </a:r>
          </a:p>
          <a:p>
            <a:pPr eaLnBrk="1" hangingPunct="1">
              <a:defRPr/>
            </a:pPr>
            <a:endParaRPr lang="de-CH" sz="1100" u="sng" dirty="0">
              <a:solidFill>
                <a:schemeClr val="tx2">
                  <a:lumMod val="60000"/>
                  <a:lumOff val="40000"/>
                </a:schemeClr>
              </a:solidFill>
            </a:endParaRPr>
          </a:p>
        </p:txBody>
      </p:sp>
      <p:pic>
        <p:nvPicPr>
          <p:cNvPr id="1126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3855" y="3599220"/>
            <a:ext cx="276225"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Rechteck 42"/>
          <p:cNvSpPr/>
          <p:nvPr/>
        </p:nvSpPr>
        <p:spPr>
          <a:xfrm>
            <a:off x="3200797" y="3599220"/>
            <a:ext cx="228600" cy="23991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CH"/>
          </a:p>
        </p:txBody>
      </p:sp>
      <p:pic>
        <p:nvPicPr>
          <p:cNvPr id="3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622" y="3789040"/>
            <a:ext cx="4000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Textfeld 99"/>
          <p:cNvSpPr txBox="1">
            <a:spLocks noChangeArrowheads="1"/>
          </p:cNvSpPr>
          <p:nvPr/>
        </p:nvSpPr>
        <p:spPr bwMode="auto">
          <a:xfrm>
            <a:off x="1254950" y="4187180"/>
            <a:ext cx="3626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900" dirty="0" smtClean="0">
                <a:solidFill>
                  <a:schemeClr val="tx1">
                    <a:lumMod val="50000"/>
                    <a:lumOff val="50000"/>
                  </a:schemeClr>
                </a:solidFill>
              </a:rPr>
              <a:t>You</a:t>
            </a:r>
            <a:endParaRPr lang="de-CH" sz="900" dirty="0" smtClean="0">
              <a:solidFill>
                <a:schemeClr val="tx1">
                  <a:lumMod val="50000"/>
                  <a:lumOff val="50000"/>
                </a:schemeClr>
              </a:solidFill>
            </a:endParaRPr>
          </a:p>
        </p:txBody>
      </p:sp>
      <p:pic>
        <p:nvPicPr>
          <p:cNvPr id="1026" name="Picture 2" descr="Bildergebnis für user with mobi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0" name="Wolkenförmige Legende 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Sounds all good</a:t>
            </a:r>
            <a:r>
              <a:rPr lang="de-DE" sz="1400" dirty="0">
                <a:solidFill>
                  <a:schemeClr val="tx1">
                    <a:lumMod val="65000"/>
                    <a:lumOff val="35000"/>
                  </a:schemeClr>
                </a:solidFill>
              </a:rPr>
              <a:t>!</a:t>
            </a:r>
            <a:r>
              <a:rPr lang="de-DE" sz="1400" dirty="0" smtClean="0">
                <a:solidFill>
                  <a:schemeClr val="tx1">
                    <a:lumMod val="65000"/>
                    <a:lumOff val="35000"/>
                  </a:schemeClr>
                </a:solidFill>
              </a:rPr>
              <a:t> </a:t>
            </a:r>
            <a:r>
              <a:rPr lang="de-DE" sz="1400" dirty="0">
                <a:solidFill>
                  <a:schemeClr val="tx1">
                    <a:lumMod val="65000"/>
                    <a:lumOff val="35000"/>
                  </a:schemeClr>
                </a:solidFill>
              </a:rPr>
              <a:t>W</a:t>
            </a:r>
            <a:r>
              <a:rPr lang="de-DE" sz="1400" dirty="0" smtClean="0">
                <a:solidFill>
                  <a:schemeClr val="tx1">
                    <a:lumMod val="65000"/>
                    <a:lumOff val="35000"/>
                  </a:schemeClr>
                </a:solidFill>
              </a:rPr>
              <a:t>ell I would like to help him, but how does it work? </a:t>
            </a:r>
            <a:endParaRPr lang="en-US" sz="1400" dirty="0">
              <a:solidFill>
                <a:schemeClr val="tx1">
                  <a:lumMod val="65000"/>
                  <a:lumOff val="35000"/>
                </a:schemeClr>
              </a:solidFill>
            </a:endParaRPr>
          </a:p>
        </p:txBody>
      </p:sp>
      <p:sp>
        <p:nvSpPr>
          <p:cNvPr id="29" name="Textfeld 28"/>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grpSp>
        <p:nvGrpSpPr>
          <p:cNvPr id="14" name="Gruppieren 13"/>
          <p:cNvGrpSpPr/>
          <p:nvPr/>
        </p:nvGrpSpPr>
        <p:grpSpPr>
          <a:xfrm>
            <a:off x="1043608" y="1145170"/>
            <a:ext cx="2332831" cy="2369778"/>
            <a:chOff x="1043608" y="1145170"/>
            <a:chExt cx="2332831" cy="2369778"/>
          </a:xfrm>
        </p:grpSpPr>
        <p:sp>
          <p:nvSpPr>
            <p:cNvPr id="30" name="Textfeld 29"/>
            <p:cNvSpPr txBox="1"/>
            <p:nvPr/>
          </p:nvSpPr>
          <p:spPr>
            <a:xfrm>
              <a:off x="1077516" y="1145170"/>
              <a:ext cx="2298923" cy="276999"/>
            </a:xfrm>
            <a:prstGeom prst="rect">
              <a:avLst/>
            </a:prstGeom>
            <a:solidFill>
              <a:schemeClr val="bg1"/>
            </a:solidFill>
          </p:spPr>
          <p:txBody>
            <a:bodyPr wrap="square" rtlCol="0">
              <a:spAutoFit/>
            </a:bodyPr>
            <a:lstStyle/>
            <a:p>
              <a:pPr algn="ctr"/>
              <a:r>
                <a:rPr lang="de-DE" sz="1200" dirty="0" smtClean="0">
                  <a:solidFill>
                    <a:schemeClr val="tx1">
                      <a:lumMod val="65000"/>
                      <a:lumOff val="35000"/>
                    </a:schemeClr>
                  </a:solidFill>
                </a:rPr>
                <a:t>Nikolaus Teixeira</a:t>
              </a:r>
              <a:endParaRPr lang="de-DE" sz="1100" dirty="0">
                <a:solidFill>
                  <a:schemeClr val="tx1">
                    <a:lumMod val="65000"/>
                    <a:lumOff val="35000"/>
                  </a:schemeClr>
                </a:solidFill>
              </a:endParaRPr>
            </a:p>
          </p:txBody>
        </p:sp>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9647" y="1404632"/>
              <a:ext cx="1632917" cy="143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feld 30"/>
            <p:cNvSpPr txBox="1"/>
            <p:nvPr/>
          </p:nvSpPr>
          <p:spPr>
            <a:xfrm>
              <a:off x="1043608" y="2837840"/>
              <a:ext cx="2298923" cy="677108"/>
            </a:xfrm>
            <a:prstGeom prst="rect">
              <a:avLst/>
            </a:prstGeom>
            <a:solidFill>
              <a:schemeClr val="bg1"/>
            </a:solidFill>
          </p:spPr>
          <p:txBody>
            <a:bodyPr wrap="square" rtlCol="0">
              <a:spAutoFit/>
            </a:bodyPr>
            <a:lstStyle/>
            <a:p>
              <a:pPr algn="ctr"/>
              <a:r>
                <a:rPr lang="de-DE" sz="1000" dirty="0" smtClean="0">
                  <a:solidFill>
                    <a:schemeClr val="tx1">
                      <a:lumMod val="65000"/>
                      <a:lumOff val="35000"/>
                    </a:schemeClr>
                  </a:solidFill>
                  <a:hlinkClick r:id="rId9"/>
                </a:rPr>
                <a:t>http://willkommen-in.de/help</a:t>
              </a:r>
              <a:endParaRPr lang="de-DE" sz="1000" dirty="0" smtClean="0">
                <a:solidFill>
                  <a:schemeClr val="tx1">
                    <a:lumMod val="65000"/>
                    <a:lumOff val="35000"/>
                  </a:schemeClr>
                </a:solidFill>
              </a:endParaRPr>
            </a:p>
            <a:p>
              <a:pPr algn="ctr"/>
              <a:endParaRPr lang="de-DE" sz="500" dirty="0" smtClean="0">
                <a:solidFill>
                  <a:schemeClr val="tx1">
                    <a:lumMod val="65000"/>
                    <a:lumOff val="35000"/>
                  </a:schemeClr>
                </a:solidFill>
              </a:endParaRPr>
            </a:p>
            <a:p>
              <a:pPr algn="ctr"/>
              <a:endParaRPr lang="de-DE" sz="100" dirty="0">
                <a:solidFill>
                  <a:schemeClr val="tx1">
                    <a:lumMod val="65000"/>
                    <a:lumOff val="35000"/>
                  </a:schemeClr>
                </a:solidFill>
              </a:endParaRPr>
            </a:p>
            <a:p>
              <a:pPr algn="ctr"/>
              <a:r>
                <a:rPr lang="de-DE" sz="1100" dirty="0" smtClean="0">
                  <a:solidFill>
                    <a:schemeClr val="tx1">
                      <a:lumMod val="65000"/>
                      <a:lumOff val="35000"/>
                    </a:schemeClr>
                  </a:solidFill>
                </a:rPr>
                <a:t>Creating a platform to channel help from citizens for refugees.</a:t>
              </a:r>
              <a:endParaRPr lang="de-DE" sz="1100" dirty="0">
                <a:solidFill>
                  <a:schemeClr val="tx1">
                    <a:lumMod val="65000"/>
                    <a:lumOff val="35000"/>
                  </a:schemeClr>
                </a:solidFill>
              </a:endParaRPr>
            </a:p>
          </p:txBody>
        </p:sp>
      </p:grpSp>
      <p:sp>
        <p:nvSpPr>
          <p:cNvPr id="15" name="Gleichschenkliges Dreieck 14"/>
          <p:cNvSpPr/>
          <p:nvPr/>
        </p:nvSpPr>
        <p:spPr>
          <a:xfrm rot="5400000">
            <a:off x="1912069" y="1900330"/>
            <a:ext cx="648072" cy="441812"/>
          </a:xfrm>
          <a:prstGeom prst="triangle">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315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pieren 2"/>
          <p:cNvGrpSpPr/>
          <p:nvPr/>
        </p:nvGrpSpPr>
        <p:grpSpPr>
          <a:xfrm>
            <a:off x="395536" y="260649"/>
            <a:ext cx="3600000" cy="6399999"/>
            <a:chOff x="395536" y="260649"/>
            <a:chExt cx="3600000" cy="6399999"/>
          </a:xfrm>
        </p:grpSpPr>
        <p:sp>
          <p:nvSpPr>
            <p:cNvPr id="4" name="Rechteck 3"/>
            <p:cNvSpPr/>
            <p:nvPr/>
          </p:nvSpPr>
          <p:spPr>
            <a:xfrm>
              <a:off x="395536" y="260650"/>
              <a:ext cx="3600000" cy="6399996"/>
            </a:xfrm>
            <a:prstGeom prst="rect">
              <a:avLst/>
            </a:prstGeom>
            <a:noFill/>
            <a:ln w="47625">
              <a:solidFill>
                <a:schemeClr val="tx1">
                  <a:lumMod val="65000"/>
                  <a:lumOff val="35000"/>
                </a:schemeClr>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MoritzTheile\Desktop\Screenshot_2015-06-12-09-51-0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260649"/>
              <a:ext cx="3600000" cy="6399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472877" y="604421"/>
              <a:ext cx="1436932" cy="369332"/>
            </a:xfrm>
            <a:prstGeom prst="rect">
              <a:avLst/>
            </a:prstGeom>
            <a:solidFill>
              <a:schemeClr val="bg1"/>
            </a:solidFill>
          </p:spPr>
          <p:txBody>
            <a:bodyPr wrap="none" rtlCol="0">
              <a:spAutoFit/>
            </a:bodyPr>
            <a:lstStyle/>
            <a:p>
              <a:r>
                <a:rPr lang="de-DE" dirty="0" smtClean="0"/>
                <a:t>supeyou.com</a:t>
              </a:r>
              <a:endParaRPr lang="en-US" dirty="0"/>
            </a:p>
          </p:txBody>
        </p:sp>
        <p:sp>
          <p:nvSpPr>
            <p:cNvPr id="7" name="Rechteck 6"/>
            <p:cNvSpPr/>
            <p:nvPr/>
          </p:nvSpPr>
          <p:spPr>
            <a:xfrm>
              <a:off x="395536" y="548680"/>
              <a:ext cx="3600000" cy="56166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2" descr="C:\Users\MoritzTheile\Desktop\Screenshot_2015-06-12-09-53-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7" b="78890"/>
          <a:stretch/>
        </p:blipFill>
        <p:spPr bwMode="auto">
          <a:xfrm>
            <a:off x="395936" y="516781"/>
            <a:ext cx="3600000" cy="535841"/>
          </a:xfrm>
          <a:prstGeom prst="rect">
            <a:avLst/>
          </a:prstGeom>
          <a:noFill/>
          <a:extLst>
            <a:ext uri="{909E8E84-426E-40DD-AFC4-6F175D3DCCD1}">
              <a14:hiddenFill xmlns:a14="http://schemas.microsoft.com/office/drawing/2010/main">
                <a:solidFill>
                  <a:srgbClr val="FFFFFF"/>
                </a:solidFill>
              </a14:hiddenFill>
            </a:ext>
          </a:extLst>
        </p:spPr>
      </p:pic>
      <p:sp>
        <p:nvSpPr>
          <p:cNvPr id="18" name="Textfeld 29"/>
          <p:cNvSpPr txBox="1">
            <a:spLocks noChangeArrowheads="1"/>
          </p:cNvSpPr>
          <p:nvPr/>
        </p:nvSpPr>
        <p:spPr bwMode="auto">
          <a:xfrm flipH="1">
            <a:off x="794262" y="1579439"/>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de-DE" sz="1100" dirty="0" smtClean="0">
                <a:solidFill>
                  <a:schemeClr val="tx1">
                    <a:lumMod val="50000"/>
                    <a:lumOff val="50000"/>
                  </a:schemeClr>
                </a:solidFill>
              </a:rPr>
              <a:t>With a few invitations you can generate an enormous amount of money. And the best thing is, that you can visually see how your invitation spreads.</a:t>
            </a:r>
            <a:r>
              <a:rPr lang="de-CH" sz="1100" dirty="0">
                <a:solidFill>
                  <a:schemeClr val="tx1">
                    <a:lumMod val="50000"/>
                    <a:lumOff val="50000"/>
                  </a:schemeClr>
                </a:solidFill>
              </a:rPr>
              <a:t> </a:t>
            </a:r>
            <a:r>
              <a:rPr lang="de-CH" sz="1100" dirty="0" smtClean="0">
                <a:solidFill>
                  <a:schemeClr val="tx1">
                    <a:lumMod val="50000"/>
                    <a:lumOff val="50000"/>
                  </a:schemeClr>
                </a:solidFill>
              </a:rPr>
              <a:t>This might look like this:</a:t>
            </a:r>
            <a:endParaRPr lang="de-DE" sz="1100" dirty="0" smtClean="0">
              <a:solidFill>
                <a:schemeClr val="tx1">
                  <a:lumMod val="50000"/>
                  <a:lumOff val="50000"/>
                </a:schemeClr>
              </a:solidFill>
            </a:endParaRPr>
          </a:p>
        </p:txBody>
      </p:sp>
      <p:sp>
        <p:nvSpPr>
          <p:cNvPr id="21" name="Rechteck 20"/>
          <p:cNvSpPr/>
          <p:nvPr/>
        </p:nvSpPr>
        <p:spPr>
          <a:xfrm>
            <a:off x="398418" y="1059477"/>
            <a:ext cx="3600000" cy="303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600" dirty="0">
                <a:solidFill>
                  <a:schemeClr val="tx1">
                    <a:lumMod val="50000"/>
                    <a:lumOff val="50000"/>
                  </a:schemeClr>
                </a:solidFill>
                <a:latin typeface="Calibri" pitchFamily="34" charset="0"/>
                <a:cs typeface="Arial" charset="0"/>
              </a:rPr>
              <a:t>How it works</a:t>
            </a:r>
            <a:endParaRPr lang="en-US" sz="1600" dirty="0">
              <a:solidFill>
                <a:schemeClr val="tx1">
                  <a:lumMod val="50000"/>
                  <a:lumOff val="50000"/>
                </a:schemeClr>
              </a:solidFill>
              <a:latin typeface="Calibri" pitchFamily="34" charset="0"/>
              <a:cs typeface="Arial" charset="0"/>
            </a:endParaRPr>
          </a:p>
        </p:txBody>
      </p:sp>
      <p:grpSp>
        <p:nvGrpSpPr>
          <p:cNvPr id="2" name="Gruppieren 1"/>
          <p:cNvGrpSpPr/>
          <p:nvPr/>
        </p:nvGrpSpPr>
        <p:grpSpPr>
          <a:xfrm>
            <a:off x="539552" y="3595665"/>
            <a:ext cx="3378218" cy="2498326"/>
            <a:chOff x="539552" y="3595665"/>
            <a:chExt cx="3378218" cy="2498326"/>
          </a:xfrm>
        </p:grpSpPr>
        <p:pic>
          <p:nvPicPr>
            <p:cNvPr id="921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7505" y="4026278"/>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Gekrümmte Verbindung 10"/>
            <p:cNvCxnSpPr>
              <a:stCxn id="30" idx="2"/>
              <a:endCxn id="34" idx="0"/>
            </p:cNvCxnSpPr>
            <p:nvPr/>
          </p:nvCxnSpPr>
          <p:spPr>
            <a:xfrm rot="5400000">
              <a:off x="867153" y="4207936"/>
              <a:ext cx="435740" cy="742522"/>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1187624" y="3864695"/>
              <a:ext cx="51994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12.869€</a:t>
              </a:r>
              <a:endParaRPr lang="en-US" sz="1050" dirty="0">
                <a:solidFill>
                  <a:schemeClr val="bg1">
                    <a:lumMod val="50000"/>
                  </a:schemeClr>
                </a:solidFill>
              </a:endParaRPr>
            </a:p>
          </p:txBody>
        </p:sp>
        <p:sp>
          <p:nvSpPr>
            <p:cNvPr id="30" name="Textfeld 29"/>
            <p:cNvSpPr txBox="1"/>
            <p:nvPr/>
          </p:nvSpPr>
          <p:spPr>
            <a:xfrm>
              <a:off x="1259632" y="4199744"/>
              <a:ext cx="393304" cy="161583"/>
            </a:xfrm>
            <a:prstGeom prst="rect">
              <a:avLst/>
            </a:prstGeom>
            <a:noFill/>
          </p:spPr>
          <p:txBody>
            <a:bodyPr wrap="none" lIns="36000" tIns="0" rIns="36000" bIns="0" rtlCol="0">
              <a:spAutoFit/>
            </a:bodyPr>
            <a:lstStyle/>
            <a:p>
              <a:r>
                <a:rPr lang="de-DE" sz="1050" dirty="0" smtClean="0">
                  <a:solidFill>
                    <a:schemeClr val="bg1">
                      <a:lumMod val="50000"/>
                    </a:schemeClr>
                  </a:solidFill>
                </a:rPr>
                <a:t>Adam</a:t>
              </a:r>
              <a:endParaRPr lang="en-US" sz="1050" dirty="0">
                <a:solidFill>
                  <a:schemeClr val="bg1">
                    <a:lumMod val="50000"/>
                  </a:schemeClr>
                </a:solidFill>
              </a:endParaRPr>
            </a:p>
          </p:txBody>
        </p:sp>
        <p:pic>
          <p:nvPicPr>
            <p:cNvPr id="3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163" y="4958650"/>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Gekrümmte Verbindung 32"/>
            <p:cNvCxnSpPr>
              <a:stCxn id="32" idx="2"/>
              <a:endCxn id="53" idx="0"/>
            </p:cNvCxnSpPr>
            <p:nvPr/>
          </p:nvCxnSpPr>
          <p:spPr>
            <a:xfrm rot="16200000" flipH="1">
              <a:off x="516717" y="5333558"/>
              <a:ext cx="402598" cy="1473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539552"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130€</a:t>
              </a:r>
              <a:endParaRPr lang="en-US" sz="1050" dirty="0">
                <a:solidFill>
                  <a:schemeClr val="bg1">
                    <a:lumMod val="50000"/>
                  </a:schemeClr>
                </a:solidFill>
              </a:endParaRPr>
            </a:p>
          </p:txBody>
        </p:sp>
        <p:pic>
          <p:nvPicPr>
            <p:cNvPr id="3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61"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38" name="Textfeld 37"/>
            <p:cNvSpPr txBox="1"/>
            <p:nvPr/>
          </p:nvSpPr>
          <p:spPr>
            <a:xfrm>
              <a:off x="1216350" y="4797067"/>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256€</a:t>
              </a:r>
              <a:endParaRPr lang="en-US" sz="1050" dirty="0">
                <a:solidFill>
                  <a:schemeClr val="bg1">
                    <a:lumMod val="50000"/>
                  </a:schemeClr>
                </a:solidFill>
              </a:endParaRPr>
            </a:p>
          </p:txBody>
        </p:sp>
        <p:pic>
          <p:nvPicPr>
            <p:cNvPr id="40"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2816" y="4958650"/>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feld 40"/>
            <p:cNvSpPr txBox="1"/>
            <p:nvPr/>
          </p:nvSpPr>
          <p:spPr>
            <a:xfrm>
              <a:off x="2128022" y="4797067"/>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5700€</a:t>
              </a:r>
              <a:endParaRPr lang="en-US" sz="1050" dirty="0">
                <a:solidFill>
                  <a:schemeClr val="bg1">
                    <a:lumMod val="50000"/>
                  </a:schemeClr>
                </a:solidFill>
              </a:endParaRPr>
            </a:p>
          </p:txBody>
        </p:sp>
        <p:cxnSp>
          <p:nvCxnSpPr>
            <p:cNvPr id="43" name="Gekrümmte Verbindung 42"/>
            <p:cNvCxnSpPr>
              <a:stCxn id="30" idx="2"/>
              <a:endCxn id="38" idx="0"/>
            </p:cNvCxnSpPr>
            <p:nvPr/>
          </p:nvCxnSpPr>
          <p:spPr>
            <a:xfrm rot="5400000">
              <a:off x="1205552" y="4546335"/>
              <a:ext cx="435740" cy="65724"/>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46" name="Gekrümmte Verbindung 45"/>
            <p:cNvCxnSpPr>
              <a:stCxn id="30" idx="2"/>
              <a:endCxn id="41" idx="0"/>
            </p:cNvCxnSpPr>
            <p:nvPr/>
          </p:nvCxnSpPr>
          <p:spPr>
            <a:xfrm rot="16200000" flipH="1">
              <a:off x="1678620" y="4138990"/>
              <a:ext cx="435740" cy="880413"/>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52"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3" name="Textfeld 52"/>
            <p:cNvSpPr txBox="1"/>
            <p:nvPr/>
          </p:nvSpPr>
          <p:spPr>
            <a:xfrm>
              <a:off x="551172"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120€</a:t>
              </a:r>
              <a:endParaRPr lang="en-US" sz="1050" dirty="0">
                <a:solidFill>
                  <a:schemeClr val="bg1">
                    <a:lumMod val="50000"/>
                  </a:schemeClr>
                </a:solidFill>
              </a:endParaRPr>
            </a:p>
          </p:txBody>
        </p:sp>
        <p:pic>
          <p:nvPicPr>
            <p:cNvPr id="55"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223"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6" name="Textfeld 55"/>
            <p:cNvSpPr txBox="1"/>
            <p:nvPr/>
          </p:nvSpPr>
          <p:spPr>
            <a:xfrm>
              <a:off x="1199244" y="5542223"/>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134€</a:t>
              </a:r>
              <a:endParaRPr lang="en-US" sz="1050" dirty="0">
                <a:solidFill>
                  <a:schemeClr val="bg1">
                    <a:lumMod val="50000"/>
                  </a:schemeClr>
                </a:solidFill>
              </a:endParaRPr>
            </a:p>
          </p:txBody>
        </p:sp>
        <p:pic>
          <p:nvPicPr>
            <p:cNvPr id="5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021"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59" name="Textfeld 58"/>
            <p:cNvSpPr txBox="1"/>
            <p:nvPr/>
          </p:nvSpPr>
          <p:spPr>
            <a:xfrm>
              <a:off x="1956227"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6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23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2" name="Textfeld 61"/>
            <p:cNvSpPr txBox="1"/>
            <p:nvPr/>
          </p:nvSpPr>
          <p:spPr>
            <a:xfrm>
              <a:off x="918442" y="5534799"/>
              <a:ext cx="210561" cy="161583"/>
            </a:xfrm>
            <a:prstGeom prst="rect">
              <a:avLst/>
            </a:prstGeom>
            <a:noFill/>
          </p:spPr>
          <p:txBody>
            <a:bodyPr wrap="none" lIns="36000" tIns="0" rIns="36000" bIns="0" rtlCol="0">
              <a:spAutoFit/>
            </a:bodyPr>
            <a:lstStyle/>
            <a:p>
              <a:r>
                <a:rPr lang="de-DE" sz="1050" dirty="0">
                  <a:solidFill>
                    <a:schemeClr val="bg1">
                      <a:lumMod val="50000"/>
                    </a:schemeClr>
                  </a:solidFill>
                </a:rPr>
                <a:t>5</a:t>
              </a:r>
              <a:r>
                <a:rPr lang="de-DE" sz="1050" dirty="0" smtClean="0">
                  <a:solidFill>
                    <a:schemeClr val="bg1">
                      <a:lumMod val="50000"/>
                    </a:schemeClr>
                  </a:solidFill>
                </a:rPr>
                <a:t>€</a:t>
              </a:r>
              <a:endParaRPr lang="en-US" sz="1050" dirty="0">
                <a:solidFill>
                  <a:schemeClr val="bg1">
                    <a:lumMod val="50000"/>
                  </a:schemeClr>
                </a:solidFill>
              </a:endParaRPr>
            </a:p>
          </p:txBody>
        </p:sp>
        <p:pic>
          <p:nvPicPr>
            <p:cNvPr id="6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034"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5" name="Textfeld 64"/>
            <p:cNvSpPr txBox="1"/>
            <p:nvPr/>
          </p:nvSpPr>
          <p:spPr>
            <a:xfrm>
              <a:off x="1595240" y="5534799"/>
              <a:ext cx="348420"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117€</a:t>
              </a:r>
              <a:endParaRPr lang="en-US" sz="1050" dirty="0">
                <a:solidFill>
                  <a:schemeClr val="bg1">
                    <a:lumMod val="50000"/>
                  </a:schemeClr>
                </a:solidFill>
              </a:endParaRPr>
            </a:p>
          </p:txBody>
        </p:sp>
        <p:pic>
          <p:nvPicPr>
            <p:cNvPr id="6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832"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68" name="Textfeld 67"/>
            <p:cNvSpPr txBox="1"/>
            <p:nvPr/>
          </p:nvSpPr>
          <p:spPr>
            <a:xfrm>
              <a:off x="2195736"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5690€</a:t>
              </a:r>
              <a:endParaRPr lang="en-US" sz="1050" dirty="0">
                <a:solidFill>
                  <a:schemeClr val="bg1">
                    <a:lumMod val="50000"/>
                  </a:schemeClr>
                </a:solidFill>
              </a:endParaRPr>
            </a:p>
          </p:txBody>
        </p:sp>
        <p:cxnSp>
          <p:nvCxnSpPr>
            <p:cNvPr id="71" name="Gekrümmte Verbindung 70"/>
            <p:cNvCxnSpPr>
              <a:endCxn id="62" idx="0"/>
            </p:cNvCxnSpPr>
            <p:nvPr/>
          </p:nvCxnSpPr>
          <p:spPr>
            <a:xfrm rot="5400000">
              <a:off x="976410" y="5118707"/>
              <a:ext cx="463405" cy="36877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4" name="Gekrümmte Verbindung 73"/>
            <p:cNvCxnSpPr>
              <a:stCxn id="37" idx="2"/>
              <a:endCxn id="56" idx="0"/>
            </p:cNvCxnSpPr>
            <p:nvPr/>
          </p:nvCxnSpPr>
          <p:spPr>
            <a:xfrm rot="5400000">
              <a:off x="1179153" y="5333927"/>
              <a:ext cx="402598" cy="13995"/>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7" name="Gekrümmte Verbindung 76"/>
            <p:cNvCxnSpPr>
              <a:stCxn id="37" idx="2"/>
              <a:endCxn id="65" idx="0"/>
            </p:cNvCxnSpPr>
            <p:nvPr/>
          </p:nvCxnSpPr>
          <p:spPr>
            <a:xfrm rot="16200000" flipH="1">
              <a:off x="1380862" y="5146211"/>
              <a:ext cx="395174" cy="382001"/>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1" name="Gekrümmte Verbindung 80"/>
            <p:cNvCxnSpPr>
              <a:stCxn id="40" idx="2"/>
              <a:endCxn id="68" idx="0"/>
            </p:cNvCxnSpPr>
            <p:nvPr/>
          </p:nvCxnSpPr>
          <p:spPr>
            <a:xfrm rot="16200000" flipH="1">
              <a:off x="2121270" y="5251658"/>
              <a:ext cx="395174" cy="171107"/>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4" name="Gekrümmte Verbindung 83"/>
            <p:cNvCxnSpPr>
              <a:stCxn id="40" idx="2"/>
              <a:endCxn id="59" idx="0"/>
            </p:cNvCxnSpPr>
            <p:nvPr/>
          </p:nvCxnSpPr>
          <p:spPr>
            <a:xfrm rot="5400000">
              <a:off x="1946107" y="5255026"/>
              <a:ext cx="402598" cy="17179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87"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689" y="4043845"/>
              <a:ext cx="180975" cy="180975"/>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Gekrümmte Verbindung 87"/>
            <p:cNvCxnSpPr>
              <a:stCxn id="90" idx="2"/>
              <a:endCxn id="92" idx="0"/>
            </p:cNvCxnSpPr>
            <p:nvPr/>
          </p:nvCxnSpPr>
          <p:spPr>
            <a:xfrm rot="5400000">
              <a:off x="2711172" y="4478259"/>
              <a:ext cx="435740" cy="237011"/>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2843808" y="3882262"/>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5456€</a:t>
              </a:r>
              <a:endParaRPr lang="en-US" sz="1050" dirty="0">
                <a:solidFill>
                  <a:schemeClr val="bg1">
                    <a:lumMod val="50000"/>
                  </a:schemeClr>
                </a:solidFill>
              </a:endParaRPr>
            </a:p>
          </p:txBody>
        </p:sp>
        <p:sp>
          <p:nvSpPr>
            <p:cNvPr id="90" name="Textfeld 89"/>
            <p:cNvSpPr txBox="1"/>
            <p:nvPr/>
          </p:nvSpPr>
          <p:spPr>
            <a:xfrm>
              <a:off x="2915816" y="4217311"/>
              <a:ext cx="2634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Eva</a:t>
              </a:r>
              <a:endParaRPr lang="en-US" sz="1050" dirty="0">
                <a:solidFill>
                  <a:schemeClr val="bg1">
                    <a:lumMod val="50000"/>
                  </a:schemeClr>
                </a:solidFill>
              </a:endParaRPr>
            </a:p>
          </p:txBody>
        </p:sp>
        <p:pic>
          <p:nvPicPr>
            <p:cNvPr id="9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049"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2" name="Textfeld 91"/>
            <p:cNvSpPr txBox="1"/>
            <p:nvPr/>
          </p:nvSpPr>
          <p:spPr>
            <a:xfrm>
              <a:off x="2705255" y="4814634"/>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94"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360" y="4976217"/>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5" name="Textfeld 94"/>
            <p:cNvSpPr txBox="1"/>
            <p:nvPr/>
          </p:nvSpPr>
          <p:spPr>
            <a:xfrm>
              <a:off x="3059832" y="4814634"/>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5451€</a:t>
              </a:r>
              <a:endParaRPr lang="en-US" sz="1050" dirty="0">
                <a:solidFill>
                  <a:schemeClr val="bg1">
                    <a:lumMod val="50000"/>
                  </a:schemeClr>
                </a:solidFill>
              </a:endParaRPr>
            </a:p>
          </p:txBody>
        </p:sp>
        <p:cxnSp>
          <p:nvCxnSpPr>
            <p:cNvPr id="97" name="Gekrümmte Verbindung 96"/>
            <p:cNvCxnSpPr>
              <a:stCxn id="90" idx="2"/>
              <a:endCxn id="95" idx="0"/>
            </p:cNvCxnSpPr>
            <p:nvPr/>
          </p:nvCxnSpPr>
          <p:spPr>
            <a:xfrm rot="16200000" flipH="1">
              <a:off x="2940157" y="4486284"/>
              <a:ext cx="435740" cy="220960"/>
            </a:xfrm>
            <a:prstGeom prst="curvedConnector3">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98"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13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99" name="Textfeld 98"/>
            <p:cNvSpPr txBox="1"/>
            <p:nvPr/>
          </p:nvSpPr>
          <p:spPr>
            <a:xfrm>
              <a:off x="2780341" y="5542223"/>
              <a:ext cx="210561" cy="161583"/>
            </a:xfrm>
            <a:prstGeom prst="rect">
              <a:avLst/>
            </a:prstGeom>
            <a:noFill/>
          </p:spPr>
          <p:txBody>
            <a:bodyPr wrap="none" lIns="36000" tIns="0" rIns="36000" bIns="0" rtlCol="0">
              <a:spAutoFit/>
            </a:bodyPr>
            <a:lstStyle/>
            <a:p>
              <a:r>
                <a:rPr lang="de-DE" sz="1050" dirty="0" smtClean="0">
                  <a:solidFill>
                    <a:schemeClr val="bg1">
                      <a:lumMod val="50000"/>
                    </a:schemeClr>
                  </a:solidFill>
                </a:rPr>
                <a:t>5€</a:t>
              </a:r>
              <a:endParaRPr lang="en-US" sz="1050" dirty="0">
                <a:solidFill>
                  <a:schemeClr val="bg1">
                    <a:lumMod val="50000"/>
                  </a:schemeClr>
                </a:solidFill>
              </a:endParaRPr>
            </a:p>
          </p:txBody>
        </p:sp>
        <p:pic>
          <p:nvPicPr>
            <p:cNvPr id="101"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0946" y="5696382"/>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2" name="Textfeld 101"/>
            <p:cNvSpPr txBox="1"/>
            <p:nvPr/>
          </p:nvSpPr>
          <p:spPr>
            <a:xfrm>
              <a:off x="3096152" y="5534799"/>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4445€</a:t>
              </a:r>
              <a:endParaRPr lang="en-US" sz="1050" dirty="0">
                <a:solidFill>
                  <a:schemeClr val="bg1">
                    <a:lumMod val="50000"/>
                  </a:schemeClr>
                </a:solidFill>
              </a:endParaRPr>
            </a:p>
          </p:txBody>
        </p:sp>
        <p:cxnSp>
          <p:nvCxnSpPr>
            <p:cNvPr id="104" name="Gekrümmte Verbindung 103"/>
            <p:cNvCxnSpPr>
              <a:stCxn id="94" idx="2"/>
              <a:endCxn id="102" idx="0"/>
            </p:cNvCxnSpPr>
            <p:nvPr/>
          </p:nvCxnSpPr>
          <p:spPr>
            <a:xfrm rot="16200000" flipH="1">
              <a:off x="3096534" y="5326505"/>
              <a:ext cx="377607" cy="38979"/>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05" name="Gekrümmte Verbindung 104"/>
            <p:cNvCxnSpPr>
              <a:stCxn id="94" idx="2"/>
              <a:endCxn id="99" idx="0"/>
            </p:cNvCxnSpPr>
            <p:nvPr/>
          </p:nvCxnSpPr>
          <p:spPr>
            <a:xfrm rot="5400000">
              <a:off x="2883220" y="5159594"/>
              <a:ext cx="385031" cy="380226"/>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pic>
          <p:nvPicPr>
            <p:cNvPr id="106" name="Picture 2" descr="http://www.skype-emoticons.com/images/emoticon-00100-smi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15" y="5703806"/>
              <a:ext cx="180975" cy="18097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feld 106"/>
            <p:cNvSpPr txBox="1"/>
            <p:nvPr/>
          </p:nvSpPr>
          <p:spPr>
            <a:xfrm>
              <a:off x="3500421" y="5542223"/>
              <a:ext cx="417349" cy="161583"/>
            </a:xfrm>
            <a:prstGeom prst="rect">
              <a:avLst/>
            </a:prstGeom>
            <a:noFill/>
          </p:spPr>
          <p:txBody>
            <a:bodyPr wrap="none" lIns="36000" tIns="0" rIns="36000" bIns="0" rtlCol="0">
              <a:spAutoFit/>
            </a:bodyPr>
            <a:lstStyle/>
            <a:p>
              <a:r>
                <a:rPr lang="de-DE" sz="1050" dirty="0" smtClean="0">
                  <a:solidFill>
                    <a:schemeClr val="bg1">
                      <a:lumMod val="50000"/>
                    </a:schemeClr>
                  </a:solidFill>
                </a:rPr>
                <a:t>1001€</a:t>
              </a:r>
              <a:endParaRPr lang="en-US" sz="1050" dirty="0">
                <a:solidFill>
                  <a:schemeClr val="bg1">
                    <a:lumMod val="50000"/>
                  </a:schemeClr>
                </a:solidFill>
              </a:endParaRPr>
            </a:p>
          </p:txBody>
        </p:sp>
        <p:cxnSp>
          <p:nvCxnSpPr>
            <p:cNvPr id="113" name="Gekrümmte Verbindung 112"/>
            <p:cNvCxnSpPr>
              <a:stCxn id="94" idx="2"/>
              <a:endCxn id="107" idx="0"/>
            </p:cNvCxnSpPr>
            <p:nvPr/>
          </p:nvCxnSpPr>
          <p:spPr>
            <a:xfrm rot="16200000" flipH="1">
              <a:off x="3294957" y="5128083"/>
              <a:ext cx="385031" cy="44324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a:off x="573433"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39" name="Textfeld 138"/>
            <p:cNvSpPr txBox="1"/>
            <p:nvPr/>
          </p:nvSpPr>
          <p:spPr>
            <a:xfrm>
              <a:off x="1249904"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0" name="Textfeld 139"/>
            <p:cNvSpPr txBox="1"/>
            <p:nvPr/>
          </p:nvSpPr>
          <p:spPr>
            <a:xfrm>
              <a:off x="156126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1" name="Textfeld 140"/>
            <p:cNvSpPr txBox="1"/>
            <p:nvPr/>
          </p:nvSpPr>
          <p:spPr>
            <a:xfrm>
              <a:off x="2745416"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2" name="Textfeld 141"/>
            <p:cNvSpPr txBox="1"/>
            <p:nvPr/>
          </p:nvSpPr>
          <p:spPr>
            <a:xfrm>
              <a:off x="3062632" y="5785519"/>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sp>
          <p:nvSpPr>
            <p:cNvPr id="143" name="Textfeld 142"/>
            <p:cNvSpPr txBox="1"/>
            <p:nvPr/>
          </p:nvSpPr>
          <p:spPr>
            <a:xfrm>
              <a:off x="3465496" y="5781896"/>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cxnSp>
          <p:nvCxnSpPr>
            <p:cNvPr id="144" name="Gekrümmte Verbindung 143"/>
            <p:cNvCxnSpPr>
              <a:stCxn id="76" idx="2"/>
              <a:endCxn id="23" idx="0"/>
            </p:cNvCxnSpPr>
            <p:nvPr/>
          </p:nvCxnSpPr>
          <p:spPr>
            <a:xfrm rot="5400000">
              <a:off x="1705935" y="3337326"/>
              <a:ext cx="269029" cy="785708"/>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147" name="Gekrümmte Verbindung 146"/>
            <p:cNvCxnSpPr>
              <a:stCxn id="76" idx="2"/>
              <a:endCxn id="89" idx="0"/>
            </p:cNvCxnSpPr>
            <p:nvPr/>
          </p:nvCxnSpPr>
          <p:spPr>
            <a:xfrm rot="16200000" flipH="1">
              <a:off x="2499595" y="3329374"/>
              <a:ext cx="286596" cy="819180"/>
            </a:xfrm>
            <a:prstGeom prst="curvedConnector3">
              <a:avLst>
                <a:gd name="adj1" fmla="val 50000"/>
              </a:avLst>
            </a:prstGeom>
            <a:ln>
              <a:gradFill flip="none" rotWithShape="1">
                <a:gsLst>
                  <a:gs pos="100000">
                    <a:schemeClr val="bg1">
                      <a:lumMod val="95000"/>
                    </a:schemeClr>
                  </a:gs>
                  <a:gs pos="1000">
                    <a:schemeClr val="bg1">
                      <a:lumMod val="5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8" name="Textfeld 77"/>
            <p:cNvSpPr txBox="1"/>
            <p:nvPr/>
          </p:nvSpPr>
          <p:spPr>
            <a:xfrm>
              <a:off x="2239169" y="5786214"/>
              <a:ext cx="274434" cy="307777"/>
            </a:xfrm>
            <a:prstGeom prst="rect">
              <a:avLst/>
            </a:prstGeom>
            <a:noFill/>
          </p:spPr>
          <p:txBody>
            <a:bodyPr wrap="none" rtlCol="0">
              <a:spAutoFit/>
            </a:bodyPr>
            <a:lstStyle/>
            <a:p>
              <a:r>
                <a:rPr lang="de-DE" sz="1400" b="1" dirty="0">
                  <a:solidFill>
                    <a:schemeClr val="bg1">
                      <a:lumMod val="75000"/>
                    </a:schemeClr>
                  </a:solidFill>
                </a:rPr>
                <a:t>+</a:t>
              </a:r>
              <a:endParaRPr lang="en-US" sz="1400" b="1" dirty="0">
                <a:solidFill>
                  <a:schemeClr val="bg1">
                    <a:lumMod val="75000"/>
                  </a:schemeClr>
                </a:solidFill>
              </a:endParaRPr>
            </a:p>
          </p:txBody>
        </p:sp>
      </p:grpSp>
      <p:pic>
        <p:nvPicPr>
          <p:cNvPr id="7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128" y="2376466"/>
            <a:ext cx="28003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9" name="Picture 2" descr="Bildergebnis für user with mob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1299" y="2256452"/>
            <a:ext cx="933450" cy="1885950"/>
          </a:xfrm>
          <a:prstGeom prst="rect">
            <a:avLst/>
          </a:prstGeom>
          <a:noFill/>
          <a:extLst>
            <a:ext uri="{909E8E84-426E-40DD-AFC4-6F175D3DCCD1}">
              <a14:hiddenFill xmlns:a14="http://schemas.microsoft.com/office/drawing/2010/main">
                <a:solidFill>
                  <a:srgbClr val="FFFFFF"/>
                </a:solidFill>
              </a14:hiddenFill>
            </a:ext>
          </a:extLst>
        </p:spPr>
      </p:pic>
      <p:sp>
        <p:nvSpPr>
          <p:cNvPr id="70" name="Wolkenförmige Legende 69"/>
          <p:cNvSpPr/>
          <p:nvPr/>
        </p:nvSpPr>
        <p:spPr>
          <a:xfrm>
            <a:off x="5795932" y="0"/>
            <a:ext cx="3314340" cy="2866415"/>
          </a:xfrm>
          <a:prstGeom prst="cloudCallout">
            <a:avLst>
              <a:gd name="adj1" fmla="val -69303"/>
              <a:gd name="adj2" fmla="val 31942"/>
            </a:avLst>
          </a:prstGeom>
          <a:solidFill>
            <a:srgbClr val="FFFF99"/>
          </a:solidFill>
          <a:ln w="158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1400" dirty="0" smtClean="0">
                <a:solidFill>
                  <a:schemeClr val="tx1">
                    <a:lumMod val="65000"/>
                    <a:lumOff val="35000"/>
                  </a:schemeClr>
                </a:solidFill>
              </a:rPr>
              <a:t>Oh, that‘ s interesting. I can invite friends and see how much we spend all together.  Let‘s see…</a:t>
            </a:r>
            <a:endParaRPr lang="en-US" sz="1400" dirty="0">
              <a:solidFill>
                <a:schemeClr val="tx1">
                  <a:lumMod val="65000"/>
                  <a:lumOff val="35000"/>
                </a:schemeClr>
              </a:solidFill>
            </a:endParaRPr>
          </a:p>
        </p:txBody>
      </p:sp>
      <p:sp>
        <p:nvSpPr>
          <p:cNvPr id="72" name="Textfeld 71"/>
          <p:cNvSpPr txBox="1"/>
          <p:nvPr/>
        </p:nvSpPr>
        <p:spPr>
          <a:xfrm>
            <a:off x="4427984" y="4149080"/>
            <a:ext cx="732188" cy="307777"/>
          </a:xfrm>
          <a:prstGeom prst="rect">
            <a:avLst/>
          </a:prstGeom>
          <a:noFill/>
        </p:spPr>
        <p:txBody>
          <a:bodyPr wrap="none" rtlCol="0">
            <a:spAutoFit/>
          </a:bodyPr>
          <a:lstStyle/>
          <a:p>
            <a:r>
              <a:rPr lang="de-DE" sz="1400" dirty="0" smtClean="0">
                <a:solidFill>
                  <a:schemeClr val="tx1">
                    <a:lumMod val="50000"/>
                    <a:lumOff val="50000"/>
                  </a:schemeClr>
                </a:solidFill>
              </a:rPr>
              <a:t>Markus</a:t>
            </a:r>
            <a:endParaRPr lang="en-US" sz="1400" dirty="0">
              <a:solidFill>
                <a:schemeClr val="tx1">
                  <a:lumMod val="50000"/>
                  <a:lumOff val="50000"/>
                </a:schemeClr>
              </a:solidFill>
            </a:endParaRPr>
          </a:p>
        </p:txBody>
      </p:sp>
      <p:sp>
        <p:nvSpPr>
          <p:cNvPr id="73" name="Pfeil nach rechts 72"/>
          <p:cNvSpPr/>
          <p:nvPr/>
        </p:nvSpPr>
        <p:spPr>
          <a:xfrm rot="5400000" flipH="1">
            <a:off x="4069282" y="4942506"/>
            <a:ext cx="1437483" cy="720080"/>
          </a:xfrm>
          <a:prstGeom prst="rightArrow">
            <a:avLst/>
          </a:prstGeom>
          <a:solidFill>
            <a:srgbClr val="FFFF9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feld 74"/>
          <p:cNvSpPr txBox="1"/>
          <p:nvPr/>
        </p:nvSpPr>
        <p:spPr>
          <a:xfrm>
            <a:off x="5148063" y="5109219"/>
            <a:ext cx="1014508" cy="369332"/>
          </a:xfrm>
          <a:prstGeom prst="rect">
            <a:avLst/>
          </a:prstGeom>
          <a:noFill/>
        </p:spPr>
        <p:txBody>
          <a:bodyPr wrap="none" rtlCol="0">
            <a:spAutoFit/>
          </a:bodyPr>
          <a:lstStyle/>
          <a:p>
            <a:r>
              <a:rPr lang="de-DE" dirty="0" smtClean="0"/>
              <a:t>Scroll Up</a:t>
            </a:r>
            <a:endParaRPr lang="en-US" dirty="0"/>
          </a:p>
        </p:txBody>
      </p:sp>
    </p:spTree>
    <p:extLst>
      <p:ext uri="{BB962C8B-B14F-4D97-AF65-F5344CB8AC3E}">
        <p14:creationId xmlns:p14="http://schemas.microsoft.com/office/powerpoint/2010/main" val="230930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18" y="516782"/>
            <a:ext cx="3596463" cy="4769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Gruppieren 36"/>
          <p:cNvGrpSpPr/>
          <p:nvPr/>
        </p:nvGrpSpPr>
        <p:grpSpPr>
          <a:xfrm>
            <a:off x="1360487" y="5197855"/>
            <a:ext cx="1701489" cy="1615521"/>
            <a:chOff x="1360487" y="5197855"/>
            <a:chExt cx="1701489" cy="1615521"/>
          </a:xfrm>
        </p:grpSpPr>
        <p:pic>
          <p:nvPicPr>
            <p:cNvPr id="1032" name="Picture 8" descr="C:\Users\MoritzTheile\Downloads\superstickie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487" y="5197855"/>
              <a:ext cx="1699345" cy="1615521"/>
            </a:xfrm>
            <a:prstGeom prst="rect">
              <a:avLst/>
            </a:prstGeom>
            <a:noFill/>
            <a:extLst>
              <a:ext uri="{909E8E84-426E-40DD-AFC4-6F175D3DCCD1}">
                <a14:hiddenFill xmlns:a14="http://schemas.microsoft.com/office/drawing/2010/main">
                  <a:solidFill>
                    <a:srgbClr val="FFFFFF"/>
                  </a:solidFill>
                </a14:hiddenFill>
              </a:ext>
            </a:extLst>
          </p:spPr>
        </p:pic>
        <p:sp>
          <p:nvSpPr>
            <p:cNvPr id="15" name="Textfeld 14"/>
            <p:cNvSpPr txBox="1"/>
            <p:nvPr/>
          </p:nvSpPr>
          <p:spPr>
            <a:xfrm rot="21404891">
              <a:off x="1413366" y="5405478"/>
              <a:ext cx="1497842"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This button is special.</a:t>
              </a:r>
            </a:p>
          </p:txBody>
        </p:sp>
        <p:sp>
          <p:nvSpPr>
            <p:cNvPr id="22" name="Textfeld 21"/>
            <p:cNvSpPr txBox="1"/>
            <p:nvPr/>
          </p:nvSpPr>
          <p:spPr>
            <a:xfrm rot="21288283">
              <a:off x="1461238" y="5661472"/>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You will see how your invitation spreads!</a:t>
              </a:r>
              <a:endParaRPr lang="en-US" sz="900" dirty="0">
                <a:solidFill>
                  <a:schemeClr val="tx1">
                    <a:lumMod val="65000"/>
                    <a:lumOff val="35000"/>
                  </a:schemeClr>
                </a:solidFill>
                <a:latin typeface="Kristen ITC" panose="03050502040202030202" pitchFamily="66" charset="0"/>
              </a:endParaRPr>
            </a:p>
          </p:txBody>
        </p:sp>
        <p:sp>
          <p:nvSpPr>
            <p:cNvPr id="23" name="Textfeld 22"/>
            <p:cNvSpPr txBox="1"/>
            <p:nvPr/>
          </p:nvSpPr>
          <p:spPr>
            <a:xfrm rot="21292402">
              <a:off x="1518009" y="6073817"/>
              <a:ext cx="1497842" cy="3693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It might look like the example below:</a:t>
              </a:r>
              <a:endParaRPr lang="en-US" sz="900" dirty="0">
                <a:solidFill>
                  <a:schemeClr val="tx1">
                    <a:lumMod val="65000"/>
                    <a:lumOff val="35000"/>
                  </a:schemeClr>
                </a:solidFill>
                <a:latin typeface="Kristen ITC" panose="03050502040202030202" pitchFamily="66" charset="0"/>
              </a:endParaRPr>
            </a:p>
          </p:txBody>
        </p:sp>
        <p:sp>
          <p:nvSpPr>
            <p:cNvPr id="31" name="Textfeld 30"/>
            <p:cNvSpPr txBox="1"/>
            <p:nvPr/>
          </p:nvSpPr>
          <p:spPr>
            <a:xfrm rot="21292402">
              <a:off x="2420481" y="6543124"/>
              <a:ext cx="641495" cy="230832"/>
            </a:xfrm>
            <a:prstGeom prst="rect">
              <a:avLst/>
            </a:prstGeom>
            <a:noFill/>
          </p:spPr>
          <p:txBody>
            <a:bodyPr wrap="square" rtlCol="0">
              <a:spAutoFit/>
            </a:bodyPr>
            <a:lstStyle/>
            <a:p>
              <a:r>
                <a:rPr lang="de-DE" sz="900" dirty="0" smtClean="0">
                  <a:solidFill>
                    <a:schemeClr val="tx1">
                      <a:lumMod val="65000"/>
                      <a:lumOff val="35000"/>
                    </a:schemeClr>
                  </a:solidFill>
                  <a:latin typeface="Kristen ITC" panose="03050502040202030202" pitchFamily="66" charset="0"/>
                </a:rPr>
                <a:t>Try it :-)</a:t>
              </a:r>
              <a:endParaRPr lang="en-US" sz="900" dirty="0">
                <a:solidFill>
                  <a:schemeClr val="tx1">
                    <a:lumMod val="65000"/>
                    <a:lumOff val="35000"/>
                  </a:schemeClr>
                </a:solidFill>
                <a:latin typeface="Kristen ITC" panose="03050502040202030202" pitchFamily="66" charset="0"/>
              </a:endParaRPr>
            </a:p>
          </p:txBody>
        </p:sp>
        <p:grpSp>
          <p:nvGrpSpPr>
            <p:cNvPr id="35" name="Gruppieren 34"/>
            <p:cNvGrpSpPr/>
            <p:nvPr/>
          </p:nvGrpSpPr>
          <p:grpSpPr>
            <a:xfrm>
              <a:off x="1936550" y="5259388"/>
              <a:ext cx="95358" cy="207586"/>
              <a:chOff x="3741747" y="4807589"/>
              <a:chExt cx="246834" cy="409540"/>
            </a:xfrm>
          </p:grpSpPr>
          <p:sp>
            <p:nvSpPr>
              <p:cNvPr id="30" name="Freihandform 29"/>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uppieren 41"/>
            <p:cNvGrpSpPr/>
            <p:nvPr/>
          </p:nvGrpSpPr>
          <p:grpSpPr>
            <a:xfrm rot="9553121">
              <a:off x="2197025" y="6436509"/>
              <a:ext cx="137508" cy="275781"/>
              <a:chOff x="3741747" y="4807589"/>
              <a:chExt cx="246834" cy="409540"/>
            </a:xfrm>
          </p:grpSpPr>
          <p:sp>
            <p:nvSpPr>
              <p:cNvPr id="43" name="Freihandform 42"/>
              <p:cNvSpPr/>
              <p:nvPr/>
            </p:nvSpPr>
            <p:spPr>
              <a:xfrm>
                <a:off x="3741747" y="4807589"/>
                <a:ext cx="246832" cy="409540"/>
              </a:xfrm>
              <a:custGeom>
                <a:avLst/>
                <a:gdLst>
                  <a:gd name="connsiteX0" fmla="*/ 0 w 246832"/>
                  <a:gd name="connsiteY0" fmla="*/ 409540 h 409540"/>
                  <a:gd name="connsiteX1" fmla="*/ 5610 w 246832"/>
                  <a:gd name="connsiteY1" fmla="*/ 381491 h 409540"/>
                  <a:gd name="connsiteX2" fmla="*/ 39269 w 246832"/>
                  <a:gd name="connsiteY2" fmla="*/ 325393 h 409540"/>
                  <a:gd name="connsiteX3" fmla="*/ 67318 w 246832"/>
                  <a:gd name="connsiteY3" fmla="*/ 274905 h 409540"/>
                  <a:gd name="connsiteX4" fmla="*/ 100977 w 246832"/>
                  <a:gd name="connsiteY4" fmla="*/ 224416 h 409540"/>
                  <a:gd name="connsiteX5" fmla="*/ 129026 w 246832"/>
                  <a:gd name="connsiteY5" fmla="*/ 173928 h 409540"/>
                  <a:gd name="connsiteX6" fmla="*/ 190734 w 246832"/>
                  <a:gd name="connsiteY6" fmla="*/ 84171 h 409540"/>
                  <a:gd name="connsiteX7" fmla="*/ 230003 w 246832"/>
                  <a:gd name="connsiteY7" fmla="*/ 22463 h 409540"/>
                  <a:gd name="connsiteX8" fmla="*/ 246832 w 246832"/>
                  <a:gd name="connsiteY8" fmla="*/ 24 h 409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832" h="409540">
                    <a:moveTo>
                      <a:pt x="0" y="409540"/>
                    </a:moveTo>
                    <a:cubicBezTo>
                      <a:pt x="1870" y="400190"/>
                      <a:pt x="2595" y="390537"/>
                      <a:pt x="5610" y="381491"/>
                    </a:cubicBezTo>
                    <a:cubicBezTo>
                      <a:pt x="12021" y="362259"/>
                      <a:pt x="29670" y="341392"/>
                      <a:pt x="39269" y="325393"/>
                    </a:cubicBezTo>
                    <a:cubicBezTo>
                      <a:pt x="49174" y="308884"/>
                      <a:pt x="57279" y="291332"/>
                      <a:pt x="67318" y="274905"/>
                    </a:cubicBezTo>
                    <a:cubicBezTo>
                      <a:pt x="77865" y="257646"/>
                      <a:pt x="90430" y="241675"/>
                      <a:pt x="100977" y="224416"/>
                    </a:cubicBezTo>
                    <a:cubicBezTo>
                      <a:pt x="111016" y="207989"/>
                      <a:pt x="118567" y="190091"/>
                      <a:pt x="129026" y="173928"/>
                    </a:cubicBezTo>
                    <a:cubicBezTo>
                      <a:pt x="189636" y="80258"/>
                      <a:pt x="137334" y="177621"/>
                      <a:pt x="190734" y="84171"/>
                    </a:cubicBezTo>
                    <a:cubicBezTo>
                      <a:pt x="266822" y="-48984"/>
                      <a:pt x="148273" y="145057"/>
                      <a:pt x="230003" y="22463"/>
                    </a:cubicBezTo>
                    <a:cubicBezTo>
                      <a:pt x="246078" y="-1649"/>
                      <a:pt x="231961" y="24"/>
                      <a:pt x="246832" y="24"/>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ihandform 43"/>
              <p:cNvSpPr/>
              <p:nvPr/>
            </p:nvSpPr>
            <p:spPr>
              <a:xfrm>
                <a:off x="3982969" y="4807612"/>
                <a:ext cx="5612" cy="207563"/>
              </a:xfrm>
              <a:custGeom>
                <a:avLst/>
                <a:gdLst>
                  <a:gd name="connsiteX0" fmla="*/ 0 w 5612"/>
                  <a:gd name="connsiteY0" fmla="*/ 0 h 207563"/>
                  <a:gd name="connsiteX1" fmla="*/ 5610 w 5612"/>
                  <a:gd name="connsiteY1" fmla="*/ 207563 h 207563"/>
                </a:gdLst>
                <a:ahLst/>
                <a:cxnLst>
                  <a:cxn ang="0">
                    <a:pos x="connsiteX0" y="connsiteY0"/>
                  </a:cxn>
                  <a:cxn ang="0">
                    <a:pos x="connsiteX1" y="connsiteY1"/>
                  </a:cxn>
                </a:cxnLst>
                <a:rect l="l" t="t" r="r" b="b"/>
                <a:pathLst>
                  <a:path w="5612" h="207563">
                    <a:moveTo>
                      <a:pt x="0" y="0"/>
                    </a:moveTo>
                    <a:cubicBezTo>
                      <a:pt x="5902" y="188859"/>
                      <a:pt x="5610" y="119647"/>
                      <a:pt x="5610" y="207563"/>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rot="20854090">
                <a:off x="3769796" y="4834797"/>
                <a:ext cx="213173" cy="61708"/>
              </a:xfrm>
              <a:custGeom>
                <a:avLst/>
                <a:gdLst>
                  <a:gd name="connsiteX0" fmla="*/ 213173 w 213173"/>
                  <a:gd name="connsiteY0" fmla="*/ 0 h 61708"/>
                  <a:gd name="connsiteX1" fmla="*/ 162685 w 213173"/>
                  <a:gd name="connsiteY1" fmla="*/ 16830 h 61708"/>
                  <a:gd name="connsiteX2" fmla="*/ 140246 w 213173"/>
                  <a:gd name="connsiteY2" fmla="*/ 22440 h 61708"/>
                  <a:gd name="connsiteX3" fmla="*/ 123416 w 213173"/>
                  <a:gd name="connsiteY3" fmla="*/ 28049 h 61708"/>
                  <a:gd name="connsiteX4" fmla="*/ 84148 w 213173"/>
                  <a:gd name="connsiteY4" fmla="*/ 33659 h 61708"/>
                  <a:gd name="connsiteX5" fmla="*/ 28049 w 213173"/>
                  <a:gd name="connsiteY5" fmla="*/ 50489 h 61708"/>
                  <a:gd name="connsiteX6" fmla="*/ 0 w 213173"/>
                  <a:gd name="connsiteY6" fmla="*/ 61708 h 6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173" h="61708">
                    <a:moveTo>
                      <a:pt x="213173" y="0"/>
                    </a:moveTo>
                    <a:cubicBezTo>
                      <a:pt x="196344" y="5610"/>
                      <a:pt x="179895" y="12527"/>
                      <a:pt x="162685" y="16830"/>
                    </a:cubicBezTo>
                    <a:cubicBezTo>
                      <a:pt x="155205" y="18700"/>
                      <a:pt x="147659" y="20322"/>
                      <a:pt x="140246" y="22440"/>
                    </a:cubicBezTo>
                    <a:cubicBezTo>
                      <a:pt x="134560" y="24064"/>
                      <a:pt x="129215" y="26889"/>
                      <a:pt x="123416" y="28049"/>
                    </a:cubicBezTo>
                    <a:cubicBezTo>
                      <a:pt x="110451" y="30642"/>
                      <a:pt x="97157" y="31294"/>
                      <a:pt x="84148" y="33659"/>
                    </a:cubicBezTo>
                    <a:cubicBezTo>
                      <a:pt x="65493" y="37051"/>
                      <a:pt x="45618" y="44633"/>
                      <a:pt x="28049" y="50489"/>
                    </a:cubicBezTo>
                    <a:cubicBezTo>
                      <a:pt x="7249" y="57422"/>
                      <a:pt x="16512" y="53452"/>
                      <a:pt x="0" y="61708"/>
                    </a:cubicBezTo>
                  </a:path>
                </a:pathLst>
              </a:cu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66015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1578</Words>
  <Application>Microsoft Office PowerPoint</Application>
  <PresentationFormat>Bildschirmpräsentation (4:3)</PresentationFormat>
  <Paragraphs>425</Paragraphs>
  <Slides>32</Slides>
  <Notes>0</Notes>
  <HiddenSlides>5</HiddenSlides>
  <MMClips>0</MMClips>
  <ScaleCrop>false</ScaleCrop>
  <HeadingPairs>
    <vt:vector size="4" baseType="variant">
      <vt:variant>
        <vt:lpstr>Design</vt:lpstr>
      </vt:variant>
      <vt:variant>
        <vt:i4>1</vt:i4>
      </vt:variant>
      <vt:variant>
        <vt:lpstr>Folientitel</vt:lpstr>
      </vt:variant>
      <vt:variant>
        <vt:i4>32</vt:i4>
      </vt:variant>
    </vt:vector>
  </HeadingPairs>
  <TitlesOfParts>
    <vt:vector size="33" baseType="lpstr">
      <vt:lpstr>Larissa</vt:lpstr>
      <vt:lpstr>Scenario „Entry via Invitation“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Swisscom (Schweiz)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Theile Moritz, ITS-FIN-CON-INV (EXT)</dc:creator>
  <cp:lastModifiedBy>MoritzTheile</cp:lastModifiedBy>
  <cp:revision>590</cp:revision>
  <dcterms:created xsi:type="dcterms:W3CDTF">2013-04-03T19:36:09Z</dcterms:created>
  <dcterms:modified xsi:type="dcterms:W3CDTF">2015-08-19T18:04:57Z</dcterms:modified>
</cp:coreProperties>
</file>