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28" r:id="rId3"/>
    <p:sldId id="327" r:id="rId4"/>
    <p:sldId id="292" r:id="rId5"/>
    <p:sldId id="274" r:id="rId6"/>
    <p:sldId id="317" r:id="rId7"/>
    <p:sldId id="277" r:id="rId8"/>
    <p:sldId id="318" r:id="rId9"/>
    <p:sldId id="288" r:id="rId10"/>
    <p:sldId id="289" r:id="rId11"/>
    <p:sldId id="275" r:id="rId12"/>
    <p:sldId id="330" r:id="rId13"/>
    <p:sldId id="293" r:id="rId14"/>
    <p:sldId id="294" r:id="rId15"/>
    <p:sldId id="319" r:id="rId16"/>
    <p:sldId id="316" r:id="rId17"/>
    <p:sldId id="302" r:id="rId18"/>
    <p:sldId id="322" r:id="rId19"/>
    <p:sldId id="325" r:id="rId20"/>
    <p:sldId id="323" r:id="rId21"/>
    <p:sldId id="324" r:id="rId22"/>
    <p:sldId id="326" r:id="rId23"/>
    <p:sldId id="303" r:id="rId24"/>
    <p:sldId id="304" r:id="rId25"/>
    <p:sldId id="305" r:id="rId26"/>
    <p:sldId id="312" r:id="rId27"/>
    <p:sldId id="314" r:id="rId28"/>
    <p:sldId id="313" r:id="rId29"/>
    <p:sldId id="321" r:id="rId30"/>
    <p:sldId id="320" r:id="rId31"/>
    <p:sldId id="315" r:id="rId32"/>
    <p:sldId id="306" r:id="rId33"/>
    <p:sldId id="335" r:id="rId34"/>
    <p:sldId id="296" r:id="rId35"/>
    <p:sldId id="297" r:id="rId36"/>
    <p:sldId id="298" r:id="rId37"/>
    <p:sldId id="300" r:id="rId38"/>
    <p:sldId id="299" r:id="rId39"/>
    <p:sldId id="280" r:id="rId40"/>
    <p:sldId id="281" r:id="rId41"/>
    <p:sldId id="282" r:id="rId42"/>
    <p:sldId id="283" r:id="rId43"/>
    <p:sldId id="284" r:id="rId44"/>
    <p:sldId id="331" r:id="rId45"/>
    <p:sldId id="332" r:id="rId46"/>
    <p:sldId id="333" r:id="rId47"/>
    <p:sldId id="334" r:id="rId48"/>
    <p:sldId id="285" r:id="rId49"/>
    <p:sldId id="286" r:id="rId50"/>
    <p:sldId id="287" r:id="rId51"/>
    <p:sldId id="258" r:id="rId52"/>
    <p:sldId id="259" r:id="rId53"/>
    <p:sldId id="260" r:id="rId54"/>
    <p:sldId id="261" r:id="rId55"/>
    <p:sldId id="262" r:id="rId56"/>
    <p:sldId id="290" r:id="rId57"/>
    <p:sldId id="291" r:id="rId5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4A2"/>
    <a:srgbClr val="FFFF99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1" autoAdjust="0"/>
    <p:restoredTop sz="94660"/>
  </p:normalViewPr>
  <p:slideViewPr>
    <p:cSldViewPr>
      <p:cViewPr>
        <p:scale>
          <a:sx n="100" d="100"/>
          <a:sy n="100" d="100"/>
        </p:scale>
        <p:origin x="-1506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10.06.2015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10.06.2015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10.06.2015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10.06.2015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10.06.2015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10.06.2015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10.06.2015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10.06.2015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10.06.2015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10.06.2015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10.06.2015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10.06.2015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dr.de/fernsehen/sendungen/das/media/dasx343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Pitch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877272"/>
          </a:xfrm>
        </p:spPr>
        <p:txBody>
          <a:bodyPr/>
          <a:lstStyle/>
          <a:p>
            <a:pPr marL="0" indent="0">
              <a:buNone/>
            </a:pPr>
            <a:r>
              <a:rPr lang="de-DE" sz="1200" b="1" dirty="0" smtClean="0"/>
              <a:t>Elevator </a:t>
            </a:r>
            <a:r>
              <a:rPr lang="de-DE" sz="1200" b="1" dirty="0" err="1" smtClean="0"/>
              <a:t>statement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SupeYou ermöglicht eine Lobby für das Volk. Aktivisten werden durch Ihre </a:t>
            </a:r>
            <a:r>
              <a:rPr lang="de-DE" sz="1200" dirty="0" err="1" smtClean="0"/>
              <a:t>Supporter</a:t>
            </a:r>
            <a:r>
              <a:rPr lang="de-DE" sz="1200" dirty="0" smtClean="0"/>
              <a:t>-Community finanziert.</a:t>
            </a:r>
          </a:p>
          <a:p>
            <a:pPr marL="0" indent="0">
              <a:buNone/>
            </a:pPr>
            <a:r>
              <a:rPr lang="de-DE" sz="1200" b="1" dirty="0" smtClean="0"/>
              <a:t>USP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Observable </a:t>
            </a:r>
            <a:r>
              <a:rPr lang="de-DE" sz="1200" dirty="0" err="1" smtClean="0"/>
              <a:t>Invitations</a:t>
            </a:r>
            <a:r>
              <a:rPr lang="de-DE" sz="1200" dirty="0" smtClean="0"/>
              <a:t> / Beobachtbare Einladungen</a:t>
            </a:r>
          </a:p>
          <a:p>
            <a:pPr marL="0" indent="0">
              <a:buNone/>
            </a:pPr>
            <a:r>
              <a:rPr lang="de-DE" sz="1200" dirty="0" smtClean="0"/>
              <a:t>Fokussierung auf Personenmarken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Wer sind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Informatiker und erfolgreicher Gründer (TeamTable, Individualsoftware, Portalentwicklung )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Welches gesellschaftliche Problem lösen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Fehlende Lobby für Gesellschaftsinteressen.</a:t>
            </a:r>
          </a:p>
          <a:p>
            <a:pPr marL="0" indent="0">
              <a:buNone/>
            </a:pPr>
            <a:r>
              <a:rPr lang="de-DE" sz="1200" b="1" dirty="0" smtClean="0"/>
              <a:t>Mit welchen Mitteln?</a:t>
            </a:r>
          </a:p>
          <a:p>
            <a:pPr marL="0" indent="0">
              <a:buNone/>
            </a:pPr>
            <a:r>
              <a:rPr lang="de-DE" sz="1200" dirty="0" err="1" smtClean="0"/>
              <a:t>Crowdsourcing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Was macht Sie einzigartig?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Kombination von </a:t>
            </a:r>
            <a:r>
              <a:rPr lang="de-DE" sz="1200" dirty="0" err="1" smtClean="0"/>
              <a:t>Know</a:t>
            </a:r>
            <a:r>
              <a:rPr lang="de-DE" sz="1200" dirty="0" smtClean="0"/>
              <a:t> </a:t>
            </a:r>
            <a:r>
              <a:rPr lang="de-DE" sz="1200" dirty="0" err="1" smtClean="0"/>
              <a:t>How</a:t>
            </a:r>
            <a:r>
              <a:rPr lang="de-DE" sz="1200" dirty="0" smtClean="0"/>
              <a:t> in </a:t>
            </a:r>
          </a:p>
          <a:p>
            <a:r>
              <a:rPr lang="de-DE" sz="1200" dirty="0" smtClean="0"/>
              <a:t>Entwicklung von Large-</a:t>
            </a:r>
            <a:r>
              <a:rPr lang="de-DE" sz="1200" dirty="0" err="1" smtClean="0"/>
              <a:t>Scale</a:t>
            </a:r>
            <a:r>
              <a:rPr lang="de-DE" sz="1200" dirty="0" smtClean="0"/>
              <a:t>-</a:t>
            </a:r>
            <a:r>
              <a:rPr lang="de-DE" sz="1200" dirty="0" err="1" smtClean="0"/>
              <a:t>WebApplikationen</a:t>
            </a:r>
            <a:r>
              <a:rPr lang="de-DE" sz="1200" dirty="0" smtClean="0"/>
              <a:t> (</a:t>
            </a:r>
            <a:r>
              <a:rPr lang="de-DE" sz="1200" dirty="0" err="1" smtClean="0"/>
              <a:t>DocSafe</a:t>
            </a:r>
            <a:r>
              <a:rPr lang="de-DE" sz="1200" dirty="0" smtClean="0"/>
              <a:t> von Swisscom &gt; 1Mio. Benutzer)</a:t>
            </a:r>
          </a:p>
          <a:p>
            <a:r>
              <a:rPr lang="de-DE" sz="1200" dirty="0" smtClean="0"/>
              <a:t>Erfolgreiche Softwareprodukte (</a:t>
            </a:r>
            <a:r>
              <a:rPr lang="de-DE" sz="1200" dirty="0" err="1" smtClean="0"/>
              <a:t>FastWorks</a:t>
            </a:r>
            <a:r>
              <a:rPr lang="de-DE" sz="1200" dirty="0" smtClean="0"/>
              <a:t>, TeamTable)</a:t>
            </a:r>
          </a:p>
          <a:p>
            <a:r>
              <a:rPr lang="de-DE" sz="1200" dirty="0" smtClean="0"/>
              <a:t>Tiefe theoretische Grundlagen von Datenstrukturen. </a:t>
            </a:r>
          </a:p>
          <a:p>
            <a:r>
              <a:rPr lang="de-DE" sz="1200" dirty="0" smtClean="0"/>
              <a:t>Kreative und durchdachte Ideen</a:t>
            </a:r>
          </a:p>
          <a:p>
            <a:pPr marL="0" indent="0">
              <a:buNone/>
            </a:pPr>
            <a:r>
              <a:rPr lang="de-DE" sz="1200" b="1" dirty="0" smtClean="0"/>
              <a:t>Wie sieht das Geschäftsmodell aus?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Siehe Kickstarter oder Finanzierung durch </a:t>
            </a:r>
            <a:r>
              <a:rPr lang="de-DE" sz="1200" dirty="0" err="1" smtClean="0"/>
              <a:t>SupeYou</a:t>
            </a:r>
            <a:r>
              <a:rPr lang="de-DE" sz="1200" dirty="0" smtClean="0"/>
              <a:t>-Community</a:t>
            </a:r>
          </a:p>
          <a:p>
            <a:pPr marL="0" indent="0">
              <a:buNone/>
            </a:pPr>
            <a:r>
              <a:rPr lang="de-DE" sz="1200" b="1" dirty="0" smtClean="0"/>
              <a:t>Wo stehen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Orientierung, Überprüfung von Annahmen</a:t>
            </a:r>
          </a:p>
          <a:p>
            <a:pPr marL="0" indent="0">
              <a:buNone/>
            </a:pPr>
            <a:r>
              <a:rPr lang="de-DE" sz="1200" b="1" dirty="0" smtClean="0"/>
              <a:t>Wohin wollen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Weltweiter Quasistandard für die finanzielle Unterstützung von Aktivisten (wie Kickstarter für Projekte)</a:t>
            </a:r>
          </a:p>
          <a:p>
            <a:pPr marL="0" indent="0">
              <a:buNone/>
            </a:pPr>
            <a:r>
              <a:rPr lang="de-DE" sz="1200" b="1" dirty="0" smtClean="0"/>
              <a:t>Was sind die nächsten Schritte?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Validierung der Funktion von </a:t>
            </a:r>
            <a:r>
              <a:rPr lang="de-DE" sz="1200" dirty="0" err="1" smtClean="0"/>
              <a:t>Oberservable</a:t>
            </a:r>
            <a:r>
              <a:rPr lang="de-DE" sz="1200" dirty="0" smtClean="0"/>
              <a:t> </a:t>
            </a:r>
            <a:r>
              <a:rPr lang="de-DE" sz="1200" dirty="0" err="1" smtClean="0"/>
              <a:t>Invitations</a:t>
            </a:r>
            <a:endParaRPr lang="de-DE" sz="1200" dirty="0" smtClean="0"/>
          </a:p>
          <a:p>
            <a:pPr marL="0" indent="0">
              <a:buNone/>
            </a:pPr>
            <a:r>
              <a:rPr lang="de-DE" sz="1200" b="1" dirty="0" smtClean="0"/>
              <a:t>Welchen Beratungsbedarf haben Sie konkret?</a:t>
            </a:r>
          </a:p>
          <a:p>
            <a:pPr marL="0" indent="0">
              <a:buNone/>
            </a:pPr>
            <a:r>
              <a:rPr lang="de-DE" sz="1200" dirty="0" smtClean="0"/>
              <a:t>Sparring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886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Supporter Community last 30 days.</a:t>
            </a:r>
            <a:endParaRPr lang="de-CH" sz="16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2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 indirectly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Invite Supporter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08400" y="1266825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a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2536825" y="2608263"/>
            <a:ext cx="3543300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http://supeyou.com/invit=f39z249</a:t>
            </a:r>
            <a:endParaRPr lang="de-CH" sz="16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feld 7"/>
          <p:cNvSpPr txBox="1">
            <a:spLocks noChangeArrowheads="1"/>
          </p:cNvSpPr>
          <p:nvPr/>
        </p:nvSpPr>
        <p:spPr bwMode="auto">
          <a:xfrm>
            <a:off x="2771775" y="3013075"/>
            <a:ext cx="3398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(Copy this link to Email, WhatsApp, Facebook...)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feil nach rechts 40"/>
          <p:cNvSpPr/>
          <p:nvPr/>
        </p:nvSpPr>
        <p:spPr>
          <a:xfrm rot="1626932" flipH="1">
            <a:off x="4587875" y="533717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7" name="Abgerundetes Rechteck 46"/>
          <p:cNvSpPr/>
          <p:nvPr/>
        </p:nvSpPr>
        <p:spPr>
          <a:xfrm>
            <a:off x="3243263" y="4289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2771775" y="3644900"/>
            <a:ext cx="317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change the name of the link to remember whom you sent it: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52" name="Picture 41" descr="https://encrypted-tbn3.gstatic.com/images?q=tbn:ANd9GcRcGP1fX8NCQlzZkUjiOFqr-u9t08cRje9hzsthHFxcV4A7zj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2684463"/>
            <a:ext cx="1714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6122988" y="2495550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3413919" y="2201873"/>
            <a:ext cx="1222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 invited by you indirectly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Invite Supporter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Supporter last 30 days.</a:t>
            </a:r>
            <a:endParaRPr lang="de-CH" sz="16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 err="1">
                <a:solidFill>
                  <a:schemeClr val="bg1"/>
                </a:solidFill>
              </a:rPr>
              <a:t>Your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29"/>
          <p:cNvSpPr txBox="1">
            <a:spLocks noChangeArrowheads="1"/>
          </p:cNvSpPr>
          <p:nvPr/>
        </p:nvSpPr>
        <p:spPr bwMode="auto">
          <a:xfrm flipH="1">
            <a:off x="4527029" y="2336037"/>
            <a:ext cx="40235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 invited by you indirectly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Invite Supporter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7216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6559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6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0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12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hero isn‘t registered? – Ask him to do so.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7729538" y="388461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platform  SupeYou.com isn‘t keeping a penny of your donations. 100% of the collected money is going to your hero!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power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power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230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hero isn‘t registered? – Ask him to do so.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 as  Hero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pleas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an email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register@supeyou.com.</a:t>
            </a:r>
          </a:p>
          <a:p>
            <a:pPr algn="ctr" eaLnBrk="1" hangingPunct="1">
              <a:defRPr/>
            </a:pP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requiered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/Picture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ID</a:t>
            </a: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Short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Links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successes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profil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Banking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staff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6292850" y="5483225"/>
            <a:ext cx="2700338" cy="1225550"/>
          </a:xfrm>
          <a:prstGeom prst="wedgeRoundRectCallout">
            <a:avLst>
              <a:gd name="adj1" fmla="val -71414"/>
              <a:gd name="adj2" fmla="val -68353"/>
              <a:gd name="adj3" fmla="val 16667"/>
            </a:avLst>
          </a:prstGeom>
          <a:solidFill>
            <a:srgbClr val="FFFF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This way of registration is only during beta phase.</a:t>
            </a:r>
          </a:p>
          <a:p>
            <a:pPr>
              <a:defRPr/>
            </a:pPr>
            <a:r>
              <a:rPr lang="de-DE" sz="1600">
                <a:solidFill>
                  <a:schemeClr val="tx1">
                    <a:lumMod val="50000"/>
                    <a:lumOff val="50000"/>
                  </a:schemeClr>
                </a:solidFill>
              </a:rPr>
              <a:t>A full automated registering process will follow.</a:t>
            </a:r>
            <a:endParaRPr lang="de-CH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316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8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33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hero isn‘t registered? – Ask him to do so.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8753475" y="28575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platform  SupeYou.com isn‘t keeping a penny of your donations. 100% of the collected money is going to your hero!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power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feld 1"/>
          <p:cNvSpPr txBox="1">
            <a:spLocks noChangeArrowheads="1"/>
          </p:cNvSpPr>
          <p:nvPr/>
        </p:nvSpPr>
        <p:spPr bwMode="auto">
          <a:xfrm>
            <a:off x="2195513" y="2646363"/>
            <a:ext cx="467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TODO: Login-Process and Account Management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364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66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53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hero isn‘t registered? – Ask him to do so.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platform  SupeYou.com isn‘t keeping a penny of your donations. 100% of the collected money is going to your hero.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power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335463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bg1"/>
                </a:solidFill>
              </a:rPr>
              <a:t>Your</a:t>
            </a:r>
            <a:r>
              <a:rPr lang="de-DE" sz="1200" dirty="0" smtClean="0">
                <a:solidFill>
                  <a:schemeClr val="bg1"/>
                </a:solidFill>
              </a:rPr>
              <a:t>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3722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93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bg1"/>
                </a:solidFill>
              </a:rPr>
              <a:t>Your</a:t>
            </a:r>
            <a:r>
              <a:rPr lang="de-DE" sz="1200" dirty="0" smtClean="0">
                <a:solidFill>
                  <a:schemeClr val="bg1"/>
                </a:solidFill>
              </a:rPr>
              <a:t>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191250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21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SupeYou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40185" y="2636912"/>
            <a:ext cx="7283152" cy="2121099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 err="1" smtClean="0"/>
              <a:t>Crowd</a:t>
            </a:r>
            <a:r>
              <a:rPr lang="de-DE" sz="2400" dirty="0" smtClean="0"/>
              <a:t>-Finanzierung für Aktivisten.</a:t>
            </a:r>
          </a:p>
          <a:p>
            <a:r>
              <a:rPr lang="de-DE" sz="2400" dirty="0" smtClean="0"/>
              <a:t>Spenden – Einladen – Beobachten</a:t>
            </a:r>
            <a:endParaRPr lang="de-DE" sz="2400" dirty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en-US" sz="2400" dirty="0"/>
          </a:p>
        </p:txBody>
      </p:sp>
      <p:sp>
        <p:nvSpPr>
          <p:cNvPr id="2" name="Textfeld 1"/>
          <p:cNvSpPr txBox="1"/>
          <p:nvPr/>
        </p:nvSpPr>
        <p:spPr>
          <a:xfrm>
            <a:off x="827584" y="1412776"/>
            <a:ext cx="76024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Leitmotiv:</a:t>
            </a:r>
          </a:p>
          <a:p>
            <a:r>
              <a:rPr lang="de-DE" sz="4000" dirty="0" err="1" smtClean="0"/>
              <a:t>Adding</a:t>
            </a:r>
            <a:r>
              <a:rPr lang="de-DE" sz="4000" dirty="0" smtClean="0"/>
              <a:t> </a:t>
            </a:r>
            <a:r>
              <a:rPr lang="de-DE" sz="4000" dirty="0" err="1" smtClean="0"/>
              <a:t>another</a:t>
            </a:r>
            <a:r>
              <a:rPr lang="de-DE" sz="4000" dirty="0" smtClean="0"/>
              <a:t> </a:t>
            </a:r>
            <a:r>
              <a:rPr lang="de-DE" sz="4000" dirty="0" err="1" smtClean="0"/>
              <a:t>layer</a:t>
            </a:r>
            <a:r>
              <a:rPr lang="de-DE" sz="4000" dirty="0" smtClean="0"/>
              <a:t> </a:t>
            </a:r>
            <a:r>
              <a:rPr lang="de-DE" sz="4000" dirty="0" err="1" smtClean="0"/>
              <a:t>to</a:t>
            </a:r>
            <a:r>
              <a:rPr lang="de-DE" sz="4000" dirty="0" smtClean="0"/>
              <a:t> </a:t>
            </a:r>
            <a:r>
              <a:rPr lang="de-DE" sz="4000" dirty="0" err="1" smtClean="0"/>
              <a:t>democracy</a:t>
            </a:r>
            <a:r>
              <a:rPr lang="de-DE" sz="40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bg1"/>
                </a:solidFill>
              </a:rPr>
              <a:t>Your</a:t>
            </a:r>
            <a:r>
              <a:rPr lang="de-DE" sz="1200" dirty="0" smtClean="0">
                <a:solidFill>
                  <a:schemeClr val="bg1"/>
                </a:solidFill>
              </a:rPr>
              <a:t>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7127875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/>
                </a:solidFill>
              </a:rPr>
              <a:t>Messages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45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bg1"/>
                </a:solidFill>
              </a:rPr>
              <a:t>Your</a:t>
            </a:r>
            <a:r>
              <a:rPr lang="de-DE" sz="1200" dirty="0" smtClean="0">
                <a:solidFill>
                  <a:schemeClr val="bg1"/>
                </a:solidFill>
              </a:rPr>
              <a:t>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8120063" y="461963"/>
            <a:ext cx="1003300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>
              <a:solidFill>
                <a:schemeClr val="bg1"/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46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bg1"/>
                </a:solidFill>
              </a:rPr>
              <a:t>Your</a:t>
            </a:r>
            <a:r>
              <a:rPr lang="de-DE" sz="1200" dirty="0" smtClean="0">
                <a:solidFill>
                  <a:schemeClr val="bg1"/>
                </a:solidFill>
              </a:rPr>
              <a:t>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83026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</a:t>
            </a:r>
            <a:r>
              <a:rPr lang="de-DE" sz="1200" smtClean="0">
                <a:solidFill>
                  <a:schemeClr val="bg1"/>
                </a:solidFill>
              </a:rPr>
              <a:t>Supporter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2048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07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08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Supporter Community last 30 days.</a:t>
            </a:r>
            <a:endParaRPr lang="de-CH" sz="16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1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1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 invited by you indirectly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566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Invite Supporter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28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156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29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156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6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155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9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15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42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155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Supporter last 30 days.</a:t>
            </a:r>
            <a:endParaRPr lang="de-CH" sz="16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Gleichschenkliges Dreieck 66"/>
          <p:cNvSpPr/>
          <p:nvPr/>
        </p:nvSpPr>
        <p:spPr>
          <a:xfrm rot="16200000">
            <a:off x="-423862" y="768350"/>
            <a:ext cx="1441450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19063" y="790575"/>
            <a:ext cx="436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algn="ctr"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Gleichschenkliges Dreieck 77"/>
          <p:cNvSpPr/>
          <p:nvPr/>
        </p:nvSpPr>
        <p:spPr>
          <a:xfrm rot="5400000">
            <a:off x="7970044" y="775494"/>
            <a:ext cx="1439863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8448675" y="765175"/>
            <a:ext cx="43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de-DE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bg1"/>
                </a:solidFill>
              </a:rPr>
              <a:t>Your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1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331913" y="2133600"/>
            <a:ext cx="58864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2364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Supporter Community last 30 days.</a:t>
            </a:r>
          </a:p>
          <a:p>
            <a:pPr algn="ctr" eaLnBrk="1" hangingPunct="1">
              <a:defRPr/>
            </a:pP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Account Balance: 2593 Euro</a:t>
            </a:r>
          </a:p>
          <a:p>
            <a:pPr algn="ctr" eaLnBrk="1" hangingPunct="1">
              <a:defRPr/>
            </a:pP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Transaction: 04.05.2013, 1968 Euro</a:t>
            </a:r>
          </a:p>
          <a:p>
            <a:pPr algn="ctr" eaLnBrk="1" hangingPunct="1">
              <a:defRPr/>
            </a:pPr>
            <a:r>
              <a:rPr lang="de-DE" sz="1400" u="sng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 </a:t>
            </a: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</a:t>
            </a:r>
          </a:p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Details</a:t>
            </a:r>
            <a:endParaRPr lang="de-CH" sz="1400" u="sng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CH" sz="1400" u="sng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3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 invited by you indirectly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2580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Invite Supporter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46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257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47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257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4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257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7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257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60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256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Supporter last 30 days.</a:t>
            </a:r>
            <a:endParaRPr lang="de-CH" sz="16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279775" y="1236663"/>
            <a:ext cx="177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 (You)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035675" y="3175"/>
            <a:ext cx="107950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3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bg1"/>
                </a:solidFill>
              </a:rPr>
              <a:t>Your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019925" y="200025"/>
            <a:ext cx="1223963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216025" y="2133600"/>
          <a:ext cx="6038850" cy="240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289732"/>
                <a:gridCol w="723218"/>
                <a:gridCol w="1006475"/>
                <a:gridCol w="1006475"/>
              </a:tblGrid>
              <a:tr h="426656">
                <a:tc>
                  <a:txBody>
                    <a:bodyPr/>
                    <a:lstStyle/>
                    <a:p>
                      <a:r>
                        <a:rPr lang="de-DE" sz="1100" smtClean="0"/>
                        <a:t>Username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MobileNumber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Email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IsAdmin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IsHero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IsSupporter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TobiasStein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062529998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JuliaWeber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julia33@web.de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MoritzTheile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Hubi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</a:tbl>
          </a:graphicData>
        </a:graphic>
      </p:graphicFrame>
      <p:sp>
        <p:nvSpPr>
          <p:cNvPr id="16" name="Pfeil nach rechts 15"/>
          <p:cNvSpPr/>
          <p:nvPr/>
        </p:nvSpPr>
        <p:spPr>
          <a:xfrm rot="2113929" flipH="1">
            <a:off x="1700213" y="28956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35375" y="15351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408738" y="442913"/>
            <a:ext cx="827087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708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18" name="Textfeld 7"/>
          <p:cNvSpPr txBox="1">
            <a:spLocks noChangeArrowheads="1"/>
          </p:cNvSpPr>
          <p:nvPr/>
        </p:nvSpPr>
        <p:spPr bwMode="auto">
          <a:xfrm>
            <a:off x="2640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703638" y="256698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2636838" y="25447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MobileNr: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709988" y="291623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2632075" y="290830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5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3575050" y="148431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632075" y="14652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6813" y="3273425"/>
            <a:ext cx="504825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27313" y="3265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Sprache: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leichschenkliges Dreieck 1"/>
          <p:cNvSpPr/>
          <p:nvPr/>
        </p:nvSpPr>
        <p:spPr>
          <a:xfrm rot="10800000">
            <a:off x="4021138" y="3373438"/>
            <a:ext cx="107950" cy="650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2987675" y="1989138"/>
            <a:ext cx="2801938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Make TobiasStein a Hero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4776788" y="685800"/>
            <a:ext cx="1103312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AdminSettings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66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4711700" y="1462088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4651375" y="1411288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139223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enabled: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8400" y="3795713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40013" y="3773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Website: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708400" y="476567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Save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703638" y="41592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2636838" y="41370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Mission: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690938" y="2892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5724525" y="29019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7"/>
          <p:cNvSpPr txBox="1">
            <a:spLocks noChangeArrowheads="1"/>
          </p:cNvSpPr>
          <p:nvPr/>
        </p:nvSpPr>
        <p:spPr bwMode="auto">
          <a:xfrm>
            <a:off x="2627313" y="28971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6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4029075" y="1668463"/>
            <a:ext cx="10429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91250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    </a:t>
            </a: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52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4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206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hero isn‘t registered? – Ask him to do so.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money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93813" y="1722180"/>
            <a:ext cx="58864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power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carefully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459788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170430" y="3244334"/>
            <a:ext cx="280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&lt;!-- Repetition area start --&gt;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" y="1190027"/>
            <a:ext cx="9038284" cy="49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235825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635375" y="647700"/>
            <a:ext cx="550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AdminSettings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Details    </a:t>
            </a:r>
            <a:r>
              <a:rPr lang="de-DE" sz="1200" smtClean="0">
                <a:solidFill>
                  <a:schemeClr val="bg1"/>
                </a:solidFill>
              </a:rPr>
              <a:t>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Messages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 rechteckige Legende 39"/>
          <p:cNvSpPr/>
          <p:nvPr/>
        </p:nvSpPr>
        <p:spPr>
          <a:xfrm>
            <a:off x="3276600" y="27844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3306763" y="3513138"/>
            <a:ext cx="2849562" cy="617537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02.04.2013::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 rechteckige Legende 42"/>
          <p:cNvSpPr/>
          <p:nvPr/>
        </p:nvSpPr>
        <p:spPr>
          <a:xfrm>
            <a:off x="3336925" y="424180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 rechteckige Legende 43"/>
          <p:cNvSpPr/>
          <p:nvPr/>
        </p:nvSpPr>
        <p:spPr>
          <a:xfrm>
            <a:off x="3368675" y="497205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</a:p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4019550" y="19891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849563" y="1636713"/>
            <a:ext cx="3306762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41738" y="1306513"/>
            <a:ext cx="16557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Message: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3741738" y="2447925"/>
            <a:ext cx="16557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8172450" y="685800"/>
            <a:ext cx="963613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851275" y="647700"/>
            <a:ext cx="5284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Details    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1524000" y="1397000"/>
          <a:ext cx="60960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Day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Remark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Category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Source/Target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Amount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Balance</a:t>
                      </a:r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DONATION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User:Hubi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+24,00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PAYOUT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HeroesAccount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-2968,90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18" name="Rechteck 17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539552" y="611187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loginId</a:t>
            </a:r>
            <a:endParaRPr lang="de-DE" altLang="de-DE" sz="800" dirty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79281" y="2207791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creationTimestamp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72889" y="2290342"/>
            <a:ext cx="1119188" cy="1112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name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profilePic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idScan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homepageLink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description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boolean</a:t>
            </a:r>
            <a:r>
              <a:rPr lang="de-DE" altLang="de-DE" sz="800" dirty="0"/>
              <a:t> </a:t>
            </a:r>
            <a:r>
              <a:rPr lang="de-DE" altLang="de-DE" sz="800" dirty="0" err="1"/>
              <a:t>enabled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828750" y="1412875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3274493" y="2642815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1692077" y="2648148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3560292" y="5366916"/>
            <a:ext cx="2981275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Invitation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name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invitID</a:t>
            </a:r>
            <a:endParaRPr lang="de-DE" altLang="de-DE" sz="800" dirty="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3680718" y="3144143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108" name="Gewinkelte Verbindung 107"/>
          <p:cNvCxnSpPr>
            <a:stCxn id="30733" idx="2"/>
            <a:endCxn id="38" idx="0"/>
          </p:cNvCxnSpPr>
          <p:nvPr/>
        </p:nvCxnSpPr>
        <p:spPr>
          <a:xfrm rot="16200000" flipH="1">
            <a:off x="3565793" y="3500368"/>
            <a:ext cx="438706" cy="5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3866456" y="3394968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788938" y="2152229"/>
            <a:ext cx="2301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5187430" y="3785058"/>
            <a:ext cx="3200994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Invitation2Supporters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 smtClean="0"/>
              <a:t>long</a:t>
            </a:r>
            <a:r>
              <a:rPr lang="de-DE" altLang="de-DE" sz="800" dirty="0" smtClean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5699298" y="364058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5697091" y="3209230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7" name="Gewinkelte Verbindung 46"/>
          <p:cNvCxnSpPr>
            <a:stCxn id="30749" idx="2"/>
            <a:endCxn id="30748" idx="0"/>
          </p:cNvCxnSpPr>
          <p:nvPr/>
        </p:nvCxnSpPr>
        <p:spPr>
          <a:xfrm rot="16200000" flipH="1">
            <a:off x="5600786" y="3493653"/>
            <a:ext cx="291654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3"/>
          </p:cNvCxnSpPr>
          <p:nvPr/>
        </p:nvCxnSpPr>
        <p:spPr>
          <a:xfrm rot="10800000" flipV="1">
            <a:off x="1839715" y="2711871"/>
            <a:ext cx="1434778" cy="5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16200000" flipH="1">
            <a:off x="602679" y="1850876"/>
            <a:ext cx="601242" cy="14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5796136" y="5222932"/>
            <a:ext cx="103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1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754241" y="4448145"/>
            <a:ext cx="1884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cxnSp>
        <p:nvCxnSpPr>
          <p:cNvPr id="75" name="Gewinkelte Verbindung 74"/>
          <p:cNvCxnSpPr>
            <a:stCxn id="74" idx="2"/>
            <a:endCxn id="73" idx="0"/>
          </p:cNvCxnSpPr>
          <p:nvPr/>
        </p:nvCxnSpPr>
        <p:spPr>
          <a:xfrm rot="5400000">
            <a:off x="5599208" y="4973666"/>
            <a:ext cx="497788" cy="7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6428482" y="745702"/>
            <a:ext cx="1676400" cy="3976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Donation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7110972" y="2014116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0..*</a:t>
            </a:r>
            <a:endParaRPr lang="de-DE" altLang="de-DE" sz="1800" dirty="0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573591" y="2434606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84" name="Gewinkelte Verbindung 83"/>
          <p:cNvCxnSpPr>
            <a:stCxn id="81" idx="2"/>
            <a:endCxn id="83" idx="3"/>
          </p:cNvCxnSpPr>
          <p:nvPr/>
        </p:nvCxnSpPr>
        <p:spPr>
          <a:xfrm rot="5400000">
            <a:off x="6791581" y="2081878"/>
            <a:ext cx="351434" cy="492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566147" y="3857066"/>
            <a:ext cx="2221877" cy="591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Supporter2Invitations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 smtClean="0"/>
              <a:t>long</a:t>
            </a:r>
            <a:r>
              <a:rPr lang="de-DE" altLang="de-DE" sz="800" dirty="0" smtClean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196190" y="1628800"/>
            <a:ext cx="2221877" cy="3682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Supporter2Donations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7107797" y="148478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7105590" y="118350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37" name="Gewinkelte Verbindung 36"/>
          <p:cNvCxnSpPr>
            <a:stCxn id="36" idx="2"/>
            <a:endCxn id="35" idx="0"/>
          </p:cNvCxnSpPr>
          <p:nvPr/>
        </p:nvCxnSpPr>
        <p:spPr>
          <a:xfrm rot="16200000" flipH="1">
            <a:off x="7074323" y="1402891"/>
            <a:ext cx="16157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3652020" y="3722549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3741762" y="522880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739555" y="450465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2" name="Gewinkelte Verbindung 41"/>
          <p:cNvCxnSpPr>
            <a:stCxn id="41" idx="2"/>
            <a:endCxn id="40" idx="0"/>
          </p:cNvCxnSpPr>
          <p:nvPr/>
        </p:nvCxnSpPr>
        <p:spPr>
          <a:xfrm rot="16200000" flipH="1">
            <a:off x="3496853" y="4935476"/>
            <a:ext cx="58444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5964808" y="4916888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acceoted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3419872" y="828507"/>
            <a:ext cx="2221877" cy="3682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User2Supporters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4440520" y="200563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4438313" y="128148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9" name="Gewinkelte Verbindung 48"/>
          <p:cNvCxnSpPr>
            <a:stCxn id="48" idx="2"/>
            <a:endCxn id="46" idx="0"/>
          </p:cNvCxnSpPr>
          <p:nvPr/>
        </p:nvCxnSpPr>
        <p:spPr>
          <a:xfrm rot="16200000" flipH="1">
            <a:off x="4195611" y="1712306"/>
            <a:ext cx="58444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3200674" y="943573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2230214" y="948906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  <a:endParaRPr lang="de-DE" altLang="de-DE" sz="1800" dirty="0"/>
          </a:p>
        </p:txBody>
      </p:sp>
      <p:cxnSp>
        <p:nvCxnSpPr>
          <p:cNvPr id="52" name="Gewinkelte Verbindung 51"/>
          <p:cNvCxnSpPr>
            <a:stCxn id="50" idx="1"/>
            <a:endCxn id="51" idx="3"/>
          </p:cNvCxnSpPr>
          <p:nvPr/>
        </p:nvCxnSpPr>
        <p:spPr>
          <a:xfrm rot="10800000" flipV="1">
            <a:off x="2377852" y="1012629"/>
            <a:ext cx="822822" cy="5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767013" y="466725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userID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5033963" y="2774950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creationTimestamp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771775" y="2924175"/>
            <a:ext cx="1119188" cy="165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File profilePic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File idScan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homepageLink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description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boolean enabled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2843213" y="1268413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3851275" y="1978025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3635375" y="2781300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8108950" y="2924175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427913" y="2649538"/>
            <a:ext cx="220662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89" name="Gewinkelte Verbindung 88"/>
          <p:cNvCxnSpPr>
            <a:stCxn id="30729" idx="0"/>
            <a:endCxn id="30728" idx="3"/>
          </p:cNvCxnSpPr>
          <p:nvPr/>
        </p:nvCxnSpPr>
        <p:spPr>
          <a:xfrm rot="16200000" flipH="1">
            <a:off x="7755732" y="2432844"/>
            <a:ext cx="342900" cy="776287"/>
          </a:xfrm>
          <a:prstGeom prst="bentConnector4">
            <a:avLst>
              <a:gd name="adj1" fmla="val -114893"/>
              <a:gd name="adj2" fmla="val 12941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7145338" y="4437063"/>
            <a:ext cx="1530350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Invitation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creationTimestamp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invitID</a:t>
            </a:r>
          </a:p>
        </p:txBody>
      </p:sp>
      <p:sp>
        <p:nvSpPr>
          <p:cNvPr id="30732" name="Text Box 9"/>
          <p:cNvSpPr txBox="1">
            <a:spLocks noChangeArrowheads="1"/>
          </p:cNvSpPr>
          <p:nvPr/>
        </p:nvSpPr>
        <p:spPr bwMode="auto">
          <a:xfrm>
            <a:off x="7242175" y="4292600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7245350" y="3716338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108" name="Gewinkelte Verbindung 107"/>
          <p:cNvCxnSpPr>
            <a:stCxn id="30733" idx="2"/>
            <a:endCxn id="30732" idx="0"/>
          </p:cNvCxnSpPr>
          <p:nvPr/>
        </p:nvCxnSpPr>
        <p:spPr>
          <a:xfrm rot="5400000">
            <a:off x="7127876" y="4073525"/>
            <a:ext cx="436562" cy="15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5" name="Text Box 9"/>
          <p:cNvSpPr txBox="1">
            <a:spLocks noChangeArrowheads="1"/>
          </p:cNvSpPr>
          <p:nvPr/>
        </p:nvSpPr>
        <p:spPr bwMode="auto">
          <a:xfrm>
            <a:off x="7942263" y="4287838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36" name="Text Box 9"/>
          <p:cNvSpPr txBox="1">
            <a:spLocks noChangeArrowheads="1"/>
          </p:cNvSpPr>
          <p:nvPr/>
        </p:nvSpPr>
        <p:spPr bwMode="auto">
          <a:xfrm>
            <a:off x="7923213" y="3713163"/>
            <a:ext cx="2492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111" name="Gewinkelte Verbindung 110"/>
          <p:cNvCxnSpPr>
            <a:stCxn id="30736" idx="2"/>
            <a:endCxn id="30735" idx="0"/>
          </p:cNvCxnSpPr>
          <p:nvPr/>
        </p:nvCxnSpPr>
        <p:spPr>
          <a:xfrm rot="5400000">
            <a:off x="7827962" y="4068763"/>
            <a:ext cx="436563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7431088" y="3967163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Abgerundete rechteckige Legende 112"/>
          <p:cNvSpPr/>
          <p:nvPr/>
        </p:nvSpPr>
        <p:spPr>
          <a:xfrm>
            <a:off x="8159750" y="3979863"/>
            <a:ext cx="388938" cy="114300"/>
          </a:xfrm>
          <a:prstGeom prst="wedgeRoundRectCallout">
            <a:avLst>
              <a:gd name="adj1" fmla="val -82317"/>
              <a:gd name="adj2" fmla="val 28530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accepted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0" name="Rectangle 4"/>
          <p:cNvSpPr>
            <a:spLocks noChangeArrowheads="1"/>
          </p:cNvSpPr>
          <p:nvPr/>
        </p:nvSpPr>
        <p:spPr bwMode="auto">
          <a:xfrm>
            <a:off x="468313" y="2924175"/>
            <a:ext cx="151130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HeroMessage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text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boolean deleted</a:t>
            </a:r>
          </a:p>
        </p:txBody>
      </p:sp>
      <p:sp>
        <p:nvSpPr>
          <p:cNvPr id="30741" name="Rectangle 4"/>
          <p:cNvSpPr>
            <a:spLocks noChangeArrowheads="1"/>
          </p:cNvSpPr>
          <p:nvPr/>
        </p:nvSpPr>
        <p:spPr bwMode="auto">
          <a:xfrm>
            <a:off x="468313" y="4075113"/>
            <a:ext cx="1511300" cy="100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Transaction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CURRENCY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date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int centvalue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receipient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/>
          </a:p>
        </p:txBody>
      </p:sp>
      <p:cxnSp>
        <p:nvCxnSpPr>
          <p:cNvPr id="30742" name="AutoShape 14"/>
          <p:cNvCxnSpPr>
            <a:cxnSpLocks noChangeShapeType="1"/>
            <a:stCxn id="30744" idx="1"/>
            <a:endCxn id="30743" idx="3"/>
          </p:cNvCxnSpPr>
          <p:nvPr/>
        </p:nvCxnSpPr>
        <p:spPr bwMode="auto">
          <a:xfrm flipH="1" flipV="1">
            <a:off x="2197100" y="4343400"/>
            <a:ext cx="42703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3" name="Text Box 9"/>
          <p:cNvSpPr txBox="1">
            <a:spLocks noChangeArrowheads="1"/>
          </p:cNvSpPr>
          <p:nvPr/>
        </p:nvSpPr>
        <p:spPr bwMode="auto">
          <a:xfrm>
            <a:off x="1990725" y="4273550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44" name="Text Box 9"/>
          <p:cNvSpPr txBox="1">
            <a:spLocks noChangeArrowheads="1"/>
          </p:cNvSpPr>
          <p:nvPr/>
        </p:nvSpPr>
        <p:spPr bwMode="auto">
          <a:xfrm>
            <a:off x="2624138" y="4278313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45" name="Rectangle 4"/>
          <p:cNvSpPr>
            <a:spLocks noChangeArrowheads="1"/>
          </p:cNvSpPr>
          <p:nvPr/>
        </p:nvSpPr>
        <p:spPr bwMode="auto">
          <a:xfrm>
            <a:off x="7927975" y="393700"/>
            <a:ext cx="908050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mimeType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byte[]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/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2843213" y="2786063"/>
            <a:ext cx="2301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7273925" y="5876925"/>
            <a:ext cx="1354138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Click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timestamp</a:t>
            </a:r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7748588" y="5738813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7800975" y="5451475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7" name="Gewinkelte Verbindung 46"/>
          <p:cNvCxnSpPr>
            <a:stCxn id="30749" idx="2"/>
            <a:endCxn id="30748" idx="0"/>
          </p:cNvCxnSpPr>
          <p:nvPr/>
        </p:nvCxnSpPr>
        <p:spPr>
          <a:xfrm rot="16200000" flipH="1">
            <a:off x="7776369" y="5663406"/>
            <a:ext cx="147638" cy="3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gerundete rechteckige Legende 49"/>
          <p:cNvSpPr/>
          <p:nvPr/>
        </p:nvSpPr>
        <p:spPr>
          <a:xfrm>
            <a:off x="8710613" y="2992438"/>
            <a:ext cx="388937" cy="114300"/>
          </a:xfrm>
          <a:prstGeom prst="wedgeRoundRectCallout">
            <a:avLst>
              <a:gd name="adj1" fmla="val -98052"/>
              <a:gd name="adj2" fmla="val -30613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children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 rechteckige Legende 50"/>
          <p:cNvSpPr/>
          <p:nvPr/>
        </p:nvSpPr>
        <p:spPr>
          <a:xfrm>
            <a:off x="7589838" y="2339975"/>
            <a:ext cx="388937" cy="114300"/>
          </a:xfrm>
          <a:prstGeom prst="wedgeRoundRectCallout">
            <a:avLst>
              <a:gd name="adj1" fmla="val -33464"/>
              <a:gd name="adj2" fmla="val 924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53" name="Rectangle 4"/>
          <p:cNvSpPr>
            <a:spLocks noChangeArrowheads="1"/>
          </p:cNvSpPr>
          <p:nvPr/>
        </p:nvSpPr>
        <p:spPr bwMode="auto">
          <a:xfrm>
            <a:off x="5076825" y="4437063"/>
            <a:ext cx="1487488" cy="1084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ResultOfDay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daySince1Jan1970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cachedSum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cachedSumOfSubtrees</a:t>
            </a:r>
            <a:endParaRPr lang="de-DE" altLang="de-DE" sz="1800"/>
          </a:p>
        </p:txBody>
      </p:sp>
      <p:sp>
        <p:nvSpPr>
          <p:cNvPr id="30754" name="Text Box 9"/>
          <p:cNvSpPr txBox="1">
            <a:spLocks noChangeArrowheads="1"/>
          </p:cNvSpPr>
          <p:nvPr/>
        </p:nvSpPr>
        <p:spPr bwMode="auto">
          <a:xfrm>
            <a:off x="4841875" y="4805363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55" name="Text Box 9"/>
          <p:cNvSpPr txBox="1">
            <a:spLocks noChangeArrowheads="1"/>
          </p:cNvSpPr>
          <p:nvPr/>
        </p:nvSpPr>
        <p:spPr bwMode="auto">
          <a:xfrm>
            <a:off x="2003425" y="4805363"/>
            <a:ext cx="207963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30756" name="AutoShape 14"/>
          <p:cNvCxnSpPr>
            <a:cxnSpLocks noChangeShapeType="1"/>
            <a:stCxn id="30754" idx="1"/>
            <a:endCxn id="30755" idx="3"/>
          </p:cNvCxnSpPr>
          <p:nvPr/>
        </p:nvCxnSpPr>
        <p:spPr bwMode="auto">
          <a:xfrm flipH="1" flipV="1">
            <a:off x="2211388" y="4875213"/>
            <a:ext cx="26304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Abgerundete rechteckige Legende 55"/>
          <p:cNvSpPr/>
          <p:nvPr/>
        </p:nvSpPr>
        <p:spPr>
          <a:xfrm>
            <a:off x="5821363" y="3851275"/>
            <a:ext cx="388937" cy="114300"/>
          </a:xfrm>
          <a:prstGeom prst="wedgeRoundRectCallout">
            <a:avLst>
              <a:gd name="adj1" fmla="val -79264"/>
              <a:gd name="adj2" fmla="val 1947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last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58" name="Text Box 9"/>
          <p:cNvSpPr txBox="1">
            <a:spLocks noChangeArrowheads="1"/>
          </p:cNvSpPr>
          <p:nvPr/>
        </p:nvSpPr>
        <p:spPr bwMode="auto">
          <a:xfrm>
            <a:off x="6588125" y="4541838"/>
            <a:ext cx="15398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59" name="Text Box 9"/>
          <p:cNvSpPr txBox="1">
            <a:spLocks noChangeArrowheads="1"/>
          </p:cNvSpPr>
          <p:nvPr/>
        </p:nvSpPr>
        <p:spPr bwMode="auto">
          <a:xfrm>
            <a:off x="5940425" y="4267200"/>
            <a:ext cx="220663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59" name="Gewinkelte Verbindung 58"/>
          <p:cNvCxnSpPr>
            <a:stCxn id="30759" idx="0"/>
            <a:endCxn id="30758" idx="3"/>
          </p:cNvCxnSpPr>
          <p:nvPr/>
        </p:nvCxnSpPr>
        <p:spPr>
          <a:xfrm rot="16200000" flipH="1">
            <a:off x="6223794" y="4093369"/>
            <a:ext cx="344488" cy="692150"/>
          </a:xfrm>
          <a:prstGeom prst="bentConnector4">
            <a:avLst>
              <a:gd name="adj1" fmla="val -66513"/>
              <a:gd name="adj2" fmla="val 13306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bgerundete rechteckige Legende 59"/>
          <p:cNvSpPr/>
          <p:nvPr/>
        </p:nvSpPr>
        <p:spPr>
          <a:xfrm>
            <a:off x="6742113" y="4805363"/>
            <a:ext cx="388937" cy="114300"/>
          </a:xfrm>
          <a:prstGeom prst="wedgeRoundRectCallout">
            <a:avLst>
              <a:gd name="adj1" fmla="val -347"/>
              <a:gd name="adj2" fmla="val -207236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Abgerundete rechteckige Legende 60"/>
          <p:cNvSpPr/>
          <p:nvPr/>
        </p:nvSpPr>
        <p:spPr>
          <a:xfrm>
            <a:off x="6188075" y="4197350"/>
            <a:ext cx="388938" cy="114300"/>
          </a:xfrm>
          <a:prstGeom prst="wedgeRoundRectCallout">
            <a:avLst>
              <a:gd name="adj1" fmla="val -76210"/>
              <a:gd name="adj2" fmla="val -104938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63" name="Text Box 9"/>
          <p:cNvSpPr txBox="1">
            <a:spLocks noChangeArrowheads="1"/>
          </p:cNvSpPr>
          <p:nvPr/>
        </p:nvSpPr>
        <p:spPr bwMode="auto">
          <a:xfrm>
            <a:off x="5556250" y="4291013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64" name="Text Box 9"/>
          <p:cNvSpPr txBox="1">
            <a:spLocks noChangeArrowheads="1"/>
          </p:cNvSpPr>
          <p:nvPr/>
        </p:nvSpPr>
        <p:spPr bwMode="auto">
          <a:xfrm>
            <a:off x="5524500" y="3716338"/>
            <a:ext cx="271463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65" name="Gewinkelte Verbindung 64"/>
          <p:cNvCxnSpPr>
            <a:stCxn id="30764" idx="2"/>
            <a:endCxn id="30763" idx="0"/>
          </p:cNvCxnSpPr>
          <p:nvPr/>
        </p:nvCxnSpPr>
        <p:spPr>
          <a:xfrm rot="5400000">
            <a:off x="5441950" y="4071938"/>
            <a:ext cx="436563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6" name="Rectangle 4"/>
          <p:cNvSpPr>
            <a:spLocks noChangeArrowheads="1"/>
          </p:cNvSpPr>
          <p:nvPr/>
        </p:nvSpPr>
        <p:spPr bwMode="auto">
          <a:xfrm>
            <a:off x="395288" y="333375"/>
            <a:ext cx="1008062" cy="1141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Admin</a:t>
            </a:r>
          </a:p>
        </p:txBody>
      </p:sp>
      <p:cxnSp>
        <p:nvCxnSpPr>
          <p:cNvPr id="30767" name="AutoShape 14"/>
          <p:cNvCxnSpPr>
            <a:cxnSpLocks noChangeShapeType="1"/>
            <a:stCxn id="30769" idx="1"/>
            <a:endCxn id="30768" idx="3"/>
          </p:cNvCxnSpPr>
          <p:nvPr/>
        </p:nvCxnSpPr>
        <p:spPr bwMode="auto">
          <a:xfrm flipH="1">
            <a:off x="1609725" y="971550"/>
            <a:ext cx="946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68" name="Text Box 9"/>
          <p:cNvSpPr txBox="1">
            <a:spLocks noChangeArrowheads="1"/>
          </p:cNvSpPr>
          <p:nvPr/>
        </p:nvSpPr>
        <p:spPr bwMode="auto">
          <a:xfrm>
            <a:off x="1403350" y="903288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69" name="Text Box 9"/>
          <p:cNvSpPr txBox="1">
            <a:spLocks noChangeArrowheads="1"/>
          </p:cNvSpPr>
          <p:nvPr/>
        </p:nvSpPr>
        <p:spPr bwMode="auto">
          <a:xfrm>
            <a:off x="2555875" y="903288"/>
            <a:ext cx="266700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71" name="Abgerundete rechteckige Legende 70"/>
          <p:cNvSpPr/>
          <p:nvPr/>
        </p:nvSpPr>
        <p:spPr>
          <a:xfrm>
            <a:off x="2108200" y="466725"/>
            <a:ext cx="641350" cy="128588"/>
          </a:xfrm>
          <a:prstGeom prst="wedgeRoundRectCallout">
            <a:avLst>
              <a:gd name="adj1" fmla="val 26042"/>
              <a:gd name="adj2" fmla="val 24574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AdminCollection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1403350" y="388938"/>
            <a:ext cx="642938" cy="141287"/>
          </a:xfrm>
          <a:prstGeom prst="wedgeRoundRectCallout">
            <a:avLst>
              <a:gd name="adj1" fmla="val -8022"/>
              <a:gd name="adj2" fmla="val 3447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AdminPointer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72" name="Text Box 9"/>
          <p:cNvSpPr txBox="1">
            <a:spLocks noChangeArrowheads="1"/>
          </p:cNvSpPr>
          <p:nvPr/>
        </p:nvSpPr>
        <p:spPr bwMode="auto">
          <a:xfrm>
            <a:off x="5329238" y="1916113"/>
            <a:ext cx="2047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73" name="Text Box 9"/>
          <p:cNvSpPr txBox="1">
            <a:spLocks noChangeArrowheads="1"/>
          </p:cNvSpPr>
          <p:nvPr/>
        </p:nvSpPr>
        <p:spPr bwMode="auto">
          <a:xfrm>
            <a:off x="5864225" y="2643188"/>
            <a:ext cx="1476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74" name="Rectangle 4"/>
          <p:cNvSpPr>
            <a:spLocks noChangeArrowheads="1"/>
          </p:cNvSpPr>
          <p:nvPr/>
        </p:nvSpPr>
        <p:spPr bwMode="auto">
          <a:xfrm>
            <a:off x="4076700" y="1754188"/>
            <a:ext cx="1236663" cy="585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Attitude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Mood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75" name="Text Box 9"/>
          <p:cNvSpPr txBox="1">
            <a:spLocks noChangeArrowheads="1"/>
          </p:cNvSpPr>
          <p:nvPr/>
        </p:nvSpPr>
        <p:spPr bwMode="auto">
          <a:xfrm>
            <a:off x="2041525" y="3052763"/>
            <a:ext cx="15398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76" name="Text Box 9"/>
          <p:cNvSpPr txBox="1">
            <a:spLocks noChangeArrowheads="1"/>
          </p:cNvSpPr>
          <p:nvPr/>
        </p:nvSpPr>
        <p:spPr bwMode="auto">
          <a:xfrm>
            <a:off x="1393825" y="2778125"/>
            <a:ext cx="220663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76" name="Gewinkelte Verbindung 75"/>
          <p:cNvCxnSpPr>
            <a:stCxn id="30776" idx="0"/>
            <a:endCxn id="30775" idx="3"/>
          </p:cNvCxnSpPr>
          <p:nvPr/>
        </p:nvCxnSpPr>
        <p:spPr>
          <a:xfrm rot="16200000" flipH="1">
            <a:off x="1677194" y="2604294"/>
            <a:ext cx="344488" cy="692150"/>
          </a:xfrm>
          <a:prstGeom prst="bentConnector4">
            <a:avLst>
              <a:gd name="adj1" fmla="val -66513"/>
              <a:gd name="adj2" fmla="val 13306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 rechteckige Legende 76"/>
          <p:cNvSpPr/>
          <p:nvPr/>
        </p:nvSpPr>
        <p:spPr>
          <a:xfrm>
            <a:off x="2527300" y="2565400"/>
            <a:ext cx="388938" cy="114300"/>
          </a:xfrm>
          <a:prstGeom prst="wedgeRoundRectCallout">
            <a:avLst>
              <a:gd name="adj1" fmla="val -62843"/>
              <a:gd name="adj2" fmla="val 329472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Abgerundete rechteckige Legende 77"/>
          <p:cNvSpPr/>
          <p:nvPr/>
        </p:nvSpPr>
        <p:spPr>
          <a:xfrm>
            <a:off x="1641475" y="2708275"/>
            <a:ext cx="388938" cy="114300"/>
          </a:xfrm>
          <a:prstGeom prst="wedgeRoundRectCallout">
            <a:avLst>
              <a:gd name="adj1" fmla="val -76210"/>
              <a:gd name="adj2" fmla="val -104938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Abgerundete rechteckige Legende 78"/>
          <p:cNvSpPr/>
          <p:nvPr/>
        </p:nvSpPr>
        <p:spPr>
          <a:xfrm>
            <a:off x="2281238" y="3935413"/>
            <a:ext cx="388937" cy="114300"/>
          </a:xfrm>
          <a:prstGeom prst="wedgeRoundRectCallout">
            <a:avLst>
              <a:gd name="adj1" fmla="val -13793"/>
              <a:gd name="adj2" fmla="val -25080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last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81" name="Text Box 9"/>
          <p:cNvSpPr txBox="1">
            <a:spLocks noChangeArrowheads="1"/>
          </p:cNvSpPr>
          <p:nvPr/>
        </p:nvSpPr>
        <p:spPr bwMode="auto">
          <a:xfrm>
            <a:off x="2565400" y="3633788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82" name="Text Box 9"/>
          <p:cNvSpPr txBox="1">
            <a:spLocks noChangeArrowheads="1"/>
          </p:cNvSpPr>
          <p:nvPr/>
        </p:nvSpPr>
        <p:spPr bwMode="auto">
          <a:xfrm>
            <a:off x="1979613" y="3638550"/>
            <a:ext cx="185737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82" name="Gewinkelte Verbindung 81"/>
          <p:cNvCxnSpPr>
            <a:stCxn id="30781" idx="1"/>
            <a:endCxn id="30782" idx="3"/>
          </p:cNvCxnSpPr>
          <p:nvPr/>
        </p:nvCxnSpPr>
        <p:spPr>
          <a:xfrm rot="10800000" flipV="1">
            <a:off x="2165350" y="3702050"/>
            <a:ext cx="400050" cy="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0"/>
          </p:cNvCxnSpPr>
          <p:nvPr/>
        </p:nvCxnSpPr>
        <p:spPr>
          <a:xfrm rot="10800000" flipV="1">
            <a:off x="3709988" y="2047875"/>
            <a:ext cx="141287" cy="7334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5" name="Text Box 9"/>
          <p:cNvSpPr txBox="1">
            <a:spLocks noChangeArrowheads="1"/>
          </p:cNvSpPr>
          <p:nvPr/>
        </p:nvSpPr>
        <p:spPr bwMode="auto">
          <a:xfrm>
            <a:off x="4443413" y="788988"/>
            <a:ext cx="2047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86" name="Text Box 9"/>
          <p:cNvSpPr txBox="1">
            <a:spLocks noChangeArrowheads="1"/>
          </p:cNvSpPr>
          <p:nvPr/>
        </p:nvSpPr>
        <p:spPr bwMode="auto">
          <a:xfrm>
            <a:off x="6270625" y="2603500"/>
            <a:ext cx="2365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14" name="Gewinkelte Verbindung 13"/>
          <p:cNvCxnSpPr>
            <a:stCxn id="30785" idx="3"/>
            <a:endCxn id="30786" idx="0"/>
          </p:cNvCxnSpPr>
          <p:nvPr/>
        </p:nvCxnSpPr>
        <p:spPr>
          <a:xfrm>
            <a:off x="4648200" y="858838"/>
            <a:ext cx="1741488" cy="17446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16200000" flipH="1">
            <a:off x="2248694" y="2075656"/>
            <a:ext cx="1379538" cy="412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30772" idx="3"/>
            <a:endCxn id="30773" idx="0"/>
          </p:cNvCxnSpPr>
          <p:nvPr/>
        </p:nvCxnSpPr>
        <p:spPr>
          <a:xfrm>
            <a:off x="5534025" y="1985963"/>
            <a:ext cx="404813" cy="6572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395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4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5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175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hero isn‘t registered? – Ask him to do so.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platform  SupeYou.com isn‘t keeping a penny of your donations. 100% of the collected money is going to your hero.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 rot="2113929" flipH="1">
            <a:off x="8685213" y="2413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power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power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279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hero isn‘t registered? – Ask him to do so.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40100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819525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824288" y="2698750"/>
            <a:ext cx="1900237" cy="2984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*******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771775" y="269875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108"/>
          <p:cNvSpPr txBox="1">
            <a:spLocks noChangeArrowheads="1"/>
          </p:cNvSpPr>
          <p:nvPr/>
        </p:nvSpPr>
        <p:spPr bwMode="auto">
          <a:xfrm flipH="1">
            <a:off x="3719513" y="2982913"/>
            <a:ext cx="1284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password?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feld 108"/>
          <p:cNvSpPr txBox="1">
            <a:spLocks noChangeArrowheads="1"/>
          </p:cNvSpPr>
          <p:nvPr/>
        </p:nvSpPr>
        <p:spPr bwMode="auto">
          <a:xfrm flipH="1">
            <a:off x="3719513" y="2444750"/>
            <a:ext cx="1284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username?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feld 108"/>
          <p:cNvSpPr txBox="1">
            <a:spLocks noChangeArrowheads="1"/>
          </p:cNvSpPr>
          <p:nvPr/>
        </p:nvSpPr>
        <p:spPr bwMode="auto">
          <a:xfrm flipH="1">
            <a:off x="3851275" y="4464050"/>
            <a:ext cx="20050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u="sng" smtClean="0">
                <a:solidFill>
                  <a:schemeClr val="bg1">
                    <a:lumMod val="65000"/>
                  </a:schemeClr>
                </a:solidFill>
              </a:rPr>
              <a:t>Create new Account</a:t>
            </a:r>
            <a:endParaRPr lang="de-CH" sz="11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7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24263" y="361156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3822700" y="3598863"/>
            <a:ext cx="1973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Remember Login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4883150" y="3592513"/>
            <a:ext cx="1419225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 this browser you will be logged in automatically if checked.</a:t>
            </a:r>
            <a:endParaRPr lang="de-CH" sz="9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279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3624263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Pfeil nach rechts 35"/>
          <p:cNvSpPr/>
          <p:nvPr/>
        </p:nvSpPr>
        <p:spPr>
          <a:xfrm rot="2113929" flipH="1">
            <a:off x="4576763" y="272732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power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797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80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38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hero isn‘t registered? – Ask him to do so.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Username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814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205038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power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5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483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hero isn‘t registered? – Ask him to do so.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7"/>
          <p:cNvSpPr txBox="1">
            <a:spLocks noChangeArrowheads="1"/>
          </p:cNvSpPr>
          <p:nvPr/>
        </p:nvSpPr>
        <p:spPr bwMode="auto">
          <a:xfrm>
            <a:off x="2767013" y="2833688"/>
            <a:ext cx="31734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link for resetting the password will be send via email. Click on it to choose a new password.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4106863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3054350" y="2181225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power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9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586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hero isn‘t registered? – Ask him to do so.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417888" y="42862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Login 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779838" y="3392488"/>
            <a:ext cx="1419225" cy="828675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the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this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mobile.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3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3635375" y="2205038"/>
            <a:ext cx="1420813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the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this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email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address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2236788"/>
            <a:ext cx="93663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Use Cases of System</a:t>
            </a:r>
            <a:endParaRPr lang="de-CH" altLang="de-DE" smtClean="0"/>
          </a:p>
        </p:txBody>
      </p:sp>
      <p:sp>
        <p:nvSpPr>
          <p:cNvPr id="368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mtClean="0"/>
              <a:t>Inform Supporter of new Supsupporter</a:t>
            </a:r>
          </a:p>
          <a:p>
            <a:r>
              <a:rPr lang="de-DE" altLang="de-DE" smtClean="0"/>
              <a:t>Receive Money per Supporter</a:t>
            </a:r>
          </a:p>
          <a:p>
            <a:r>
              <a:rPr lang="de-DE" altLang="de-DE" smtClean="0"/>
              <a:t>Calculate balance of Supporters account</a:t>
            </a:r>
          </a:p>
          <a:p>
            <a:r>
              <a:rPr lang="de-DE" altLang="de-DE" smtClean="0"/>
              <a:t>Pay out Supporter</a:t>
            </a:r>
          </a:p>
          <a:p>
            <a:endParaRPr lang="de-DE" altLang="de-DE" smtClean="0"/>
          </a:p>
          <a:p>
            <a:endParaRPr lang="de-DE" altLang="de-DE" smtClean="0"/>
          </a:p>
          <a:p>
            <a:endParaRPr lang="de-DE" altLang="de-DE" smtClean="0"/>
          </a:p>
          <a:p>
            <a:endParaRPr lang="de-CH" alt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feld 6"/>
          <p:cNvSpPr txBox="1">
            <a:spLocks noChangeArrowheads="1"/>
          </p:cNvSpPr>
          <p:nvPr/>
        </p:nvSpPr>
        <p:spPr bwMode="auto">
          <a:xfrm>
            <a:off x="274638" y="392113"/>
            <a:ext cx="849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Use Cases of Admin</a:t>
            </a:r>
            <a:endParaRPr lang="de-CH" altLang="de-DE" smtClean="0"/>
          </a:p>
        </p:txBody>
      </p:sp>
      <p:sp>
        <p:nvSpPr>
          <p:cNvPr id="3789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mtClean="0"/>
              <a:t>Monitor growth</a:t>
            </a:r>
          </a:p>
          <a:p>
            <a:r>
              <a:rPr lang="de-DE" altLang="de-DE" smtClean="0"/>
              <a:t>Control growth</a:t>
            </a:r>
          </a:p>
          <a:p>
            <a:r>
              <a:rPr lang="de-DE" altLang="de-DE" smtClean="0"/>
              <a:t>Send information messages to user</a:t>
            </a:r>
          </a:p>
          <a:p>
            <a:pPr lvl="1"/>
            <a:r>
              <a:rPr lang="de-DE" altLang="de-DE" smtClean="0"/>
              <a:t>Select user (subtree)</a:t>
            </a:r>
          </a:p>
          <a:p>
            <a:endParaRPr lang="de-DE" altLang="de-DE" smtClean="0"/>
          </a:p>
          <a:p>
            <a:endParaRPr lang="de-DE" altLang="de-DE" smtClean="0"/>
          </a:p>
          <a:p>
            <a:endParaRPr lang="de-CH" altLang="de-DE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Use Cases of Supporter</a:t>
            </a:r>
            <a:endParaRPr lang="de-CH" altLang="de-DE" smtClean="0"/>
          </a:p>
        </p:txBody>
      </p:sp>
      <p:sp>
        <p:nvSpPr>
          <p:cNvPr id="389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r>
              <a:rPr lang="de-DE" altLang="de-DE" sz="1800" smtClean="0"/>
              <a:t>Read invitation</a:t>
            </a:r>
          </a:p>
          <a:p>
            <a:r>
              <a:rPr lang="de-DE" altLang="de-DE" sz="1800" smtClean="0"/>
              <a:t>Click on invitation link</a:t>
            </a:r>
          </a:p>
          <a:p>
            <a:r>
              <a:rPr lang="de-DE" altLang="de-DE" sz="1800" smtClean="0"/>
              <a:t>Read infos</a:t>
            </a:r>
          </a:p>
          <a:p>
            <a:r>
              <a:rPr lang="de-DE" altLang="de-DE" sz="1800" smtClean="0"/>
              <a:t>Donate Money (Abo-Donation?)</a:t>
            </a:r>
          </a:p>
          <a:p>
            <a:r>
              <a:rPr lang="de-DE" altLang="de-DE" sz="1800" smtClean="0"/>
              <a:t>Invite Supporter</a:t>
            </a:r>
          </a:p>
          <a:p>
            <a:r>
              <a:rPr lang="de-DE" altLang="de-DE" sz="1800" smtClean="0"/>
              <a:t>Ask for invitation status of invited Supporter</a:t>
            </a:r>
          </a:p>
          <a:p>
            <a:r>
              <a:rPr lang="de-DE" altLang="de-DE" sz="1800" smtClean="0"/>
              <a:t>Watch own supporter network.</a:t>
            </a:r>
          </a:p>
          <a:p>
            <a:endParaRPr lang="de-DE" altLang="de-DE" sz="1800" smtClean="0"/>
          </a:p>
          <a:p>
            <a:r>
              <a:rPr lang="de-DE" altLang="de-DE" sz="1800" smtClean="0"/>
              <a:t>Getting informed about new Supporter</a:t>
            </a:r>
          </a:p>
          <a:p>
            <a:pPr lvl="1"/>
            <a:r>
              <a:rPr lang="de-DE" altLang="de-DE" sz="1600" smtClean="0"/>
              <a:t>Unsubscribe from updates</a:t>
            </a:r>
          </a:p>
          <a:p>
            <a:r>
              <a:rPr lang="de-DE" altLang="de-DE" sz="1800" smtClean="0"/>
              <a:t>Step out of System</a:t>
            </a:r>
            <a:endParaRPr lang="de-CH" altLang="de-DE" sz="180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251450"/>
            <a:ext cx="10382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2754313" y="5275263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0" y="4508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2" name="Textfeld 6"/>
          <p:cNvSpPr txBox="1">
            <a:spLocks noChangeArrowheads="1"/>
          </p:cNvSpPr>
          <p:nvPr/>
        </p:nvSpPr>
        <p:spPr bwMode="auto">
          <a:xfrm>
            <a:off x="468313" y="4648200"/>
            <a:ext cx="186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Supported People</a:t>
            </a:r>
            <a:endParaRPr lang="de-CH" altLang="de-DE" sz="1800"/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278438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345113"/>
            <a:ext cx="1000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Some peope are doing good things. They deserve to get supported. This site helps to support these people in a very effective way.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If you want to be a supporter you can and should do this by donating money.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The unusual part is, however, that you also can invite supporter who can invite supporter themselves and so on and you will get 1% of the collected money. This 1% can be pretty rewarding… :-)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Yes, this is  a full grown snowballsystem, but in the end everybody is the winner!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All donations goes to the supported one and a small part to the supporter themselves. This site doesn‘t get a penny.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39946" name="Textfeld 108"/>
          <p:cNvSpPr txBox="1">
            <a:spLocks noChangeArrowheads="1"/>
          </p:cNvSpPr>
          <p:nvPr/>
        </p:nvSpPr>
        <p:spPr bwMode="auto">
          <a:xfrm flipH="1">
            <a:off x="2181225" y="46815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>
                <a:solidFill>
                  <a:schemeClr val="tx2"/>
                </a:solidFill>
              </a:rPr>
              <a:t>apply for support</a:t>
            </a:r>
            <a:endParaRPr lang="de-CH" altLang="de-DE" sz="1400" u="sng">
              <a:solidFill>
                <a:schemeClr val="tx2"/>
              </a:solidFill>
            </a:endParaRPr>
          </a:p>
        </p:txBody>
      </p:sp>
      <p:sp>
        <p:nvSpPr>
          <p:cNvPr id="39947" name="Textfeld 108"/>
          <p:cNvSpPr txBox="1">
            <a:spLocks noChangeArrowheads="1"/>
          </p:cNvSpPr>
          <p:nvPr/>
        </p:nvSpPr>
        <p:spPr bwMode="auto">
          <a:xfrm flipH="1">
            <a:off x="755650" y="6311900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>
                <a:solidFill>
                  <a:schemeClr val="tx2"/>
                </a:solidFill>
              </a:rPr>
              <a:t>more</a:t>
            </a:r>
            <a:endParaRPr lang="de-CH" altLang="de-DE" sz="1400" u="sng">
              <a:solidFill>
                <a:schemeClr val="tx2"/>
              </a:solidFill>
            </a:endParaRPr>
          </a:p>
        </p:txBody>
      </p:sp>
      <p:sp>
        <p:nvSpPr>
          <p:cNvPr id="39948" name="Textfeld 108"/>
          <p:cNvSpPr txBox="1">
            <a:spLocks noChangeArrowheads="1"/>
          </p:cNvSpPr>
          <p:nvPr/>
        </p:nvSpPr>
        <p:spPr bwMode="auto">
          <a:xfrm flipH="1">
            <a:off x="755650" y="6502400"/>
            <a:ext cx="15922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>
                <a:solidFill>
                  <a:schemeClr val="tx2"/>
                </a:solidFill>
              </a:rPr>
              <a:t>donate</a:t>
            </a:r>
            <a:endParaRPr lang="de-CH" altLang="de-DE" sz="1400" u="sng">
              <a:solidFill>
                <a:schemeClr val="tx2"/>
              </a:solidFill>
            </a:endParaRPr>
          </a:p>
        </p:txBody>
      </p:sp>
      <p:sp>
        <p:nvSpPr>
          <p:cNvPr id="39949" name="Textfeld 108"/>
          <p:cNvSpPr txBox="1">
            <a:spLocks noChangeArrowheads="1"/>
          </p:cNvSpPr>
          <p:nvPr/>
        </p:nvSpPr>
        <p:spPr bwMode="auto">
          <a:xfrm flipH="1">
            <a:off x="250825" y="4076700"/>
            <a:ext cx="3546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u="sng">
                <a:solidFill>
                  <a:schemeClr val="tx2"/>
                </a:solidFill>
              </a:rPr>
              <a:t>Why did we set up this site?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400" u="sng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1495260" y="1651174"/>
            <a:ext cx="122413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1636672" y="1795488"/>
            <a:ext cx="950912" cy="842962"/>
            <a:chOff x="4497388" y="1989138"/>
            <a:chExt cx="950912" cy="842962"/>
          </a:xfrm>
        </p:grpSpPr>
        <p:sp>
          <p:nvSpPr>
            <p:cNvPr id="22" name="Ellipse 21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40966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40967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</p:grpSpPr>
          <p:sp>
            <p:nvSpPr>
              <p:cNvPr id="46" name="Ellipse 45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pic>
        <p:nvPicPr>
          <p:cNvPr id="40968" name="Picture 15" descr="https://encrypted-tbn1.gstatic.com/images?q=tbn:ANd9GcR34qAiBdCo_9b-PXamsTsGd9V4wT_yn64RH_EQDgzcdtWIap6p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74985"/>
            <a:ext cx="17621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-31791" y="394496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198397" y="34179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Ellipse 39"/>
          <p:cNvSpPr/>
          <p:nvPr/>
        </p:nvSpPr>
        <p:spPr>
          <a:xfrm>
            <a:off x="6319838" y="500063"/>
            <a:ext cx="393700" cy="390525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2" name="Gruppieren 8"/>
          <p:cNvGrpSpPr>
            <a:grpSpLocks/>
          </p:cNvGrpSpPr>
          <p:nvPr/>
        </p:nvGrpSpPr>
        <p:grpSpPr bwMode="auto">
          <a:xfrm>
            <a:off x="1269165" y="4219600"/>
            <a:ext cx="1450975" cy="1389062"/>
            <a:chOff x="1824902" y="1608455"/>
            <a:chExt cx="1450954" cy="1388497"/>
          </a:xfrm>
        </p:grpSpPr>
        <p:grpSp>
          <p:nvGrpSpPr>
            <p:cNvPr id="40985" name="Gruppieren 5"/>
            <p:cNvGrpSpPr>
              <a:grpSpLocks/>
            </p:cNvGrpSpPr>
            <p:nvPr/>
          </p:nvGrpSpPr>
          <p:grpSpPr bwMode="auto">
            <a:xfrm>
              <a:off x="1824902" y="2681109"/>
              <a:ext cx="1441662" cy="315843"/>
              <a:chOff x="464541" y="2453661"/>
              <a:chExt cx="2883323" cy="1263371"/>
            </a:xfrm>
          </p:grpSpPr>
          <p:sp>
            <p:nvSpPr>
              <p:cNvPr id="23" name="Rechteck 22"/>
              <p:cNvSpPr>
                <a:spLocks noChangeAspect="1"/>
              </p:cNvSpPr>
              <p:nvPr/>
            </p:nvSpPr>
            <p:spPr>
              <a:xfrm>
                <a:off x="46454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7" name="Rechteck 56"/>
              <p:cNvSpPr>
                <a:spLocks noChangeAspect="1"/>
              </p:cNvSpPr>
              <p:nvPr/>
            </p:nvSpPr>
            <p:spPr>
              <a:xfrm>
                <a:off x="645512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8" name="Rechteck 57"/>
              <p:cNvSpPr>
                <a:spLocks noChangeAspect="1"/>
              </p:cNvSpPr>
              <p:nvPr/>
            </p:nvSpPr>
            <p:spPr>
              <a:xfrm>
                <a:off x="82331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9" name="Rechteck 58"/>
              <p:cNvSpPr>
                <a:spLocks noChangeAspect="1"/>
              </p:cNvSpPr>
              <p:nvPr/>
            </p:nvSpPr>
            <p:spPr>
              <a:xfrm>
                <a:off x="1004283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0" name="Rechteck 59"/>
              <p:cNvSpPr>
                <a:spLocks noChangeAspect="1"/>
              </p:cNvSpPr>
              <p:nvPr/>
            </p:nvSpPr>
            <p:spPr>
              <a:xfrm>
                <a:off x="1185254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1" name="Rechteck 60"/>
              <p:cNvSpPr>
                <a:spLocks noChangeAspect="1"/>
              </p:cNvSpPr>
              <p:nvPr/>
            </p:nvSpPr>
            <p:spPr>
              <a:xfrm>
                <a:off x="1363052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2" name="Rechteck 61"/>
              <p:cNvSpPr>
                <a:spLocks noChangeAspect="1"/>
              </p:cNvSpPr>
              <p:nvPr/>
            </p:nvSpPr>
            <p:spPr>
              <a:xfrm>
                <a:off x="1544025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3" name="Rechteck 62"/>
              <p:cNvSpPr>
                <a:spLocks noChangeAspect="1"/>
              </p:cNvSpPr>
              <p:nvPr/>
            </p:nvSpPr>
            <p:spPr>
              <a:xfrm>
                <a:off x="1724996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4" name="Rechteck 63"/>
              <p:cNvSpPr>
                <a:spLocks noChangeAspect="1"/>
              </p:cNvSpPr>
              <p:nvPr/>
            </p:nvSpPr>
            <p:spPr>
              <a:xfrm>
                <a:off x="1902794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5" name="Rechteck 64"/>
              <p:cNvSpPr>
                <a:spLocks noChangeAspect="1"/>
              </p:cNvSpPr>
              <p:nvPr/>
            </p:nvSpPr>
            <p:spPr>
              <a:xfrm>
                <a:off x="2083767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6" name="Rechteck 65"/>
              <p:cNvSpPr>
                <a:spLocks noChangeAspect="1"/>
              </p:cNvSpPr>
              <p:nvPr/>
            </p:nvSpPr>
            <p:spPr>
              <a:xfrm>
                <a:off x="2264738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7" name="Rechteck 66"/>
              <p:cNvSpPr>
                <a:spLocks noChangeAspect="1"/>
              </p:cNvSpPr>
              <p:nvPr/>
            </p:nvSpPr>
            <p:spPr>
              <a:xfrm>
                <a:off x="2445711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8" name="Rechteck 67"/>
              <p:cNvSpPr>
                <a:spLocks noChangeAspect="1"/>
              </p:cNvSpPr>
              <p:nvPr/>
            </p:nvSpPr>
            <p:spPr>
              <a:xfrm>
                <a:off x="2623509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9" name="Rechteck 68"/>
              <p:cNvSpPr>
                <a:spLocks noChangeAspect="1"/>
              </p:cNvSpPr>
              <p:nvPr/>
            </p:nvSpPr>
            <p:spPr>
              <a:xfrm>
                <a:off x="280448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0" name="Rechteck 69"/>
              <p:cNvSpPr>
                <a:spLocks noChangeAspect="1"/>
              </p:cNvSpPr>
              <p:nvPr/>
            </p:nvSpPr>
            <p:spPr>
              <a:xfrm>
                <a:off x="2985453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1" name="Rechteck 70"/>
              <p:cNvSpPr>
                <a:spLocks noChangeAspect="1"/>
              </p:cNvSpPr>
              <p:nvPr/>
            </p:nvSpPr>
            <p:spPr>
              <a:xfrm>
                <a:off x="316325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41006" name="Gruppieren 3"/>
              <p:cNvGrpSpPr>
                <a:grpSpLocks noChangeAspect="1"/>
              </p:cNvGrpSpPr>
              <p:nvPr/>
            </p:nvGrpSpPr>
            <p:grpSpPr bwMode="auto">
              <a:xfrm>
                <a:off x="464781" y="3175040"/>
                <a:ext cx="2880000" cy="360000"/>
                <a:chOff x="720240" y="2094400"/>
                <a:chExt cx="1440000" cy="180000"/>
              </a:xfrm>
            </p:grpSpPr>
            <p:sp>
              <p:nvSpPr>
                <p:cNvPr id="72" name="Rechteck 71"/>
                <p:cNvSpPr>
                  <a:spLocks noChangeAspect="1"/>
                </p:cNvSpPr>
                <p:nvPr/>
              </p:nvSpPr>
              <p:spPr>
                <a:xfrm>
                  <a:off x="720120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3" name="Rechteck 72"/>
                <p:cNvSpPr>
                  <a:spLocks noChangeAspect="1"/>
                </p:cNvSpPr>
                <p:nvPr/>
              </p:nvSpPr>
              <p:spPr>
                <a:xfrm>
                  <a:off x="8995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4" name="Rechteck 73"/>
                <p:cNvSpPr>
                  <a:spLocks noChangeAspect="1"/>
                </p:cNvSpPr>
                <p:nvPr/>
              </p:nvSpPr>
              <p:spPr>
                <a:xfrm>
                  <a:off x="1080477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5" name="Rechteck 74"/>
                <p:cNvSpPr>
                  <a:spLocks noChangeAspect="1"/>
                </p:cNvSpPr>
                <p:nvPr/>
              </p:nvSpPr>
              <p:spPr>
                <a:xfrm>
                  <a:off x="1259862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6" name="Rechteck 75"/>
                <p:cNvSpPr>
                  <a:spLocks noChangeAspect="1"/>
                </p:cNvSpPr>
                <p:nvPr/>
              </p:nvSpPr>
              <p:spPr>
                <a:xfrm>
                  <a:off x="1440834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7" name="Rechteck 76"/>
                <p:cNvSpPr>
                  <a:spLocks noChangeAspect="1"/>
                </p:cNvSpPr>
                <p:nvPr/>
              </p:nvSpPr>
              <p:spPr>
                <a:xfrm>
                  <a:off x="1620219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8" name="Rechteck 77"/>
                <p:cNvSpPr>
                  <a:spLocks noChangeAspect="1"/>
                </p:cNvSpPr>
                <p:nvPr/>
              </p:nvSpPr>
              <p:spPr>
                <a:xfrm>
                  <a:off x="17996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9" name="Rechteck 78"/>
                <p:cNvSpPr>
                  <a:spLocks noChangeAspect="1"/>
                </p:cNvSpPr>
                <p:nvPr/>
              </p:nvSpPr>
              <p:spPr>
                <a:xfrm>
                  <a:off x="1980577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41007" name="Gruppieren 4"/>
              <p:cNvGrpSpPr>
                <a:grpSpLocks noChangeAspect="1"/>
              </p:cNvGrpSpPr>
              <p:nvPr/>
            </p:nvGrpSpPr>
            <p:grpSpPr bwMode="auto">
              <a:xfrm>
                <a:off x="467864" y="2453661"/>
                <a:ext cx="2880000" cy="720000"/>
                <a:chOff x="782640" y="1628800"/>
                <a:chExt cx="720000" cy="180000"/>
              </a:xfrm>
            </p:grpSpPr>
            <p:sp>
              <p:nvSpPr>
                <p:cNvPr id="80" name="Rechteck 79"/>
                <p:cNvSpPr>
                  <a:spLocks noChangeAspect="1"/>
                </p:cNvSpPr>
                <p:nvPr/>
              </p:nvSpPr>
              <p:spPr>
                <a:xfrm>
                  <a:off x="782603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1" name="Rechteck 80"/>
                <p:cNvSpPr>
                  <a:spLocks noChangeAspect="1"/>
                </p:cNvSpPr>
                <p:nvPr/>
              </p:nvSpPr>
              <p:spPr>
                <a:xfrm>
                  <a:off x="962781" y="1628860"/>
                  <a:ext cx="180178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2" name="Rechteck 81"/>
                <p:cNvSpPr>
                  <a:spLocks noChangeAspect="1"/>
                </p:cNvSpPr>
                <p:nvPr/>
              </p:nvSpPr>
              <p:spPr>
                <a:xfrm>
                  <a:off x="1142960" y="1628860"/>
                  <a:ext cx="179385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3" name="Rechteck 82"/>
                <p:cNvSpPr>
                  <a:spLocks noChangeAspect="1"/>
                </p:cNvSpPr>
                <p:nvPr/>
              </p:nvSpPr>
              <p:spPr>
                <a:xfrm>
                  <a:off x="1322345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grpSp>
          <p:nvGrpSpPr>
            <p:cNvPr id="40986" name="Gruppieren 6"/>
            <p:cNvGrpSpPr>
              <a:grpSpLocks noChangeAspect="1"/>
            </p:cNvGrpSpPr>
            <p:nvPr/>
          </p:nvGrpSpPr>
          <p:grpSpPr bwMode="auto">
            <a:xfrm>
              <a:off x="1833280" y="2322724"/>
              <a:ext cx="1440000" cy="360000"/>
              <a:chOff x="816929" y="651173"/>
              <a:chExt cx="360000" cy="180000"/>
            </a:xfrm>
          </p:grpSpPr>
          <p:sp>
            <p:nvSpPr>
              <p:cNvPr id="84" name="Rechteck 83"/>
              <p:cNvSpPr>
                <a:spLocks noChangeAspect="1"/>
              </p:cNvSpPr>
              <p:nvPr/>
            </p:nvSpPr>
            <p:spPr>
              <a:xfrm>
                <a:off x="816819" y="651081"/>
                <a:ext cx="180179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85" name="Rechteck 84"/>
              <p:cNvSpPr>
                <a:spLocks noChangeAspect="1"/>
              </p:cNvSpPr>
              <p:nvPr/>
            </p:nvSpPr>
            <p:spPr>
              <a:xfrm>
                <a:off x="996997" y="651081"/>
                <a:ext cx="179782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1836014" y="1608455"/>
              <a:ext cx="1439842" cy="720432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124" name="Rechteck 123"/>
          <p:cNvSpPr/>
          <p:nvPr/>
        </p:nvSpPr>
        <p:spPr>
          <a:xfrm>
            <a:off x="2176918" y="3417913"/>
            <a:ext cx="339278" cy="3392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69850" h="38100" prst="coolSlant"/>
            <a:bevelB w="69850" h="44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25" name="Ellipse 124"/>
          <p:cNvSpPr/>
          <p:nvPr/>
        </p:nvSpPr>
        <p:spPr>
          <a:xfrm>
            <a:off x="2290722" y="3465538"/>
            <a:ext cx="107950" cy="1079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7" name="Gruppieren 40"/>
          <p:cNvGrpSpPr>
            <a:grpSpLocks/>
          </p:cNvGrpSpPr>
          <p:nvPr/>
        </p:nvGrpSpPr>
        <p:grpSpPr bwMode="auto">
          <a:xfrm>
            <a:off x="2220872" y="3594125"/>
            <a:ext cx="109537" cy="95250"/>
            <a:chOff x="4375073" y="2478413"/>
            <a:chExt cx="776096" cy="679604"/>
          </a:xfrm>
        </p:grpSpPr>
        <p:sp>
          <p:nvSpPr>
            <p:cNvPr id="127" name="Ellipse 126"/>
            <p:cNvSpPr/>
            <p:nvPr/>
          </p:nvSpPr>
          <p:spPr>
            <a:xfrm>
              <a:off x="4600029" y="2478413"/>
              <a:ext cx="393670" cy="38510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375073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4937464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grpSp>
        <p:nvGrpSpPr>
          <p:cNvPr id="40978" name="Gruppieren 44"/>
          <p:cNvGrpSpPr>
            <a:grpSpLocks/>
          </p:cNvGrpSpPr>
          <p:nvPr/>
        </p:nvGrpSpPr>
        <p:grpSpPr bwMode="auto">
          <a:xfrm>
            <a:off x="2357397" y="3590950"/>
            <a:ext cx="106362" cy="100013"/>
            <a:chOff x="4272276" y="2440787"/>
            <a:chExt cx="765661" cy="717230"/>
          </a:xfrm>
        </p:grpSpPr>
        <p:sp>
          <p:nvSpPr>
            <p:cNvPr id="131" name="Ellipse 130"/>
            <p:cNvSpPr/>
            <p:nvPr/>
          </p:nvSpPr>
          <p:spPr>
            <a:xfrm>
              <a:off x="4432266" y="2440787"/>
              <a:ext cx="388546" cy="38707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4272276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4820812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86" name="Ellipse 85"/>
          <p:cNvSpPr/>
          <p:nvPr/>
        </p:nvSpPr>
        <p:spPr>
          <a:xfrm>
            <a:off x="1537097" y="388137"/>
            <a:ext cx="392113" cy="3905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9" name="Ellipse 88"/>
          <p:cNvSpPr/>
          <p:nvPr/>
        </p:nvSpPr>
        <p:spPr bwMode="auto">
          <a:xfrm>
            <a:off x="1277219" y="783878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90" name="Ellipse 89"/>
          <p:cNvSpPr/>
          <p:nvPr/>
        </p:nvSpPr>
        <p:spPr bwMode="auto">
          <a:xfrm>
            <a:off x="1161829" y="1002905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6" name="Ellipse 105"/>
          <p:cNvSpPr/>
          <p:nvPr/>
        </p:nvSpPr>
        <p:spPr bwMode="auto">
          <a:xfrm>
            <a:off x="1293804" y="114280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8" name="Ellipse 107"/>
          <p:cNvSpPr/>
          <p:nvPr/>
        </p:nvSpPr>
        <p:spPr bwMode="auto">
          <a:xfrm>
            <a:off x="1077780" y="114167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0" name="Ellipse 109"/>
          <p:cNvSpPr/>
          <p:nvPr/>
        </p:nvSpPr>
        <p:spPr bwMode="auto">
          <a:xfrm>
            <a:off x="1495260" y="1004500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1" name="Ellipse 110"/>
          <p:cNvSpPr/>
          <p:nvPr/>
        </p:nvSpPr>
        <p:spPr bwMode="auto">
          <a:xfrm>
            <a:off x="1636911" y="114198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2" name="Ellipse 111"/>
          <p:cNvSpPr/>
          <p:nvPr/>
        </p:nvSpPr>
        <p:spPr bwMode="auto">
          <a:xfrm>
            <a:off x="1420887" y="114085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" name="Ellipse 112"/>
          <p:cNvSpPr/>
          <p:nvPr/>
        </p:nvSpPr>
        <p:spPr bwMode="auto">
          <a:xfrm>
            <a:off x="1997299" y="781637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4" name="Ellipse 113"/>
          <p:cNvSpPr/>
          <p:nvPr/>
        </p:nvSpPr>
        <p:spPr bwMode="auto">
          <a:xfrm>
            <a:off x="1881909" y="1000664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5" name="Ellipse 114"/>
          <p:cNvSpPr/>
          <p:nvPr/>
        </p:nvSpPr>
        <p:spPr bwMode="auto">
          <a:xfrm>
            <a:off x="2013884" y="114056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6" name="Ellipse 115"/>
          <p:cNvSpPr/>
          <p:nvPr/>
        </p:nvSpPr>
        <p:spPr bwMode="auto">
          <a:xfrm>
            <a:off x="1797860" y="113943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7" name="Ellipse 116"/>
          <p:cNvSpPr/>
          <p:nvPr/>
        </p:nvSpPr>
        <p:spPr bwMode="auto">
          <a:xfrm>
            <a:off x="2215340" y="1002259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8" name="Ellipse 117"/>
          <p:cNvSpPr/>
          <p:nvPr/>
        </p:nvSpPr>
        <p:spPr bwMode="auto">
          <a:xfrm>
            <a:off x="2356991" y="113974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9" name="Ellipse 118"/>
          <p:cNvSpPr/>
          <p:nvPr/>
        </p:nvSpPr>
        <p:spPr bwMode="auto">
          <a:xfrm>
            <a:off x="2140967" y="113861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1026" name="Picture 2" descr="https://az545221.vo.msecnd.net/skype-faq-media/faq_content/skype/screenshots/fa12330/emoticons/smile_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53" y="384568"/>
            <a:ext cx="407824" cy="4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uppieren 87"/>
          <p:cNvGrpSpPr/>
          <p:nvPr/>
        </p:nvGrpSpPr>
        <p:grpSpPr>
          <a:xfrm>
            <a:off x="3712352" y="1479767"/>
            <a:ext cx="682625" cy="605132"/>
            <a:chOff x="4497388" y="1989138"/>
            <a:chExt cx="950912" cy="8429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Ellipse 90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92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  <a:grpFill/>
          </p:grpSpPr>
          <p:sp>
            <p:nvSpPr>
              <p:cNvPr id="97" name="Ellipse 96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93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  <a:grpFill/>
          </p:grpSpPr>
          <p:sp>
            <p:nvSpPr>
              <p:cNvPr id="94" name="Ellipse 93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sp>
        <p:nvSpPr>
          <p:cNvPr id="3" name="Textfeld 2"/>
          <p:cNvSpPr txBox="1"/>
          <p:nvPr/>
        </p:nvSpPr>
        <p:spPr>
          <a:xfrm>
            <a:off x="4271104" y="1350392"/>
            <a:ext cx="1597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rPr>
              <a:t>SupeYou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4" name="Pfeil nach links 3"/>
          <p:cNvSpPr/>
          <p:nvPr/>
        </p:nvSpPr>
        <p:spPr>
          <a:xfrm>
            <a:off x="3772268" y="600260"/>
            <a:ext cx="2530732" cy="290328"/>
          </a:xfrm>
          <a:prstGeom prst="leftArrow">
            <a:avLst>
              <a:gd name="adj1" fmla="val 13844"/>
              <a:gd name="adj2" fmla="val 430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30" y="2429398"/>
            <a:ext cx="2766008" cy="112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119536" y="2697136"/>
            <a:ext cx="3753570" cy="940447"/>
            <a:chOff x="2119536" y="2697136"/>
            <a:chExt cx="3753570" cy="940447"/>
          </a:xfrm>
        </p:grpSpPr>
        <p:grpSp>
          <p:nvGrpSpPr>
            <p:cNvPr id="166" name="Gruppieren 165"/>
            <p:cNvGrpSpPr/>
            <p:nvPr/>
          </p:nvGrpSpPr>
          <p:grpSpPr>
            <a:xfrm>
              <a:off x="2119536" y="2697136"/>
              <a:ext cx="822105" cy="728778"/>
              <a:chOff x="4497393" y="1989140"/>
              <a:chExt cx="950907" cy="84296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7" name="Ellipse 166"/>
              <p:cNvSpPr/>
              <p:nvPr/>
            </p:nvSpPr>
            <p:spPr>
              <a:xfrm>
                <a:off x="4765679" y="1989140"/>
                <a:ext cx="392114" cy="39052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168" name="Gruppieren 40"/>
              <p:cNvGrpSpPr>
                <a:grpSpLocks/>
              </p:cNvGrpSpPr>
              <p:nvPr/>
            </p:nvGrpSpPr>
            <p:grpSpPr bwMode="auto">
              <a:xfrm>
                <a:off x="4497393" y="2482852"/>
                <a:ext cx="412750" cy="342900"/>
                <a:chOff x="4337475" y="2478413"/>
                <a:chExt cx="813694" cy="679604"/>
              </a:xfrm>
              <a:grpFill/>
            </p:grpSpPr>
            <p:sp>
              <p:nvSpPr>
                <p:cNvPr id="173" name="Ellipse 172"/>
                <p:cNvSpPr/>
                <p:nvPr/>
              </p:nvSpPr>
              <p:spPr>
                <a:xfrm>
                  <a:off x="4544028" y="2478413"/>
                  <a:ext cx="391198" cy="390143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337475" y="2940922"/>
                  <a:ext cx="215941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>
                  <a:off x="4935226" y="2940922"/>
                  <a:ext cx="215943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169" name="Gruppieren 44"/>
              <p:cNvGrpSpPr>
                <a:grpSpLocks/>
              </p:cNvGrpSpPr>
              <p:nvPr/>
            </p:nvGrpSpPr>
            <p:grpSpPr bwMode="auto">
              <a:xfrm>
                <a:off x="5037137" y="2487613"/>
                <a:ext cx="411163" cy="344487"/>
                <a:chOff x="4337475" y="2478413"/>
                <a:chExt cx="813694" cy="679604"/>
              </a:xfrm>
              <a:grpFill/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4544826" y="2478413"/>
                  <a:ext cx="389568" cy="391477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>
                  <a:off x="4337475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2" name="Ellipse 171"/>
                <p:cNvSpPr/>
                <p:nvPr/>
              </p:nvSpPr>
              <p:spPr>
                <a:xfrm>
                  <a:off x="4934394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sp>
          <p:nvSpPr>
            <p:cNvPr id="176" name="Textfeld 175"/>
            <p:cNvSpPr txBox="1"/>
            <p:nvPr/>
          </p:nvSpPr>
          <p:spPr>
            <a:xfrm>
              <a:off x="2967182" y="2714253"/>
              <a:ext cx="29059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327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119536" y="2393593"/>
            <a:ext cx="5044752" cy="1323439"/>
            <a:chOff x="2119536" y="2393593"/>
            <a:chExt cx="5044752" cy="1323439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168" name="Gruppieren 40"/>
            <p:cNvGrpSpPr>
              <a:grpSpLocks/>
            </p:cNvGrpSpPr>
            <p:nvPr/>
          </p:nvGrpSpPr>
          <p:grpSpPr bwMode="auto">
            <a:xfrm>
              <a:off x="2119536" y="3123973"/>
              <a:ext cx="356842" cy="296453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3" name="Ellipse 172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4" name="Ellipse 173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5" name="Ellipse 174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169" name="Gruppieren 44"/>
            <p:cNvGrpSpPr>
              <a:grpSpLocks/>
            </p:cNvGrpSpPr>
            <p:nvPr/>
          </p:nvGrpSpPr>
          <p:grpSpPr bwMode="auto">
            <a:xfrm>
              <a:off x="2586171" y="3128089"/>
              <a:ext cx="355470" cy="297825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0" name="Ellipse 169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1" name="Ellipse 170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2" name="Ellipse 171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176" name="Textfeld 175"/>
            <p:cNvSpPr txBox="1"/>
            <p:nvPr/>
          </p:nvSpPr>
          <p:spPr>
            <a:xfrm>
              <a:off x="2949480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9742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123728" y="2393593"/>
            <a:ext cx="5112568" cy="1323439"/>
            <a:chOff x="2123728" y="2393593"/>
            <a:chExt cx="5112568" cy="1323439"/>
          </a:xfrm>
        </p:grpSpPr>
        <p:sp>
          <p:nvSpPr>
            <p:cNvPr id="176" name="Textfeld 175"/>
            <p:cNvSpPr txBox="1"/>
            <p:nvPr/>
          </p:nvSpPr>
          <p:spPr>
            <a:xfrm>
              <a:off x="3021488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2123728" y="2716186"/>
              <a:ext cx="685139" cy="707722"/>
              <a:chOff x="2258219" y="2716186"/>
              <a:chExt cx="550648" cy="568798"/>
            </a:xfrm>
          </p:grpSpPr>
          <p:sp>
            <p:nvSpPr>
              <p:cNvPr id="167" name="Ellipse 166"/>
              <p:cNvSpPr/>
              <p:nvPr/>
            </p:nvSpPr>
            <p:spPr>
              <a:xfrm>
                <a:off x="2370532" y="2716186"/>
                <a:ext cx="339001" cy="33762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3" name="Ellipse 172"/>
              <p:cNvSpPr/>
              <p:nvPr/>
            </p:nvSpPr>
            <p:spPr bwMode="auto">
              <a:xfrm>
                <a:off x="225821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3" name="Ellipse 12"/>
              <p:cNvSpPr/>
              <p:nvPr/>
            </p:nvSpPr>
            <p:spPr bwMode="auto">
              <a:xfrm>
                <a:off x="263730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080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123728" y="2716186"/>
            <a:ext cx="685139" cy="707722"/>
            <a:chOff x="2258219" y="2716186"/>
            <a:chExt cx="550648" cy="568798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73" name="Ellipse 172"/>
            <p:cNvSpPr/>
            <p:nvPr/>
          </p:nvSpPr>
          <p:spPr bwMode="auto">
            <a:xfrm>
              <a:off x="225821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263730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42629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7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Why did we set up this site?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We want the heros of our time being able to focus on what their designation is.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We want to set a counterweight to the industrial lobby by creating money flows to the right people.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grpSp>
        <p:nvGrpSpPr>
          <p:cNvPr id="41988" name="Gruppieren 2"/>
          <p:cNvGrpSpPr>
            <a:grpSpLocks/>
          </p:cNvGrpSpPr>
          <p:nvPr/>
        </p:nvGrpSpPr>
        <p:grpSpPr bwMode="auto">
          <a:xfrm>
            <a:off x="3679825" y="2520950"/>
            <a:ext cx="4775200" cy="3711575"/>
            <a:chOff x="1325736" y="2492375"/>
            <a:chExt cx="4776440" cy="3710948"/>
          </a:xfrm>
        </p:grpSpPr>
        <p:pic>
          <p:nvPicPr>
            <p:cNvPr id="4199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736" y="2492375"/>
              <a:ext cx="4776440" cy="3710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hteck 1"/>
            <p:cNvSpPr/>
            <p:nvPr/>
          </p:nvSpPr>
          <p:spPr>
            <a:xfrm>
              <a:off x="2772325" y="2492375"/>
              <a:ext cx="3329851" cy="865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1989" name="Picture 7" descr="http://www.franchisehelp.com/wp-content/uploads/2012/02/430x280xbest-job-sites-for-employers-to-post-jobs.jpg.pagespeed.ic.PqMSfDyQX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31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https://encrypted-tbn2.gstatic.com/images?q=tbn:ANd9GcSavV_x2jcHYmLxk2LH8M6bL7L-IZbIS89J_fXPCe6l5kevgzF6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1363663"/>
            <a:ext cx="1981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https://encrypted-tbn3.gstatic.com/images?q=tbn:ANd9GcTWIvzmfLIShJ_tBHKerBMeWEdZc2CZwZZwZE0ORzb1hpQEzM2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697038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https://encrypted-tbn0.gstatic.com/images?q=tbn:ANd9GcTdiPOY1krSyf1mlaInyNOWqNi9fCkvZJvrbPx7t_NufDR9CVvGU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-84138"/>
            <a:ext cx="2562225" cy="178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17" descr="https://encrypted-tbn3.gstatic.com/images?q=tbn:ANd9GcR7GYhl6HyNfUF7KbA3_F7GGY3rmK21PVLJbsVxmlYwqnbYQ5dg4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47625"/>
            <a:ext cx="2171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Support </a:t>
            </a:r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happy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accept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hero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matches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helps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welfare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appreciable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self-interest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legal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smtClean="0"/>
              <a:t>Send </a:t>
            </a:r>
            <a:r>
              <a:rPr lang="de-DE" dirty="0" err="1" smtClean="0"/>
              <a:t>us</a:t>
            </a:r>
            <a:r>
              <a:rPr lang="de-DE" dirty="0" smtClean="0"/>
              <a:t> a </a:t>
            </a:r>
            <a:r>
              <a:rPr lang="de-DE" dirty="0" err="1" smtClean="0"/>
              <a:t>convincing</a:t>
            </a:r>
            <a:r>
              <a:rPr lang="de-DE" dirty="0" smtClean="0"/>
              <a:t> </a:t>
            </a:r>
            <a:r>
              <a:rPr lang="de-DE" dirty="0" err="1" smtClean="0"/>
              <a:t>e-mail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promptly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/>
          </a:p>
          <a:p>
            <a:pPr eaLnBrk="1" hangingPunct="1">
              <a:defRPr/>
            </a:pP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CH" dirty="0">
                <a:hlinkClick r:id="rId2"/>
              </a:rPr>
              <a:t>http://www.ndr.de/fernsehen/sendungen/das/media/dasx3431.html</a:t>
            </a: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 for survival of whales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835150" y="2573338"/>
            <a:ext cx="5186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Supporter Community last 30 days.</a:t>
            </a:r>
            <a:endParaRPr lang="de-CH" sz="16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6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 indirectly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8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Invite supporter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11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2623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bg1">
                    <a:lumMod val="65000"/>
                  </a:schemeClr>
                </a:solidFill>
              </a:rPr>
              <a:t>You can generate enormous support by inviting others. </a:t>
            </a:r>
          </a:p>
          <a:p>
            <a:pPr algn="ctr" eaLnBrk="1" hangingPunct="1">
              <a:defRPr/>
            </a:pPr>
            <a:r>
              <a:rPr lang="de-DE" sz="1400" smtClean="0">
                <a:solidFill>
                  <a:schemeClr val="bg1">
                    <a:lumMod val="65000"/>
                  </a:schemeClr>
                </a:solidFill>
              </a:rPr>
              <a:t>They will be shown here.</a:t>
            </a:r>
            <a:endParaRPr lang="de-CH" sz="140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smtClean="0">
                <a:solidFill>
                  <a:schemeClr val="bg1">
                    <a:lumMod val="65000"/>
                  </a:schemeClr>
                </a:solidFill>
              </a:rPr>
              <a:t>Here you will see supporter invited by members of your community.</a:t>
            </a:r>
            <a:endParaRPr lang="de-CH" sz="140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4457700" y="4164013"/>
            <a:ext cx="1281113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erade Verbindung 133"/>
          <p:cNvCxnSpPr/>
          <p:nvPr/>
        </p:nvCxnSpPr>
        <p:spPr>
          <a:xfrm>
            <a:off x="-30163" y="4410075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59" name="Gruppieren 138"/>
          <p:cNvGrpSpPr>
            <a:grpSpLocks/>
          </p:cNvGrpSpPr>
          <p:nvPr/>
        </p:nvGrpSpPr>
        <p:grpSpPr bwMode="auto">
          <a:xfrm>
            <a:off x="107950" y="4294188"/>
            <a:ext cx="2846388" cy="314325"/>
            <a:chOff x="2156619" y="3065463"/>
            <a:chExt cx="5083969" cy="314002"/>
          </a:xfrm>
        </p:grpSpPr>
        <p:sp>
          <p:nvSpPr>
            <p:cNvPr id="140" name="Abgerundetes Rechteck 139"/>
            <p:cNvSpPr/>
            <p:nvPr/>
          </p:nvSpPr>
          <p:spPr>
            <a:xfrm>
              <a:off x="2372113" y="3065463"/>
              <a:ext cx="4803258" cy="2648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2156619" y="3203433"/>
              <a:ext cx="5083969" cy="17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cxnSp>
        <p:nvCxnSpPr>
          <p:cNvPr id="3" name="Gerade Verbindung 2"/>
          <p:cNvCxnSpPr/>
          <p:nvPr/>
        </p:nvCxnSpPr>
        <p:spPr>
          <a:xfrm>
            <a:off x="-30163" y="3328988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61" name="Gruppieren 6"/>
          <p:cNvGrpSpPr>
            <a:grpSpLocks/>
          </p:cNvGrpSpPr>
          <p:nvPr/>
        </p:nvGrpSpPr>
        <p:grpSpPr bwMode="auto">
          <a:xfrm>
            <a:off x="107950" y="3209925"/>
            <a:ext cx="2844800" cy="314325"/>
            <a:chOff x="2156619" y="3065463"/>
            <a:chExt cx="5083969" cy="314002"/>
          </a:xfrm>
        </p:grpSpPr>
        <p:sp>
          <p:nvSpPr>
            <p:cNvPr id="5" name="Abgerundetes Rechteck 4"/>
            <p:cNvSpPr/>
            <p:nvPr/>
          </p:nvSpPr>
          <p:spPr>
            <a:xfrm>
              <a:off x="2372234" y="3065463"/>
              <a:ext cx="4803103" cy="26484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6" name="Rechteck 5"/>
            <p:cNvSpPr/>
            <p:nvPr/>
          </p:nvSpPr>
          <p:spPr>
            <a:xfrm>
              <a:off x="2156619" y="3203434"/>
              <a:ext cx="5083969" cy="176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47663" y="203200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04988" y="37798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273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2242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565400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0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705225" y="375443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198938" y="37544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992188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4239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557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875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7209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527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163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33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7451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1769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6087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2" name="Textfeld 1"/>
          <p:cNvSpPr txBox="1">
            <a:spLocks noChangeArrowheads="1"/>
          </p:cNvSpPr>
          <p:nvPr/>
        </p:nvSpPr>
        <p:spPr bwMode="auto">
          <a:xfrm>
            <a:off x="3419475" y="2130425"/>
            <a:ext cx="126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1276$</a:t>
            </a:r>
          </a:p>
        </p:txBody>
      </p:sp>
      <p:pic>
        <p:nvPicPr>
          <p:cNvPr id="45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605213" y="4725988"/>
            <a:ext cx="238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4" name="Textfeld 29"/>
          <p:cNvSpPr txBox="1">
            <a:spLocks noChangeArrowheads="1"/>
          </p:cNvSpPr>
          <p:nvPr/>
        </p:nvSpPr>
        <p:spPr bwMode="auto">
          <a:xfrm flipH="1">
            <a:off x="171450" y="1412875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Whale Body Guard</a:t>
            </a:r>
            <a:endParaRPr lang="de-CH" altLang="de-DE" sz="1400"/>
          </a:p>
        </p:txBody>
      </p:sp>
      <p:sp>
        <p:nvSpPr>
          <p:cNvPr id="45085" name="Textfeld 48"/>
          <p:cNvSpPr txBox="1">
            <a:spLocks noChangeArrowheads="1"/>
          </p:cNvSpPr>
          <p:nvPr/>
        </p:nvSpPr>
        <p:spPr bwMode="auto">
          <a:xfrm flipH="1">
            <a:off x="179388" y="1196975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Tobias Stone</a:t>
            </a:r>
            <a:endParaRPr lang="de-CH" altLang="de-DE" sz="1400"/>
          </a:p>
        </p:txBody>
      </p:sp>
      <p:pic>
        <p:nvPicPr>
          <p:cNvPr id="450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5108575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782763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129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447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765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395663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749675" y="5108575"/>
            <a:ext cx="2301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117975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17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676900" y="5108575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045200" y="5106988"/>
            <a:ext cx="223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3754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072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240588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7950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60375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828675" y="5502275"/>
            <a:ext cx="2238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1588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5906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022475" y="550227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443163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795588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163888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940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9258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57688" y="5502275"/>
            <a:ext cx="268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724400" y="5503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092700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229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8547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2865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23850" y="50847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676275" y="50847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710363" y="5518150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0405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4723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12088" y="589280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Abgerundetes Rechteck 34"/>
          <p:cNvSpPr/>
          <p:nvPr/>
        </p:nvSpPr>
        <p:spPr>
          <a:xfrm>
            <a:off x="6083300" y="3754438"/>
            <a:ext cx="1728788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Invite Supporter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Kreuz 35"/>
          <p:cNvSpPr/>
          <p:nvPr/>
        </p:nvSpPr>
        <p:spPr>
          <a:xfrm>
            <a:off x="5762625" y="3767138"/>
            <a:ext cx="241300" cy="228600"/>
          </a:xfrm>
          <a:prstGeom prst="plus">
            <a:avLst>
              <a:gd name="adj" fmla="val 3673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79575" y="3525838"/>
            <a:ext cx="5667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050" dirty="0">
                <a:solidFill>
                  <a:srgbClr val="FFC000"/>
                </a:solidFill>
                <a:latin typeface="Bodoni MT Black" pitchFamily="18" charset="0"/>
              </a:rPr>
              <a:t>307$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5419725" y="2636838"/>
            <a:ext cx="1312863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1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3789363"/>
            <a:ext cx="18256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31" name="Textfeld 37"/>
          <p:cNvSpPr txBox="1">
            <a:spLocks noChangeArrowheads="1"/>
          </p:cNvSpPr>
          <p:nvPr/>
        </p:nvSpPr>
        <p:spPr bwMode="auto">
          <a:xfrm>
            <a:off x="1619250" y="3963988"/>
            <a:ext cx="695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/>
              <a:t>Gunther.Groß</a:t>
            </a:r>
            <a:endParaRPr lang="de-CH" altLang="de-DE" sz="700"/>
          </a:p>
        </p:txBody>
      </p:sp>
      <p:sp>
        <p:nvSpPr>
          <p:cNvPr id="45132" name="Textfeld 99"/>
          <p:cNvSpPr txBox="1">
            <a:spLocks noChangeArrowheads="1"/>
          </p:cNvSpPr>
          <p:nvPr/>
        </p:nvSpPr>
        <p:spPr bwMode="auto">
          <a:xfrm>
            <a:off x="3786188" y="2865438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/>
              <a:t>YOU</a:t>
            </a:r>
            <a:endParaRPr lang="de-CH" altLang="de-DE" sz="700"/>
          </a:p>
        </p:txBody>
      </p:sp>
      <p:sp>
        <p:nvSpPr>
          <p:cNvPr id="101" name="Abgerundete rechteckige Legende 100"/>
          <p:cNvSpPr/>
          <p:nvPr/>
        </p:nvSpPr>
        <p:spPr>
          <a:xfrm>
            <a:off x="1724025" y="219075"/>
            <a:ext cx="1500188" cy="977900"/>
          </a:xfrm>
          <a:prstGeom prst="wedgeRoundRectCallout">
            <a:avLst>
              <a:gd name="adj1" fmla="val -91039"/>
              <a:gd name="adj2" fmla="val -514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Abgerundetes Rechteck 101"/>
          <p:cNvSpPr/>
          <p:nvPr/>
        </p:nvSpPr>
        <p:spPr>
          <a:xfrm>
            <a:off x="3475038" y="487363"/>
            <a:ext cx="1839912" cy="1173162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3587750" y="250825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Apr.  2013</a:t>
            </a:r>
            <a:endParaRPr lang="de-CH" sz="1050" dirty="0"/>
          </a:p>
        </p:txBody>
      </p:sp>
      <p:sp>
        <p:nvSpPr>
          <p:cNvPr id="104" name="Abgerundetes Rechteck 103"/>
          <p:cNvSpPr/>
          <p:nvPr/>
        </p:nvSpPr>
        <p:spPr>
          <a:xfrm>
            <a:off x="5611813" y="508000"/>
            <a:ext cx="183991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724525" y="271463"/>
            <a:ext cx="9937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23. Mrz.  2013</a:t>
            </a:r>
            <a:endParaRPr lang="de-CH" sz="1050" dirty="0"/>
          </a:p>
        </p:txBody>
      </p:sp>
      <p:sp>
        <p:nvSpPr>
          <p:cNvPr id="106" name="Abgerundetes Rechteck 105"/>
          <p:cNvSpPr/>
          <p:nvPr/>
        </p:nvSpPr>
        <p:spPr>
          <a:xfrm>
            <a:off x="7748588" y="528638"/>
            <a:ext cx="128746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7861300" y="292100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Mrz.  2013</a:t>
            </a:r>
            <a:endParaRPr lang="de-CH" sz="1050" dirty="0"/>
          </a:p>
        </p:txBody>
      </p:sp>
      <p:pic>
        <p:nvPicPr>
          <p:cNvPr id="451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7941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41" name="Textfeld 108"/>
          <p:cNvSpPr txBox="1">
            <a:spLocks noChangeArrowheads="1"/>
          </p:cNvSpPr>
          <p:nvPr/>
        </p:nvSpPr>
        <p:spPr bwMode="auto">
          <a:xfrm flipH="1">
            <a:off x="158750" y="170021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>
                <a:solidFill>
                  <a:schemeClr val="tx2"/>
                </a:solidFill>
              </a:rPr>
              <a:t>My Website</a:t>
            </a:r>
            <a:endParaRPr lang="de-CH" altLang="de-DE" sz="1400" u="sng">
              <a:solidFill>
                <a:schemeClr val="tx2"/>
              </a:solidFill>
            </a:endParaRPr>
          </a:p>
        </p:txBody>
      </p:sp>
      <p:pic>
        <p:nvPicPr>
          <p:cNvPr id="451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598488"/>
            <a:ext cx="15875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600075"/>
            <a:ext cx="1546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3"/>
          <a:stretch>
            <a:fillRect/>
          </a:stretch>
        </p:blipFill>
        <p:spPr bwMode="auto">
          <a:xfrm>
            <a:off x="7861300" y="654050"/>
            <a:ext cx="11382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hteck 38"/>
          <p:cNvSpPr/>
          <p:nvPr/>
        </p:nvSpPr>
        <p:spPr>
          <a:xfrm>
            <a:off x="8855075" y="203200"/>
            <a:ext cx="288925" cy="211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5146" name="Textfeld 110"/>
          <p:cNvSpPr txBox="1">
            <a:spLocks noChangeArrowheads="1"/>
          </p:cNvSpPr>
          <p:nvPr/>
        </p:nvSpPr>
        <p:spPr bwMode="auto">
          <a:xfrm>
            <a:off x="3419475" y="1654175"/>
            <a:ext cx="1984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I cut a a movie about the beauty of whales.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10000 clicks already! Have a look too </a:t>
            </a:r>
            <a:r>
              <a:rPr lang="de-DE" altLang="de-DE" sz="800">
                <a:sym typeface="Wingdings" pitchFamily="2" charset="2"/>
              </a:rPr>
              <a:t></a:t>
            </a:r>
            <a:endParaRPr lang="de-CH" altLang="de-DE" sz="800"/>
          </a:p>
        </p:txBody>
      </p:sp>
      <p:sp>
        <p:nvSpPr>
          <p:cNvPr id="41" name="Gleichschenkliges Dreieck 40"/>
          <p:cNvSpPr/>
          <p:nvPr/>
        </p:nvSpPr>
        <p:spPr>
          <a:xfrm rot="5400000">
            <a:off x="8552657" y="975519"/>
            <a:ext cx="931862" cy="158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98" name="Gerade Verbindung 97"/>
          <p:cNvCxnSpPr/>
          <p:nvPr/>
        </p:nvCxnSpPr>
        <p:spPr>
          <a:xfrm>
            <a:off x="20638" y="20859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185863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539875" y="5884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908175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383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701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019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521075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875088" y="5884863"/>
            <a:ext cx="230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243388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5735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0053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371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02313" y="5884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170613" y="5884863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5008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9326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366000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33363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5788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954088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842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60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7888" y="6280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568575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921000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289300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6195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513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83100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849813" y="6281738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218113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546725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9801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119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449263" y="5862638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801688" y="5862638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835775" y="6294438"/>
            <a:ext cx="2238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1659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5977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8029575" y="62738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89" name="Textfeld 1"/>
          <p:cNvSpPr txBox="1">
            <a:spLocks noChangeArrowheads="1"/>
          </p:cNvSpPr>
          <p:nvPr/>
        </p:nvSpPr>
        <p:spPr bwMode="auto">
          <a:xfrm>
            <a:off x="1663700" y="1162050"/>
            <a:ext cx="5067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3490$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(5 days left in April)</a:t>
            </a:r>
            <a:endParaRPr lang="de-DE" altLang="de-DE" sz="2400">
              <a:solidFill>
                <a:srgbClr val="FFC000"/>
              </a:solidFill>
              <a:latin typeface="Bodoni MT Black" pitchFamily="18" charset="0"/>
            </a:endParaRPr>
          </a:p>
        </p:txBody>
      </p:sp>
      <p:sp>
        <p:nvSpPr>
          <p:cNvPr id="45190" name="Textfeld 7"/>
          <p:cNvSpPr txBox="1">
            <a:spLocks noChangeArrowheads="1"/>
          </p:cNvSpPr>
          <p:nvPr/>
        </p:nvSpPr>
        <p:spPr bwMode="auto">
          <a:xfrm>
            <a:off x="233363" y="31527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/>
              <a:t>Supporter invited by you directly (5)</a:t>
            </a:r>
            <a:endParaRPr lang="de-CH" altLang="de-DE" sz="1200"/>
          </a:p>
        </p:txBody>
      </p:sp>
      <p:sp>
        <p:nvSpPr>
          <p:cNvPr id="45191" name="Textfeld 141"/>
          <p:cNvSpPr txBox="1">
            <a:spLocks noChangeArrowheads="1"/>
          </p:cNvSpPr>
          <p:nvPr/>
        </p:nvSpPr>
        <p:spPr bwMode="auto">
          <a:xfrm>
            <a:off x="233363" y="4252913"/>
            <a:ext cx="2720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/>
              <a:t>Supporter invited by you indirectly (75)</a:t>
            </a:r>
            <a:endParaRPr lang="de-CH" altLang="de-DE" sz="1200"/>
          </a:p>
        </p:txBody>
      </p:sp>
      <p:sp>
        <p:nvSpPr>
          <p:cNvPr id="10" name="Rechteckiger Pfeil 9"/>
          <p:cNvSpPr/>
          <p:nvPr/>
        </p:nvSpPr>
        <p:spPr>
          <a:xfrm rot="16200000" flipH="1">
            <a:off x="3100388" y="2228850"/>
            <a:ext cx="255588" cy="382587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144" name="Rechteckiger Pfeil 143"/>
          <p:cNvSpPr/>
          <p:nvPr/>
        </p:nvSpPr>
        <p:spPr>
          <a:xfrm flipH="1">
            <a:off x="4573588" y="2228850"/>
            <a:ext cx="381000" cy="263525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45194" name="Textfeld 1"/>
          <p:cNvSpPr txBox="1">
            <a:spLocks noChangeArrowheads="1"/>
          </p:cNvSpPr>
          <p:nvPr/>
        </p:nvSpPr>
        <p:spPr bwMode="auto">
          <a:xfrm>
            <a:off x="4572000" y="2544763"/>
            <a:ext cx="6842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10$</a:t>
            </a:r>
          </a:p>
        </p:txBody>
      </p:sp>
      <p:sp>
        <p:nvSpPr>
          <p:cNvPr id="45195" name="Textfeld 1"/>
          <p:cNvSpPr txBox="1">
            <a:spLocks noChangeArrowheads="1"/>
          </p:cNvSpPr>
          <p:nvPr/>
        </p:nvSpPr>
        <p:spPr bwMode="auto">
          <a:xfrm>
            <a:off x="2555875" y="2565400"/>
            <a:ext cx="1196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12,76$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2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6083" idx="0"/>
            <a:endCxn id="46102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6093" idx="0"/>
            <a:endCxn id="46083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6095" idx="0"/>
            <a:endCxn id="46084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6096" idx="0"/>
            <a:endCxn id="46085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6099" idx="0"/>
            <a:endCxn id="46087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6098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6097" idx="0"/>
            <a:endCxn id="46085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6088" idx="0"/>
            <a:endCxn id="46102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6089" idx="0"/>
            <a:endCxn id="46083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6094" idx="0"/>
            <a:endCxn id="46084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6101" idx="0"/>
            <a:endCxn id="46087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surfer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!</a:t>
            </a:r>
            <a:endParaRPr lang="de-CH" dirty="0"/>
          </a:p>
        </p:txBody>
      </p:sp>
      <p:pic>
        <p:nvPicPr>
          <p:cNvPr id="46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279525" y="3800475"/>
            <a:ext cx="1189038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Great! crazy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6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4086225"/>
            <a:ext cx="2190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4086225"/>
            <a:ext cx="2301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Abgerundete rechteckige Legende 40"/>
          <p:cNvSpPr/>
          <p:nvPr/>
        </p:nvSpPr>
        <p:spPr>
          <a:xfrm>
            <a:off x="992188" y="3800475"/>
            <a:ext cx="1430337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are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best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7107" idx="0"/>
            <a:endCxn id="47126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7117" idx="0"/>
            <a:endCxn id="47107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7119" idx="0"/>
            <a:endCxn id="47108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7120" idx="0"/>
            <a:endCxn id="47109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7123" idx="0"/>
            <a:endCxn id="47111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7122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7121" idx="0"/>
            <a:endCxn id="47109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7112" idx="0"/>
            <a:endCxn id="47126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7113" idx="0"/>
            <a:endCxn id="47107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7118" idx="0"/>
            <a:endCxn id="47108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7125" idx="0"/>
            <a:endCxn id="47111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surfer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!</a:t>
            </a:r>
            <a:endParaRPr lang="de-CH" dirty="0"/>
          </a:p>
        </p:txBody>
      </p:sp>
      <p:pic>
        <p:nvPicPr>
          <p:cNvPr id="47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2576513" y="4149725"/>
            <a:ext cx="1728787" cy="173038"/>
          </a:xfrm>
          <a:prstGeom prst="wedgeRoundRectCallout">
            <a:avLst>
              <a:gd name="adj1" fmla="val 32545"/>
              <a:gd name="adj2" fmla="val -19963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see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success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0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8131" idx="0"/>
            <a:endCxn id="48150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8141" idx="0"/>
            <a:endCxn id="48131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8143" idx="0"/>
            <a:endCxn id="48132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8144" idx="0"/>
            <a:endCxn id="48133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8147" idx="0"/>
            <a:endCxn id="48135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8146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8145" idx="0"/>
            <a:endCxn id="48133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8136" idx="0"/>
            <a:endCxn id="48150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8137" idx="0"/>
            <a:endCxn id="48131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8142" idx="0"/>
            <a:endCxn id="48132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8149" idx="0"/>
            <a:endCxn id="48135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surfer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!</a:t>
            </a:r>
            <a:endParaRPr lang="de-CH" dirty="0"/>
          </a:p>
        </p:txBody>
      </p:sp>
      <p:pic>
        <p:nvPicPr>
          <p:cNvPr id="48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944688" y="2659063"/>
            <a:ext cx="1628775" cy="173037"/>
          </a:xfrm>
          <a:prstGeom prst="wedgeRoundRectCallout">
            <a:avLst>
              <a:gd name="adj1" fmla="val 47171"/>
              <a:gd name="adj2" fmla="val 235355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Loved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your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last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video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4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9155" idx="0"/>
            <a:endCxn id="49174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9165" idx="0"/>
            <a:endCxn id="49155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9167" idx="0"/>
            <a:endCxn id="49156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9168" idx="0"/>
            <a:endCxn id="49157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9171" idx="0"/>
            <a:endCxn id="49159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9170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9169" idx="0"/>
            <a:endCxn id="49157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9160" idx="0"/>
            <a:endCxn id="49174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9161" idx="0"/>
            <a:endCxn id="49155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9166" idx="0"/>
            <a:endCxn id="49156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9173" idx="0"/>
            <a:endCxn id="49159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Talked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Manly</a:t>
            </a:r>
            <a:r>
              <a:rPr lang="de-DE" dirty="0"/>
              <a:t> (see </a:t>
            </a:r>
            <a:r>
              <a:rPr lang="de-DE" dirty="0" err="1"/>
              <a:t>video</a:t>
            </a:r>
            <a:r>
              <a:rPr lang="de-DE" dirty="0"/>
              <a:t>)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surfer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!</a:t>
            </a:r>
            <a:endParaRPr lang="de-CH" dirty="0"/>
          </a:p>
        </p:txBody>
      </p:sp>
      <p:pic>
        <p:nvPicPr>
          <p:cNvPr id="49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4708525" y="3028950"/>
            <a:ext cx="1187450" cy="173038"/>
          </a:xfrm>
          <a:prstGeom prst="wedgeRoundRectCallout">
            <a:avLst>
              <a:gd name="adj1" fmla="val 34342"/>
              <a:gd name="adj2" fmla="val 32345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job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1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7885113" y="2452688"/>
            <a:ext cx="2381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1" name="Textfeld 2"/>
          <p:cNvSpPr txBox="1">
            <a:spLocks noChangeArrowheads="1"/>
          </p:cNvSpPr>
          <p:nvPr/>
        </p:nvSpPr>
        <p:spPr bwMode="auto">
          <a:xfrm>
            <a:off x="8158163" y="2376488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1x</a:t>
            </a:r>
            <a:endParaRPr lang="de-CH" altLang="de-DE" sz="1800"/>
          </a:p>
        </p:txBody>
      </p:sp>
      <p:sp>
        <p:nvSpPr>
          <p:cNvPr id="49192" name="Textfeld 48"/>
          <p:cNvSpPr txBox="1">
            <a:spLocks noChangeArrowheads="1"/>
          </p:cNvSpPr>
          <p:nvPr/>
        </p:nvSpPr>
        <p:spPr bwMode="auto">
          <a:xfrm>
            <a:off x="8158163" y="2771775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19x</a:t>
            </a:r>
            <a:endParaRPr lang="de-CH" altLang="de-DE" sz="1800"/>
          </a:p>
        </p:txBody>
      </p:sp>
      <p:pic>
        <p:nvPicPr>
          <p:cNvPr id="491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54950" y="286702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4" name="Textfeld 3"/>
          <p:cNvSpPr txBox="1">
            <a:spLocks noChangeArrowheads="1"/>
          </p:cNvSpPr>
          <p:nvPr/>
        </p:nvSpPr>
        <p:spPr bwMode="auto">
          <a:xfrm>
            <a:off x="2735263" y="323850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Tobias fights for free surfing!</a:t>
            </a:r>
            <a:endParaRPr lang="de-CH" altLang="de-DE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7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Supporter Community last 30 days.</a:t>
            </a:r>
            <a:endParaRPr lang="de-CH" sz="16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8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 indirectly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Invite Supporter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909888" y="1992313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909888" y="1712913"/>
            <a:ext cx="2238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 </a:t>
            </a: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(Mail is send CC to you)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916238" y="264795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Fred.Steiger@gmx.de</a:t>
            </a:r>
            <a:endParaRPr lang="de-CH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feld 7"/>
          <p:cNvSpPr txBox="1">
            <a:spLocks noChangeArrowheads="1"/>
          </p:cNvSpPr>
          <p:nvPr/>
        </p:nvSpPr>
        <p:spPr bwMode="auto">
          <a:xfrm>
            <a:off x="2916238" y="2370138"/>
            <a:ext cx="2303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Friends Email Address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2916238" y="327660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2916238" y="2997200"/>
            <a:ext cx="265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Name </a:t>
            </a: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(used in subject of mail)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916238" y="3903663"/>
            <a:ext cx="2724150" cy="9017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Hallo Fred,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Viele Grüße,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 </a:t>
            </a:r>
            <a:endParaRPr lang="de-CH" sz="9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2916238" y="3624263"/>
            <a:ext cx="2303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Text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Preview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54613" y="5191125"/>
            <a:ext cx="1281112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03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Supporter Community last 30 days.</a:t>
            </a:r>
            <a:endParaRPr lang="de-CH" sz="16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0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 indirectly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2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5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3203575" y="1712913"/>
            <a:ext cx="2238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Preview of your invitation mail: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feld 7"/>
          <p:cNvSpPr txBox="1">
            <a:spLocks noChangeArrowheads="1"/>
          </p:cNvSpPr>
          <p:nvPr/>
        </p:nvSpPr>
        <p:spPr bwMode="auto">
          <a:xfrm>
            <a:off x="2555875" y="2071688"/>
            <a:ext cx="3524250" cy="27543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To: </a:t>
            </a:r>
            <a:r>
              <a:rPr lang="de-DE" sz="110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  Fred.Steiger@gmx.de</a:t>
            </a:r>
            <a:endParaRPr lang="de-DE" sz="110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CC</a:t>
            </a:r>
            <a:r>
              <a:rPr lang="de-DE" sz="110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:   </a:t>
            </a:r>
            <a:r>
              <a:rPr lang="de-DE" sz="11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</a:p>
          <a:p>
            <a:pPr eaLnBrk="1" hangingPunct="1">
              <a:defRPr/>
            </a:pPr>
            <a:endParaRPr lang="de-DE" sz="110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 invites you to support Tobias Stone</a:t>
            </a:r>
          </a:p>
          <a:p>
            <a:pPr eaLnBrk="1" hangingPunct="1">
              <a:defRPr/>
            </a:pPr>
            <a:endParaRPr lang="de-DE" sz="110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>
              <a:defRPr/>
            </a:pPr>
            <a:r>
              <a:rPr lang="de-DE" sz="11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Hallo Fred,</a:t>
            </a:r>
          </a:p>
          <a:p>
            <a:pPr>
              <a:defRPr/>
            </a:pPr>
            <a:r>
              <a:rPr lang="de-DE" sz="11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11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Viele Grüße,</a:t>
            </a:r>
          </a:p>
          <a:p>
            <a:pPr>
              <a:defRPr/>
            </a:pPr>
            <a:r>
              <a:rPr lang="de-DE" sz="110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</a:t>
            </a:r>
          </a:p>
          <a:p>
            <a:pPr>
              <a:defRPr/>
            </a:pPr>
            <a:endParaRPr lang="de-DE" sz="110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</a:t>
            </a:r>
          </a:p>
          <a:p>
            <a:pPr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http://support4heros.com/?urlid=9falf0ga</a:t>
            </a:r>
          </a:p>
          <a:p>
            <a:pPr eaLnBrk="1" hangingPunct="1">
              <a:defRPr/>
            </a:pPr>
            <a:endParaRPr lang="de-DE" sz="1100" smtClean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(With this link you automatically join Maxs support community.)</a:t>
            </a:r>
          </a:p>
          <a:p>
            <a:pPr eaLnBrk="1" hangingPunct="1">
              <a:defRPr/>
            </a:pPr>
            <a:r>
              <a:rPr lang="de-DE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---------------------------------------------------------------------------------------------------</a:t>
            </a:r>
            <a:endParaRPr lang="de-DE" sz="110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76838" y="5081588"/>
            <a:ext cx="1282700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2628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ToDo: Login or Registering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 err="1">
                <a:solidFill>
                  <a:schemeClr val="bg1"/>
                </a:solidFill>
              </a:rPr>
              <a:t>Your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4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644900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Supporter Community last 30 days.</a:t>
            </a:r>
            <a:endParaRPr lang="de-CH" sz="16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5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 indirectly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83100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Invite Supporter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3787775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865563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700338" y="4148138"/>
            <a:ext cx="3246437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Donate once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698750" y="2519363"/>
            <a:ext cx="3246438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Donate regulary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best thing you can do for your hero is to donate regulary over a longer period of time. 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29"/>
          <p:cNvSpPr txBox="1">
            <a:spLocks noChangeArrowheads="1"/>
          </p:cNvSpPr>
          <p:nvPr/>
        </p:nvSpPr>
        <p:spPr bwMode="auto">
          <a:xfrm flipH="1">
            <a:off x="2484438" y="3068638"/>
            <a:ext cx="36004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(You can stop donating any time.)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feld 29"/>
          <p:cNvSpPr txBox="1">
            <a:spLocks noChangeArrowheads="1"/>
          </p:cNvSpPr>
          <p:nvPr/>
        </p:nvSpPr>
        <p:spPr bwMode="auto">
          <a:xfrm flipH="1">
            <a:off x="2411413" y="3429000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course your hero will be very greatful  for a one time donation as well. 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6154738" y="1196975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ToDo: Paying-Processs (PayPal?)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 for survival of whales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771650" y="2573338"/>
            <a:ext cx="540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Supporter Community last 30 days.</a:t>
            </a:r>
            <a:endParaRPr lang="de-CH" sz="16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2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 invited by you indirectly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4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Invite supporter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7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1988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bg1">
                    <a:lumMod val="65000"/>
                  </a:schemeClr>
                </a:solidFill>
              </a:rPr>
              <a:t>You can generate enormous support by inviting others. </a:t>
            </a:r>
          </a:p>
          <a:p>
            <a:pPr algn="ctr" eaLnBrk="1" hangingPunct="1">
              <a:defRPr/>
            </a:pPr>
            <a:r>
              <a:rPr lang="de-DE" sz="1400" smtClean="0">
                <a:solidFill>
                  <a:schemeClr val="bg1">
                    <a:lumMod val="65000"/>
                  </a:schemeClr>
                </a:solidFill>
              </a:rPr>
              <a:t>They will be shown here.</a:t>
            </a:r>
            <a:endParaRPr lang="de-CH" sz="140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smtClean="0">
                <a:solidFill>
                  <a:schemeClr val="bg1">
                    <a:lumMod val="65000"/>
                  </a:schemeClr>
                </a:solidFill>
              </a:rPr>
              <a:t>Here you will see supporter invited by members of your community.</a:t>
            </a:r>
            <a:endParaRPr lang="de-CH" sz="140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5370513" y="544036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3" name="Rechteck 42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 err="1">
                <a:solidFill>
                  <a:schemeClr val="bg1"/>
                </a:solidFill>
              </a:rPr>
              <a:t>Your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3584</Words>
  <Application>Microsoft Office PowerPoint</Application>
  <PresentationFormat>Bildschirmpräsentation (4:3)</PresentationFormat>
  <Paragraphs>848</Paragraphs>
  <Slides>57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57</vt:i4>
      </vt:variant>
    </vt:vector>
  </HeadingPairs>
  <TitlesOfParts>
    <vt:vector size="58" baseType="lpstr">
      <vt:lpstr>Larissa</vt:lpstr>
      <vt:lpstr>Pitch</vt:lpstr>
      <vt:lpstr>SupeYou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Use Cases of System</vt:lpstr>
      <vt:lpstr>Use Cases of Admin</vt:lpstr>
      <vt:lpstr>Use Cases of Supporter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300</cp:revision>
  <dcterms:created xsi:type="dcterms:W3CDTF">2013-04-03T19:36:09Z</dcterms:created>
  <dcterms:modified xsi:type="dcterms:W3CDTF">2015-06-10T12:57:07Z</dcterms:modified>
</cp:coreProperties>
</file>