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F9A-3EDA-4E59-927F-C4B1DDBEA5F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CB3-19CA-4762-BB26-63CC7AB1DF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1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F9A-3EDA-4E59-927F-C4B1DDBEA5F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CB3-19CA-4762-BB26-63CC7AB1DF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F9A-3EDA-4E59-927F-C4B1DDBEA5F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CB3-19CA-4762-BB26-63CC7AB1DF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F9A-3EDA-4E59-927F-C4B1DDBEA5F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CB3-19CA-4762-BB26-63CC7AB1DF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1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F9A-3EDA-4E59-927F-C4B1DDBEA5F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CB3-19CA-4762-BB26-63CC7AB1DF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F9A-3EDA-4E59-927F-C4B1DDBEA5F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CB3-19CA-4762-BB26-63CC7AB1DF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6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F9A-3EDA-4E59-927F-C4B1DDBEA5F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CB3-19CA-4762-BB26-63CC7AB1DF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5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F9A-3EDA-4E59-927F-C4B1DDBEA5F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CB3-19CA-4762-BB26-63CC7AB1DF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F9A-3EDA-4E59-927F-C4B1DDBEA5F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CB3-19CA-4762-BB26-63CC7AB1DF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8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F9A-3EDA-4E59-927F-C4B1DDBEA5F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CB3-19CA-4762-BB26-63CC7AB1DF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F9A-3EDA-4E59-927F-C4B1DDBEA5F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2CB3-19CA-4762-BB26-63CC7AB1DF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DF9A-3EDA-4E59-927F-C4B1DDBEA5F0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2CB3-19CA-4762-BB26-63CC7AB1DF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0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de-DE" sz="4000" dirty="0" err="1" smtClean="0"/>
              <a:t>DonationStream</a:t>
            </a:r>
            <a:r>
              <a:rPr lang="de-DE" sz="4000" dirty="0" smtClean="0"/>
              <a:t> for Mein-Papa-Kommt</a:t>
            </a:r>
            <a:endParaRPr lang="en-US" sz="40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Good work will raise </a:t>
            </a:r>
            <a:r>
              <a:rPr lang="de-DE" dirty="0" err="1" smtClean="0"/>
              <a:t>financial</a:t>
            </a:r>
            <a:r>
              <a:rPr lang="de-DE" dirty="0" smtClean="0"/>
              <a:t> support from the </a:t>
            </a:r>
            <a:r>
              <a:rPr lang="de-DE" dirty="0" err="1" smtClean="0"/>
              <a:t>crowd</a:t>
            </a:r>
            <a:endParaRPr lang="de-DE" dirty="0" smtClean="0"/>
          </a:p>
          <a:p>
            <a:endParaRPr lang="de-DE" dirty="0"/>
          </a:p>
          <a:p>
            <a:r>
              <a:rPr lang="de-DE" sz="2000" dirty="0" smtClean="0"/>
              <a:t>02.11.2016, Moritz Theile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275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DonationStream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Like WhatsApp, </a:t>
            </a:r>
          </a:p>
          <a:p>
            <a:pPr lvl="1"/>
            <a:r>
              <a:rPr lang="de-DE" dirty="0" smtClean="0"/>
              <a:t>with a „Send Donation“ </a:t>
            </a:r>
            <a:r>
              <a:rPr lang="de-DE" dirty="0" err="1" smtClean="0"/>
              <a:t>functionality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with viral inviting.</a:t>
            </a:r>
          </a:p>
          <a:p>
            <a:pPr lvl="1"/>
            <a:r>
              <a:rPr lang="de-DE" dirty="0"/>
              <a:t>w</a:t>
            </a:r>
            <a:r>
              <a:rPr lang="de-DE" dirty="0" smtClean="0"/>
              <a:t>ith </a:t>
            </a:r>
            <a:r>
              <a:rPr lang="de-DE" dirty="0" err="1" smtClean="0"/>
              <a:t>community</a:t>
            </a:r>
            <a:r>
              <a:rPr lang="de-DE" dirty="0"/>
              <a:t>.</a:t>
            </a:r>
            <a:endParaRPr lang="de-DE" dirty="0" smtClean="0"/>
          </a:p>
          <a:p>
            <a:r>
              <a:rPr lang="de-DE" dirty="0" err="1" smtClean="0"/>
              <a:t>Replacing</a:t>
            </a:r>
            <a:r>
              <a:rPr lang="de-DE" dirty="0" smtClean="0"/>
              <a:t> a simple donate button with an </a:t>
            </a:r>
            <a:r>
              <a:rPr lang="de-DE" dirty="0" err="1" smtClean="0"/>
              <a:t>DonationStream</a:t>
            </a:r>
            <a:r>
              <a:rPr lang="de-DE" dirty="0" smtClean="0"/>
              <a:t> will </a:t>
            </a:r>
            <a:r>
              <a:rPr lang="de-DE" dirty="0" err="1" smtClean="0"/>
              <a:t>increase</a:t>
            </a:r>
            <a:r>
              <a:rPr lang="de-DE" dirty="0" smtClean="0"/>
              <a:t> the donations </a:t>
            </a:r>
            <a:r>
              <a:rPr lang="de-DE" dirty="0" err="1" smtClean="0"/>
              <a:t>dramatically</a:t>
            </a: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Let‘s have a look at a </a:t>
            </a:r>
            <a:r>
              <a:rPr lang="de-DE" dirty="0" err="1" smtClean="0"/>
              <a:t>conventional</a:t>
            </a:r>
            <a:r>
              <a:rPr lang="de-DE" dirty="0" smtClean="0"/>
              <a:t> Donate Button: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7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" y="44624"/>
            <a:ext cx="9074861" cy="371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1403648" y="476672"/>
            <a:ext cx="72728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6295998" y="243526"/>
            <a:ext cx="65434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Donate</a:t>
            </a:r>
            <a:endParaRPr lang="de-DE" sz="900" b="1" dirty="0" smtClean="0">
              <a:solidFill>
                <a:srgbClr val="E57337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35"/>
          <a:stretch/>
        </p:blipFill>
        <p:spPr bwMode="auto">
          <a:xfrm>
            <a:off x="2195736" y="1932476"/>
            <a:ext cx="4448175" cy="479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4842030" y="2204864"/>
            <a:ext cx="25202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bgerundete rechteckige Legende 4"/>
          <p:cNvSpPr/>
          <p:nvPr/>
        </p:nvSpPr>
        <p:spPr>
          <a:xfrm>
            <a:off x="14434" y="3799205"/>
            <a:ext cx="2181302" cy="2016224"/>
          </a:xfrm>
          <a:prstGeom prst="wedgeRoundRectCallout">
            <a:avLst>
              <a:gd name="adj1" fmla="val 53935"/>
              <a:gd name="adj2" fmla="val -18712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Nothing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interesting to see.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=&gt;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Ignored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6650368" y="3759321"/>
            <a:ext cx="2181302" cy="2016224"/>
          </a:xfrm>
          <a:prstGeom prst="wedgeRoundRectCallout">
            <a:avLst>
              <a:gd name="adj1" fmla="val -55739"/>
              <a:gd name="adj2" fmla="val -22931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Donation will give no Feedback.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=&gt;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Boooring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802768" y="924364"/>
            <a:ext cx="2181302" cy="2016224"/>
          </a:xfrm>
          <a:prstGeom prst="wedgeRoundRectCallout">
            <a:avLst>
              <a:gd name="adj1" fmla="val -59151"/>
              <a:gd name="adj2" fmla="val -7566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Nobody clicks here anyways…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5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492896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How can we </a:t>
            </a:r>
            <a:r>
              <a:rPr lang="de-DE" dirty="0" err="1" smtClean="0"/>
              <a:t>make</a:t>
            </a:r>
            <a:r>
              <a:rPr lang="de-DE" dirty="0" smtClean="0"/>
              <a:t> it </a:t>
            </a:r>
            <a:r>
              <a:rPr lang="de-DE" dirty="0" err="1" smtClean="0"/>
              <a:t>better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0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personal invitation from a </a:t>
            </a:r>
            <a:r>
              <a:rPr lang="de-DE" dirty="0" err="1" smtClean="0"/>
              <a:t>friend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2961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87" y="2221423"/>
            <a:ext cx="875817" cy="15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830" y="2634628"/>
            <a:ext cx="875817" cy="15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217100" y="2172965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Martin</a:t>
            </a:r>
            <a:endParaRPr lang="en-US" sz="1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1208890" y="2612592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Franz</a:t>
            </a:r>
            <a:endParaRPr lang="en-US" sz="1000" b="1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3851920" y="5013176"/>
            <a:ext cx="1656184" cy="559271"/>
          </a:xfrm>
          <a:prstGeom prst="wedgeRoundRectCallout">
            <a:avLst>
              <a:gd name="adj1" fmla="val -76044"/>
              <a:gd name="adj2" fmla="val -116207"/>
              <a:gd name="adj3" fmla="val 16667"/>
            </a:avLst>
          </a:prstGeom>
          <a:solidFill>
            <a:srgbClr val="FFFF00">
              <a:alpha val="26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48"/>
          <a:stretch/>
        </p:blipFill>
        <p:spPr bwMode="auto">
          <a:xfrm>
            <a:off x="33643" y="0"/>
            <a:ext cx="9074861" cy="189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2555776" y="116632"/>
            <a:ext cx="3960440" cy="5328592"/>
          </a:xfrm>
          <a:prstGeom prst="roundRect">
            <a:avLst>
              <a:gd name="adj" fmla="val 3199"/>
            </a:avLst>
          </a:prstGeom>
          <a:solidFill>
            <a:srgbClr val="99FF99">
              <a:alpha val="66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bgerundetes Rechteck 5"/>
          <p:cNvSpPr/>
          <p:nvPr/>
        </p:nvSpPr>
        <p:spPr>
          <a:xfrm>
            <a:off x="2627783" y="908721"/>
            <a:ext cx="3827445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214583" y="111051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5 €</a:t>
            </a:r>
            <a:endParaRPr lang="de-DE" sz="1100" b="1" dirty="0" smtClean="0">
              <a:solidFill>
                <a:srgbClr val="E57337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693975" y="1115885"/>
            <a:ext cx="191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Super Arbeit, weiter so!</a:t>
            </a:r>
            <a:endParaRPr lang="en-US" sz="14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627783" y="161595"/>
            <a:ext cx="3799694" cy="5759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14483" y="152737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2350 €</a:t>
            </a:r>
            <a:endParaRPr lang="de-DE" sz="2000" b="1" dirty="0" smtClean="0">
              <a:solidFill>
                <a:srgbClr val="E57337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83165" y="1382579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Susanne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43613" y="1397614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02.11.16, 07:12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598372" y="4581128"/>
            <a:ext cx="3827445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64" y="4764955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3203848" y="4790347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1 €</a:t>
            </a:r>
            <a:endParaRPr lang="de-DE" sz="1100" b="1" dirty="0" smtClean="0">
              <a:solidFill>
                <a:srgbClr val="E57337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779912" y="4790347"/>
            <a:ext cx="2088232" cy="3270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10" y="4779461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2729292" y="505498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Du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779912" y="4827507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Dein Text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616763" y="1757782"/>
            <a:ext cx="3827445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203563" y="1959575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10</a:t>
            </a:r>
            <a:r>
              <a:rPr lang="de-DE" sz="16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 €</a:t>
            </a:r>
            <a:endParaRPr lang="de-DE" sz="1100" b="1" dirty="0" smtClean="0">
              <a:solidFill>
                <a:srgbClr val="E57337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707904" y="1853733"/>
            <a:ext cx="217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Ihr habt mir sehr geholfen, </a:t>
            </a:r>
          </a:p>
          <a:p>
            <a:r>
              <a:rPr lang="de-DE" sz="1400" dirty="0" smtClean="0"/>
              <a:t>Danke Euch!</a:t>
            </a:r>
            <a:endParaRPr lang="en-US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2572145" y="2231640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Bernhard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432593" y="2246675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02.11.16, 08:12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2600394" y="2621878"/>
            <a:ext cx="3827445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7194" y="282367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1</a:t>
            </a:r>
            <a:r>
              <a:rPr lang="de-DE" sz="16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 €</a:t>
            </a:r>
            <a:endParaRPr lang="de-DE" sz="1100" b="1" dirty="0" smtClean="0">
              <a:solidFill>
                <a:srgbClr val="E57337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691535" y="2818157"/>
            <a:ext cx="1444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Einfach nur so :-*</a:t>
            </a:r>
            <a:endParaRPr lang="en-US" sz="1400" dirty="0"/>
          </a:p>
        </p:txBody>
      </p:sp>
      <p:sp>
        <p:nvSpPr>
          <p:cNvPr id="33" name="Textfeld 32"/>
          <p:cNvSpPr txBox="1"/>
          <p:nvPr/>
        </p:nvSpPr>
        <p:spPr>
          <a:xfrm>
            <a:off x="2641059" y="3039114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Felix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416224" y="3110771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02.11.16, 08:42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600394" y="3485974"/>
            <a:ext cx="3827445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87194" y="3687767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25 €</a:t>
            </a:r>
            <a:endParaRPr lang="de-DE" sz="1100" b="1" dirty="0" smtClean="0">
              <a:solidFill>
                <a:srgbClr val="E57337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691535" y="3682253"/>
            <a:ext cx="1928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Ein großes Dankeschön!</a:t>
            </a:r>
            <a:endParaRPr lang="en-US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2555776" y="3959832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Bernhard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16224" y="3974867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02.11.16, 10:12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90594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08920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70017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7465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leichschenkliges Dreieck 7"/>
          <p:cNvSpPr/>
          <p:nvPr/>
        </p:nvSpPr>
        <p:spPr>
          <a:xfrm rot="10800000">
            <a:off x="3612528" y="4919501"/>
            <a:ext cx="72008" cy="6449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leichschenkliges Dreieck 51"/>
          <p:cNvSpPr/>
          <p:nvPr/>
        </p:nvSpPr>
        <p:spPr>
          <a:xfrm rot="10800000">
            <a:off x="3098744" y="4921712"/>
            <a:ext cx="72008" cy="6449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bgerundete rechteckige Legende 52"/>
          <p:cNvSpPr/>
          <p:nvPr/>
        </p:nvSpPr>
        <p:spPr>
          <a:xfrm>
            <a:off x="179512" y="1779235"/>
            <a:ext cx="2181302" cy="2016224"/>
          </a:xfrm>
          <a:prstGeom prst="wedgeRoundRectCallout">
            <a:avLst>
              <a:gd name="adj1" fmla="val 56860"/>
              <a:gd name="adj2" fmla="val -19767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Franz reads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gets involved and interested.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Abgerundete rechteckige Legende 53"/>
          <p:cNvSpPr/>
          <p:nvPr/>
        </p:nvSpPr>
        <p:spPr>
          <a:xfrm>
            <a:off x="6866656" y="3365990"/>
            <a:ext cx="2181302" cy="2016224"/>
          </a:xfrm>
          <a:prstGeom prst="wedgeRoundRectCallout">
            <a:avLst>
              <a:gd name="adj1" fmla="val -65975"/>
              <a:gd name="adj2" fmla="val 26113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Franz can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leave something for others to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see with a donation.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Abgerundete rechteckige Legende 54"/>
          <p:cNvSpPr/>
          <p:nvPr/>
        </p:nvSpPr>
        <p:spPr>
          <a:xfrm>
            <a:off x="6804248" y="461638"/>
            <a:ext cx="2181302" cy="2016224"/>
          </a:xfrm>
          <a:prstGeom prst="wedgeRoundRectCallout">
            <a:avLst>
              <a:gd name="adj1" fmla="val -66950"/>
              <a:gd name="adj2" fmla="val -40860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Franz sees that small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donatations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sum up.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68"/>
          <a:stretch/>
        </p:blipFill>
        <p:spPr bwMode="auto">
          <a:xfrm>
            <a:off x="2483768" y="5589241"/>
            <a:ext cx="4320480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7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555776" y="116632"/>
            <a:ext cx="3960440" cy="6696744"/>
          </a:xfrm>
          <a:prstGeom prst="roundRect">
            <a:avLst>
              <a:gd name="adj" fmla="val 3199"/>
            </a:avLst>
          </a:prstGeom>
          <a:solidFill>
            <a:srgbClr val="99FF99">
              <a:alpha val="66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</a:t>
            </a:r>
            <a:endParaRPr lang="en-US" dirty="0"/>
          </a:p>
        </p:txBody>
      </p:sp>
      <p:sp>
        <p:nvSpPr>
          <p:cNvPr id="6" name="Abgerundetes Rechteck 5"/>
          <p:cNvSpPr/>
          <p:nvPr/>
        </p:nvSpPr>
        <p:spPr>
          <a:xfrm>
            <a:off x="2627783" y="908720"/>
            <a:ext cx="3827445" cy="5832648"/>
          </a:xfrm>
          <a:prstGeom prst="roundRect">
            <a:avLst>
              <a:gd name="adj" fmla="val 31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48" y="1268760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610561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Abgerundetes Rechteck 50"/>
          <p:cNvSpPr/>
          <p:nvPr/>
        </p:nvSpPr>
        <p:spPr>
          <a:xfrm>
            <a:off x="3083412" y="6021288"/>
            <a:ext cx="2880320" cy="468052"/>
          </a:xfrm>
          <a:prstGeom prst="roundRect">
            <a:avLst/>
          </a:prstGeom>
          <a:solidFill>
            <a:srgbClr val="E57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Spender einladen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647983" y="496298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Du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41149" y="251356"/>
            <a:ext cx="260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Wer hat Dich eingeladen?</a:t>
            </a:r>
            <a:endParaRPr lang="en-US" dirty="0"/>
          </a:p>
        </p:txBody>
      </p:sp>
      <p:pic>
        <p:nvPicPr>
          <p:cNvPr id="3075" name="Picture 3" descr="https://image.jimcdn.com/app/cms/image/transf/dimension=209x10000:format=png/path/s95f6359b04df7ea2/image/i1ff3e83a1eca5e48/version/1469111557/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70" y="1268760"/>
            <a:ext cx="636654" cy="4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4067944" y="89942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2350 €</a:t>
            </a:r>
            <a:endParaRPr lang="de-DE" sz="1200" b="1" dirty="0" smtClean="0">
              <a:solidFill>
                <a:srgbClr val="E57337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456967" y="5733256"/>
            <a:ext cx="2123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Nun kannst Du wiederum neue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531759" y="6433591"/>
            <a:ext cx="1970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 der Kreis schließt sich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0641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4211960" y="375884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Martin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54290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feld 59"/>
          <p:cNvSpPr txBox="1"/>
          <p:nvPr/>
        </p:nvSpPr>
        <p:spPr>
          <a:xfrm>
            <a:off x="4211960" y="260671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482" y="4619921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feld 61"/>
          <p:cNvSpPr txBox="1"/>
          <p:nvPr/>
        </p:nvSpPr>
        <p:spPr>
          <a:xfrm>
            <a:off x="4218637" y="49723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Brigitte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562" y="4630554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feld 63"/>
          <p:cNvSpPr txBox="1"/>
          <p:nvPr/>
        </p:nvSpPr>
        <p:spPr>
          <a:xfrm>
            <a:off x="4938717" y="49829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174498" y="204929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12</a:t>
            </a:r>
            <a:r>
              <a:rPr lang="de-DE" sz="12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50 €</a:t>
            </a:r>
            <a:endParaRPr lang="de-DE" sz="1000" b="1" dirty="0" smtClean="0">
              <a:solidFill>
                <a:srgbClr val="E57337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4251413" y="321337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rgbClr val="E57337"/>
                </a:solidFill>
                <a:latin typeface="Palatino Linotype" panose="02040502050505030304" pitchFamily="18" charset="0"/>
              </a:rPr>
              <a:t>1</a:t>
            </a:r>
            <a:r>
              <a:rPr lang="de-DE" sz="12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0</a:t>
            </a:r>
            <a:r>
              <a:rPr lang="de-DE" sz="12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 €</a:t>
            </a:r>
            <a:endParaRPr lang="de-DE" sz="1000" b="1" dirty="0" smtClean="0">
              <a:solidFill>
                <a:srgbClr val="E57337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4992789" y="444814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30</a:t>
            </a:r>
            <a:r>
              <a:rPr lang="de-DE" sz="12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€</a:t>
            </a:r>
            <a:endParaRPr lang="de-DE" sz="1000" b="1" dirty="0" smtClean="0">
              <a:solidFill>
                <a:srgbClr val="E57337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4296587" y="4448144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5 €</a:t>
            </a:r>
            <a:endParaRPr lang="de-DE" sz="1000" b="1" dirty="0" smtClean="0">
              <a:solidFill>
                <a:srgbClr val="E57337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583479" y="444814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rgbClr val="E57337"/>
                </a:solidFill>
                <a:latin typeface="Palatino Linotype" panose="02040502050505030304" pitchFamily="18" charset="0"/>
              </a:rPr>
              <a:t>0</a:t>
            </a:r>
            <a:r>
              <a:rPr lang="de-DE" sz="1200" b="1" dirty="0" smtClean="0">
                <a:solidFill>
                  <a:srgbClr val="E57337"/>
                </a:solidFill>
                <a:latin typeface="Palatino Linotype" panose="02040502050505030304" pitchFamily="18" charset="0"/>
              </a:rPr>
              <a:t> €</a:t>
            </a:r>
            <a:endParaRPr lang="de-DE" sz="1000" b="1" dirty="0" smtClean="0">
              <a:solidFill>
                <a:srgbClr val="E57337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048" name="Gerade Verbindung mit Pfeil 2047"/>
          <p:cNvCxnSpPr>
            <a:stCxn id="3075" idx="2"/>
            <a:endCxn id="65" idx="0"/>
          </p:cNvCxnSpPr>
          <p:nvPr/>
        </p:nvCxnSpPr>
        <p:spPr>
          <a:xfrm>
            <a:off x="4469697" y="1728735"/>
            <a:ext cx="8731" cy="320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60" idx="2"/>
            <a:endCxn id="66" idx="0"/>
          </p:cNvCxnSpPr>
          <p:nvPr/>
        </p:nvCxnSpPr>
        <p:spPr>
          <a:xfrm>
            <a:off x="4466998" y="2852936"/>
            <a:ext cx="11400" cy="360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3960505" y="4005064"/>
            <a:ext cx="517166" cy="4430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58" idx="2"/>
            <a:endCxn id="68" idx="0"/>
          </p:cNvCxnSpPr>
          <p:nvPr/>
        </p:nvCxnSpPr>
        <p:spPr>
          <a:xfrm>
            <a:off x="4481425" y="4005064"/>
            <a:ext cx="3675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58" idx="2"/>
          </p:cNvCxnSpPr>
          <p:nvPr/>
        </p:nvCxnSpPr>
        <p:spPr>
          <a:xfrm>
            <a:off x="4481425" y="4005064"/>
            <a:ext cx="563067" cy="471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Ellipse 2059"/>
          <p:cNvSpPr/>
          <p:nvPr/>
        </p:nvSpPr>
        <p:spPr>
          <a:xfrm>
            <a:off x="4992789" y="2326298"/>
            <a:ext cx="299291" cy="2806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5004048" y="3429000"/>
            <a:ext cx="299291" cy="2806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5064797" y="5380576"/>
            <a:ext cx="299291" cy="2806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848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Bildschirmpräsentation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DonationStream for Mein-Papa-Kommt</vt:lpstr>
      <vt:lpstr>DonationStream</vt:lpstr>
      <vt:lpstr>Let‘s have a look at a conventional Donate Button:</vt:lpstr>
      <vt:lpstr>PowerPoint-Präsentation</vt:lpstr>
      <vt:lpstr>How can we make it better?</vt:lpstr>
      <vt:lpstr>A personal invitation from a friend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MoritzTheile</dc:creator>
  <cp:lastModifiedBy>MoritzTheile</cp:lastModifiedBy>
  <cp:revision>24</cp:revision>
  <dcterms:created xsi:type="dcterms:W3CDTF">2016-11-02T12:15:59Z</dcterms:created>
  <dcterms:modified xsi:type="dcterms:W3CDTF">2016-11-02T16:01:30Z</dcterms:modified>
</cp:coreProperties>
</file>