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67" r:id="rId3"/>
    <p:sldId id="353" r:id="rId4"/>
    <p:sldId id="374" r:id="rId5"/>
    <p:sldId id="344" r:id="rId6"/>
    <p:sldId id="345" r:id="rId7"/>
    <p:sldId id="359" r:id="rId8"/>
    <p:sldId id="347" r:id="rId9"/>
    <p:sldId id="368" r:id="rId10"/>
    <p:sldId id="350" r:id="rId11"/>
    <p:sldId id="352" r:id="rId12"/>
    <p:sldId id="370" r:id="rId13"/>
    <p:sldId id="369" r:id="rId14"/>
    <p:sldId id="354" r:id="rId15"/>
    <p:sldId id="356" r:id="rId16"/>
    <p:sldId id="358" r:id="rId17"/>
    <p:sldId id="371" r:id="rId18"/>
    <p:sldId id="372" r:id="rId19"/>
    <p:sldId id="373" r:id="rId20"/>
    <p:sldId id="361" r:id="rId21"/>
    <p:sldId id="365" r:id="rId22"/>
    <p:sldId id="329" r:id="rId23"/>
    <p:sldId id="360" r:id="rId24"/>
    <p:sldId id="362" r:id="rId25"/>
    <p:sldId id="363" r:id="rId26"/>
    <p:sldId id="327" r:id="rId27"/>
    <p:sldId id="292" r:id="rId28"/>
    <p:sldId id="274" r:id="rId29"/>
    <p:sldId id="317" r:id="rId30"/>
    <p:sldId id="277" r:id="rId31"/>
    <p:sldId id="318" r:id="rId32"/>
    <p:sldId id="288" r:id="rId33"/>
    <p:sldId id="289" r:id="rId34"/>
    <p:sldId id="275" r:id="rId35"/>
    <p:sldId id="330" r:id="rId36"/>
    <p:sldId id="293" r:id="rId37"/>
    <p:sldId id="294" r:id="rId38"/>
    <p:sldId id="319" r:id="rId39"/>
    <p:sldId id="316" r:id="rId40"/>
    <p:sldId id="302" r:id="rId41"/>
    <p:sldId id="322" r:id="rId42"/>
    <p:sldId id="325" r:id="rId43"/>
    <p:sldId id="323" r:id="rId44"/>
    <p:sldId id="324" r:id="rId45"/>
    <p:sldId id="326" r:id="rId46"/>
    <p:sldId id="303" r:id="rId47"/>
    <p:sldId id="304" r:id="rId48"/>
    <p:sldId id="305" r:id="rId49"/>
    <p:sldId id="312" r:id="rId50"/>
    <p:sldId id="314" r:id="rId51"/>
    <p:sldId id="313" r:id="rId52"/>
    <p:sldId id="321" r:id="rId53"/>
    <p:sldId id="320" r:id="rId54"/>
    <p:sldId id="315" r:id="rId55"/>
    <p:sldId id="296" r:id="rId56"/>
    <p:sldId id="297" r:id="rId57"/>
    <p:sldId id="298" r:id="rId58"/>
    <p:sldId id="300" r:id="rId59"/>
    <p:sldId id="299" r:id="rId60"/>
    <p:sldId id="280" r:id="rId61"/>
    <p:sldId id="281" r:id="rId62"/>
    <p:sldId id="282" r:id="rId63"/>
    <p:sldId id="283" r:id="rId64"/>
    <p:sldId id="284" r:id="rId65"/>
    <p:sldId id="331" r:id="rId66"/>
    <p:sldId id="332" r:id="rId67"/>
    <p:sldId id="333" r:id="rId68"/>
    <p:sldId id="334" r:id="rId69"/>
    <p:sldId id="285" r:id="rId70"/>
    <p:sldId id="286" r:id="rId71"/>
    <p:sldId id="287" r:id="rId72"/>
    <p:sldId id="258" r:id="rId73"/>
    <p:sldId id="259" r:id="rId74"/>
    <p:sldId id="260" r:id="rId75"/>
    <p:sldId id="261" r:id="rId76"/>
    <p:sldId id="262" r:id="rId77"/>
    <p:sldId id="290" r:id="rId78"/>
    <p:sldId id="291" r:id="rId7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63A8C7"/>
    <a:srgbClr val="0066CC"/>
    <a:srgbClr val="FFFF99"/>
    <a:srgbClr val="FEE4A2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3" autoAdjust="0"/>
    <p:restoredTop sz="94660"/>
  </p:normalViewPr>
  <p:slideViewPr>
    <p:cSldViewPr>
      <p:cViewPr>
        <p:scale>
          <a:sx n="100" d="100"/>
          <a:sy n="100" d="100"/>
        </p:scale>
        <p:origin x="-1452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5498F-9498-4BAB-9C70-039D3B771BFA}" type="datetimeFigureOut">
              <a:rPr lang="de-CH"/>
              <a:pPr>
                <a:defRPr/>
              </a:pPr>
              <a:t>17.07.2015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57D32-7E5F-4730-B996-ED8F7E3E8DA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473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3B86A-8733-4146-B0EA-31F5140A4AA1}" type="datetimeFigureOut">
              <a:rPr lang="de-CH"/>
              <a:pPr>
                <a:defRPr/>
              </a:pPr>
              <a:t>17.07.2015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41733-49CC-4CEA-A6F7-FF1F8805D67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786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70868-F630-4CEF-B760-7EDD92F79678}" type="datetimeFigureOut">
              <a:rPr lang="de-CH"/>
              <a:pPr>
                <a:defRPr/>
              </a:pPr>
              <a:t>17.07.2015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7B4C8-9DF1-40BE-96D3-AA026442714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422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4727D-FD90-4A36-AD5A-BC983ED7D13D}" type="datetimeFigureOut">
              <a:rPr lang="de-CH"/>
              <a:pPr>
                <a:defRPr/>
              </a:pPr>
              <a:t>17.07.2015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8D704-A3FB-469A-BBC2-5320AE2E3A0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293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8272E-6C2D-4CCF-8FDB-7325FD2D70B8}" type="datetimeFigureOut">
              <a:rPr lang="de-CH"/>
              <a:pPr>
                <a:defRPr/>
              </a:pPr>
              <a:t>17.07.2015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6293E-EE4D-472B-8A25-E37C4891A60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741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731F3-BBEC-4FE5-9823-BC6228F3E48A}" type="datetimeFigureOut">
              <a:rPr lang="de-CH"/>
              <a:pPr>
                <a:defRPr/>
              </a:pPr>
              <a:t>17.07.2015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486B9-E117-4B45-92D3-FF80A297AAB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CF1A5-1B16-4A3E-97B9-96989C1F17F8}" type="datetimeFigureOut">
              <a:rPr lang="de-CH"/>
              <a:pPr>
                <a:defRPr/>
              </a:pPr>
              <a:t>17.07.2015</a:t>
            </a:fld>
            <a:endParaRPr lang="de-CH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8D830-F244-42D4-8D44-B148E9D27F1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808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69C97-00B1-4E34-A0FA-1EA6D2C5B2FA}" type="datetimeFigureOut">
              <a:rPr lang="de-CH"/>
              <a:pPr>
                <a:defRPr/>
              </a:pPr>
              <a:t>17.07.2015</a:t>
            </a:fld>
            <a:endParaRPr lang="de-CH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D54D9-5622-402A-B669-2F79ED3A03F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875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65AF-9B7E-42EC-A0A0-602F77A4D68C}" type="datetimeFigureOut">
              <a:rPr lang="de-CH"/>
              <a:pPr>
                <a:defRPr/>
              </a:pPr>
              <a:t>17.07.2015</a:t>
            </a:fld>
            <a:endParaRPr lang="de-CH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FEF2F-3C3C-45E9-95CF-0CC94332580D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473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FF62D-EA97-428F-B3C4-E37412BA5B03}" type="datetimeFigureOut">
              <a:rPr lang="de-CH"/>
              <a:pPr>
                <a:defRPr/>
              </a:pPr>
              <a:t>17.07.2015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940F0-D728-4F13-8F25-05240A15FE7F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003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55AC0-D609-4DA9-96A5-DE4EBD004DCB}" type="datetimeFigureOut">
              <a:rPr lang="de-CH"/>
              <a:pPr>
                <a:defRPr/>
              </a:pPr>
              <a:t>17.07.2015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5C8EF-E3C2-48A7-AFDC-16253C1B595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90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  <a:endParaRPr lang="de-CH" altLang="de-DE" smtClean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  <a:endParaRPr lang="de-CH" altLang="de-DE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04B817-C7C7-40B4-83D8-12C9F6BD9FF5}" type="datetimeFigureOut">
              <a:rPr lang="de-CH"/>
              <a:pPr>
                <a:defRPr/>
              </a:pPr>
              <a:t>17.07.2015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0AF8485-9F41-4471-8A5D-E892B5D00DFE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7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dr.de/fernsehen/sendungen/das/media/dasx3431.html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1850104"/>
            <a:ext cx="8229600" cy="1143000"/>
          </a:xfrm>
        </p:spPr>
        <p:txBody>
          <a:bodyPr/>
          <a:lstStyle/>
          <a:p>
            <a:r>
              <a:rPr lang="de-DE" dirty="0" smtClean="0"/>
              <a:t>SupeYou</a:t>
            </a:r>
            <a:endParaRPr lang="en-US" dirty="0"/>
          </a:p>
        </p:txBody>
      </p:sp>
      <p:sp>
        <p:nvSpPr>
          <p:cNvPr id="2" name="Textfeld 1"/>
          <p:cNvSpPr txBox="1"/>
          <p:nvPr/>
        </p:nvSpPr>
        <p:spPr>
          <a:xfrm>
            <a:off x="1373546" y="3564305"/>
            <a:ext cx="6438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i="1" dirty="0" smtClean="0"/>
              <a:t>„</a:t>
            </a:r>
            <a:r>
              <a:rPr lang="de-DE" sz="3200" i="1" dirty="0" err="1" smtClean="0"/>
              <a:t>Adding</a:t>
            </a:r>
            <a:r>
              <a:rPr lang="de-DE" sz="3200" i="1" dirty="0" smtClean="0"/>
              <a:t> </a:t>
            </a:r>
            <a:r>
              <a:rPr lang="de-DE" sz="3200" i="1" dirty="0" err="1" smtClean="0"/>
              <a:t>another</a:t>
            </a:r>
            <a:r>
              <a:rPr lang="de-DE" sz="3200" i="1" dirty="0" smtClean="0"/>
              <a:t> </a:t>
            </a:r>
            <a:r>
              <a:rPr lang="de-DE" sz="3200" i="1" dirty="0" err="1" smtClean="0"/>
              <a:t>layer</a:t>
            </a:r>
            <a:r>
              <a:rPr lang="de-DE" sz="3200" i="1" dirty="0" smtClean="0"/>
              <a:t> to </a:t>
            </a:r>
            <a:r>
              <a:rPr lang="de-DE" sz="3200" i="1" dirty="0" err="1" smtClean="0"/>
              <a:t>democracy</a:t>
            </a:r>
            <a:r>
              <a:rPr lang="de-DE" sz="3200" i="1" dirty="0" smtClean="0"/>
              <a:t>.“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685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588469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1283799" y="5723113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1259632" y="6058162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7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590226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feld 37"/>
          <p:cNvSpPr txBox="1"/>
          <p:nvPr/>
        </p:nvSpPr>
        <p:spPr>
          <a:xfrm>
            <a:off x="2922049" y="5740680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2915816" y="6075729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0" name="Gekrümmte Verbindung 39"/>
          <p:cNvCxnSpPr>
            <a:endCxn id="34" idx="0"/>
          </p:cNvCxnSpPr>
          <p:nvPr/>
        </p:nvCxnSpPr>
        <p:spPr>
          <a:xfrm rot="5400000">
            <a:off x="1690534" y="5215229"/>
            <a:ext cx="275360" cy="74040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krümmte Verbindung 40"/>
          <p:cNvCxnSpPr>
            <a:endCxn id="38" idx="0"/>
          </p:cNvCxnSpPr>
          <p:nvPr/>
        </p:nvCxnSpPr>
        <p:spPr>
          <a:xfrm rot="16200000" flipH="1">
            <a:off x="2487940" y="5166825"/>
            <a:ext cx="281450" cy="86625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1299343" y="5948991"/>
            <a:ext cx="249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4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Abgerundetes Rechteck 44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46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uppieren 46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48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1" name="Gerade Verbindung 50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hteck 51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4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Rechteck 54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2" name="Picture 2" descr="Bildergebnis für user with mobil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Wolkenförmige Legende 34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happened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 180€?!?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great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!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Pfeil nach rechts 42"/>
          <p:cNvSpPr/>
          <p:nvPr/>
        </p:nvSpPr>
        <p:spPr>
          <a:xfrm rot="5400000">
            <a:off x="4031940" y="5118511"/>
            <a:ext cx="1512168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feld 57"/>
          <p:cNvSpPr txBox="1"/>
          <p:nvPr/>
        </p:nvSpPr>
        <p:spPr>
          <a:xfrm>
            <a:off x="5148063" y="5109219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Scroll Down</a:t>
            </a:r>
            <a:endParaRPr lang="en-US" dirty="0"/>
          </a:p>
        </p:txBody>
      </p:sp>
      <p:sp>
        <p:nvSpPr>
          <p:cNvPr id="59" name="Textfeld 58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4602342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Gekrümmte Verbindung 19"/>
          <p:cNvCxnSpPr>
            <a:stCxn id="24" idx="2"/>
            <a:endCxn id="32" idx="0"/>
          </p:cNvCxnSpPr>
          <p:nvPr/>
        </p:nvCxnSpPr>
        <p:spPr>
          <a:xfrm rot="5400000">
            <a:off x="865597" y="4782444"/>
            <a:ext cx="435740" cy="74563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259632" y="4440759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259632" y="4775808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63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605369" y="5373131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61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1218700" y="5373131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120€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16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2128022" y="5373131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Gekrümmte Verbindung 36"/>
          <p:cNvCxnSpPr>
            <a:stCxn id="24" idx="2"/>
            <a:endCxn id="34" idx="0"/>
          </p:cNvCxnSpPr>
          <p:nvPr/>
        </p:nvCxnSpPr>
        <p:spPr>
          <a:xfrm rot="5400000">
            <a:off x="1206727" y="5123574"/>
            <a:ext cx="435740" cy="6337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ümmte Verbindung 37"/>
          <p:cNvCxnSpPr>
            <a:stCxn id="24" idx="2"/>
            <a:endCxn id="36" idx="0"/>
          </p:cNvCxnSpPr>
          <p:nvPr/>
        </p:nvCxnSpPr>
        <p:spPr>
          <a:xfrm rot="16200000" flipH="1">
            <a:off x="1644156" y="4749519"/>
            <a:ext cx="435740" cy="81148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461990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feld 40"/>
          <p:cNvSpPr txBox="1"/>
          <p:nvPr/>
        </p:nvSpPr>
        <p:spPr>
          <a:xfrm>
            <a:off x="2922049" y="4458326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2915816" y="4793375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Gekrümmte Verbindung 47"/>
          <p:cNvCxnSpPr>
            <a:endCxn id="23" idx="0"/>
          </p:cNvCxnSpPr>
          <p:nvPr/>
        </p:nvCxnSpPr>
        <p:spPr>
          <a:xfrm rot="5400000">
            <a:off x="1617422" y="3859763"/>
            <a:ext cx="397416" cy="764576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krümmte Verbindung 48"/>
          <p:cNvCxnSpPr>
            <a:endCxn id="41" idx="0"/>
          </p:cNvCxnSpPr>
          <p:nvPr/>
        </p:nvCxnSpPr>
        <p:spPr>
          <a:xfrm rot="16200000" flipH="1">
            <a:off x="2422615" y="3819145"/>
            <a:ext cx="414983" cy="863377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1259632" y="564150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2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0" b="35097"/>
          <a:stretch/>
        </p:blipFill>
        <p:spPr bwMode="auto">
          <a:xfrm>
            <a:off x="405060" y="973752"/>
            <a:ext cx="3600001" cy="10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Abgerundetes Rechteck 52"/>
          <p:cNvSpPr/>
          <p:nvPr/>
        </p:nvSpPr>
        <p:spPr>
          <a:xfrm>
            <a:off x="918273" y="3570487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54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3113441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uppieren 54"/>
          <p:cNvGrpSpPr/>
          <p:nvPr/>
        </p:nvGrpSpPr>
        <p:grpSpPr>
          <a:xfrm>
            <a:off x="405061" y="1851474"/>
            <a:ext cx="3600000" cy="1192488"/>
            <a:chOff x="405061" y="3460648"/>
            <a:chExt cx="3600000" cy="1192488"/>
          </a:xfrm>
        </p:grpSpPr>
        <p:pic>
          <p:nvPicPr>
            <p:cNvPr id="56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6" name="Gerade Verbindung 65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hteck 66"/>
          <p:cNvSpPr/>
          <p:nvPr/>
        </p:nvSpPr>
        <p:spPr>
          <a:xfrm>
            <a:off x="973141" y="2229958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1900900" y="1963842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9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1990046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hteck 69"/>
          <p:cNvSpPr/>
          <p:nvPr/>
        </p:nvSpPr>
        <p:spPr>
          <a:xfrm>
            <a:off x="3200797" y="1990046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2179866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feld 99"/>
          <p:cNvSpPr txBox="1">
            <a:spLocks noChangeArrowheads="1"/>
          </p:cNvSpPr>
          <p:nvPr/>
        </p:nvSpPr>
        <p:spPr bwMode="auto">
          <a:xfrm>
            <a:off x="1254950" y="2578006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3" name="Picture 2" descr="Bildergebnis für user with mobil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Wolkenförmige Legende 43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Ah,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, Adam also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invited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some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supporter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donated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Amazing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this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4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4602342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Gekrümmte Verbindung 19"/>
          <p:cNvCxnSpPr>
            <a:stCxn id="24" idx="2"/>
            <a:endCxn id="32" idx="0"/>
          </p:cNvCxnSpPr>
          <p:nvPr/>
        </p:nvCxnSpPr>
        <p:spPr>
          <a:xfrm rot="5400000">
            <a:off x="865597" y="4782444"/>
            <a:ext cx="435740" cy="74563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259632" y="4440759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259632" y="4775808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63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605369" y="5373131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61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1218700" y="5373131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120€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16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2128022" y="5373131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Gekrümmte Verbindung 36"/>
          <p:cNvCxnSpPr>
            <a:stCxn id="24" idx="2"/>
            <a:endCxn id="34" idx="0"/>
          </p:cNvCxnSpPr>
          <p:nvPr/>
        </p:nvCxnSpPr>
        <p:spPr>
          <a:xfrm rot="5400000">
            <a:off x="1206727" y="5123574"/>
            <a:ext cx="435740" cy="6337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ümmte Verbindung 37"/>
          <p:cNvCxnSpPr>
            <a:stCxn id="24" idx="2"/>
            <a:endCxn id="36" idx="0"/>
          </p:cNvCxnSpPr>
          <p:nvPr/>
        </p:nvCxnSpPr>
        <p:spPr>
          <a:xfrm rot="16200000" flipH="1">
            <a:off x="1644156" y="4749519"/>
            <a:ext cx="435740" cy="81148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461990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feld 40"/>
          <p:cNvSpPr txBox="1"/>
          <p:nvPr/>
        </p:nvSpPr>
        <p:spPr>
          <a:xfrm>
            <a:off x="2922049" y="4458326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2915816" y="4793375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Gekrümmte Verbindung 47"/>
          <p:cNvCxnSpPr>
            <a:endCxn id="23" idx="0"/>
          </p:cNvCxnSpPr>
          <p:nvPr/>
        </p:nvCxnSpPr>
        <p:spPr>
          <a:xfrm rot="5400000">
            <a:off x="1617422" y="3859763"/>
            <a:ext cx="397416" cy="764576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krümmte Verbindung 48"/>
          <p:cNvCxnSpPr>
            <a:endCxn id="41" idx="0"/>
          </p:cNvCxnSpPr>
          <p:nvPr/>
        </p:nvCxnSpPr>
        <p:spPr>
          <a:xfrm rot="16200000" flipH="1">
            <a:off x="2422615" y="3819145"/>
            <a:ext cx="414983" cy="863377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1259632" y="564150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2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0" b="35097"/>
          <a:stretch/>
        </p:blipFill>
        <p:spPr bwMode="auto">
          <a:xfrm>
            <a:off x="405060" y="973752"/>
            <a:ext cx="3600001" cy="10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Abgerundetes Rechteck 52"/>
          <p:cNvSpPr/>
          <p:nvPr/>
        </p:nvSpPr>
        <p:spPr>
          <a:xfrm>
            <a:off x="918273" y="3570487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54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3113441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uppieren 54"/>
          <p:cNvGrpSpPr/>
          <p:nvPr/>
        </p:nvGrpSpPr>
        <p:grpSpPr>
          <a:xfrm>
            <a:off x="405061" y="1851474"/>
            <a:ext cx="3600000" cy="1192488"/>
            <a:chOff x="405061" y="3460648"/>
            <a:chExt cx="3600000" cy="1192488"/>
          </a:xfrm>
        </p:grpSpPr>
        <p:pic>
          <p:nvPicPr>
            <p:cNvPr id="56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6" name="Gerade Verbindung 65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hteck 66"/>
          <p:cNvSpPr/>
          <p:nvPr/>
        </p:nvSpPr>
        <p:spPr>
          <a:xfrm>
            <a:off x="973141" y="2229958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1900900" y="1963842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9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1990046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hteck 69"/>
          <p:cNvSpPr/>
          <p:nvPr/>
        </p:nvSpPr>
        <p:spPr>
          <a:xfrm>
            <a:off x="3200797" y="1990046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2179866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feld 99"/>
          <p:cNvSpPr txBox="1">
            <a:spLocks noChangeArrowheads="1"/>
          </p:cNvSpPr>
          <p:nvPr/>
        </p:nvSpPr>
        <p:spPr bwMode="auto">
          <a:xfrm>
            <a:off x="1254950" y="2578006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Wolkenförmige Legende 43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Uh, I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didn‘t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contribute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money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also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donate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Lets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10 €.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Pfeil nach rechts 44"/>
          <p:cNvSpPr/>
          <p:nvPr/>
        </p:nvSpPr>
        <p:spPr>
          <a:xfrm flipH="1">
            <a:off x="2446086" y="2979445"/>
            <a:ext cx="2125914" cy="526784"/>
          </a:xfrm>
          <a:prstGeom prst="rightArrow">
            <a:avLst>
              <a:gd name="adj1" fmla="val 50000"/>
              <a:gd name="adj2" fmla="val 110113"/>
            </a:avLst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3" name="Picture 2" descr="Bildergebnis für user with mobil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feld 45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18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89" name="Picture 1" descr="C:\Users\MoritzTheile\Desktop\Screenshot_2015-06-12-15-42-2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95" y="238959"/>
            <a:ext cx="3600000" cy="6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ildergebnis für user with mob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Wolkenförmige Legende 10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OK,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easy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Paypal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331640" y="1114797"/>
            <a:ext cx="216024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Tara@unitedforhope.org</a:t>
            </a:r>
            <a:endParaRPr lang="en-US" sz="1200" dirty="0"/>
          </a:p>
        </p:txBody>
      </p:sp>
      <p:sp>
        <p:nvSpPr>
          <p:cNvPr id="13" name="Textfeld 12"/>
          <p:cNvSpPr txBox="1"/>
          <p:nvPr/>
        </p:nvSpPr>
        <p:spPr>
          <a:xfrm>
            <a:off x="2494401" y="1494876"/>
            <a:ext cx="63743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200" dirty="0" smtClean="0"/>
              <a:t>10,00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963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36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Gerade Verbindung 10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hteck 36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hteck 42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5865240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283799" y="5703657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259632" y="6038706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5882807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feld 30"/>
          <p:cNvSpPr txBox="1"/>
          <p:nvPr/>
        </p:nvSpPr>
        <p:spPr>
          <a:xfrm>
            <a:off x="2922049" y="5721224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915816" y="6056273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3" name="Gekrümmte Verbindung 32"/>
          <p:cNvCxnSpPr>
            <a:endCxn id="28" idx="0"/>
          </p:cNvCxnSpPr>
          <p:nvPr/>
        </p:nvCxnSpPr>
        <p:spPr>
          <a:xfrm rot="5400000">
            <a:off x="1690534" y="5195773"/>
            <a:ext cx="275360" cy="74040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krümmte Verbindung 33"/>
          <p:cNvCxnSpPr>
            <a:endCxn id="31" idx="0"/>
          </p:cNvCxnSpPr>
          <p:nvPr/>
        </p:nvCxnSpPr>
        <p:spPr>
          <a:xfrm rot="16200000" flipH="1">
            <a:off x="2487940" y="5147369"/>
            <a:ext cx="281450" cy="86625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bgerundetes Rechteck 1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sp>
        <p:nvSpPr>
          <p:cNvPr id="45" name="Pfeil nach rechts 44"/>
          <p:cNvSpPr/>
          <p:nvPr/>
        </p:nvSpPr>
        <p:spPr>
          <a:xfrm rot="20907499" flipH="1">
            <a:off x="3352971" y="3321112"/>
            <a:ext cx="1466382" cy="526784"/>
          </a:xfrm>
          <a:prstGeom prst="rightArrow">
            <a:avLst>
              <a:gd name="adj1" fmla="val 50000"/>
              <a:gd name="adj2" fmla="val 110113"/>
            </a:avLst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7" name="Picture 2" descr="Bildergebnis für user with mobil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Wolkenförmige Legende 47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What‘s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95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7" name="Rechteck 6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Abgerundetes Rechteck 31"/>
          <p:cNvSpPr/>
          <p:nvPr/>
        </p:nvSpPr>
        <p:spPr>
          <a:xfrm>
            <a:off x="973141" y="5601047"/>
            <a:ext cx="2330046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05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&lt;</a:t>
            </a:r>
            <a:r>
              <a:rPr lang="de-DE" sz="1050" dirty="0" err="1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webcomponent</a:t>
            </a:r>
            <a:r>
              <a:rPr lang="de-DE" sz="105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1050" dirty="0" err="1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url</a:t>
            </a:r>
            <a:r>
              <a:rPr lang="de-DE" sz="105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=„</a:t>
            </a:r>
            <a:r>
              <a:rPr lang="de-DE" sz="1050" dirty="0" err="1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xyz</a:t>
            </a:r>
            <a:r>
              <a:rPr lang="de-DE" sz="105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“/&gt;</a:t>
            </a:r>
            <a:endParaRPr lang="de-CH" sz="105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398418" y="532774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Show what you have generated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3696621" y="529224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9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1628800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pieren 19"/>
          <p:cNvGrpSpPr/>
          <p:nvPr/>
        </p:nvGrpSpPr>
        <p:grpSpPr>
          <a:xfrm>
            <a:off x="405061" y="4108720"/>
            <a:ext cx="3600000" cy="1192488"/>
            <a:chOff x="405061" y="3460648"/>
            <a:chExt cx="3600000" cy="1192488"/>
          </a:xfrm>
        </p:grpSpPr>
        <p:pic>
          <p:nvPicPr>
            <p:cNvPr id="21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Gerade Verbindung 23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hteck 24"/>
          <p:cNvSpPr/>
          <p:nvPr/>
        </p:nvSpPr>
        <p:spPr>
          <a:xfrm>
            <a:off x="973141" y="4487204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feld 29"/>
          <p:cNvSpPr txBox="1">
            <a:spLocks noChangeArrowheads="1"/>
          </p:cNvSpPr>
          <p:nvPr/>
        </p:nvSpPr>
        <p:spPr bwMode="auto">
          <a:xfrm flipH="1">
            <a:off x="1900900" y="4221088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4247292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hteck 35"/>
          <p:cNvSpPr/>
          <p:nvPr/>
        </p:nvSpPr>
        <p:spPr>
          <a:xfrm>
            <a:off x="3200797" y="4247292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4437112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feld 99"/>
          <p:cNvSpPr txBox="1">
            <a:spLocks noChangeArrowheads="1"/>
          </p:cNvSpPr>
          <p:nvPr/>
        </p:nvSpPr>
        <p:spPr bwMode="auto">
          <a:xfrm>
            <a:off x="1254950" y="4835252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feld 7"/>
          <p:cNvSpPr txBox="1">
            <a:spLocks noChangeArrowheads="1"/>
          </p:cNvSpPr>
          <p:nvPr/>
        </p:nvSpPr>
        <p:spPr bwMode="auto">
          <a:xfrm>
            <a:off x="755577" y="973753"/>
            <a:ext cx="28989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the code on bottom to embed this SupeYou result in your website.</a:t>
            </a:r>
            <a:endParaRPr lang="de-CH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feil nach unten 2"/>
          <p:cNvSpPr/>
          <p:nvPr/>
        </p:nvSpPr>
        <p:spPr>
          <a:xfrm>
            <a:off x="5151939" y="4975075"/>
            <a:ext cx="3096344" cy="1528167"/>
          </a:xfrm>
          <a:prstGeom prst="down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Embed code in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site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7" name="Picture 2" descr="Bildergebnis für user with mobi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Wolkenförmige Legende 27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Ah,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nice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I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show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have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done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Tara on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business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website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5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93" y="620688"/>
            <a:ext cx="8451406" cy="483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7332687" y="1359818"/>
            <a:ext cx="1152128" cy="29238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de-DE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Our</a:t>
            </a:r>
            <a:r>
              <a:rPr lang="de-DE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CSR-</a:t>
            </a:r>
            <a:r>
              <a:rPr lang="de-DE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Contribution</a:t>
            </a:r>
            <a:endParaRPr lang="de-DE" sz="11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332687" y="2492772"/>
            <a:ext cx="1152128" cy="29238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de-DE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Our</a:t>
            </a:r>
            <a:r>
              <a:rPr lang="de-DE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CSR-</a:t>
            </a:r>
            <a:r>
              <a:rPr lang="de-DE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Contribution</a:t>
            </a:r>
            <a:endParaRPr lang="de-DE" sz="11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483768" y="5529277"/>
            <a:ext cx="4320480" cy="1140083"/>
          </a:xfrm>
          <a:prstGeom prst="wedgeRoundRectCallout">
            <a:avLst>
              <a:gd name="adj1" fmla="val -14788"/>
              <a:gd name="adj2" fmla="val -13821"/>
              <a:gd name="adj3" fmla="val 16667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sum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generated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money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constantly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updated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someone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clicks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will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added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Markus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invitated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supporter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235" y="4005064"/>
            <a:ext cx="883573" cy="118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llipse 1"/>
          <p:cNvSpPr/>
          <p:nvPr/>
        </p:nvSpPr>
        <p:spPr>
          <a:xfrm>
            <a:off x="6756623" y="3068959"/>
            <a:ext cx="2232248" cy="26642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8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Scenario „Entry via </a:t>
            </a:r>
            <a:r>
              <a:rPr lang="de-DE" dirty="0" err="1" smtClean="0"/>
              <a:t>Landing</a:t>
            </a:r>
            <a:r>
              <a:rPr lang="de-DE" dirty="0" smtClean="0"/>
              <a:t> Page“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611560" y="1988840"/>
            <a:ext cx="82089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scenario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assumes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found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e.g.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using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search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engine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de-DE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visitor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not </a:t>
            </a:r>
            <a:r>
              <a:rPr lang="de-D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friend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0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95536" y="260650"/>
            <a:ext cx="3600000" cy="6399996"/>
          </a:xfrm>
          <a:prstGeom prst="rect">
            <a:avLst/>
          </a:prstGeom>
          <a:noFill/>
          <a:ln w="4762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oritzTheile\Desktop\Screenshot_2015-06-12-09-51-0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9"/>
            <a:ext cx="3600000" cy="639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472877" y="604421"/>
            <a:ext cx="14369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supeyou.com</a:t>
            </a:r>
            <a:endParaRPr lang="en-US" dirty="0"/>
          </a:p>
        </p:txBody>
      </p:sp>
      <p:sp>
        <p:nvSpPr>
          <p:cNvPr id="10" name="Pfeil nach rechts 9"/>
          <p:cNvSpPr/>
          <p:nvPr/>
        </p:nvSpPr>
        <p:spPr>
          <a:xfrm rot="5400000">
            <a:off x="4031940" y="5118511"/>
            <a:ext cx="1512168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/>
          <p:cNvSpPr txBox="1"/>
          <p:nvPr/>
        </p:nvSpPr>
        <p:spPr>
          <a:xfrm>
            <a:off x="5148063" y="5109219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Scroll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34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7" name="Rechteck 6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2" descr="C:\Users\MoritzTheile\Desktop\Screenshot_2015-06-12-09-53-19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77" b="75871"/>
          <a:stretch/>
        </p:blipFill>
        <p:spPr bwMode="auto">
          <a:xfrm>
            <a:off x="395536" y="1772816"/>
            <a:ext cx="3600000" cy="29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oritzTheile\Desktop\Screenshot_2015-06-12-09-53-19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94" b="7737"/>
          <a:stretch/>
        </p:blipFill>
        <p:spPr bwMode="auto">
          <a:xfrm>
            <a:off x="389593" y="3085750"/>
            <a:ext cx="3600000" cy="306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MoritzTheile\Desktop\Screenshot_2015-06-12-09-53-19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52" b="60525"/>
          <a:stretch/>
        </p:blipFill>
        <p:spPr bwMode="auto">
          <a:xfrm>
            <a:off x="395536" y="2420888"/>
            <a:ext cx="3600000" cy="44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MoritzTheile\Desktop\Screenshot_2015-06-12-09-51-0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89" b="9211"/>
          <a:stretch/>
        </p:blipFill>
        <p:spPr bwMode="auto">
          <a:xfrm>
            <a:off x="394798" y="508571"/>
            <a:ext cx="3600000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Pfeil nach rechts 17"/>
          <p:cNvSpPr/>
          <p:nvPr/>
        </p:nvSpPr>
        <p:spPr>
          <a:xfrm rot="20544429" flipH="1">
            <a:off x="3064714" y="3723170"/>
            <a:ext cx="1365475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Picture 2" descr="C:\Users\MoritzTheile\Desktop\Screenshot_2015-06-12-09-51-0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2" b="80505"/>
          <a:stretch/>
        </p:blipFill>
        <p:spPr bwMode="auto">
          <a:xfrm>
            <a:off x="395536" y="508571"/>
            <a:ext cx="3600000" cy="43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bgerundete rechteckige Legende 2"/>
          <p:cNvSpPr/>
          <p:nvPr/>
        </p:nvSpPr>
        <p:spPr>
          <a:xfrm>
            <a:off x="5220072" y="3974272"/>
            <a:ext cx="3168352" cy="1686976"/>
          </a:xfrm>
          <a:prstGeom prst="wedgeRoundRectCallout">
            <a:avLst>
              <a:gd name="adj1" fmla="val -14788"/>
              <a:gd name="adj2" fmla="val -13821"/>
              <a:gd name="adj3" fmla="val 16667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here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screens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same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described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 Scenario „Entry via Invitation“.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57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Scenario „Entry via Invitation“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611560" y="1988840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scenario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describes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Markus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following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invitation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his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friends</a:t>
            </a:r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92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kkord 1"/>
          <p:cNvSpPr/>
          <p:nvPr/>
        </p:nvSpPr>
        <p:spPr>
          <a:xfrm>
            <a:off x="3640336" y="1628800"/>
            <a:ext cx="1723752" cy="1872208"/>
          </a:xfrm>
          <a:prstGeom prst="chord">
            <a:avLst>
              <a:gd name="adj1" fmla="val 19946918"/>
              <a:gd name="adj2" fmla="val 124470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/>
          </a:p>
          <a:p>
            <a:pPr algn="ctr"/>
            <a:endParaRPr lang="de-DE" sz="1400" dirty="0"/>
          </a:p>
          <a:p>
            <a:pPr algn="ctr"/>
            <a:r>
              <a:rPr lang="de-DE" sz="1400" dirty="0" err="1" smtClean="0"/>
              <a:t>Government</a:t>
            </a:r>
            <a:endParaRPr lang="en-US" sz="1400" dirty="0"/>
          </a:p>
        </p:txBody>
      </p:sp>
      <p:sp>
        <p:nvSpPr>
          <p:cNvPr id="3" name="Ellipse 2"/>
          <p:cNvSpPr/>
          <p:nvPr/>
        </p:nvSpPr>
        <p:spPr>
          <a:xfrm>
            <a:off x="608144" y="4005064"/>
            <a:ext cx="2448272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Industry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5868144" y="3861048"/>
            <a:ext cx="2448272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People</a:t>
            </a:r>
            <a:endParaRPr lang="en-US" dirty="0"/>
          </a:p>
        </p:txBody>
      </p:sp>
      <p:sp>
        <p:nvSpPr>
          <p:cNvPr id="5" name="Abgerundetes Rechteck 4"/>
          <p:cNvSpPr/>
          <p:nvPr/>
        </p:nvSpPr>
        <p:spPr>
          <a:xfrm>
            <a:off x="325748" y="322701"/>
            <a:ext cx="83529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Media (TV, Blogs, Radio, Newspaper, etc.)</a:t>
            </a:r>
            <a:endParaRPr lang="en-US" dirty="0"/>
          </a:p>
        </p:txBody>
      </p:sp>
      <p:sp>
        <p:nvSpPr>
          <p:cNvPr id="6" name="Regelmäßiges Fünfeck 5"/>
          <p:cNvSpPr/>
          <p:nvPr/>
        </p:nvSpPr>
        <p:spPr>
          <a:xfrm>
            <a:off x="899592" y="1772816"/>
            <a:ext cx="1656184" cy="151216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Industry</a:t>
            </a:r>
            <a:endParaRPr lang="de-DE" dirty="0" smtClean="0"/>
          </a:p>
          <a:p>
            <a:pPr algn="ctr"/>
            <a:r>
              <a:rPr lang="de-DE" dirty="0" smtClean="0"/>
              <a:t>Lobby</a:t>
            </a:r>
            <a:endParaRPr lang="en-US" dirty="0"/>
          </a:p>
        </p:txBody>
      </p:sp>
      <p:sp>
        <p:nvSpPr>
          <p:cNvPr id="7" name="Regelmäßiges Fünfeck 6"/>
          <p:cNvSpPr/>
          <p:nvPr/>
        </p:nvSpPr>
        <p:spPr>
          <a:xfrm>
            <a:off x="6264188" y="1772816"/>
            <a:ext cx="1656184" cy="151216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  <a:r>
              <a:rPr lang="de-DE" dirty="0" smtClean="0"/>
              <a:t>eroes</a:t>
            </a:r>
            <a:endParaRPr lang="en-US" dirty="0"/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2112557" y="1484784"/>
            <a:ext cx="443219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2473698" y="2962755"/>
            <a:ext cx="11589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feil nach rechts 13"/>
          <p:cNvSpPr/>
          <p:nvPr/>
        </p:nvSpPr>
        <p:spPr>
          <a:xfrm rot="16200000">
            <a:off x="1475656" y="3410998"/>
            <a:ext cx="4680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iger Pfeil 14"/>
          <p:cNvSpPr/>
          <p:nvPr/>
        </p:nvSpPr>
        <p:spPr>
          <a:xfrm rot="10800000">
            <a:off x="3377620" y="3789040"/>
            <a:ext cx="1008112" cy="129614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8339761" y="1340360"/>
            <a:ext cx="0" cy="3024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4" idx="1"/>
          </p:cNvCxnSpPr>
          <p:nvPr/>
        </p:nvCxnSpPr>
        <p:spPr>
          <a:xfrm flipH="1" flipV="1">
            <a:off x="5076056" y="3212976"/>
            <a:ext cx="1150629" cy="869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467544" y="6165304"/>
            <a:ext cx="665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Also Leute, spendet für unsere Heroes! Wir können da was bewegen.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83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600"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5600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600"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569" y="373459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feld 22"/>
          <p:cNvSpPr txBox="1"/>
          <p:nvPr/>
        </p:nvSpPr>
        <p:spPr>
          <a:xfrm>
            <a:off x="1898775" y="3573016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835696" y="3908065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6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0" b="35097"/>
          <a:stretch/>
        </p:blipFill>
        <p:spPr bwMode="auto">
          <a:xfrm>
            <a:off x="405060" y="973752"/>
            <a:ext cx="3600001" cy="10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Abgerundetes Rechteck 66"/>
          <p:cNvSpPr/>
          <p:nvPr/>
        </p:nvSpPr>
        <p:spPr>
          <a:xfrm>
            <a:off x="2433008" y="3653807"/>
            <a:ext cx="362625" cy="349040"/>
          </a:xfrm>
          <a:prstGeom prst="roundRect">
            <a:avLst>
              <a:gd name="adj" fmla="val 50000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79200" bIns="90000" rtlCol="0" anchor="ctr"/>
          <a:lstStyle/>
          <a:p>
            <a:pPr algn="ctr"/>
            <a:r>
              <a:rPr lang="de-DE" sz="3600" dirty="0" smtClean="0">
                <a:solidFill>
                  <a:schemeClr val="bg1"/>
                </a:solidFill>
              </a:rPr>
              <a:t>+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68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91121" y="3140968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uppieren 68"/>
          <p:cNvGrpSpPr/>
          <p:nvPr/>
        </p:nvGrpSpPr>
        <p:grpSpPr>
          <a:xfrm>
            <a:off x="405061" y="1851474"/>
            <a:ext cx="3600000" cy="1192488"/>
            <a:chOff x="405061" y="3460648"/>
            <a:chExt cx="3600000" cy="1192488"/>
          </a:xfrm>
        </p:grpSpPr>
        <p:pic>
          <p:nvPicPr>
            <p:cNvPr id="70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3" name="Gerade Verbindung 72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hteck 73"/>
          <p:cNvSpPr/>
          <p:nvPr/>
        </p:nvSpPr>
        <p:spPr>
          <a:xfrm>
            <a:off x="973141" y="2229958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feld 29"/>
          <p:cNvSpPr txBox="1">
            <a:spLocks noChangeArrowheads="1"/>
          </p:cNvSpPr>
          <p:nvPr/>
        </p:nvSpPr>
        <p:spPr bwMode="auto">
          <a:xfrm flipH="1">
            <a:off x="1900900" y="1963842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6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1990046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hteck 76"/>
          <p:cNvSpPr/>
          <p:nvPr/>
        </p:nvSpPr>
        <p:spPr>
          <a:xfrm>
            <a:off x="3200797" y="1990046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2179866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feld 99"/>
          <p:cNvSpPr txBox="1">
            <a:spLocks noChangeArrowheads="1"/>
          </p:cNvSpPr>
          <p:nvPr/>
        </p:nvSpPr>
        <p:spPr bwMode="auto">
          <a:xfrm>
            <a:off x="1254950" y="2578006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1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Pitch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5877272"/>
          </a:xfrm>
        </p:spPr>
        <p:txBody>
          <a:bodyPr/>
          <a:lstStyle/>
          <a:p>
            <a:pPr marL="0" indent="0">
              <a:buNone/>
            </a:pPr>
            <a:r>
              <a:rPr lang="de-DE" sz="1200" b="1" dirty="0" smtClean="0"/>
              <a:t>Elevator </a:t>
            </a:r>
            <a:r>
              <a:rPr lang="de-DE" sz="1200" b="1" dirty="0" err="1" smtClean="0"/>
              <a:t>statement</a:t>
            </a:r>
            <a:r>
              <a:rPr lang="de-DE" sz="1200" dirty="0" smtClean="0"/>
              <a:t>:</a:t>
            </a:r>
          </a:p>
          <a:p>
            <a:pPr marL="0" indent="0">
              <a:buNone/>
            </a:pPr>
            <a:r>
              <a:rPr lang="de-DE" sz="1200" dirty="0" smtClean="0"/>
              <a:t>SupeYou ermöglicht eine Lobby für das Volk. Aktivisten werden durch Ihre </a:t>
            </a:r>
            <a:r>
              <a:rPr lang="de-DE" sz="1200" dirty="0" err="1" smtClean="0"/>
              <a:t>Supporter</a:t>
            </a:r>
            <a:r>
              <a:rPr lang="de-DE" sz="1200" dirty="0" smtClean="0"/>
              <a:t>-Community finanziert.</a:t>
            </a:r>
          </a:p>
          <a:p>
            <a:pPr marL="0" indent="0">
              <a:buNone/>
            </a:pPr>
            <a:r>
              <a:rPr lang="de-DE" sz="1200" b="1" dirty="0" smtClean="0"/>
              <a:t>USP</a:t>
            </a:r>
            <a:r>
              <a:rPr lang="de-DE" sz="1200" dirty="0" smtClean="0"/>
              <a:t>:</a:t>
            </a:r>
          </a:p>
          <a:p>
            <a:pPr marL="0" indent="0">
              <a:buNone/>
            </a:pPr>
            <a:r>
              <a:rPr lang="de-DE" sz="1200" dirty="0" smtClean="0"/>
              <a:t>Observable Invitations / Beobachtbare Einladungen</a:t>
            </a:r>
          </a:p>
          <a:p>
            <a:pPr marL="0" indent="0">
              <a:buNone/>
            </a:pPr>
            <a:r>
              <a:rPr lang="de-DE" sz="1200" dirty="0" smtClean="0"/>
              <a:t>Fokussierung auf Personenmarken</a:t>
            </a:r>
            <a:endParaRPr lang="de-DE" sz="1200" dirty="0"/>
          </a:p>
          <a:p>
            <a:pPr marL="0" indent="0">
              <a:buNone/>
            </a:pPr>
            <a:r>
              <a:rPr lang="de-DE" sz="1200" b="1" dirty="0" smtClean="0"/>
              <a:t>Wer sind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Informatiker und erfolgreicher Gründer (TeamTable, Individualsoftware, Portalentwicklung )</a:t>
            </a:r>
            <a:endParaRPr lang="de-DE" sz="1200" dirty="0"/>
          </a:p>
          <a:p>
            <a:pPr marL="0" indent="0">
              <a:buNone/>
            </a:pPr>
            <a:r>
              <a:rPr lang="de-DE" sz="1200" b="1" dirty="0" smtClean="0"/>
              <a:t>Welches gesellschaftliche Problem lösen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Fehlende Lobby für Gesellschaftsinteressen.</a:t>
            </a:r>
          </a:p>
          <a:p>
            <a:pPr marL="0" indent="0">
              <a:buNone/>
            </a:pPr>
            <a:r>
              <a:rPr lang="de-DE" sz="1200" b="1" dirty="0" smtClean="0"/>
              <a:t>Mit welchen Mitteln?</a:t>
            </a:r>
          </a:p>
          <a:p>
            <a:pPr marL="0" indent="0">
              <a:buNone/>
            </a:pPr>
            <a:r>
              <a:rPr lang="de-DE" sz="1200" dirty="0" err="1" smtClean="0"/>
              <a:t>Crowdsourcing</a:t>
            </a:r>
            <a:endParaRPr lang="de-DE" sz="1200" dirty="0"/>
          </a:p>
          <a:p>
            <a:pPr marL="0" indent="0">
              <a:buNone/>
            </a:pPr>
            <a:r>
              <a:rPr lang="de-DE" sz="1200" b="1" dirty="0" smtClean="0"/>
              <a:t>Was macht Sie einzigartig?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Kombination von </a:t>
            </a:r>
            <a:r>
              <a:rPr lang="de-DE" sz="1200" dirty="0" err="1" smtClean="0"/>
              <a:t>Know</a:t>
            </a:r>
            <a:r>
              <a:rPr lang="de-DE" sz="1200" dirty="0" smtClean="0"/>
              <a:t> How in </a:t>
            </a:r>
          </a:p>
          <a:p>
            <a:r>
              <a:rPr lang="de-DE" sz="1200" dirty="0" smtClean="0"/>
              <a:t>Entwicklung von Large-</a:t>
            </a:r>
            <a:r>
              <a:rPr lang="de-DE" sz="1200" dirty="0" err="1" smtClean="0"/>
              <a:t>Scale</a:t>
            </a:r>
            <a:r>
              <a:rPr lang="de-DE" sz="1200" dirty="0" smtClean="0"/>
              <a:t>-</a:t>
            </a:r>
            <a:r>
              <a:rPr lang="de-DE" sz="1200" dirty="0" err="1" smtClean="0"/>
              <a:t>WebApplikationen</a:t>
            </a:r>
            <a:r>
              <a:rPr lang="de-DE" sz="1200" dirty="0" smtClean="0"/>
              <a:t> (</a:t>
            </a:r>
            <a:r>
              <a:rPr lang="de-DE" sz="1200" dirty="0" err="1" smtClean="0"/>
              <a:t>DocSafe</a:t>
            </a:r>
            <a:r>
              <a:rPr lang="de-DE" sz="1200" dirty="0" smtClean="0"/>
              <a:t> von Swisscom &gt; 1Mio. Benutzer)</a:t>
            </a:r>
          </a:p>
          <a:p>
            <a:r>
              <a:rPr lang="de-DE" sz="1200" dirty="0" smtClean="0"/>
              <a:t>Erfolgreiche Softwareprodukte (</a:t>
            </a:r>
            <a:r>
              <a:rPr lang="de-DE" sz="1200" dirty="0" err="1" smtClean="0"/>
              <a:t>FastWorks</a:t>
            </a:r>
            <a:r>
              <a:rPr lang="de-DE" sz="1200" dirty="0" smtClean="0"/>
              <a:t>, TeamTable)</a:t>
            </a:r>
          </a:p>
          <a:p>
            <a:r>
              <a:rPr lang="de-DE" sz="1200" dirty="0" smtClean="0"/>
              <a:t>Tiefe theoretische Grundlagen von Datenstrukturen. </a:t>
            </a:r>
          </a:p>
          <a:p>
            <a:r>
              <a:rPr lang="de-DE" sz="1200" dirty="0" smtClean="0"/>
              <a:t>Kreative und durchdachte Ideen</a:t>
            </a:r>
          </a:p>
          <a:p>
            <a:pPr marL="0" indent="0">
              <a:buNone/>
            </a:pPr>
            <a:r>
              <a:rPr lang="de-DE" sz="1200" b="1" dirty="0" smtClean="0"/>
              <a:t>Wie sieht das Geschäftsmodell aus?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Siehe Kickstarter oder Finanzierung durch </a:t>
            </a:r>
            <a:r>
              <a:rPr lang="de-DE" sz="1200" dirty="0" err="1" smtClean="0"/>
              <a:t>SupeYou</a:t>
            </a:r>
            <a:r>
              <a:rPr lang="de-DE" sz="1200" dirty="0" smtClean="0"/>
              <a:t>-Community</a:t>
            </a:r>
          </a:p>
          <a:p>
            <a:pPr marL="0" indent="0">
              <a:buNone/>
            </a:pPr>
            <a:r>
              <a:rPr lang="de-DE" sz="1200" b="1" dirty="0" smtClean="0"/>
              <a:t>Wo stehen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Orientierung, Überprüfung von Annahmen</a:t>
            </a:r>
          </a:p>
          <a:p>
            <a:pPr marL="0" indent="0">
              <a:buNone/>
            </a:pPr>
            <a:r>
              <a:rPr lang="de-DE" sz="1200" b="1" dirty="0" smtClean="0"/>
              <a:t>Wohin wollen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Weltweiter Quasistandard für die finanzielle Unterstützung von Aktivisten (wie Kickstarter für Projekte)</a:t>
            </a:r>
          </a:p>
          <a:p>
            <a:pPr marL="0" indent="0">
              <a:buNone/>
            </a:pPr>
            <a:r>
              <a:rPr lang="de-DE" sz="1200" b="1" dirty="0" smtClean="0"/>
              <a:t>Was sind die nächsten Schritte?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Validierung der Funktion von </a:t>
            </a:r>
            <a:r>
              <a:rPr lang="de-DE" sz="1200" dirty="0" err="1" smtClean="0"/>
              <a:t>Oberservable</a:t>
            </a:r>
            <a:r>
              <a:rPr lang="de-DE" sz="1200" dirty="0" smtClean="0"/>
              <a:t> Invitations</a:t>
            </a:r>
          </a:p>
          <a:p>
            <a:pPr marL="0" indent="0">
              <a:buNone/>
            </a:pPr>
            <a:r>
              <a:rPr lang="de-DE" sz="1200" b="1" dirty="0" smtClean="0"/>
              <a:t>Welchen Beratungsbedarf haben Sie konkret?</a:t>
            </a:r>
          </a:p>
          <a:p>
            <a:pPr marL="0" indent="0">
              <a:buNone/>
            </a:pPr>
            <a:r>
              <a:rPr lang="de-DE" sz="1200" dirty="0" smtClean="0"/>
              <a:t>Sparring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88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sz="2400" dirty="0" err="1" smtClean="0"/>
              <a:t>Crowd</a:t>
            </a:r>
            <a:r>
              <a:rPr lang="de-DE" sz="2400" dirty="0" smtClean="0"/>
              <a:t>-Finanzierung für Aktivisten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r>
              <a:rPr lang="de-DE" sz="2400" dirty="0" smtClean="0"/>
              <a:t> </a:t>
            </a:r>
          </a:p>
          <a:p>
            <a:pPr marL="0" indent="0" algn="ctr">
              <a:buNone/>
            </a:pPr>
            <a:r>
              <a:rPr lang="de-DE" sz="2400" dirty="0" smtClean="0"/>
              <a:t>Spenden – Einladen – Beobachten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r>
              <a:rPr lang="de-DE" sz="2400" dirty="0" err="1" smtClean="0"/>
              <a:t>Spendentracker</a:t>
            </a:r>
            <a:r>
              <a:rPr lang="de-DE" sz="2400" dirty="0" smtClean="0"/>
              <a:t> für Spender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r>
              <a:rPr lang="de-DE" sz="2400" dirty="0" smtClean="0"/>
              <a:t>Building a </a:t>
            </a:r>
            <a:r>
              <a:rPr lang="de-DE" sz="2400" dirty="0" err="1" smtClean="0"/>
              <a:t>system</a:t>
            </a:r>
            <a:r>
              <a:rPr lang="de-DE" sz="2400" dirty="0" smtClean="0"/>
              <a:t> </a:t>
            </a:r>
            <a:r>
              <a:rPr lang="de-DE" sz="2400" dirty="0" err="1" smtClean="0"/>
              <a:t>that</a:t>
            </a:r>
            <a:r>
              <a:rPr lang="de-DE" sz="2400" dirty="0" smtClean="0"/>
              <a:t> </a:t>
            </a:r>
            <a:r>
              <a:rPr lang="de-DE" sz="2400" dirty="0" err="1" smtClean="0"/>
              <a:t>rocks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world</a:t>
            </a:r>
            <a:endParaRPr lang="de-DE" sz="2400" dirty="0"/>
          </a:p>
          <a:p>
            <a:pPr algn="ctr"/>
            <a:endParaRPr lang="de-DE" sz="2400" dirty="0" smtClean="0"/>
          </a:p>
          <a:p>
            <a:pPr algn="ctr"/>
            <a:endParaRPr lang="de-DE" sz="2400" dirty="0" smtClean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879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012160" y="4001093"/>
            <a:ext cx="2313226" cy="2308227"/>
            <a:chOff x="4987809" y="3356992"/>
            <a:chExt cx="2313226" cy="2308227"/>
          </a:xfrm>
        </p:grpSpPr>
        <p:pic>
          <p:nvPicPr>
            <p:cNvPr id="1028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6385" y="472514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5499" y="472514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5161" y="3928218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026" y="436510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8434" y="472514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6274" y="4229460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329" y="3887909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3356992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2837" y="3589430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1170" y="4207756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271" y="5157192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4520" y="4542650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2838" y="4207756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7809" y="4684951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834" y="487754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2781" y="436510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8128" y="3837948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226" y="3503231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8433" y="3893365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8406" y="439313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4491" y="4912409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5267" y="5157192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2870" y="5330325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uppieren 26"/>
          <p:cNvGrpSpPr/>
          <p:nvPr/>
        </p:nvGrpSpPr>
        <p:grpSpPr>
          <a:xfrm>
            <a:off x="6066539" y="4001093"/>
            <a:ext cx="2138102" cy="2134465"/>
            <a:chOff x="2769944" y="2481226"/>
            <a:chExt cx="2138102" cy="2134465"/>
          </a:xfrm>
        </p:grpSpPr>
        <p:pic>
          <p:nvPicPr>
            <p:cNvPr id="2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3283" y="2947152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5746" y="2970205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6259" y="3017829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3015" y="3464118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753" y="331175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0894" y="2678932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7324" y="4009495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0996" y="248122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7546" y="3480552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5466" y="3290052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6567" y="2972818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7871" y="2606735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0535" y="3818995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8006" y="3616940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8760" y="3823668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8506" y="3974887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9944" y="3785084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785" y="3284930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1078" y="3438134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320" y="4425191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7506" y="425357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8014" y="422215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AutoShape 6" descr="Bildergebnis für industry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8" descr="Bildergebnis für industry clipa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AutoShape 10" descr="Bildergebnis für industry clipar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0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uelreality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20688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14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52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4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206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9"/>
          <p:cNvSpPr txBox="1">
            <a:spLocks noChangeArrowheads="1"/>
          </p:cNvSpPr>
          <p:nvPr/>
        </p:nvSpPr>
        <p:spPr bwMode="auto">
          <a:xfrm flipH="1">
            <a:off x="1693813" y="1722180"/>
            <a:ext cx="588645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carefully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8459788" y="3175"/>
            <a:ext cx="6905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bg1"/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170430" y="3244334"/>
            <a:ext cx="2803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&lt;!-- Repetition area start --&gt;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" y="1190027"/>
            <a:ext cx="9038284" cy="490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feld 6"/>
          <p:cNvSpPr txBox="1">
            <a:spLocks noChangeArrowheads="1"/>
          </p:cNvSpPr>
          <p:nvPr/>
        </p:nvSpPr>
        <p:spPr bwMode="auto">
          <a:xfrm>
            <a:off x="274638" y="392113"/>
            <a:ext cx="8497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Einladung via E-Mail</a:t>
            </a:r>
            <a:endParaRPr lang="de-CH" altLang="de-DE" sz="180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1052513"/>
            <a:ext cx="5776912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uppieren 154"/>
          <p:cNvGrpSpPr>
            <a:grpSpLocks/>
          </p:cNvGrpSpPr>
          <p:nvPr/>
        </p:nvGrpSpPr>
        <p:grpSpPr bwMode="auto">
          <a:xfrm>
            <a:off x="-31750" y="2133600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4005263" y="3148013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2411413" y="1843088"/>
            <a:ext cx="3600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survival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whales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627188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930650" y="3448050"/>
            <a:ext cx="3444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2087563"/>
            <a:ext cx="15922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43926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835150" y="2573338"/>
            <a:ext cx="5186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06" name="Gruppieren 3"/>
          <p:cNvGrpSpPr>
            <a:grpSpLocks/>
          </p:cNvGrpSpPr>
          <p:nvPr/>
        </p:nvGrpSpPr>
        <p:grpSpPr bwMode="auto">
          <a:xfrm>
            <a:off x="-30163" y="4119563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786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08" name="Gruppieren 150"/>
          <p:cNvGrpSpPr>
            <a:grpSpLocks/>
          </p:cNvGrpSpPr>
          <p:nvPr/>
        </p:nvGrpSpPr>
        <p:grpSpPr bwMode="auto">
          <a:xfrm>
            <a:off x="-25400" y="5526088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2378075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52752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11" name="Gruppieren 164"/>
          <p:cNvGrpSpPr>
            <a:grpSpLocks/>
          </p:cNvGrpSpPr>
          <p:nvPr/>
        </p:nvGrpSpPr>
        <p:grpSpPr bwMode="auto">
          <a:xfrm>
            <a:off x="-36513" y="63182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6" name="Abgerundetes Rechteck 145"/>
          <p:cNvSpPr/>
          <p:nvPr/>
        </p:nvSpPr>
        <p:spPr>
          <a:xfrm>
            <a:off x="3581400" y="3973513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29"/>
          <p:cNvSpPr txBox="1">
            <a:spLocks noChangeArrowheads="1"/>
          </p:cNvSpPr>
          <p:nvPr/>
        </p:nvSpPr>
        <p:spPr bwMode="auto">
          <a:xfrm flipH="1">
            <a:off x="3262313" y="3629025"/>
            <a:ext cx="181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feld 29"/>
          <p:cNvSpPr txBox="1">
            <a:spLocks noChangeArrowheads="1"/>
          </p:cNvSpPr>
          <p:nvPr/>
        </p:nvSpPr>
        <p:spPr bwMode="auto">
          <a:xfrm flipH="1">
            <a:off x="1692275" y="4627563"/>
            <a:ext cx="5186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You can generate enormous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inviting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others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They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shown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feld 29"/>
          <p:cNvSpPr txBox="1">
            <a:spLocks noChangeArrowheads="1"/>
          </p:cNvSpPr>
          <p:nvPr/>
        </p:nvSpPr>
        <p:spPr bwMode="auto">
          <a:xfrm flipH="1">
            <a:off x="1776413" y="614521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you will see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supporter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invited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members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of your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community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7" name="Gerade Verbindung 46"/>
          <p:cNvCxnSpPr/>
          <p:nvPr/>
        </p:nvCxnSpPr>
        <p:spPr bwMode="auto">
          <a:xfrm>
            <a:off x="6350" y="34766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73183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Abgerundete rechteckige Legende 32"/>
          <p:cNvSpPr/>
          <p:nvPr/>
        </p:nvSpPr>
        <p:spPr>
          <a:xfrm>
            <a:off x="5016500" y="779463"/>
            <a:ext cx="2849563" cy="617537"/>
          </a:xfrm>
          <a:prstGeom prst="wedgeRoundRectCallout">
            <a:avLst>
              <a:gd name="adj1" fmla="val -70860"/>
              <a:gd name="adj2" fmla="val 35750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Gerade Verbindung 48"/>
          <p:cNvCxnSpPr/>
          <p:nvPr/>
        </p:nvCxnSpPr>
        <p:spPr bwMode="auto">
          <a:xfrm>
            <a:off x="-36513" y="-14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288925" y="6565900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feld 99"/>
          <p:cNvSpPr txBox="1">
            <a:spLocks noChangeArrowheads="1"/>
          </p:cNvSpPr>
          <p:nvPr/>
        </p:nvSpPr>
        <p:spPr bwMode="auto">
          <a:xfrm>
            <a:off x="1284288" y="6605588"/>
            <a:ext cx="38576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Pfeil nach rechts 4"/>
          <p:cNvSpPr/>
          <p:nvPr/>
        </p:nvSpPr>
        <p:spPr>
          <a:xfrm rot="1626932" flipH="1">
            <a:off x="4457700" y="4164013"/>
            <a:ext cx="1281113" cy="438150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4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Login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feld 1"/>
          <p:cNvSpPr txBox="1">
            <a:spLocks noChangeArrowheads="1"/>
          </p:cNvSpPr>
          <p:nvPr/>
        </p:nvSpPr>
        <p:spPr bwMode="auto">
          <a:xfrm>
            <a:off x="1547813" y="3357563"/>
            <a:ext cx="2628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ToDo</a:t>
            </a:r>
            <a:r>
              <a:rPr lang="de-DE" altLang="de-DE" sz="1800" dirty="0"/>
              <a:t>: Login or </a:t>
            </a:r>
            <a:r>
              <a:rPr lang="de-DE" altLang="de-DE" sz="1800" dirty="0" err="1"/>
              <a:t>Registering</a:t>
            </a:r>
            <a:endParaRPr lang="de-CH" altLang="de-DE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feld 28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AutoShape 4" descr="imap://theile%40mtheile%2Ede@imap.1und1.de:993/fetch%3EUID%3E/INBOX%3E31996?part=1.2&amp;type=image/png&amp;filename=Screenshot_2015-07-02-16-07-35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6" descr="imap://theile%40mtheile%2Ede@imap.1und1.de:993/fetch%3EUID%3E/INBOX%3E31996?part=1.2&amp;type=image/png&amp;filename=Screenshot_2015-07-02-16-07-35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 descr="C:\Users\MoritzTheile\Desktop\Screenshot_2015-07-02-16-07-35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/>
          <a:stretch/>
        </p:blipFill>
        <p:spPr bwMode="auto">
          <a:xfrm>
            <a:off x="395536" y="476250"/>
            <a:ext cx="3600000" cy="617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hteck 15"/>
          <p:cNvSpPr/>
          <p:nvPr/>
        </p:nvSpPr>
        <p:spPr>
          <a:xfrm>
            <a:off x="472877" y="5229200"/>
            <a:ext cx="3379043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hteck 43"/>
          <p:cNvSpPr/>
          <p:nvPr/>
        </p:nvSpPr>
        <p:spPr>
          <a:xfrm>
            <a:off x="1048941" y="2060848"/>
            <a:ext cx="2514947" cy="710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Maria Richter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Bildergebnis für user with mob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Wolkenförmige Legende 9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Yes,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sure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remember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I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would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really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like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help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Tara.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doing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great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job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472877" y="4866317"/>
            <a:ext cx="73218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Maria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Pfeil nach rechts 44"/>
          <p:cNvSpPr/>
          <p:nvPr/>
        </p:nvSpPr>
        <p:spPr>
          <a:xfrm rot="20544429" flipH="1">
            <a:off x="2956626" y="3421836"/>
            <a:ext cx="1572941" cy="654297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7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49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61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644900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59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61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7" name="Textfeld 29"/>
          <p:cNvSpPr txBox="1">
            <a:spLocks noChangeArrowheads="1"/>
          </p:cNvSpPr>
          <p:nvPr/>
        </p:nvSpPr>
        <p:spPr bwMode="auto">
          <a:xfrm flipH="1">
            <a:off x="3201988" y="319246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4483100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66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3787775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865563" y="1266825"/>
            <a:ext cx="1570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Abgerundetes Rechteck 37"/>
          <p:cNvSpPr/>
          <p:nvPr/>
        </p:nvSpPr>
        <p:spPr>
          <a:xfrm>
            <a:off x="2700338" y="4148138"/>
            <a:ext cx="3246437" cy="5048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once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2698750" y="2519363"/>
            <a:ext cx="3246438" cy="5048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regulary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feld 29"/>
          <p:cNvSpPr txBox="1">
            <a:spLocks noChangeArrowheads="1"/>
          </p:cNvSpPr>
          <p:nvPr/>
        </p:nvSpPr>
        <p:spPr bwMode="auto">
          <a:xfrm flipH="1">
            <a:off x="2411413" y="1843088"/>
            <a:ext cx="3600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best thing you can do for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is to donate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regulary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over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longer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period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time. 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feld 29"/>
          <p:cNvSpPr txBox="1">
            <a:spLocks noChangeArrowheads="1"/>
          </p:cNvSpPr>
          <p:nvPr/>
        </p:nvSpPr>
        <p:spPr bwMode="auto">
          <a:xfrm flipH="1">
            <a:off x="2484438" y="3068638"/>
            <a:ext cx="36004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(You can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stop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donating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any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time.)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feld 29"/>
          <p:cNvSpPr txBox="1">
            <a:spLocks noChangeArrowheads="1"/>
          </p:cNvSpPr>
          <p:nvPr/>
        </p:nvSpPr>
        <p:spPr bwMode="auto">
          <a:xfrm flipH="1">
            <a:off x="2411413" y="3429000"/>
            <a:ext cx="3600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course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very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greatful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for a one time donation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well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6154738" y="1196975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feld 1"/>
          <p:cNvSpPr txBox="1">
            <a:spLocks noChangeArrowheads="1"/>
          </p:cNvSpPr>
          <p:nvPr/>
        </p:nvSpPr>
        <p:spPr bwMode="auto">
          <a:xfrm>
            <a:off x="1547813" y="3357563"/>
            <a:ext cx="3211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ToDo: Paying-Processs (PayPal?)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uppieren 154"/>
          <p:cNvGrpSpPr>
            <a:grpSpLocks/>
          </p:cNvGrpSpPr>
          <p:nvPr/>
        </p:nvGrpSpPr>
        <p:grpSpPr bwMode="auto">
          <a:xfrm>
            <a:off x="-31750" y="2133600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4005263" y="3148013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2411413" y="1843088"/>
            <a:ext cx="3600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survival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whales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627188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930650" y="3448050"/>
            <a:ext cx="3444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2087563"/>
            <a:ext cx="15922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43926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771650" y="2573338"/>
            <a:ext cx="540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202" name="Gruppieren 3"/>
          <p:cNvGrpSpPr>
            <a:grpSpLocks/>
          </p:cNvGrpSpPr>
          <p:nvPr/>
        </p:nvGrpSpPr>
        <p:grpSpPr bwMode="auto">
          <a:xfrm>
            <a:off x="-30163" y="4119563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786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204" name="Gruppieren 150"/>
          <p:cNvGrpSpPr>
            <a:grpSpLocks/>
          </p:cNvGrpSpPr>
          <p:nvPr/>
        </p:nvGrpSpPr>
        <p:grpSpPr bwMode="auto">
          <a:xfrm>
            <a:off x="-25400" y="5526088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2378075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52752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207" name="Gruppieren 164"/>
          <p:cNvGrpSpPr>
            <a:grpSpLocks/>
          </p:cNvGrpSpPr>
          <p:nvPr/>
        </p:nvGrpSpPr>
        <p:grpSpPr bwMode="auto">
          <a:xfrm>
            <a:off x="-36513" y="63182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6" name="Abgerundetes Rechteck 145"/>
          <p:cNvSpPr/>
          <p:nvPr/>
        </p:nvSpPr>
        <p:spPr>
          <a:xfrm>
            <a:off x="3581400" y="3973513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29"/>
          <p:cNvSpPr txBox="1">
            <a:spLocks noChangeArrowheads="1"/>
          </p:cNvSpPr>
          <p:nvPr/>
        </p:nvSpPr>
        <p:spPr bwMode="auto">
          <a:xfrm flipH="1">
            <a:off x="3198813" y="3629025"/>
            <a:ext cx="181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feld 29"/>
          <p:cNvSpPr txBox="1">
            <a:spLocks noChangeArrowheads="1"/>
          </p:cNvSpPr>
          <p:nvPr/>
        </p:nvSpPr>
        <p:spPr bwMode="auto">
          <a:xfrm flipH="1">
            <a:off x="1692275" y="4627563"/>
            <a:ext cx="5186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You can generate enormous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inviting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others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They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shown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feld 29"/>
          <p:cNvSpPr txBox="1">
            <a:spLocks noChangeArrowheads="1"/>
          </p:cNvSpPr>
          <p:nvPr/>
        </p:nvSpPr>
        <p:spPr bwMode="auto">
          <a:xfrm flipH="1">
            <a:off x="1776413" y="614521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you will see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supporter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invited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members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of your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community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7" name="Gerade Verbindung 46"/>
          <p:cNvCxnSpPr/>
          <p:nvPr/>
        </p:nvCxnSpPr>
        <p:spPr bwMode="auto">
          <a:xfrm>
            <a:off x="6350" y="34766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73183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Abgerundete rechteckige Legende 32"/>
          <p:cNvSpPr/>
          <p:nvPr/>
        </p:nvSpPr>
        <p:spPr>
          <a:xfrm>
            <a:off x="5016500" y="779463"/>
            <a:ext cx="2849563" cy="617537"/>
          </a:xfrm>
          <a:prstGeom prst="wedgeRoundRectCallout">
            <a:avLst>
              <a:gd name="adj1" fmla="val -70860"/>
              <a:gd name="adj2" fmla="val 35750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Gerade Verbindung 48"/>
          <p:cNvCxnSpPr/>
          <p:nvPr/>
        </p:nvCxnSpPr>
        <p:spPr bwMode="auto">
          <a:xfrm>
            <a:off x="-36513" y="-14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288925" y="6565900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feld 99"/>
          <p:cNvSpPr txBox="1">
            <a:spLocks noChangeArrowheads="1"/>
          </p:cNvSpPr>
          <p:nvPr/>
        </p:nvSpPr>
        <p:spPr bwMode="auto">
          <a:xfrm>
            <a:off x="1284288" y="6605588"/>
            <a:ext cx="38576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Pfeil nach rechts 4"/>
          <p:cNvSpPr/>
          <p:nvPr/>
        </p:nvSpPr>
        <p:spPr>
          <a:xfrm rot="1626932" flipH="1">
            <a:off x="5370513" y="5440363"/>
            <a:ext cx="1282700" cy="436562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43" name="Rechteck 42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19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229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231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7" name="Textfeld 29"/>
          <p:cNvSpPr txBox="1">
            <a:spLocks noChangeArrowheads="1"/>
          </p:cNvSpPr>
          <p:nvPr/>
        </p:nvSpPr>
        <p:spPr bwMode="auto">
          <a:xfrm flipH="1">
            <a:off x="3201988" y="319246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44116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236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7"/>
          <p:cNvSpPr txBox="1">
            <a:spLocks noChangeArrowheads="1"/>
          </p:cNvSpPr>
          <p:nvPr/>
        </p:nvSpPr>
        <p:spPr bwMode="auto">
          <a:xfrm>
            <a:off x="193675" y="-39688"/>
            <a:ext cx="15700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Heros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708400" y="1266825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 a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2536825" y="2608263"/>
            <a:ext cx="3543300" cy="388937"/>
          </a:xfrm>
          <a:prstGeom prst="round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6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http://supeyou.com/invit=f39z249</a:t>
            </a:r>
            <a:endParaRPr lang="de-CH" sz="16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2771775" y="1754188"/>
            <a:ext cx="31734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Send this link to one or more friends. </a:t>
            </a: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will see if someone clicked on it.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3729038" y="507682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Done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feld 7"/>
          <p:cNvSpPr txBox="1">
            <a:spLocks noChangeArrowheads="1"/>
          </p:cNvSpPr>
          <p:nvPr/>
        </p:nvSpPr>
        <p:spPr bwMode="auto">
          <a:xfrm>
            <a:off x="2771775" y="3013075"/>
            <a:ext cx="3398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(Copy this link to Email, WhatsApp, Facebook...)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Pfeil nach rechts 40"/>
          <p:cNvSpPr/>
          <p:nvPr/>
        </p:nvSpPr>
        <p:spPr>
          <a:xfrm rot="1626932" flipH="1">
            <a:off x="4587875" y="5337175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47" name="Abgerundetes Rechteck 46"/>
          <p:cNvSpPr/>
          <p:nvPr/>
        </p:nvSpPr>
        <p:spPr>
          <a:xfrm>
            <a:off x="3243263" y="428942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12.08.2013 14:33:09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8" name="Textfeld 7"/>
          <p:cNvSpPr txBox="1">
            <a:spLocks noChangeArrowheads="1"/>
          </p:cNvSpPr>
          <p:nvPr/>
        </p:nvSpPr>
        <p:spPr bwMode="auto">
          <a:xfrm>
            <a:off x="2771775" y="3644900"/>
            <a:ext cx="317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can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name of the link to remember whom you sent it: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252" name="Picture 41" descr="https://encrypted-tbn3.gstatic.com/images?q=tbn:ANd9GcRcGP1fX8NCQlzZkUjiOFqr-u9t08cRje9hzsthHFxcV4A7zjG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75" y="2684463"/>
            <a:ext cx="1714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>
          <a:xfrm>
            <a:off x="6122988" y="2495550"/>
            <a:ext cx="228600" cy="55245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43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44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273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3413919" y="2201873"/>
            <a:ext cx="1222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41 Euro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51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52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298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82" name="Textfeld 29"/>
          <p:cNvSpPr txBox="1">
            <a:spLocks noChangeArrowheads="1"/>
          </p:cNvSpPr>
          <p:nvPr/>
        </p:nvSpPr>
        <p:spPr bwMode="auto">
          <a:xfrm flipH="1">
            <a:off x="3130550" y="3192463"/>
            <a:ext cx="5186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64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1029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65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1029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2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1029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5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1028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8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1028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29"/>
          <p:cNvSpPr txBox="1">
            <a:spLocks noChangeArrowheads="1"/>
          </p:cNvSpPr>
          <p:nvPr/>
        </p:nvSpPr>
        <p:spPr bwMode="auto">
          <a:xfrm flipH="1">
            <a:off x="4527029" y="2336037"/>
            <a:ext cx="40235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donated by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43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44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273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908175" y="227647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1410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51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52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298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82" name="Textfeld 29"/>
          <p:cNvSpPr txBox="1">
            <a:spLocks noChangeArrowheads="1"/>
          </p:cNvSpPr>
          <p:nvPr/>
        </p:nvSpPr>
        <p:spPr bwMode="auto">
          <a:xfrm flipH="1">
            <a:off x="3130550" y="3192463"/>
            <a:ext cx="5186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902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64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1029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65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1029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7216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2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1029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902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5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1028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6559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8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1028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268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70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127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Pfeil nach rechts 78"/>
          <p:cNvSpPr/>
          <p:nvPr/>
        </p:nvSpPr>
        <p:spPr>
          <a:xfrm rot="2113929" flipH="1">
            <a:off x="7729538" y="3884613"/>
            <a:ext cx="1282700" cy="436562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Login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293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297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230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Applying as  Hero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729038" y="507682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OK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feld 7"/>
          <p:cNvSpPr txBox="1">
            <a:spLocks noChangeArrowheads="1"/>
          </p:cNvSpPr>
          <p:nvPr/>
        </p:nvSpPr>
        <p:spPr bwMode="auto">
          <a:xfrm>
            <a:off x="2771775" y="1754188"/>
            <a:ext cx="3173413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pleas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send an email to register@supeyou.com.</a:t>
            </a:r>
          </a:p>
          <a:p>
            <a:pPr algn="ctr" eaLnBrk="1" hangingPunct="1">
              <a:defRPr/>
            </a:pP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Following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content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is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requiered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algn="ctr" eaLnBrk="1" hangingPunct="1">
              <a:defRPr/>
            </a:pP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/Picture of ID</a:t>
            </a: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Short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goal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Links to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successes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Picture for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profil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Banking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staff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contact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you.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6292850" y="5483225"/>
            <a:ext cx="2700338" cy="1225550"/>
          </a:xfrm>
          <a:prstGeom prst="wedgeRoundRectCallout">
            <a:avLst>
              <a:gd name="adj1" fmla="val -71414"/>
              <a:gd name="adj2" fmla="val -68353"/>
              <a:gd name="adj3" fmla="val 16667"/>
            </a:avLst>
          </a:prstGeom>
          <a:solidFill>
            <a:srgbClr val="FFFF9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registration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only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during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beta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phase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defRPr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automated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registering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will follow.</a:t>
            </a:r>
            <a:endParaRPr lang="de-CH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316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18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332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Pfeil nach rechts 78"/>
          <p:cNvSpPr/>
          <p:nvPr/>
        </p:nvSpPr>
        <p:spPr>
          <a:xfrm rot="2113929" flipH="1">
            <a:off x="8753475" y="285750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Login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feld 1"/>
          <p:cNvSpPr txBox="1">
            <a:spLocks noChangeArrowheads="1"/>
          </p:cNvSpPr>
          <p:nvPr/>
        </p:nvSpPr>
        <p:spPr bwMode="auto">
          <a:xfrm>
            <a:off x="2195513" y="2646363"/>
            <a:ext cx="4675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TODO: Login-</a:t>
            </a:r>
            <a:r>
              <a:rPr lang="de-DE" altLang="de-DE" sz="1800" dirty="0" err="1"/>
              <a:t>Process</a:t>
            </a:r>
            <a:r>
              <a:rPr lang="de-DE" altLang="de-DE" sz="1800" dirty="0"/>
              <a:t> and Account Management</a:t>
            </a:r>
            <a:endParaRPr lang="de-CH" altLang="de-DE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bgerundetes Rechteck 1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sp>
        <p:nvSpPr>
          <p:cNvPr id="19" name="Pfeil nach rechts 18"/>
          <p:cNvSpPr/>
          <p:nvPr/>
        </p:nvSpPr>
        <p:spPr>
          <a:xfrm rot="5400000">
            <a:off x="4031940" y="5118511"/>
            <a:ext cx="1512168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/>
          <p:cNvSpPr txBox="1"/>
          <p:nvPr/>
        </p:nvSpPr>
        <p:spPr>
          <a:xfrm>
            <a:off x="5148063" y="5109219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Scroll Down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398418" y="5645342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How it works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41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36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Gerade Verbindung 10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hteck 36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hteck 42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Bildergebnis für user with mobi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Wolkenförmige Legende 9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Hm, Tara,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would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like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help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her, but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does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31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5364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66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537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335463" y="3175"/>
            <a:ext cx="6905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bg1"/>
                </a:solidFill>
              </a:rPr>
              <a:t>SupeYou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372225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Hero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93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488238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66833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6191250" y="46196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4356100" y="423863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160338" y="392113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421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488238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66833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7127875" y="46196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4356100" y="423863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/>
                </a:solidFill>
              </a:rPr>
              <a:t>Messages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160338" y="392113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445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488238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66833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8120063" y="461963"/>
            <a:ext cx="1003300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4356100" y="423863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/>
                </a:solidFill>
              </a:rPr>
              <a:t>Transactions</a:t>
            </a:r>
            <a:endParaRPr lang="de-CH" sz="1200">
              <a:solidFill>
                <a:schemeClr val="bg1"/>
              </a:solidFill>
            </a:endParaRPr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160338" y="392113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469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8302625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Hero           </a:t>
            </a:r>
            <a:r>
              <a:rPr lang="de-DE" sz="1200" smtClean="0">
                <a:solidFill>
                  <a:schemeClr val="bg1"/>
                </a:solidFill>
              </a:rPr>
              <a:t>Supporter</a:t>
            </a:r>
            <a:endParaRPr lang="de-CH" sz="1200" smtClean="0">
              <a:solidFill>
                <a:schemeClr val="bg1"/>
              </a:solidFill>
            </a:endParaRPr>
          </a:p>
        </p:txBody>
      </p:sp>
      <p:sp>
        <p:nvSpPr>
          <p:cNvPr id="20489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07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508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273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908175" y="227647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41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15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516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1566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82" name="Textfeld 29"/>
          <p:cNvSpPr txBox="1">
            <a:spLocks noChangeArrowheads="1"/>
          </p:cNvSpPr>
          <p:nvPr/>
        </p:nvSpPr>
        <p:spPr bwMode="auto">
          <a:xfrm flipH="1">
            <a:off x="3130550" y="3192463"/>
            <a:ext cx="5186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28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2156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529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2156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36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2155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153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39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2155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15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42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2155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Gleichschenkliges Dreieck 66"/>
          <p:cNvSpPr/>
          <p:nvPr/>
        </p:nvSpPr>
        <p:spPr>
          <a:xfrm rot="16200000">
            <a:off x="-423862" y="768350"/>
            <a:ext cx="1441450" cy="41592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72" name="Textfeld 99"/>
          <p:cNvSpPr txBox="1">
            <a:spLocks noChangeArrowheads="1"/>
          </p:cNvSpPr>
          <p:nvPr/>
        </p:nvSpPr>
        <p:spPr bwMode="auto">
          <a:xfrm>
            <a:off x="119063" y="790575"/>
            <a:ext cx="436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Gleichschenkliges Dreieck 77"/>
          <p:cNvSpPr/>
          <p:nvPr/>
        </p:nvSpPr>
        <p:spPr>
          <a:xfrm rot="5400000">
            <a:off x="7970044" y="775494"/>
            <a:ext cx="1439863" cy="41592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79" name="Textfeld 99"/>
          <p:cNvSpPr txBox="1">
            <a:spLocks noChangeArrowheads="1"/>
          </p:cNvSpPr>
          <p:nvPr/>
        </p:nvSpPr>
        <p:spPr bwMode="auto">
          <a:xfrm>
            <a:off x="8448675" y="765175"/>
            <a:ext cx="436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de-DE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8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31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331913" y="2133600"/>
            <a:ext cx="588645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2364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Account Balance: 2593 Euro</a:t>
            </a: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Last Transaction: 04.05.2013, 1968 Euro</a:t>
            </a:r>
          </a:p>
          <a:p>
            <a:pPr algn="ctr" eaLnBrk="1" hangingPunct="1">
              <a:defRPr/>
            </a:pPr>
            <a:r>
              <a:rPr lang="de-DE" sz="14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 </a:t>
            </a: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History</a:t>
            </a:r>
            <a:endParaRPr lang="de-DE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Change Details</a:t>
            </a:r>
            <a:endParaRPr lang="de-CH" sz="14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endParaRPr lang="de-CH" sz="14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35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536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2580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4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46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22577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547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2257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5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54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2257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255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57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2257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25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60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2256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279775" y="1236663"/>
            <a:ext cx="177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 (You)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035675" y="3175"/>
            <a:ext cx="107950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3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</a:t>
            </a:r>
            <a:r>
              <a:rPr lang="de-DE" sz="1200" dirty="0" smtClean="0">
                <a:solidFill>
                  <a:schemeClr val="bg1"/>
                </a:solidFill>
              </a:rPr>
              <a:t>Your </a:t>
            </a:r>
            <a:r>
              <a:rPr lang="de-DE" sz="1200" dirty="0" err="1" smtClean="0">
                <a:solidFill>
                  <a:schemeClr val="bg1"/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019925" y="200025"/>
            <a:ext cx="1223963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1216025" y="2133600"/>
          <a:ext cx="6038850" cy="2403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289732"/>
                <a:gridCol w="723218"/>
                <a:gridCol w="1006475"/>
                <a:gridCol w="1006475"/>
              </a:tblGrid>
              <a:tr h="426656">
                <a:tc>
                  <a:txBody>
                    <a:bodyPr/>
                    <a:lstStyle/>
                    <a:p>
                      <a:r>
                        <a:rPr lang="de-DE" sz="1100" smtClean="0"/>
                        <a:t>Username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MobileNumber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Email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IsAdmin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IsHero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IsSupporter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TobiasStein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062529998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JuliaWeber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julia33@web.de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MoritzTheile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Hubi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</a:tr>
            </a:tbl>
          </a:graphicData>
        </a:graphic>
      </p:graphicFrame>
      <p:sp>
        <p:nvSpPr>
          <p:cNvPr id="16" name="Pfeil nach rechts 15"/>
          <p:cNvSpPr/>
          <p:nvPr/>
        </p:nvSpPr>
        <p:spPr>
          <a:xfrm rot="2113929" flipH="1">
            <a:off x="1700213" y="2895600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3635375" y="1535113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6408738" y="442913"/>
            <a:ext cx="827087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Details      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Hero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3708400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18" name="Textfeld 7"/>
          <p:cNvSpPr txBox="1">
            <a:spLocks noChangeArrowheads="1"/>
          </p:cNvSpPr>
          <p:nvPr/>
        </p:nvSpPr>
        <p:spPr bwMode="auto">
          <a:xfrm>
            <a:off x="2640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3703638" y="2566988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2636838" y="2544763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MobileNr: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3709988" y="2916238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2632075" y="2908300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Email: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5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80" t="52798" r="-21815" b="-4286"/>
          <a:stretch>
            <a:fillRect/>
          </a:stretch>
        </p:blipFill>
        <p:spPr bwMode="auto">
          <a:xfrm>
            <a:off x="3575050" y="1484313"/>
            <a:ext cx="331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2632075" y="1465263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Admin: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706813" y="3273425"/>
            <a:ext cx="504825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de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2627313" y="326548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Sprache: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Gleichschenkliges Dreieck 1"/>
          <p:cNvSpPr/>
          <p:nvPr/>
        </p:nvSpPr>
        <p:spPr>
          <a:xfrm rot="10800000">
            <a:off x="4021138" y="3373438"/>
            <a:ext cx="107950" cy="6508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29"/>
          <p:cNvSpPr txBox="1">
            <a:spLocks noChangeArrowheads="1"/>
          </p:cNvSpPr>
          <p:nvPr/>
        </p:nvSpPr>
        <p:spPr bwMode="auto">
          <a:xfrm flipH="1">
            <a:off x="794262" y="1579439"/>
            <a:ext cx="280831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 a few invitations you can generate an enormous amount of money. And the best thing is, that you can visually see how your invitation spreads.</a:t>
            </a:r>
            <a:r>
              <a:rPr lang="de-CH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might look like this:</a:t>
            </a:r>
            <a:endParaRPr lang="de-DE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98418" y="1059477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How it works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573433" y="3600811"/>
            <a:ext cx="3206479" cy="2492485"/>
            <a:chOff x="573433" y="3600811"/>
            <a:chExt cx="3206479" cy="2492485"/>
          </a:xfrm>
        </p:grpSpPr>
        <p:pic>
          <p:nvPicPr>
            <p:cNvPr id="9218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7505" y="4026278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Gekrümmte Verbindung 10"/>
            <p:cNvCxnSpPr>
              <a:stCxn id="30" idx="2"/>
              <a:endCxn id="34" idx="0"/>
            </p:cNvCxnSpPr>
            <p:nvPr/>
          </p:nvCxnSpPr>
          <p:spPr>
            <a:xfrm rot="5400000">
              <a:off x="865597" y="4206380"/>
              <a:ext cx="435740" cy="745634"/>
            </a:xfrm>
            <a:prstGeom prst="curvedConnector3">
              <a:avLst/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/>
          </p:nvSpPr>
          <p:spPr>
            <a:xfrm>
              <a:off x="1322711" y="3864695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1259632" y="4199744"/>
              <a:ext cx="393304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Adam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32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63" y="4958650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Gekrümmte Verbindung 32"/>
            <p:cNvCxnSpPr>
              <a:endCxn id="53" idx="0"/>
            </p:cNvCxnSpPr>
            <p:nvPr/>
          </p:nvCxnSpPr>
          <p:spPr>
            <a:xfrm rot="5400000">
              <a:off x="516766" y="5348339"/>
              <a:ext cx="385031" cy="2737"/>
            </a:xfrm>
            <a:prstGeom prst="curvedConnector3">
              <a:avLst/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605369" y="4797067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37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961" y="4958650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feld 37"/>
            <p:cNvSpPr txBox="1"/>
            <p:nvPr/>
          </p:nvSpPr>
          <p:spPr>
            <a:xfrm>
              <a:off x="1282167" y="4797067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40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816" y="4958650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feld 40"/>
            <p:cNvSpPr txBox="1"/>
            <p:nvPr/>
          </p:nvSpPr>
          <p:spPr>
            <a:xfrm>
              <a:off x="2128022" y="4797067"/>
              <a:ext cx="27949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10€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43" name="Gekrümmte Verbindung 42"/>
            <p:cNvCxnSpPr>
              <a:stCxn id="30" idx="2"/>
              <a:endCxn id="38" idx="0"/>
            </p:cNvCxnSpPr>
            <p:nvPr/>
          </p:nvCxnSpPr>
          <p:spPr>
            <a:xfrm rot="5400000">
              <a:off x="1203996" y="4544779"/>
              <a:ext cx="435740" cy="68836"/>
            </a:xfrm>
            <a:prstGeom prst="curvedConnector3">
              <a:avLst/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krümmte Verbindung 45"/>
            <p:cNvCxnSpPr>
              <a:stCxn id="30" idx="2"/>
              <a:endCxn id="41" idx="0"/>
            </p:cNvCxnSpPr>
            <p:nvPr/>
          </p:nvCxnSpPr>
          <p:spPr>
            <a:xfrm rot="16200000" flipH="1">
              <a:off x="1644156" y="4173455"/>
              <a:ext cx="435740" cy="811484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425" y="5703806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feld 52"/>
            <p:cNvSpPr txBox="1"/>
            <p:nvPr/>
          </p:nvSpPr>
          <p:spPr>
            <a:xfrm>
              <a:off x="602631" y="5542223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5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4223" y="5703806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feld 55"/>
            <p:cNvSpPr txBox="1"/>
            <p:nvPr/>
          </p:nvSpPr>
          <p:spPr>
            <a:xfrm>
              <a:off x="1279429" y="5542223"/>
              <a:ext cx="27949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10€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8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1021" y="5703806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feld 58"/>
            <p:cNvSpPr txBox="1"/>
            <p:nvPr/>
          </p:nvSpPr>
          <p:spPr>
            <a:xfrm>
              <a:off x="1956227" y="5542223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1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236" y="5696382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feld 61"/>
            <p:cNvSpPr txBox="1"/>
            <p:nvPr/>
          </p:nvSpPr>
          <p:spPr>
            <a:xfrm>
              <a:off x="918442" y="5534799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4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034" y="5696382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feld 64"/>
            <p:cNvSpPr txBox="1"/>
            <p:nvPr/>
          </p:nvSpPr>
          <p:spPr>
            <a:xfrm>
              <a:off x="1595240" y="5534799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7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832" y="5696382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feld 67"/>
            <p:cNvSpPr txBox="1"/>
            <p:nvPr/>
          </p:nvSpPr>
          <p:spPr>
            <a:xfrm>
              <a:off x="2195736" y="5534799"/>
              <a:ext cx="348420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100€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71" name="Gekrümmte Verbindung 70"/>
            <p:cNvCxnSpPr>
              <a:endCxn id="62" idx="0"/>
            </p:cNvCxnSpPr>
            <p:nvPr/>
          </p:nvCxnSpPr>
          <p:spPr>
            <a:xfrm rot="5400000">
              <a:off x="976409" y="5118708"/>
              <a:ext cx="463405" cy="368776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krümmte Verbindung 73"/>
            <p:cNvCxnSpPr>
              <a:stCxn id="37" idx="2"/>
              <a:endCxn id="56" idx="0"/>
            </p:cNvCxnSpPr>
            <p:nvPr/>
          </p:nvCxnSpPr>
          <p:spPr>
            <a:xfrm rot="16200000" flipH="1">
              <a:off x="1202013" y="5325061"/>
              <a:ext cx="402598" cy="31726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krümmte Verbindung 76"/>
            <p:cNvCxnSpPr>
              <a:stCxn id="37" idx="2"/>
              <a:endCxn id="65" idx="0"/>
            </p:cNvCxnSpPr>
            <p:nvPr/>
          </p:nvCxnSpPr>
          <p:spPr>
            <a:xfrm rot="16200000" flipH="1">
              <a:off x="1346398" y="5180676"/>
              <a:ext cx="395174" cy="313072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krümmte Verbindung 80"/>
            <p:cNvCxnSpPr>
              <a:stCxn id="40" idx="2"/>
              <a:endCxn id="68" idx="0"/>
            </p:cNvCxnSpPr>
            <p:nvPr/>
          </p:nvCxnSpPr>
          <p:spPr>
            <a:xfrm rot="16200000" flipH="1">
              <a:off x="2104038" y="5268891"/>
              <a:ext cx="395174" cy="136642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krümmte Verbindung 83"/>
            <p:cNvCxnSpPr>
              <a:stCxn id="40" idx="2"/>
              <a:endCxn id="59" idx="0"/>
            </p:cNvCxnSpPr>
            <p:nvPr/>
          </p:nvCxnSpPr>
          <p:spPr>
            <a:xfrm rot="5400000">
              <a:off x="1946107" y="5255026"/>
              <a:ext cx="402598" cy="171796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3689" y="4043845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8" name="Gekrümmte Verbindung 87"/>
            <p:cNvCxnSpPr>
              <a:stCxn id="90" idx="2"/>
              <a:endCxn id="92" idx="0"/>
            </p:cNvCxnSpPr>
            <p:nvPr/>
          </p:nvCxnSpPr>
          <p:spPr>
            <a:xfrm rot="5400000">
              <a:off x="2711172" y="4478259"/>
              <a:ext cx="435740" cy="237011"/>
            </a:xfrm>
            <a:prstGeom prst="curvedConnector3">
              <a:avLst/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feld 88"/>
            <p:cNvSpPr txBox="1"/>
            <p:nvPr/>
          </p:nvSpPr>
          <p:spPr>
            <a:xfrm>
              <a:off x="2922049" y="3882262"/>
              <a:ext cx="27949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15€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2915816" y="4217311"/>
              <a:ext cx="2634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Eva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91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0049" y="4976217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Textfeld 91"/>
            <p:cNvSpPr txBox="1"/>
            <p:nvPr/>
          </p:nvSpPr>
          <p:spPr>
            <a:xfrm>
              <a:off x="2705255" y="4814634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94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5360" y="4976217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feld 94"/>
            <p:cNvSpPr txBox="1"/>
            <p:nvPr/>
          </p:nvSpPr>
          <p:spPr>
            <a:xfrm>
              <a:off x="3160566" y="4814634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97" name="Gekrümmte Verbindung 96"/>
            <p:cNvCxnSpPr>
              <a:stCxn id="90" idx="2"/>
              <a:endCxn id="95" idx="0"/>
            </p:cNvCxnSpPr>
            <p:nvPr/>
          </p:nvCxnSpPr>
          <p:spPr>
            <a:xfrm rot="16200000" flipH="1">
              <a:off x="2938827" y="4487614"/>
              <a:ext cx="435740" cy="218300"/>
            </a:xfrm>
            <a:prstGeom prst="curvedConnector3">
              <a:avLst/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8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5135" y="5703806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Textfeld 98"/>
            <p:cNvSpPr txBox="1"/>
            <p:nvPr/>
          </p:nvSpPr>
          <p:spPr>
            <a:xfrm>
              <a:off x="2780341" y="5542223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01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0946" y="5696382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Textfeld 101"/>
            <p:cNvSpPr txBox="1"/>
            <p:nvPr/>
          </p:nvSpPr>
          <p:spPr>
            <a:xfrm>
              <a:off x="3096152" y="5534799"/>
              <a:ext cx="27949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10€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04" name="Gekrümmte Verbindung 103"/>
            <p:cNvCxnSpPr>
              <a:stCxn id="94" idx="2"/>
              <a:endCxn id="102" idx="0"/>
            </p:cNvCxnSpPr>
            <p:nvPr/>
          </p:nvCxnSpPr>
          <p:spPr>
            <a:xfrm rot="5400000">
              <a:off x="3062070" y="5331020"/>
              <a:ext cx="377607" cy="29950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krümmte Verbindung 104"/>
            <p:cNvCxnSpPr>
              <a:stCxn id="94" idx="2"/>
              <a:endCxn id="99" idx="0"/>
            </p:cNvCxnSpPr>
            <p:nvPr/>
          </p:nvCxnSpPr>
          <p:spPr>
            <a:xfrm rot="5400000">
              <a:off x="2883220" y="5159594"/>
              <a:ext cx="385031" cy="380226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6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215" y="5703806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Textfeld 106"/>
            <p:cNvSpPr txBox="1"/>
            <p:nvPr/>
          </p:nvSpPr>
          <p:spPr>
            <a:xfrm>
              <a:off x="3500421" y="5542223"/>
              <a:ext cx="27949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20€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13" name="Gekrümmte Verbindung 112"/>
            <p:cNvCxnSpPr>
              <a:stCxn id="94" idx="2"/>
              <a:endCxn id="107" idx="0"/>
            </p:cNvCxnSpPr>
            <p:nvPr/>
          </p:nvCxnSpPr>
          <p:spPr>
            <a:xfrm rot="16200000" flipH="1">
              <a:off x="3260492" y="5162547"/>
              <a:ext cx="385031" cy="374319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/>
          </p:nvSpPr>
          <p:spPr>
            <a:xfrm>
              <a:off x="573433" y="578189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9" name="Textfeld 138"/>
            <p:cNvSpPr txBox="1"/>
            <p:nvPr/>
          </p:nvSpPr>
          <p:spPr>
            <a:xfrm>
              <a:off x="1249904" y="578551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0" name="Textfeld 139"/>
            <p:cNvSpPr txBox="1"/>
            <p:nvPr/>
          </p:nvSpPr>
          <p:spPr>
            <a:xfrm>
              <a:off x="1561262" y="578551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1" name="Textfeld 140"/>
            <p:cNvSpPr txBox="1"/>
            <p:nvPr/>
          </p:nvSpPr>
          <p:spPr>
            <a:xfrm>
              <a:off x="2745416" y="578551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2" name="Textfeld 141"/>
            <p:cNvSpPr txBox="1"/>
            <p:nvPr/>
          </p:nvSpPr>
          <p:spPr>
            <a:xfrm>
              <a:off x="3062632" y="578551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3465496" y="578189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44" name="Gekrümmte Verbindung 143"/>
            <p:cNvCxnSpPr>
              <a:endCxn id="23" idx="0"/>
            </p:cNvCxnSpPr>
            <p:nvPr/>
          </p:nvCxnSpPr>
          <p:spPr>
            <a:xfrm rot="5400000">
              <a:off x="1679823" y="3348981"/>
              <a:ext cx="263883" cy="767544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krümmte Verbindung 146"/>
            <p:cNvCxnSpPr>
              <a:endCxn id="89" idx="0"/>
            </p:cNvCxnSpPr>
            <p:nvPr/>
          </p:nvCxnSpPr>
          <p:spPr>
            <a:xfrm rot="16200000" flipH="1">
              <a:off x="2487940" y="3308407"/>
              <a:ext cx="281450" cy="866259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8" y="2376466"/>
            <a:ext cx="28003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 descr="Bildergebnis für user with mobi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Wolkenförmige Legende 69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Oh,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‘ s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interesting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I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invite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friends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much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spend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all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together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Let‘s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3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"/>
          <p:cNvSpPr txBox="1">
            <a:spLocks noChangeArrowheads="1"/>
          </p:cNvSpPr>
          <p:nvPr/>
        </p:nvSpPr>
        <p:spPr bwMode="auto">
          <a:xfrm>
            <a:off x="193675" y="-58738"/>
            <a:ext cx="24336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2987675" y="1989138"/>
            <a:ext cx="2801938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Make TobiasStein a Hero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Gerade Verbindung 37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4776788" y="685800"/>
            <a:ext cx="1103312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0" name="Textfeld 7"/>
          <p:cNvSpPr txBox="1">
            <a:spLocks noChangeArrowheads="1"/>
          </p:cNvSpPr>
          <p:nvPr/>
        </p:nvSpPr>
        <p:spPr bwMode="auto">
          <a:xfrm>
            <a:off x="4356100" y="647700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AdminSettings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2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66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4711700" y="1462088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80" t="52798" r="-21815" b="-4286"/>
          <a:stretch>
            <a:fillRect/>
          </a:stretch>
        </p:blipFill>
        <p:spPr bwMode="auto">
          <a:xfrm>
            <a:off x="4651375" y="1411288"/>
            <a:ext cx="331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3708400" y="139223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enabled: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708400" y="3795713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2640013" y="377348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Website: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3708400" y="476567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Save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3703638" y="41592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1" name="Textfeld 7"/>
          <p:cNvSpPr txBox="1">
            <a:spLocks noChangeArrowheads="1"/>
          </p:cNvSpPr>
          <p:nvPr/>
        </p:nvSpPr>
        <p:spPr bwMode="auto">
          <a:xfrm>
            <a:off x="2636838" y="41370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Mission: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3690938" y="289242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5724525" y="2901950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Upload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7"/>
          <p:cNvSpPr txBox="1">
            <a:spLocks noChangeArrowheads="1"/>
          </p:cNvSpPr>
          <p:nvPr/>
        </p:nvSpPr>
        <p:spPr bwMode="auto">
          <a:xfrm>
            <a:off x="2627313" y="289718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Picture: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6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4029075" y="1668463"/>
            <a:ext cx="1042988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Gerade Verbindung 37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191250" y="685800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0" name="Textfeld 7"/>
          <p:cNvSpPr txBox="1">
            <a:spLocks noChangeArrowheads="1"/>
          </p:cNvSpPr>
          <p:nvPr/>
        </p:nvSpPr>
        <p:spPr bwMode="auto">
          <a:xfrm>
            <a:off x="4356100" y="647700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AdminSettings                 </a:t>
            </a:r>
            <a:r>
              <a:rPr lang="de-DE" sz="1200" smtClean="0">
                <a:solidFill>
                  <a:schemeClr val="bg1"/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2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"/>
          <p:cNvSpPr txBox="1">
            <a:spLocks noChangeArrowheads="1"/>
          </p:cNvSpPr>
          <p:nvPr/>
        </p:nvSpPr>
        <p:spPr bwMode="auto">
          <a:xfrm>
            <a:off x="193675" y="-58738"/>
            <a:ext cx="24336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7235825" y="685800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3635375" y="647700"/>
            <a:ext cx="550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AdminSettings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Details    </a:t>
            </a:r>
            <a:r>
              <a:rPr lang="de-DE" sz="1200" smtClean="0">
                <a:solidFill>
                  <a:schemeClr val="bg1"/>
                </a:solidFill>
              </a:rPr>
              <a:t>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Messages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 rechteckige Legende 39"/>
          <p:cNvSpPr/>
          <p:nvPr/>
        </p:nvSpPr>
        <p:spPr>
          <a:xfrm>
            <a:off x="3276600" y="27844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3306763" y="3513138"/>
            <a:ext cx="2849562" cy="617537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02.04.2013::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Abgerundete rechteckige Legende 42"/>
          <p:cNvSpPr/>
          <p:nvPr/>
        </p:nvSpPr>
        <p:spPr>
          <a:xfrm>
            <a:off x="3336925" y="4241800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Abgerundete rechteckige Legende 43"/>
          <p:cNvSpPr/>
          <p:nvPr/>
        </p:nvSpPr>
        <p:spPr>
          <a:xfrm>
            <a:off x="3368675" y="4972050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</a:p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4019550" y="198913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add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Abgerundetes Rechteck 45"/>
          <p:cNvSpPr/>
          <p:nvPr/>
        </p:nvSpPr>
        <p:spPr>
          <a:xfrm>
            <a:off x="2849563" y="1636713"/>
            <a:ext cx="3306762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7" name="Textfeld 7"/>
          <p:cNvSpPr txBox="1">
            <a:spLocks noChangeArrowheads="1"/>
          </p:cNvSpPr>
          <p:nvPr/>
        </p:nvSpPr>
        <p:spPr bwMode="auto">
          <a:xfrm>
            <a:off x="3741738" y="1306513"/>
            <a:ext cx="16557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Message:</a:t>
            </a:r>
            <a:endParaRPr lang="de-CH" sz="8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feld 7"/>
          <p:cNvSpPr txBox="1">
            <a:spLocks noChangeArrowheads="1"/>
          </p:cNvSpPr>
          <p:nvPr/>
        </p:nvSpPr>
        <p:spPr bwMode="auto">
          <a:xfrm>
            <a:off x="3741738" y="2447925"/>
            <a:ext cx="16557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History:</a:t>
            </a:r>
            <a:endParaRPr lang="de-CH" sz="8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"/>
          <p:cNvSpPr txBox="1">
            <a:spLocks noChangeArrowheads="1"/>
          </p:cNvSpPr>
          <p:nvPr/>
        </p:nvSpPr>
        <p:spPr bwMode="auto">
          <a:xfrm>
            <a:off x="193675" y="-58738"/>
            <a:ext cx="24336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8172450" y="685800"/>
            <a:ext cx="963613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3851275" y="647700"/>
            <a:ext cx="52847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AdminSettings             Details    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</a:t>
            </a:r>
            <a:r>
              <a:rPr lang="de-DE" sz="1200" smtClean="0">
                <a:solidFill>
                  <a:schemeClr val="bg1"/>
                </a:solidFill>
              </a:rPr>
              <a:t>Transactions</a:t>
            </a:r>
            <a:endParaRPr lang="de-CH" sz="1200" smtClean="0">
              <a:solidFill>
                <a:schemeClr val="bg1"/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1524000" y="1397000"/>
          <a:ext cx="6096000" cy="29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Day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Remark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Category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Source/Target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Amount</a:t>
                      </a:r>
                      <a:endParaRPr lang="de-CH" sz="10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Balance</a:t>
                      </a:r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DONATION</a:t>
                      </a:r>
                      <a:endParaRPr lang="de-CH" sz="10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User:Hubi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+24,00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PAYOUT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HeroesAccount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-2968,90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</a:tbl>
          </a:graphicData>
        </a:graphic>
      </p:graphicFrame>
      <p:sp>
        <p:nvSpPr>
          <p:cNvPr id="18" name="Rechteck 17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9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1748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1751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175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Pfeil nach rechts 17"/>
          <p:cNvSpPr/>
          <p:nvPr/>
        </p:nvSpPr>
        <p:spPr>
          <a:xfrm rot="2113929" flipH="1">
            <a:off x="8685213" y="241300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21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2773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2777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279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40100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729038" y="507682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OK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3819525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FranzF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2767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824288" y="2698750"/>
            <a:ext cx="1900237" cy="29845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*******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2771775" y="2698750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feld 108"/>
          <p:cNvSpPr txBox="1">
            <a:spLocks noChangeArrowheads="1"/>
          </p:cNvSpPr>
          <p:nvPr/>
        </p:nvSpPr>
        <p:spPr bwMode="auto">
          <a:xfrm flipH="1">
            <a:off x="3719513" y="2982913"/>
            <a:ext cx="1284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u="sng" smtClean="0">
                <a:solidFill>
                  <a:schemeClr val="bg1">
                    <a:lumMod val="65000"/>
                  </a:schemeClr>
                </a:solidFill>
              </a:rPr>
              <a:t>Forgot password?</a:t>
            </a:r>
            <a:endParaRPr lang="de-CH" sz="900" u="sng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feld 108"/>
          <p:cNvSpPr txBox="1">
            <a:spLocks noChangeArrowheads="1"/>
          </p:cNvSpPr>
          <p:nvPr/>
        </p:nvSpPr>
        <p:spPr bwMode="auto">
          <a:xfrm flipH="1">
            <a:off x="3719513" y="2444750"/>
            <a:ext cx="12842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u="sng" smtClean="0">
                <a:solidFill>
                  <a:schemeClr val="bg1">
                    <a:lumMod val="65000"/>
                  </a:schemeClr>
                </a:solidFill>
              </a:rPr>
              <a:t>Forgot username?</a:t>
            </a:r>
            <a:endParaRPr lang="de-CH" sz="900" u="sng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feld 108"/>
          <p:cNvSpPr txBox="1">
            <a:spLocks noChangeArrowheads="1"/>
          </p:cNvSpPr>
          <p:nvPr/>
        </p:nvSpPr>
        <p:spPr bwMode="auto">
          <a:xfrm flipH="1">
            <a:off x="3851275" y="4464050"/>
            <a:ext cx="20050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u="sng" smtClean="0">
                <a:solidFill>
                  <a:schemeClr val="bg1">
                    <a:lumMod val="65000"/>
                  </a:schemeClr>
                </a:solidFill>
              </a:rPr>
              <a:t>Create new Account</a:t>
            </a:r>
            <a:endParaRPr lang="de-CH" sz="1100" u="sng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27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3624263" y="3611563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feld 7"/>
          <p:cNvSpPr txBox="1">
            <a:spLocks noChangeArrowheads="1"/>
          </p:cNvSpPr>
          <p:nvPr/>
        </p:nvSpPr>
        <p:spPr bwMode="auto">
          <a:xfrm>
            <a:off x="3822700" y="3598863"/>
            <a:ext cx="19732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Remember Login</a:t>
            </a:r>
            <a:endParaRPr lang="de-CH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4883150" y="3592513"/>
            <a:ext cx="1419225" cy="684212"/>
          </a:xfrm>
          <a:prstGeom prst="roundRect">
            <a:avLst>
              <a:gd name="adj" fmla="val 907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/>
          <a:p>
            <a:pPr>
              <a:defRPr/>
            </a:pP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With this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browser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you will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be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logged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in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automatically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if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checked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.</a:t>
            </a:r>
            <a:endParaRPr lang="de-CH" sz="9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pic>
        <p:nvPicPr>
          <p:cNvPr id="32795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25" y="3624263"/>
            <a:ext cx="920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Pfeil nach rechts 35"/>
          <p:cNvSpPr/>
          <p:nvPr/>
        </p:nvSpPr>
        <p:spPr>
          <a:xfrm rot="2113929" flipH="1">
            <a:off x="4576763" y="2727325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797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801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381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326188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Retrieve Username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203575" y="4621213"/>
            <a:ext cx="245110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 Username 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3962400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2767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Email: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3962400" y="2852738"/>
            <a:ext cx="1081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AND/OR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962400" y="343217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2767013" y="3409950"/>
            <a:ext cx="12287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Mobile: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3814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3" y="3424238"/>
            <a:ext cx="93662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5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205038"/>
            <a:ext cx="920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4821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4825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483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326188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Reset Password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203575" y="4621213"/>
            <a:ext cx="245110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Reset Password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feld 7"/>
          <p:cNvSpPr txBox="1">
            <a:spLocks noChangeArrowheads="1"/>
          </p:cNvSpPr>
          <p:nvPr/>
        </p:nvSpPr>
        <p:spPr bwMode="auto">
          <a:xfrm>
            <a:off x="2767013" y="2833688"/>
            <a:ext cx="31734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link 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resetting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send via email. Click on it to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4106863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FranzF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1" name="Textfeld 7"/>
          <p:cNvSpPr txBox="1">
            <a:spLocks noChangeArrowheads="1"/>
          </p:cNvSpPr>
          <p:nvPr/>
        </p:nvSpPr>
        <p:spPr bwMode="auto">
          <a:xfrm>
            <a:off x="3054350" y="2181225"/>
            <a:ext cx="1081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5845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5849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586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326188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Retrieve Username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417888" y="4286250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 Login  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3962400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2767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Email: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3962400" y="2852738"/>
            <a:ext cx="1081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AND/OR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962400" y="343217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2767013" y="3409950"/>
            <a:ext cx="12287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Mobile: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3779838" y="3392488"/>
            <a:ext cx="1419225" cy="828675"/>
          </a:xfrm>
          <a:prstGeom prst="roundRect">
            <a:avLst>
              <a:gd name="adj" fmla="val 907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/>
          <a:p>
            <a:pPr>
              <a:defRPr/>
            </a:pP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SupeYou will send the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username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associated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with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this mobile.</a:t>
            </a:r>
            <a:endParaRPr lang="de-CH" sz="9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pic>
        <p:nvPicPr>
          <p:cNvPr id="35863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3" y="3424238"/>
            <a:ext cx="93662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s Rechteck 43"/>
          <p:cNvSpPr/>
          <p:nvPr/>
        </p:nvSpPr>
        <p:spPr>
          <a:xfrm>
            <a:off x="3635375" y="2205038"/>
            <a:ext cx="1420813" cy="684212"/>
          </a:xfrm>
          <a:prstGeom prst="roundRect">
            <a:avLst>
              <a:gd name="adj" fmla="val 907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/>
          <a:p>
            <a:pPr>
              <a:defRPr/>
            </a:pP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SupeYou will send the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username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associated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with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this email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address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.</a:t>
            </a:r>
            <a:endParaRPr lang="de-CH" sz="9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pic>
        <p:nvPicPr>
          <p:cNvPr id="35865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50" y="2236788"/>
            <a:ext cx="93663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398418" y="5645342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How it works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43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Abgerundetes Rechteck 43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45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ruppieren 45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47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Gerade Verbindung 49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hteck 50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3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hteck 53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Pfeil nach rechts 21"/>
          <p:cNvSpPr/>
          <p:nvPr/>
        </p:nvSpPr>
        <p:spPr>
          <a:xfrm rot="20544429" flipH="1">
            <a:off x="3315680" y="4751649"/>
            <a:ext cx="1365475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5" name="Picture 2" descr="Bildergebnis für user with mobi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Wolkenförmige Legende 25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I‘ll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invite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someone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I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want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donate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9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Use Cases of System</a:t>
            </a:r>
            <a:endParaRPr lang="de-CH" altLang="de-DE" dirty="0" smtClean="0"/>
          </a:p>
        </p:txBody>
      </p:sp>
      <p:sp>
        <p:nvSpPr>
          <p:cNvPr id="368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err="1" smtClean="0"/>
              <a:t>Inform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Supporter</a:t>
            </a:r>
            <a:r>
              <a:rPr lang="de-DE" altLang="de-DE" dirty="0" smtClean="0"/>
              <a:t> of </a:t>
            </a:r>
            <a:r>
              <a:rPr lang="de-DE" altLang="de-DE" dirty="0" err="1" smtClean="0"/>
              <a:t>new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Supsupporter</a:t>
            </a:r>
            <a:endParaRPr lang="de-DE" altLang="de-DE" dirty="0" smtClean="0"/>
          </a:p>
          <a:p>
            <a:r>
              <a:rPr lang="de-DE" altLang="de-DE" dirty="0" err="1" smtClean="0"/>
              <a:t>Receive</a:t>
            </a:r>
            <a:r>
              <a:rPr lang="de-DE" altLang="de-DE" dirty="0" smtClean="0"/>
              <a:t> Money per </a:t>
            </a:r>
            <a:r>
              <a:rPr lang="de-DE" altLang="de-DE" dirty="0" err="1" smtClean="0"/>
              <a:t>Supporter</a:t>
            </a:r>
            <a:endParaRPr lang="de-DE" altLang="de-DE" dirty="0" smtClean="0"/>
          </a:p>
          <a:p>
            <a:r>
              <a:rPr lang="de-DE" altLang="de-DE" dirty="0" err="1" smtClean="0"/>
              <a:t>Calculate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balance</a:t>
            </a:r>
            <a:r>
              <a:rPr lang="de-DE" altLang="de-DE" dirty="0" smtClean="0"/>
              <a:t> of </a:t>
            </a:r>
            <a:r>
              <a:rPr lang="de-DE" altLang="de-DE" dirty="0" err="1" smtClean="0"/>
              <a:t>Supporters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account</a:t>
            </a:r>
            <a:endParaRPr lang="de-DE" altLang="de-DE" dirty="0" smtClean="0"/>
          </a:p>
          <a:p>
            <a:r>
              <a:rPr lang="de-DE" altLang="de-DE" dirty="0" smtClean="0"/>
              <a:t>Pay out </a:t>
            </a:r>
            <a:r>
              <a:rPr lang="de-DE" altLang="de-DE" dirty="0" err="1" smtClean="0"/>
              <a:t>Supporter</a:t>
            </a:r>
            <a:endParaRPr lang="de-DE" altLang="de-DE" dirty="0" smtClean="0"/>
          </a:p>
          <a:p>
            <a:endParaRPr lang="de-DE" altLang="de-DE" dirty="0" smtClean="0"/>
          </a:p>
          <a:p>
            <a:endParaRPr lang="de-DE" altLang="de-DE" dirty="0" smtClean="0"/>
          </a:p>
          <a:p>
            <a:endParaRPr lang="de-DE" altLang="de-DE" dirty="0" smtClean="0"/>
          </a:p>
          <a:p>
            <a:endParaRPr lang="de-CH" alt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Use Cases of Admin</a:t>
            </a:r>
            <a:endParaRPr lang="de-CH" altLang="de-DE" dirty="0" smtClean="0"/>
          </a:p>
        </p:txBody>
      </p:sp>
      <p:sp>
        <p:nvSpPr>
          <p:cNvPr id="37891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Monitor </a:t>
            </a:r>
            <a:r>
              <a:rPr lang="de-DE" altLang="de-DE" dirty="0" err="1" smtClean="0"/>
              <a:t>growth</a:t>
            </a:r>
            <a:endParaRPr lang="de-DE" altLang="de-DE" dirty="0" smtClean="0"/>
          </a:p>
          <a:p>
            <a:r>
              <a:rPr lang="de-DE" altLang="de-DE" dirty="0" smtClean="0"/>
              <a:t>Control </a:t>
            </a:r>
            <a:r>
              <a:rPr lang="de-DE" altLang="de-DE" dirty="0" err="1" smtClean="0"/>
              <a:t>growth</a:t>
            </a:r>
            <a:endParaRPr lang="de-DE" altLang="de-DE" dirty="0" smtClean="0"/>
          </a:p>
          <a:p>
            <a:r>
              <a:rPr lang="de-DE" altLang="de-DE" dirty="0" smtClean="0"/>
              <a:t>Send </a:t>
            </a:r>
            <a:r>
              <a:rPr lang="de-DE" altLang="de-DE" dirty="0" err="1" smtClean="0"/>
              <a:t>information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messages</a:t>
            </a:r>
            <a:r>
              <a:rPr lang="de-DE" altLang="de-DE" dirty="0" smtClean="0"/>
              <a:t> to </a:t>
            </a:r>
            <a:r>
              <a:rPr lang="de-DE" altLang="de-DE" dirty="0" err="1" smtClean="0"/>
              <a:t>user</a:t>
            </a:r>
            <a:endParaRPr lang="de-DE" altLang="de-DE" dirty="0" smtClean="0"/>
          </a:p>
          <a:p>
            <a:pPr lvl="1"/>
            <a:r>
              <a:rPr lang="de-DE" altLang="de-DE" dirty="0" smtClean="0"/>
              <a:t>Select </a:t>
            </a:r>
            <a:r>
              <a:rPr lang="de-DE" altLang="de-DE" dirty="0" err="1" smtClean="0"/>
              <a:t>user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subtree</a:t>
            </a:r>
            <a:r>
              <a:rPr lang="de-DE" altLang="de-DE" dirty="0" smtClean="0"/>
              <a:t>)</a:t>
            </a:r>
          </a:p>
          <a:p>
            <a:endParaRPr lang="de-DE" altLang="de-DE" dirty="0" smtClean="0"/>
          </a:p>
          <a:p>
            <a:endParaRPr lang="de-DE" altLang="de-DE" dirty="0" smtClean="0"/>
          </a:p>
          <a:p>
            <a:endParaRPr lang="de-CH" altLang="de-DE" dirty="0" smtClean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Use Cases of </a:t>
            </a:r>
            <a:r>
              <a:rPr lang="de-DE" altLang="de-DE" dirty="0" err="1" smtClean="0"/>
              <a:t>Supporter</a:t>
            </a:r>
            <a:endParaRPr lang="de-CH" altLang="de-DE" dirty="0" smtClean="0"/>
          </a:p>
        </p:txBody>
      </p:sp>
      <p:sp>
        <p:nvSpPr>
          <p:cNvPr id="38915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r>
              <a:rPr lang="de-DE" altLang="de-DE" sz="1800" dirty="0" smtClean="0"/>
              <a:t>Read invitation</a:t>
            </a:r>
          </a:p>
          <a:p>
            <a:r>
              <a:rPr lang="de-DE" altLang="de-DE" sz="1800" dirty="0" smtClean="0"/>
              <a:t>Click on invitation link</a:t>
            </a:r>
          </a:p>
          <a:p>
            <a:r>
              <a:rPr lang="de-DE" altLang="de-DE" sz="1800" dirty="0" smtClean="0"/>
              <a:t>Read </a:t>
            </a:r>
            <a:r>
              <a:rPr lang="de-DE" altLang="de-DE" sz="1800" dirty="0" err="1" smtClean="0"/>
              <a:t>infos</a:t>
            </a:r>
            <a:endParaRPr lang="de-DE" altLang="de-DE" sz="1800" dirty="0" smtClean="0"/>
          </a:p>
          <a:p>
            <a:r>
              <a:rPr lang="de-DE" altLang="de-DE" sz="1800" dirty="0" smtClean="0"/>
              <a:t>Donate Money (Abo-Donation?)</a:t>
            </a:r>
          </a:p>
          <a:p>
            <a:r>
              <a:rPr lang="de-DE" altLang="de-DE" sz="1800" dirty="0" smtClean="0"/>
              <a:t>Invite </a:t>
            </a:r>
            <a:r>
              <a:rPr lang="de-DE" altLang="de-DE" sz="1800" dirty="0" err="1" smtClean="0"/>
              <a:t>Supporter</a:t>
            </a:r>
            <a:endParaRPr lang="de-DE" altLang="de-DE" sz="1800" dirty="0" smtClean="0"/>
          </a:p>
          <a:p>
            <a:r>
              <a:rPr lang="de-DE" altLang="de-DE" sz="1800" dirty="0" err="1" smtClean="0"/>
              <a:t>Ask</a:t>
            </a:r>
            <a:r>
              <a:rPr lang="de-DE" altLang="de-DE" sz="1800" dirty="0" smtClean="0"/>
              <a:t> for invitation </a:t>
            </a:r>
            <a:r>
              <a:rPr lang="de-DE" altLang="de-DE" sz="1800" dirty="0" err="1" smtClean="0"/>
              <a:t>status</a:t>
            </a:r>
            <a:r>
              <a:rPr lang="de-DE" altLang="de-DE" sz="1800" dirty="0" smtClean="0"/>
              <a:t> of </a:t>
            </a:r>
            <a:r>
              <a:rPr lang="de-DE" altLang="de-DE" sz="1800" dirty="0" err="1" smtClean="0"/>
              <a:t>invited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Supporter</a:t>
            </a:r>
            <a:endParaRPr lang="de-DE" altLang="de-DE" sz="1800" dirty="0" smtClean="0"/>
          </a:p>
          <a:p>
            <a:r>
              <a:rPr lang="de-DE" altLang="de-DE" sz="1800" dirty="0" smtClean="0"/>
              <a:t>Watch </a:t>
            </a:r>
            <a:r>
              <a:rPr lang="de-DE" altLang="de-DE" sz="1800" dirty="0" err="1" smtClean="0"/>
              <a:t>own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supporter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network</a:t>
            </a:r>
            <a:r>
              <a:rPr lang="de-DE" altLang="de-DE" sz="1800" dirty="0" smtClean="0"/>
              <a:t>.</a:t>
            </a:r>
          </a:p>
          <a:p>
            <a:endParaRPr lang="de-DE" altLang="de-DE" sz="1800" dirty="0" smtClean="0"/>
          </a:p>
          <a:p>
            <a:r>
              <a:rPr lang="de-DE" altLang="de-DE" sz="1800" dirty="0" err="1" smtClean="0"/>
              <a:t>Getting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informed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about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new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Supporter</a:t>
            </a:r>
            <a:endParaRPr lang="de-DE" altLang="de-DE" sz="1800" dirty="0" smtClean="0"/>
          </a:p>
          <a:p>
            <a:pPr lvl="1"/>
            <a:r>
              <a:rPr lang="de-DE" altLang="de-DE" sz="1600" dirty="0" err="1" smtClean="0"/>
              <a:t>Unsubscribe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from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updates</a:t>
            </a:r>
            <a:endParaRPr lang="de-DE" altLang="de-DE" sz="1600" dirty="0" smtClean="0"/>
          </a:p>
          <a:p>
            <a:r>
              <a:rPr lang="de-DE" altLang="de-DE" sz="1800" dirty="0" err="1" smtClean="0"/>
              <a:t>Step</a:t>
            </a:r>
            <a:r>
              <a:rPr lang="de-DE" altLang="de-DE" sz="1800" dirty="0" smtClean="0"/>
              <a:t> out of System</a:t>
            </a:r>
            <a:endParaRPr lang="de-CH" altLang="de-DE" sz="1800" dirty="0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5251450"/>
            <a:ext cx="10382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2754313" y="5275263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Gerade Verbindung 5"/>
          <p:cNvCxnSpPr/>
          <p:nvPr/>
        </p:nvCxnSpPr>
        <p:spPr>
          <a:xfrm>
            <a:off x="0" y="1889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0" y="4508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2" name="Textfeld 6"/>
          <p:cNvSpPr txBox="1">
            <a:spLocks noChangeArrowheads="1"/>
          </p:cNvSpPr>
          <p:nvPr/>
        </p:nvSpPr>
        <p:spPr bwMode="auto">
          <a:xfrm>
            <a:off x="468313" y="4648200"/>
            <a:ext cx="1863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Supported People</a:t>
            </a:r>
            <a:endParaRPr lang="de-CH" altLang="de-DE" sz="1800"/>
          </a:p>
        </p:txBody>
      </p:sp>
      <p:pic>
        <p:nvPicPr>
          <p:cNvPr id="399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5278438"/>
            <a:ext cx="1028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345113"/>
            <a:ext cx="10001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5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Some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peope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are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doing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good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things</a:t>
            </a:r>
            <a:r>
              <a:rPr lang="de-DE" altLang="de-DE" sz="1800" dirty="0"/>
              <a:t>. </a:t>
            </a:r>
            <a:r>
              <a:rPr lang="de-DE" altLang="de-DE" sz="1800" dirty="0" err="1"/>
              <a:t>They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deserve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get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supported</a:t>
            </a:r>
            <a:r>
              <a:rPr lang="de-DE" altLang="de-DE" sz="1800" dirty="0"/>
              <a:t>. This </a:t>
            </a:r>
            <a:r>
              <a:rPr lang="de-DE" altLang="de-DE" sz="1800" dirty="0" err="1"/>
              <a:t>site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helps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support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these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people</a:t>
            </a:r>
            <a:r>
              <a:rPr lang="de-DE" altLang="de-DE" sz="1800" dirty="0"/>
              <a:t> in a </a:t>
            </a:r>
            <a:r>
              <a:rPr lang="de-DE" altLang="de-DE" sz="1800" dirty="0" err="1"/>
              <a:t>very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effective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way</a:t>
            </a:r>
            <a:r>
              <a:rPr lang="de-DE" altLang="de-DE" sz="18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If you </a:t>
            </a:r>
            <a:r>
              <a:rPr lang="de-DE" altLang="de-DE" sz="1800" dirty="0" err="1"/>
              <a:t>want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be</a:t>
            </a:r>
            <a:r>
              <a:rPr lang="de-DE" altLang="de-DE" sz="1800" dirty="0"/>
              <a:t> a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you can and </a:t>
            </a:r>
            <a:r>
              <a:rPr lang="de-DE" altLang="de-DE" sz="1800" dirty="0" err="1"/>
              <a:t>should</a:t>
            </a:r>
            <a:r>
              <a:rPr lang="de-DE" altLang="de-DE" sz="1800" dirty="0"/>
              <a:t> do this by </a:t>
            </a:r>
            <a:r>
              <a:rPr lang="de-DE" altLang="de-DE" sz="1800" dirty="0" err="1"/>
              <a:t>donating</a:t>
            </a:r>
            <a:r>
              <a:rPr lang="de-DE" altLang="de-DE" sz="1800" dirty="0"/>
              <a:t> money.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The </a:t>
            </a:r>
            <a:r>
              <a:rPr lang="de-DE" altLang="de-DE" sz="1800" dirty="0" err="1"/>
              <a:t>unusual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part</a:t>
            </a:r>
            <a:r>
              <a:rPr lang="de-DE" altLang="de-DE" sz="1800" dirty="0"/>
              <a:t> is, </a:t>
            </a:r>
            <a:r>
              <a:rPr lang="de-DE" altLang="de-DE" sz="1800" dirty="0" err="1"/>
              <a:t>however</a:t>
            </a:r>
            <a:r>
              <a:rPr lang="de-DE" altLang="de-DE" sz="1800" dirty="0"/>
              <a:t>, that you also can </a:t>
            </a:r>
            <a:r>
              <a:rPr lang="de-DE" altLang="de-DE" sz="1800" dirty="0" err="1"/>
              <a:t>invite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who</a:t>
            </a:r>
            <a:r>
              <a:rPr lang="de-DE" altLang="de-DE" sz="1800" dirty="0"/>
              <a:t> can </a:t>
            </a:r>
            <a:r>
              <a:rPr lang="de-DE" altLang="de-DE" sz="1800" dirty="0" err="1"/>
              <a:t>invite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themselves</a:t>
            </a:r>
            <a:r>
              <a:rPr lang="de-DE" altLang="de-DE" sz="1800" dirty="0"/>
              <a:t> and so on and you will </a:t>
            </a:r>
            <a:r>
              <a:rPr lang="de-DE" altLang="de-DE" sz="1800" dirty="0" err="1"/>
              <a:t>get</a:t>
            </a:r>
            <a:r>
              <a:rPr lang="de-DE" altLang="de-DE" sz="1800" dirty="0"/>
              <a:t> 1% of the </a:t>
            </a:r>
            <a:r>
              <a:rPr lang="de-DE" altLang="de-DE" sz="1800" dirty="0" err="1"/>
              <a:t>collected</a:t>
            </a:r>
            <a:r>
              <a:rPr lang="de-DE" altLang="de-DE" sz="1800" dirty="0"/>
              <a:t> money. This 1% can </a:t>
            </a:r>
            <a:r>
              <a:rPr lang="de-DE" altLang="de-DE" sz="1800" dirty="0" err="1"/>
              <a:t>be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pretty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rewarding</a:t>
            </a:r>
            <a:r>
              <a:rPr lang="de-DE" altLang="de-DE" sz="1800" dirty="0"/>
              <a:t>… :-)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Yes, this is  a </a:t>
            </a:r>
            <a:r>
              <a:rPr lang="de-DE" altLang="de-DE" sz="1800" dirty="0" err="1"/>
              <a:t>full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grown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snowballsystem</a:t>
            </a:r>
            <a:r>
              <a:rPr lang="de-DE" altLang="de-DE" sz="1800" dirty="0"/>
              <a:t>, but in the end </a:t>
            </a:r>
            <a:r>
              <a:rPr lang="de-DE" altLang="de-DE" sz="1800" dirty="0" err="1"/>
              <a:t>everybody</a:t>
            </a:r>
            <a:r>
              <a:rPr lang="de-DE" altLang="de-DE" sz="1800" dirty="0"/>
              <a:t> is the </a:t>
            </a:r>
            <a:r>
              <a:rPr lang="de-DE" altLang="de-DE" sz="1800" dirty="0" err="1"/>
              <a:t>winner</a:t>
            </a:r>
            <a:r>
              <a:rPr lang="de-DE" altLang="de-DE" sz="1800" dirty="0"/>
              <a:t>!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All </a:t>
            </a:r>
            <a:r>
              <a:rPr lang="de-DE" altLang="de-DE" sz="1800" dirty="0" err="1"/>
              <a:t>donations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goes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supported</a:t>
            </a:r>
            <a:r>
              <a:rPr lang="de-DE" altLang="de-DE" sz="1800" dirty="0"/>
              <a:t> one and a </a:t>
            </a:r>
            <a:r>
              <a:rPr lang="de-DE" altLang="de-DE" sz="1800" dirty="0" err="1"/>
              <a:t>small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part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themselves</a:t>
            </a:r>
            <a:r>
              <a:rPr lang="de-DE" altLang="de-DE" sz="1800" dirty="0"/>
              <a:t>. This </a:t>
            </a:r>
            <a:r>
              <a:rPr lang="de-DE" altLang="de-DE" sz="1800" dirty="0" err="1"/>
              <a:t>site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doesn‘t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get</a:t>
            </a:r>
            <a:r>
              <a:rPr lang="de-DE" altLang="de-DE" sz="1800" dirty="0"/>
              <a:t> a </a:t>
            </a:r>
            <a:r>
              <a:rPr lang="de-DE" altLang="de-DE" sz="1800" dirty="0" err="1"/>
              <a:t>penny</a:t>
            </a:r>
            <a:r>
              <a:rPr lang="de-DE" altLang="de-DE" sz="1800" dirty="0"/>
              <a:t>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 dirty="0"/>
          </a:p>
        </p:txBody>
      </p:sp>
      <p:sp>
        <p:nvSpPr>
          <p:cNvPr id="39946" name="Textfeld 108"/>
          <p:cNvSpPr txBox="1">
            <a:spLocks noChangeArrowheads="1"/>
          </p:cNvSpPr>
          <p:nvPr/>
        </p:nvSpPr>
        <p:spPr bwMode="auto">
          <a:xfrm flipH="1">
            <a:off x="2181225" y="46815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 err="1">
                <a:solidFill>
                  <a:schemeClr val="tx2"/>
                </a:solidFill>
              </a:rPr>
              <a:t>apply</a:t>
            </a:r>
            <a:r>
              <a:rPr lang="de-DE" altLang="de-DE" sz="1400" u="sng" dirty="0">
                <a:solidFill>
                  <a:schemeClr val="tx2"/>
                </a:solidFill>
              </a:rPr>
              <a:t> for </a:t>
            </a:r>
            <a:r>
              <a:rPr lang="de-DE" altLang="de-DE" sz="1400" u="sng" dirty="0" err="1">
                <a:solidFill>
                  <a:schemeClr val="tx2"/>
                </a:solidFill>
              </a:rPr>
              <a:t>support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sp>
        <p:nvSpPr>
          <p:cNvPr id="39947" name="Textfeld 108"/>
          <p:cNvSpPr txBox="1">
            <a:spLocks noChangeArrowheads="1"/>
          </p:cNvSpPr>
          <p:nvPr/>
        </p:nvSpPr>
        <p:spPr bwMode="auto">
          <a:xfrm flipH="1">
            <a:off x="755650" y="6311900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>
                <a:solidFill>
                  <a:schemeClr val="tx2"/>
                </a:solidFill>
              </a:rPr>
              <a:t>more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sp>
        <p:nvSpPr>
          <p:cNvPr id="39948" name="Textfeld 108"/>
          <p:cNvSpPr txBox="1">
            <a:spLocks noChangeArrowheads="1"/>
          </p:cNvSpPr>
          <p:nvPr/>
        </p:nvSpPr>
        <p:spPr bwMode="auto">
          <a:xfrm flipH="1">
            <a:off x="755650" y="6502400"/>
            <a:ext cx="159226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>
                <a:solidFill>
                  <a:schemeClr val="tx2"/>
                </a:solidFill>
              </a:rPr>
              <a:t>donate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sp>
        <p:nvSpPr>
          <p:cNvPr id="39949" name="Textfeld 108"/>
          <p:cNvSpPr txBox="1">
            <a:spLocks noChangeArrowheads="1"/>
          </p:cNvSpPr>
          <p:nvPr/>
        </p:nvSpPr>
        <p:spPr bwMode="auto">
          <a:xfrm flipH="1">
            <a:off x="250825" y="4076700"/>
            <a:ext cx="3546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400" u="sng">
                <a:solidFill>
                  <a:schemeClr val="tx2"/>
                </a:solidFill>
              </a:rPr>
              <a:t>Why did we set up this site?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400" u="sng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/>
          <p:cNvSpPr/>
          <p:nvPr/>
        </p:nvSpPr>
        <p:spPr>
          <a:xfrm>
            <a:off x="1495260" y="1651174"/>
            <a:ext cx="1224136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grpSp>
        <p:nvGrpSpPr>
          <p:cNvPr id="2" name="Gruppieren 1"/>
          <p:cNvGrpSpPr/>
          <p:nvPr/>
        </p:nvGrpSpPr>
        <p:grpSpPr>
          <a:xfrm>
            <a:off x="1636672" y="1795488"/>
            <a:ext cx="950912" cy="842962"/>
            <a:chOff x="4497388" y="1989138"/>
            <a:chExt cx="950912" cy="842962"/>
          </a:xfrm>
        </p:grpSpPr>
        <p:sp>
          <p:nvSpPr>
            <p:cNvPr id="22" name="Ellipse 21"/>
            <p:cNvSpPr/>
            <p:nvPr/>
          </p:nvSpPr>
          <p:spPr>
            <a:xfrm>
              <a:off x="4765675" y="1989138"/>
              <a:ext cx="392113" cy="3905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grpSp>
          <p:nvGrpSpPr>
            <p:cNvPr id="40966" name="Gruppieren 40"/>
            <p:cNvGrpSpPr>
              <a:grpSpLocks/>
            </p:cNvGrpSpPr>
            <p:nvPr/>
          </p:nvGrpSpPr>
          <p:grpSpPr bwMode="auto">
            <a:xfrm>
              <a:off x="4497388" y="2482850"/>
              <a:ext cx="412750" cy="342900"/>
              <a:chOff x="4337475" y="2478413"/>
              <a:chExt cx="813694" cy="679604"/>
            </a:xfrm>
          </p:grpSpPr>
          <p:sp>
            <p:nvSpPr>
              <p:cNvPr id="42" name="Ellipse 41"/>
              <p:cNvSpPr/>
              <p:nvPr/>
            </p:nvSpPr>
            <p:spPr>
              <a:xfrm>
                <a:off x="4544028" y="2478413"/>
                <a:ext cx="391198" cy="390143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4337475" y="2940922"/>
                <a:ext cx="215941" cy="217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4935226" y="2940922"/>
                <a:ext cx="215943" cy="217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grpSp>
          <p:nvGrpSpPr>
            <p:cNvPr id="40967" name="Gruppieren 44"/>
            <p:cNvGrpSpPr>
              <a:grpSpLocks/>
            </p:cNvGrpSpPr>
            <p:nvPr/>
          </p:nvGrpSpPr>
          <p:grpSpPr bwMode="auto">
            <a:xfrm>
              <a:off x="5037138" y="2487613"/>
              <a:ext cx="411162" cy="344487"/>
              <a:chOff x="4337475" y="2478413"/>
              <a:chExt cx="813694" cy="679604"/>
            </a:xfrm>
          </p:grpSpPr>
          <p:sp>
            <p:nvSpPr>
              <p:cNvPr id="46" name="Ellipse 45"/>
              <p:cNvSpPr/>
              <p:nvPr/>
            </p:nvSpPr>
            <p:spPr>
              <a:xfrm>
                <a:off x="4544826" y="2478413"/>
                <a:ext cx="389568" cy="391477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7" name="Ellipse 46"/>
              <p:cNvSpPr/>
              <p:nvPr/>
            </p:nvSpPr>
            <p:spPr>
              <a:xfrm>
                <a:off x="4337475" y="2941922"/>
                <a:ext cx="216775" cy="216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8" name="Ellipse 47"/>
              <p:cNvSpPr/>
              <p:nvPr/>
            </p:nvSpPr>
            <p:spPr>
              <a:xfrm>
                <a:off x="4934394" y="2941922"/>
                <a:ext cx="216775" cy="216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</p:grpSp>
      <p:pic>
        <p:nvPicPr>
          <p:cNvPr id="40968" name="Picture 15" descr="https://encrypted-tbn1.gstatic.com/images?q=tbn:ANd9GcR34qAiBdCo_9b-PXamsTsGd9V4wT_yn64RH_EQDgzcdtWIap6p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74985"/>
            <a:ext cx="17621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80" t="52798" r="-21815" b="-4286"/>
          <a:stretch>
            <a:fillRect/>
          </a:stretch>
        </p:blipFill>
        <p:spPr bwMode="auto">
          <a:xfrm>
            <a:off x="-31791" y="3944963"/>
            <a:ext cx="331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198397" y="3417913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Ellipse 39"/>
          <p:cNvSpPr/>
          <p:nvPr/>
        </p:nvSpPr>
        <p:spPr>
          <a:xfrm>
            <a:off x="6319838" y="500063"/>
            <a:ext cx="393700" cy="390525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grpSp>
        <p:nvGrpSpPr>
          <p:cNvPr id="40972" name="Gruppieren 8"/>
          <p:cNvGrpSpPr>
            <a:grpSpLocks/>
          </p:cNvGrpSpPr>
          <p:nvPr/>
        </p:nvGrpSpPr>
        <p:grpSpPr bwMode="auto">
          <a:xfrm>
            <a:off x="1269165" y="4219600"/>
            <a:ext cx="1450975" cy="1389062"/>
            <a:chOff x="1824902" y="1608455"/>
            <a:chExt cx="1450954" cy="1388497"/>
          </a:xfrm>
        </p:grpSpPr>
        <p:grpSp>
          <p:nvGrpSpPr>
            <p:cNvPr id="40985" name="Gruppieren 5"/>
            <p:cNvGrpSpPr>
              <a:grpSpLocks/>
            </p:cNvGrpSpPr>
            <p:nvPr/>
          </p:nvGrpSpPr>
          <p:grpSpPr bwMode="auto">
            <a:xfrm>
              <a:off x="1824902" y="2681109"/>
              <a:ext cx="1441662" cy="315843"/>
              <a:chOff x="464541" y="2453661"/>
              <a:chExt cx="2883323" cy="1263371"/>
            </a:xfrm>
          </p:grpSpPr>
          <p:sp>
            <p:nvSpPr>
              <p:cNvPr id="23" name="Rechteck 22"/>
              <p:cNvSpPr>
                <a:spLocks noChangeAspect="1"/>
              </p:cNvSpPr>
              <p:nvPr/>
            </p:nvSpPr>
            <p:spPr>
              <a:xfrm>
                <a:off x="464541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57" name="Rechteck 56"/>
              <p:cNvSpPr>
                <a:spLocks noChangeAspect="1"/>
              </p:cNvSpPr>
              <p:nvPr/>
            </p:nvSpPr>
            <p:spPr>
              <a:xfrm>
                <a:off x="645512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58" name="Rechteck 57"/>
              <p:cNvSpPr>
                <a:spLocks noChangeAspect="1"/>
              </p:cNvSpPr>
              <p:nvPr/>
            </p:nvSpPr>
            <p:spPr>
              <a:xfrm>
                <a:off x="823310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59" name="Rechteck 58"/>
              <p:cNvSpPr>
                <a:spLocks noChangeAspect="1"/>
              </p:cNvSpPr>
              <p:nvPr/>
            </p:nvSpPr>
            <p:spPr>
              <a:xfrm>
                <a:off x="1004283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0" name="Rechteck 59"/>
              <p:cNvSpPr>
                <a:spLocks noChangeAspect="1"/>
              </p:cNvSpPr>
              <p:nvPr/>
            </p:nvSpPr>
            <p:spPr>
              <a:xfrm>
                <a:off x="1185254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1" name="Rechteck 60"/>
              <p:cNvSpPr>
                <a:spLocks noChangeAspect="1"/>
              </p:cNvSpPr>
              <p:nvPr/>
            </p:nvSpPr>
            <p:spPr>
              <a:xfrm>
                <a:off x="1363052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2" name="Rechteck 61"/>
              <p:cNvSpPr>
                <a:spLocks noChangeAspect="1"/>
              </p:cNvSpPr>
              <p:nvPr/>
            </p:nvSpPr>
            <p:spPr>
              <a:xfrm>
                <a:off x="1544025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3" name="Rechteck 62"/>
              <p:cNvSpPr>
                <a:spLocks noChangeAspect="1"/>
              </p:cNvSpPr>
              <p:nvPr/>
            </p:nvSpPr>
            <p:spPr>
              <a:xfrm>
                <a:off x="1724996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4" name="Rechteck 63"/>
              <p:cNvSpPr>
                <a:spLocks noChangeAspect="1"/>
              </p:cNvSpPr>
              <p:nvPr/>
            </p:nvSpPr>
            <p:spPr>
              <a:xfrm>
                <a:off x="1902794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5" name="Rechteck 64"/>
              <p:cNvSpPr>
                <a:spLocks noChangeAspect="1"/>
              </p:cNvSpPr>
              <p:nvPr/>
            </p:nvSpPr>
            <p:spPr>
              <a:xfrm>
                <a:off x="2083767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6" name="Rechteck 65"/>
              <p:cNvSpPr>
                <a:spLocks noChangeAspect="1"/>
              </p:cNvSpPr>
              <p:nvPr/>
            </p:nvSpPr>
            <p:spPr>
              <a:xfrm>
                <a:off x="2264738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7" name="Rechteck 66"/>
              <p:cNvSpPr>
                <a:spLocks noChangeAspect="1"/>
              </p:cNvSpPr>
              <p:nvPr/>
            </p:nvSpPr>
            <p:spPr>
              <a:xfrm>
                <a:off x="2445711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8" name="Rechteck 67"/>
              <p:cNvSpPr>
                <a:spLocks noChangeAspect="1"/>
              </p:cNvSpPr>
              <p:nvPr/>
            </p:nvSpPr>
            <p:spPr>
              <a:xfrm>
                <a:off x="2623509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9" name="Rechteck 68"/>
              <p:cNvSpPr>
                <a:spLocks noChangeAspect="1"/>
              </p:cNvSpPr>
              <p:nvPr/>
            </p:nvSpPr>
            <p:spPr>
              <a:xfrm>
                <a:off x="2804480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70" name="Rechteck 69"/>
              <p:cNvSpPr>
                <a:spLocks noChangeAspect="1"/>
              </p:cNvSpPr>
              <p:nvPr/>
            </p:nvSpPr>
            <p:spPr>
              <a:xfrm>
                <a:off x="2985453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71" name="Rechteck 70"/>
              <p:cNvSpPr>
                <a:spLocks noChangeAspect="1"/>
              </p:cNvSpPr>
              <p:nvPr/>
            </p:nvSpPr>
            <p:spPr>
              <a:xfrm>
                <a:off x="3163251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grpSp>
            <p:nvGrpSpPr>
              <p:cNvPr id="41006" name="Gruppieren 3"/>
              <p:cNvGrpSpPr>
                <a:grpSpLocks noChangeAspect="1"/>
              </p:cNvGrpSpPr>
              <p:nvPr/>
            </p:nvGrpSpPr>
            <p:grpSpPr bwMode="auto">
              <a:xfrm>
                <a:off x="464781" y="3175040"/>
                <a:ext cx="2880000" cy="360000"/>
                <a:chOff x="720240" y="2094400"/>
                <a:chExt cx="1440000" cy="180000"/>
              </a:xfrm>
            </p:grpSpPr>
            <p:sp>
              <p:nvSpPr>
                <p:cNvPr id="72" name="Rechteck 71"/>
                <p:cNvSpPr>
                  <a:spLocks noChangeAspect="1"/>
                </p:cNvSpPr>
                <p:nvPr/>
              </p:nvSpPr>
              <p:spPr>
                <a:xfrm>
                  <a:off x="720120" y="2095631"/>
                  <a:ext cx="179384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3" name="Rechteck 72"/>
                <p:cNvSpPr>
                  <a:spLocks noChangeAspect="1"/>
                </p:cNvSpPr>
                <p:nvPr/>
              </p:nvSpPr>
              <p:spPr>
                <a:xfrm>
                  <a:off x="899504" y="2095631"/>
                  <a:ext cx="180972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4" name="Rechteck 73"/>
                <p:cNvSpPr>
                  <a:spLocks noChangeAspect="1"/>
                </p:cNvSpPr>
                <p:nvPr/>
              </p:nvSpPr>
              <p:spPr>
                <a:xfrm>
                  <a:off x="1080477" y="2095631"/>
                  <a:ext cx="179385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5" name="Rechteck 74"/>
                <p:cNvSpPr>
                  <a:spLocks noChangeAspect="1"/>
                </p:cNvSpPr>
                <p:nvPr/>
              </p:nvSpPr>
              <p:spPr>
                <a:xfrm>
                  <a:off x="1259862" y="2095631"/>
                  <a:ext cx="180972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6" name="Rechteck 75"/>
                <p:cNvSpPr>
                  <a:spLocks noChangeAspect="1"/>
                </p:cNvSpPr>
                <p:nvPr/>
              </p:nvSpPr>
              <p:spPr>
                <a:xfrm>
                  <a:off x="1440834" y="2095631"/>
                  <a:ext cx="179384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7" name="Rechteck 76"/>
                <p:cNvSpPr>
                  <a:spLocks noChangeAspect="1"/>
                </p:cNvSpPr>
                <p:nvPr/>
              </p:nvSpPr>
              <p:spPr>
                <a:xfrm>
                  <a:off x="1620219" y="2095631"/>
                  <a:ext cx="179385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8" name="Rechteck 77"/>
                <p:cNvSpPr>
                  <a:spLocks noChangeAspect="1"/>
                </p:cNvSpPr>
                <p:nvPr/>
              </p:nvSpPr>
              <p:spPr>
                <a:xfrm>
                  <a:off x="1799604" y="2095631"/>
                  <a:ext cx="180972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9" name="Rechteck 78"/>
                <p:cNvSpPr>
                  <a:spLocks noChangeAspect="1"/>
                </p:cNvSpPr>
                <p:nvPr/>
              </p:nvSpPr>
              <p:spPr>
                <a:xfrm>
                  <a:off x="1980577" y="2095631"/>
                  <a:ext cx="179384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  <p:grpSp>
            <p:nvGrpSpPr>
              <p:cNvPr id="41007" name="Gruppieren 4"/>
              <p:cNvGrpSpPr>
                <a:grpSpLocks noChangeAspect="1"/>
              </p:cNvGrpSpPr>
              <p:nvPr/>
            </p:nvGrpSpPr>
            <p:grpSpPr bwMode="auto">
              <a:xfrm>
                <a:off x="467864" y="2453661"/>
                <a:ext cx="2880000" cy="720000"/>
                <a:chOff x="782640" y="1628800"/>
                <a:chExt cx="720000" cy="180000"/>
              </a:xfrm>
            </p:grpSpPr>
            <p:sp>
              <p:nvSpPr>
                <p:cNvPr id="80" name="Rechteck 79"/>
                <p:cNvSpPr>
                  <a:spLocks noChangeAspect="1"/>
                </p:cNvSpPr>
                <p:nvPr/>
              </p:nvSpPr>
              <p:spPr>
                <a:xfrm>
                  <a:off x="782603" y="1628860"/>
                  <a:ext cx="180179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81" name="Rechteck 80"/>
                <p:cNvSpPr>
                  <a:spLocks noChangeAspect="1"/>
                </p:cNvSpPr>
                <p:nvPr/>
              </p:nvSpPr>
              <p:spPr>
                <a:xfrm>
                  <a:off x="962781" y="1628860"/>
                  <a:ext cx="180178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82" name="Rechteck 81"/>
                <p:cNvSpPr>
                  <a:spLocks noChangeAspect="1"/>
                </p:cNvSpPr>
                <p:nvPr/>
              </p:nvSpPr>
              <p:spPr>
                <a:xfrm>
                  <a:off x="1142960" y="1628860"/>
                  <a:ext cx="179385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83" name="Rechteck 82"/>
                <p:cNvSpPr>
                  <a:spLocks noChangeAspect="1"/>
                </p:cNvSpPr>
                <p:nvPr/>
              </p:nvSpPr>
              <p:spPr>
                <a:xfrm>
                  <a:off x="1322345" y="1628860"/>
                  <a:ext cx="180179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</p:grpSp>
        <p:grpSp>
          <p:nvGrpSpPr>
            <p:cNvPr id="40986" name="Gruppieren 6"/>
            <p:cNvGrpSpPr>
              <a:grpSpLocks noChangeAspect="1"/>
            </p:cNvGrpSpPr>
            <p:nvPr/>
          </p:nvGrpSpPr>
          <p:grpSpPr bwMode="auto">
            <a:xfrm>
              <a:off x="1833280" y="2322724"/>
              <a:ext cx="1440000" cy="360000"/>
              <a:chOff x="816929" y="651173"/>
              <a:chExt cx="360000" cy="180000"/>
            </a:xfrm>
          </p:grpSpPr>
          <p:sp>
            <p:nvSpPr>
              <p:cNvPr id="84" name="Rechteck 83"/>
              <p:cNvSpPr>
                <a:spLocks noChangeAspect="1"/>
              </p:cNvSpPr>
              <p:nvPr/>
            </p:nvSpPr>
            <p:spPr>
              <a:xfrm>
                <a:off x="816819" y="651081"/>
                <a:ext cx="180179" cy="180108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85" name="Rechteck 84"/>
              <p:cNvSpPr>
                <a:spLocks noChangeAspect="1"/>
              </p:cNvSpPr>
              <p:nvPr/>
            </p:nvSpPr>
            <p:spPr>
              <a:xfrm>
                <a:off x="996997" y="651081"/>
                <a:ext cx="179782" cy="180108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sp>
          <p:nvSpPr>
            <p:cNvPr id="87" name="Rechteck 86"/>
            <p:cNvSpPr>
              <a:spLocks noChangeAspect="1"/>
            </p:cNvSpPr>
            <p:nvPr/>
          </p:nvSpPr>
          <p:spPr>
            <a:xfrm>
              <a:off x="1836014" y="1608455"/>
              <a:ext cx="1439842" cy="720432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sp>
        <p:nvSpPr>
          <p:cNvPr id="124" name="Rechteck 123"/>
          <p:cNvSpPr/>
          <p:nvPr/>
        </p:nvSpPr>
        <p:spPr>
          <a:xfrm>
            <a:off x="2176918" y="3417913"/>
            <a:ext cx="339278" cy="33927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69850" h="38100" prst="coolSlant"/>
            <a:bevelB w="69850" h="444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25" name="Ellipse 124"/>
          <p:cNvSpPr/>
          <p:nvPr/>
        </p:nvSpPr>
        <p:spPr>
          <a:xfrm>
            <a:off x="2290722" y="3465538"/>
            <a:ext cx="107950" cy="1079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grpSp>
        <p:nvGrpSpPr>
          <p:cNvPr id="40977" name="Gruppieren 40"/>
          <p:cNvGrpSpPr>
            <a:grpSpLocks/>
          </p:cNvGrpSpPr>
          <p:nvPr/>
        </p:nvGrpSpPr>
        <p:grpSpPr bwMode="auto">
          <a:xfrm>
            <a:off x="2220872" y="3594125"/>
            <a:ext cx="109537" cy="95250"/>
            <a:chOff x="4375073" y="2478413"/>
            <a:chExt cx="776096" cy="679604"/>
          </a:xfrm>
        </p:grpSpPr>
        <p:sp>
          <p:nvSpPr>
            <p:cNvPr id="127" name="Ellipse 126"/>
            <p:cNvSpPr/>
            <p:nvPr/>
          </p:nvSpPr>
          <p:spPr>
            <a:xfrm>
              <a:off x="4600029" y="2478413"/>
              <a:ext cx="393670" cy="385109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28" name="Ellipse 127"/>
            <p:cNvSpPr/>
            <p:nvPr/>
          </p:nvSpPr>
          <p:spPr>
            <a:xfrm>
              <a:off x="4375073" y="2942813"/>
              <a:ext cx="213705" cy="21520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29" name="Ellipse 128"/>
            <p:cNvSpPr/>
            <p:nvPr/>
          </p:nvSpPr>
          <p:spPr>
            <a:xfrm>
              <a:off x="4937464" y="2942813"/>
              <a:ext cx="213705" cy="21520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grpSp>
        <p:nvGrpSpPr>
          <p:cNvPr id="40978" name="Gruppieren 44"/>
          <p:cNvGrpSpPr>
            <a:grpSpLocks/>
          </p:cNvGrpSpPr>
          <p:nvPr/>
        </p:nvGrpSpPr>
        <p:grpSpPr bwMode="auto">
          <a:xfrm>
            <a:off x="2357397" y="3590950"/>
            <a:ext cx="106362" cy="100013"/>
            <a:chOff x="4272276" y="2440787"/>
            <a:chExt cx="765661" cy="717230"/>
          </a:xfrm>
        </p:grpSpPr>
        <p:sp>
          <p:nvSpPr>
            <p:cNvPr id="131" name="Ellipse 130"/>
            <p:cNvSpPr/>
            <p:nvPr/>
          </p:nvSpPr>
          <p:spPr>
            <a:xfrm>
              <a:off x="4432266" y="2440787"/>
              <a:ext cx="388546" cy="38707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32" name="Ellipse 131"/>
            <p:cNvSpPr/>
            <p:nvPr/>
          </p:nvSpPr>
          <p:spPr>
            <a:xfrm>
              <a:off x="4272276" y="2941707"/>
              <a:ext cx="217125" cy="21631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33" name="Ellipse 132"/>
            <p:cNvSpPr/>
            <p:nvPr/>
          </p:nvSpPr>
          <p:spPr>
            <a:xfrm>
              <a:off x="4820812" y="2941707"/>
              <a:ext cx="217125" cy="21631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sp>
        <p:nvSpPr>
          <p:cNvPr id="86" name="Ellipse 85"/>
          <p:cNvSpPr/>
          <p:nvPr/>
        </p:nvSpPr>
        <p:spPr>
          <a:xfrm>
            <a:off x="1537097" y="388137"/>
            <a:ext cx="392113" cy="39052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89" name="Ellipse 88"/>
          <p:cNvSpPr/>
          <p:nvPr/>
        </p:nvSpPr>
        <p:spPr bwMode="auto">
          <a:xfrm>
            <a:off x="1277219" y="783878"/>
            <a:ext cx="198437" cy="1968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90" name="Ellipse 89"/>
          <p:cNvSpPr/>
          <p:nvPr/>
        </p:nvSpPr>
        <p:spPr bwMode="auto">
          <a:xfrm>
            <a:off x="1161829" y="1002905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06" name="Ellipse 105"/>
          <p:cNvSpPr/>
          <p:nvPr/>
        </p:nvSpPr>
        <p:spPr bwMode="auto">
          <a:xfrm>
            <a:off x="1293804" y="1142807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08" name="Ellipse 107"/>
          <p:cNvSpPr/>
          <p:nvPr/>
        </p:nvSpPr>
        <p:spPr bwMode="auto">
          <a:xfrm>
            <a:off x="1077780" y="1141677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0" name="Ellipse 109"/>
          <p:cNvSpPr/>
          <p:nvPr/>
        </p:nvSpPr>
        <p:spPr bwMode="auto">
          <a:xfrm>
            <a:off x="1495260" y="1004500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1" name="Ellipse 110"/>
          <p:cNvSpPr/>
          <p:nvPr/>
        </p:nvSpPr>
        <p:spPr bwMode="auto">
          <a:xfrm>
            <a:off x="1636911" y="1141983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2" name="Ellipse 111"/>
          <p:cNvSpPr/>
          <p:nvPr/>
        </p:nvSpPr>
        <p:spPr bwMode="auto">
          <a:xfrm>
            <a:off x="1420887" y="1140853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" name="Ellipse 112"/>
          <p:cNvSpPr/>
          <p:nvPr/>
        </p:nvSpPr>
        <p:spPr bwMode="auto">
          <a:xfrm>
            <a:off x="1997299" y="781637"/>
            <a:ext cx="198437" cy="1968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4" name="Ellipse 113"/>
          <p:cNvSpPr/>
          <p:nvPr/>
        </p:nvSpPr>
        <p:spPr bwMode="auto">
          <a:xfrm>
            <a:off x="1881909" y="1000664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5" name="Ellipse 114"/>
          <p:cNvSpPr/>
          <p:nvPr/>
        </p:nvSpPr>
        <p:spPr bwMode="auto">
          <a:xfrm>
            <a:off x="2013884" y="1140566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6" name="Ellipse 115"/>
          <p:cNvSpPr/>
          <p:nvPr/>
        </p:nvSpPr>
        <p:spPr bwMode="auto">
          <a:xfrm>
            <a:off x="1797860" y="1139436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7" name="Ellipse 116"/>
          <p:cNvSpPr/>
          <p:nvPr/>
        </p:nvSpPr>
        <p:spPr bwMode="auto">
          <a:xfrm>
            <a:off x="2215340" y="1002259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8" name="Ellipse 117"/>
          <p:cNvSpPr/>
          <p:nvPr/>
        </p:nvSpPr>
        <p:spPr bwMode="auto">
          <a:xfrm>
            <a:off x="2356991" y="1139742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9" name="Ellipse 118"/>
          <p:cNvSpPr/>
          <p:nvPr/>
        </p:nvSpPr>
        <p:spPr bwMode="auto">
          <a:xfrm>
            <a:off x="2140967" y="1138612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1026" name="Picture 2" descr="https://az545221.vo.msecnd.net/skype-faq-media/faq_content/skype/screenshots/fa12330/emoticons/smile_2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53" y="384568"/>
            <a:ext cx="407824" cy="40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8" name="Gruppieren 87"/>
          <p:cNvGrpSpPr/>
          <p:nvPr/>
        </p:nvGrpSpPr>
        <p:grpSpPr>
          <a:xfrm>
            <a:off x="3712352" y="1479767"/>
            <a:ext cx="682625" cy="605132"/>
            <a:chOff x="4497388" y="1989138"/>
            <a:chExt cx="950912" cy="84296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1" name="Ellipse 90"/>
            <p:cNvSpPr/>
            <p:nvPr/>
          </p:nvSpPr>
          <p:spPr>
            <a:xfrm>
              <a:off x="4765675" y="1989138"/>
              <a:ext cx="392113" cy="390525"/>
            </a:xfrm>
            <a:prstGeom prst="ellips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grpSp>
          <p:nvGrpSpPr>
            <p:cNvPr id="92" name="Gruppieren 40"/>
            <p:cNvGrpSpPr>
              <a:grpSpLocks/>
            </p:cNvGrpSpPr>
            <p:nvPr/>
          </p:nvGrpSpPr>
          <p:grpSpPr bwMode="auto">
            <a:xfrm>
              <a:off x="4497388" y="2482850"/>
              <a:ext cx="412750" cy="342900"/>
              <a:chOff x="4337475" y="2478413"/>
              <a:chExt cx="813694" cy="679604"/>
            </a:xfrm>
            <a:grpFill/>
          </p:grpSpPr>
          <p:sp>
            <p:nvSpPr>
              <p:cNvPr id="97" name="Ellipse 96"/>
              <p:cNvSpPr/>
              <p:nvPr/>
            </p:nvSpPr>
            <p:spPr>
              <a:xfrm>
                <a:off x="4544028" y="2478413"/>
                <a:ext cx="391198" cy="390143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4337475" y="2940922"/>
                <a:ext cx="215941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9" name="Ellipse 98"/>
              <p:cNvSpPr/>
              <p:nvPr/>
            </p:nvSpPr>
            <p:spPr>
              <a:xfrm>
                <a:off x="4935226" y="2940922"/>
                <a:ext cx="215943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grpSp>
          <p:nvGrpSpPr>
            <p:cNvPr id="93" name="Gruppieren 44"/>
            <p:cNvGrpSpPr>
              <a:grpSpLocks/>
            </p:cNvGrpSpPr>
            <p:nvPr/>
          </p:nvGrpSpPr>
          <p:grpSpPr bwMode="auto">
            <a:xfrm>
              <a:off x="5037138" y="2487613"/>
              <a:ext cx="411162" cy="344487"/>
              <a:chOff x="4337475" y="2478413"/>
              <a:chExt cx="813694" cy="679604"/>
            </a:xfrm>
            <a:grpFill/>
          </p:grpSpPr>
          <p:sp>
            <p:nvSpPr>
              <p:cNvPr id="94" name="Ellipse 93"/>
              <p:cNvSpPr/>
              <p:nvPr/>
            </p:nvSpPr>
            <p:spPr>
              <a:xfrm>
                <a:off x="4544826" y="2478413"/>
                <a:ext cx="389568" cy="391477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5" name="Ellipse 94"/>
              <p:cNvSpPr/>
              <p:nvPr/>
            </p:nvSpPr>
            <p:spPr>
              <a:xfrm>
                <a:off x="4337475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6" name="Ellipse 95"/>
              <p:cNvSpPr/>
              <p:nvPr/>
            </p:nvSpPr>
            <p:spPr>
              <a:xfrm>
                <a:off x="4934394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</p:grpSp>
      <p:sp>
        <p:nvSpPr>
          <p:cNvPr id="3" name="Textfeld 2"/>
          <p:cNvSpPr txBox="1"/>
          <p:nvPr/>
        </p:nvSpPr>
        <p:spPr>
          <a:xfrm>
            <a:off x="4271104" y="1350392"/>
            <a:ext cx="1597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rPr>
              <a:t>SupeYou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4" name="Pfeil nach links 3"/>
          <p:cNvSpPr/>
          <p:nvPr/>
        </p:nvSpPr>
        <p:spPr>
          <a:xfrm>
            <a:off x="3772268" y="600260"/>
            <a:ext cx="2530732" cy="290328"/>
          </a:xfrm>
          <a:prstGeom prst="leftArrow">
            <a:avLst>
              <a:gd name="adj1" fmla="val 13844"/>
              <a:gd name="adj2" fmla="val 4307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830" y="2429398"/>
            <a:ext cx="2766008" cy="112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2119536" y="2697136"/>
            <a:ext cx="3753570" cy="940447"/>
            <a:chOff x="2119536" y="2697136"/>
            <a:chExt cx="3753570" cy="940447"/>
          </a:xfrm>
        </p:grpSpPr>
        <p:grpSp>
          <p:nvGrpSpPr>
            <p:cNvPr id="166" name="Gruppieren 165"/>
            <p:cNvGrpSpPr/>
            <p:nvPr/>
          </p:nvGrpSpPr>
          <p:grpSpPr>
            <a:xfrm>
              <a:off x="2119536" y="2697136"/>
              <a:ext cx="822105" cy="728778"/>
              <a:chOff x="4497393" y="1989140"/>
              <a:chExt cx="950907" cy="84296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7" name="Ellipse 166"/>
              <p:cNvSpPr/>
              <p:nvPr/>
            </p:nvSpPr>
            <p:spPr>
              <a:xfrm>
                <a:off x="4765679" y="1989140"/>
                <a:ext cx="392114" cy="39052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grpSp>
            <p:nvGrpSpPr>
              <p:cNvPr id="168" name="Gruppieren 40"/>
              <p:cNvGrpSpPr>
                <a:grpSpLocks/>
              </p:cNvGrpSpPr>
              <p:nvPr/>
            </p:nvGrpSpPr>
            <p:grpSpPr bwMode="auto">
              <a:xfrm>
                <a:off x="4497393" y="2482852"/>
                <a:ext cx="412750" cy="342900"/>
                <a:chOff x="4337475" y="2478413"/>
                <a:chExt cx="813694" cy="679604"/>
              </a:xfrm>
              <a:grpFill/>
            </p:grpSpPr>
            <p:sp>
              <p:nvSpPr>
                <p:cNvPr id="173" name="Ellipse 172"/>
                <p:cNvSpPr/>
                <p:nvPr/>
              </p:nvSpPr>
              <p:spPr>
                <a:xfrm>
                  <a:off x="4544028" y="2478413"/>
                  <a:ext cx="391198" cy="390143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4" name="Ellipse 173"/>
                <p:cNvSpPr/>
                <p:nvPr/>
              </p:nvSpPr>
              <p:spPr>
                <a:xfrm>
                  <a:off x="4337475" y="2940922"/>
                  <a:ext cx="215941" cy="217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5" name="Ellipse 174"/>
                <p:cNvSpPr/>
                <p:nvPr/>
              </p:nvSpPr>
              <p:spPr>
                <a:xfrm>
                  <a:off x="4935226" y="2940922"/>
                  <a:ext cx="215943" cy="217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  <p:grpSp>
            <p:nvGrpSpPr>
              <p:cNvPr id="169" name="Gruppieren 44"/>
              <p:cNvGrpSpPr>
                <a:grpSpLocks/>
              </p:cNvGrpSpPr>
              <p:nvPr/>
            </p:nvGrpSpPr>
            <p:grpSpPr bwMode="auto">
              <a:xfrm>
                <a:off x="5037137" y="2487613"/>
                <a:ext cx="411163" cy="344487"/>
                <a:chOff x="4337475" y="2478413"/>
                <a:chExt cx="813694" cy="679604"/>
              </a:xfrm>
              <a:grpFill/>
            </p:grpSpPr>
            <p:sp>
              <p:nvSpPr>
                <p:cNvPr id="170" name="Ellipse 169"/>
                <p:cNvSpPr/>
                <p:nvPr/>
              </p:nvSpPr>
              <p:spPr>
                <a:xfrm>
                  <a:off x="4544826" y="2478413"/>
                  <a:ext cx="389568" cy="391477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1" name="Ellipse 170"/>
                <p:cNvSpPr/>
                <p:nvPr/>
              </p:nvSpPr>
              <p:spPr>
                <a:xfrm>
                  <a:off x="4337475" y="2941922"/>
                  <a:ext cx="216775" cy="216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2" name="Ellipse 171"/>
                <p:cNvSpPr/>
                <p:nvPr/>
              </p:nvSpPr>
              <p:spPr>
                <a:xfrm>
                  <a:off x="4934394" y="2941922"/>
                  <a:ext cx="216775" cy="216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</p:grpSp>
        <p:sp>
          <p:nvSpPr>
            <p:cNvPr id="176" name="Textfeld 175"/>
            <p:cNvSpPr txBox="1"/>
            <p:nvPr/>
          </p:nvSpPr>
          <p:spPr>
            <a:xfrm>
              <a:off x="2967182" y="2714253"/>
              <a:ext cx="29059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</a:rPr>
                <a:t>SupeYou</a:t>
              </a:r>
              <a:endParaRPr lang="en-US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3278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119536" y="2393593"/>
            <a:ext cx="5044752" cy="1323439"/>
            <a:chOff x="2119536" y="2393593"/>
            <a:chExt cx="5044752" cy="1323439"/>
          </a:xfrm>
        </p:grpSpPr>
        <p:sp>
          <p:nvSpPr>
            <p:cNvPr id="167" name="Ellipse 166"/>
            <p:cNvSpPr/>
            <p:nvPr/>
          </p:nvSpPr>
          <p:spPr>
            <a:xfrm>
              <a:off x="2370532" y="2716186"/>
              <a:ext cx="339001" cy="33762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grpSp>
          <p:nvGrpSpPr>
            <p:cNvPr id="168" name="Gruppieren 40"/>
            <p:cNvGrpSpPr>
              <a:grpSpLocks/>
            </p:cNvGrpSpPr>
            <p:nvPr/>
          </p:nvGrpSpPr>
          <p:grpSpPr bwMode="auto">
            <a:xfrm>
              <a:off x="2119536" y="3123973"/>
              <a:ext cx="356842" cy="296453"/>
              <a:chOff x="4337475" y="2478413"/>
              <a:chExt cx="813694" cy="679604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73" name="Ellipse 172"/>
              <p:cNvSpPr/>
              <p:nvPr/>
            </p:nvSpPr>
            <p:spPr>
              <a:xfrm>
                <a:off x="4544028" y="2478413"/>
                <a:ext cx="391198" cy="390143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4" name="Ellipse 173"/>
              <p:cNvSpPr/>
              <p:nvPr/>
            </p:nvSpPr>
            <p:spPr>
              <a:xfrm>
                <a:off x="4337475" y="2940922"/>
                <a:ext cx="215941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5" name="Ellipse 174"/>
              <p:cNvSpPr/>
              <p:nvPr/>
            </p:nvSpPr>
            <p:spPr>
              <a:xfrm>
                <a:off x="4935226" y="2940922"/>
                <a:ext cx="215943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grpSp>
          <p:nvGrpSpPr>
            <p:cNvPr id="169" name="Gruppieren 44"/>
            <p:cNvGrpSpPr>
              <a:grpSpLocks/>
            </p:cNvGrpSpPr>
            <p:nvPr/>
          </p:nvGrpSpPr>
          <p:grpSpPr bwMode="auto">
            <a:xfrm>
              <a:off x="2586171" y="3128089"/>
              <a:ext cx="355470" cy="297825"/>
              <a:chOff x="4337475" y="2478413"/>
              <a:chExt cx="813694" cy="679604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70" name="Ellipse 169"/>
              <p:cNvSpPr/>
              <p:nvPr/>
            </p:nvSpPr>
            <p:spPr>
              <a:xfrm>
                <a:off x="4544826" y="2478413"/>
                <a:ext cx="389568" cy="391477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1" name="Ellipse 170"/>
              <p:cNvSpPr/>
              <p:nvPr/>
            </p:nvSpPr>
            <p:spPr>
              <a:xfrm>
                <a:off x="4337475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2" name="Ellipse 171"/>
              <p:cNvSpPr/>
              <p:nvPr/>
            </p:nvSpPr>
            <p:spPr>
              <a:xfrm>
                <a:off x="4934394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sp>
          <p:nvSpPr>
            <p:cNvPr id="176" name="Textfeld 175"/>
            <p:cNvSpPr txBox="1"/>
            <p:nvPr/>
          </p:nvSpPr>
          <p:spPr>
            <a:xfrm>
              <a:off x="2949480" y="2393593"/>
              <a:ext cx="421480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</a:rPr>
                <a:t>SupeYou</a:t>
              </a:r>
              <a:endParaRPr lang="en-US" sz="8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49742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2123728" y="2393593"/>
            <a:ext cx="5112568" cy="1323439"/>
            <a:chOff x="2123728" y="2393593"/>
            <a:chExt cx="5112568" cy="1323439"/>
          </a:xfrm>
        </p:grpSpPr>
        <p:sp>
          <p:nvSpPr>
            <p:cNvPr id="176" name="Textfeld 175"/>
            <p:cNvSpPr txBox="1"/>
            <p:nvPr/>
          </p:nvSpPr>
          <p:spPr>
            <a:xfrm>
              <a:off x="3021488" y="2393593"/>
              <a:ext cx="421480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</a:rPr>
                <a:t>SupeYou</a:t>
              </a:r>
              <a:endParaRPr lang="en-US" sz="8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2123728" y="2716186"/>
              <a:ext cx="685139" cy="707722"/>
              <a:chOff x="2258219" y="2716186"/>
              <a:chExt cx="550648" cy="568798"/>
            </a:xfrm>
          </p:grpSpPr>
          <p:sp>
            <p:nvSpPr>
              <p:cNvPr id="167" name="Ellipse 166"/>
              <p:cNvSpPr/>
              <p:nvPr/>
            </p:nvSpPr>
            <p:spPr>
              <a:xfrm>
                <a:off x="2370532" y="2716186"/>
                <a:ext cx="339001" cy="33762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3" name="Ellipse 172"/>
              <p:cNvSpPr/>
              <p:nvPr/>
            </p:nvSpPr>
            <p:spPr bwMode="auto">
              <a:xfrm>
                <a:off x="2258219" y="3114798"/>
                <a:ext cx="171558" cy="1701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3" name="Ellipse 12"/>
              <p:cNvSpPr/>
              <p:nvPr/>
            </p:nvSpPr>
            <p:spPr bwMode="auto">
              <a:xfrm>
                <a:off x="2637309" y="3114798"/>
                <a:ext cx="171558" cy="1701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50809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123728" y="2716186"/>
            <a:ext cx="685139" cy="707722"/>
            <a:chOff x="2258219" y="2716186"/>
            <a:chExt cx="550648" cy="568798"/>
          </a:xfrm>
        </p:grpSpPr>
        <p:sp>
          <p:nvSpPr>
            <p:cNvPr id="167" name="Ellipse 166"/>
            <p:cNvSpPr/>
            <p:nvPr/>
          </p:nvSpPr>
          <p:spPr>
            <a:xfrm>
              <a:off x="2370532" y="2716186"/>
              <a:ext cx="339001" cy="33762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73" name="Ellipse 172"/>
            <p:cNvSpPr/>
            <p:nvPr/>
          </p:nvSpPr>
          <p:spPr bwMode="auto">
            <a:xfrm>
              <a:off x="2258219" y="3114798"/>
              <a:ext cx="171558" cy="1701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3" name="Ellipse 12"/>
            <p:cNvSpPr/>
            <p:nvPr/>
          </p:nvSpPr>
          <p:spPr bwMode="auto">
            <a:xfrm>
              <a:off x="2637309" y="3114798"/>
              <a:ext cx="171558" cy="1701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8426298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0" y="1889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87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Why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did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set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up</a:t>
            </a:r>
            <a:r>
              <a:rPr lang="de-DE" altLang="de-DE" sz="1800" dirty="0"/>
              <a:t> this </a:t>
            </a:r>
            <a:r>
              <a:rPr lang="de-DE" altLang="de-DE" sz="1800" dirty="0" err="1"/>
              <a:t>site</a:t>
            </a:r>
            <a:r>
              <a:rPr lang="de-DE" altLang="de-DE" sz="1800" dirty="0"/>
              <a:t>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We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want</a:t>
            </a:r>
            <a:r>
              <a:rPr lang="de-DE" altLang="de-DE" sz="1800" dirty="0"/>
              <a:t> the </a:t>
            </a:r>
            <a:r>
              <a:rPr lang="de-DE" altLang="de-DE" sz="1800" dirty="0" err="1"/>
              <a:t>heros</a:t>
            </a:r>
            <a:r>
              <a:rPr lang="de-DE" altLang="de-DE" sz="1800" dirty="0"/>
              <a:t> of </a:t>
            </a:r>
            <a:r>
              <a:rPr lang="de-DE" altLang="de-DE" sz="1800" dirty="0" err="1"/>
              <a:t>our</a:t>
            </a:r>
            <a:r>
              <a:rPr lang="de-DE" altLang="de-DE" sz="1800" dirty="0"/>
              <a:t> time </a:t>
            </a:r>
            <a:r>
              <a:rPr lang="de-DE" altLang="de-DE" sz="1800" dirty="0" err="1"/>
              <a:t>being</a:t>
            </a:r>
            <a:r>
              <a:rPr lang="de-DE" altLang="de-DE" sz="1800" dirty="0"/>
              <a:t> </a:t>
            </a:r>
            <a:r>
              <a:rPr lang="de-DE" altLang="de-DE" sz="1800" dirty="0" err="1"/>
              <a:t>able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focus</a:t>
            </a:r>
            <a:r>
              <a:rPr lang="de-DE" altLang="de-DE" sz="1800" dirty="0"/>
              <a:t> on what </a:t>
            </a:r>
            <a:r>
              <a:rPr lang="de-DE" altLang="de-DE" sz="1800" dirty="0" err="1"/>
              <a:t>their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designation</a:t>
            </a:r>
            <a:r>
              <a:rPr lang="de-DE" altLang="de-DE" sz="1800" dirty="0"/>
              <a:t> is.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We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want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set</a:t>
            </a:r>
            <a:r>
              <a:rPr lang="de-DE" altLang="de-DE" sz="1800" dirty="0"/>
              <a:t> a </a:t>
            </a:r>
            <a:r>
              <a:rPr lang="de-DE" altLang="de-DE" sz="1800" dirty="0" err="1"/>
              <a:t>counterweight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industrial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lobby</a:t>
            </a:r>
            <a:r>
              <a:rPr lang="de-DE" altLang="de-DE" sz="1800" dirty="0"/>
              <a:t> by </a:t>
            </a:r>
            <a:r>
              <a:rPr lang="de-DE" altLang="de-DE" sz="1800" dirty="0" err="1"/>
              <a:t>creating</a:t>
            </a:r>
            <a:r>
              <a:rPr lang="de-DE" altLang="de-DE" sz="1800" dirty="0"/>
              <a:t> money </a:t>
            </a:r>
            <a:r>
              <a:rPr lang="de-DE" altLang="de-DE" sz="1800" dirty="0" err="1"/>
              <a:t>flows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right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people</a:t>
            </a:r>
            <a:r>
              <a:rPr lang="de-DE" altLang="de-DE" sz="18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 dirty="0"/>
          </a:p>
        </p:txBody>
      </p:sp>
      <p:grpSp>
        <p:nvGrpSpPr>
          <p:cNvPr id="41988" name="Gruppieren 2"/>
          <p:cNvGrpSpPr>
            <a:grpSpLocks/>
          </p:cNvGrpSpPr>
          <p:nvPr/>
        </p:nvGrpSpPr>
        <p:grpSpPr bwMode="auto">
          <a:xfrm>
            <a:off x="3679825" y="2520950"/>
            <a:ext cx="4775200" cy="3711575"/>
            <a:chOff x="1325736" y="2492375"/>
            <a:chExt cx="4776440" cy="3710948"/>
          </a:xfrm>
        </p:grpSpPr>
        <p:pic>
          <p:nvPicPr>
            <p:cNvPr id="4199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5736" y="2492375"/>
              <a:ext cx="4776440" cy="3710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hteck 1"/>
            <p:cNvSpPr/>
            <p:nvPr/>
          </p:nvSpPr>
          <p:spPr>
            <a:xfrm>
              <a:off x="2772325" y="2492375"/>
              <a:ext cx="3329851" cy="8650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pic>
        <p:nvPicPr>
          <p:cNvPr id="41989" name="Picture 7" descr="http://www.franchisehelp.com/wp-content/uploads/2012/02/430x280xbest-job-sites-for-employers-to-post-jobs.jpg.pagespeed.ic.PqMSfDyQX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31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9" descr="https://encrypted-tbn2.gstatic.com/images?q=tbn:ANd9GcSavV_x2jcHYmLxk2LH8M6bL7L-IZbIS89J_fXPCe6l5kevgzF6E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38" y="1363663"/>
            <a:ext cx="19812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1" descr="https://encrypted-tbn3.gstatic.com/images?q=tbn:ANd9GcTWIvzmfLIShJ_tBHKerBMeWEdZc2CZwZZwZE0ORzb1hpQEzM2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1697038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13" descr="https://encrypted-tbn0.gstatic.com/images?q=tbn:ANd9GcTdiPOY1krSyf1mlaInyNOWqNi9fCkvZJvrbPx7t_NufDR9CVvGU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-84138"/>
            <a:ext cx="2562225" cy="178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3" name="Picture 17" descr="https://encrypted-tbn3.gstatic.com/images?q=tbn:ANd9GcR7GYhl6HyNfUF7KbA3_F7GGY3rmK21PVLJbsVxmlYwqnbYQ5dg4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47625"/>
            <a:ext cx="21717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7" name="Rechteck 6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Abgerundetes Rechteck 26"/>
          <p:cNvSpPr/>
          <p:nvPr/>
        </p:nvSpPr>
        <p:spPr>
          <a:xfrm>
            <a:off x="827584" y="2736900"/>
            <a:ext cx="2728709" cy="388937"/>
          </a:xfrm>
          <a:prstGeom prst="round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http://</a:t>
            </a:r>
            <a:r>
              <a:rPr lang="de-DE" sz="12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supeyou.com/invit=f39z2</a:t>
            </a:r>
            <a:endParaRPr lang="de-CH" sz="12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608829" y="1390092"/>
            <a:ext cx="317341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Send this link to one or more friends. </a:t>
            </a: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will see if someone clicked on it.</a:t>
            </a:r>
          </a:p>
          <a:p>
            <a:pPr algn="ctr" eaLnBrk="1" hangingPunct="1">
              <a:defRPr/>
            </a:pP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Don‘t forget to send a convincing text along ;-)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feld 7"/>
          <p:cNvSpPr txBox="1">
            <a:spLocks noChangeArrowheads="1"/>
          </p:cNvSpPr>
          <p:nvPr/>
        </p:nvSpPr>
        <p:spPr bwMode="auto">
          <a:xfrm>
            <a:off x="498999" y="3143024"/>
            <a:ext cx="33988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 this link to Email, WhatsApp, Facebook...</a:t>
            </a:r>
            <a:endParaRPr lang="de-CH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1243036" y="3926279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05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12.08.2013 14:33:09</a:t>
            </a:r>
            <a:endParaRPr lang="de-CH" sz="105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3" name="Textfeld 7"/>
          <p:cNvSpPr txBox="1">
            <a:spLocks noChangeArrowheads="1"/>
          </p:cNvSpPr>
          <p:nvPr/>
        </p:nvSpPr>
        <p:spPr bwMode="auto">
          <a:xfrm>
            <a:off x="1005181" y="4202504"/>
            <a:ext cx="255111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Change the link name to remember whom you sent it </a:t>
            </a: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(e.g.  Link for Adam):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398418" y="532774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Invite friends to donate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3696621" y="529224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526976" y="2627184"/>
            <a:ext cx="228600" cy="552450"/>
            <a:chOff x="4095250" y="1616075"/>
            <a:chExt cx="228600" cy="552450"/>
          </a:xfrm>
        </p:grpSpPr>
        <p:pic>
          <p:nvPicPr>
            <p:cNvPr id="34" name="Picture 41" descr="https://encrypted-tbn3.gstatic.com/images?q=tbn:ANd9GcRcGP1fX8NCQlzZkUjiOFqr-u9t08cRje9hzsthHFxcV4A7zjGI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9537" y="1804988"/>
              <a:ext cx="171450" cy="24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Rechteck 34"/>
            <p:cNvSpPr/>
            <p:nvPr/>
          </p:nvSpPr>
          <p:spPr>
            <a:xfrm>
              <a:off x="4095250" y="1616075"/>
              <a:ext cx="228600" cy="552450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pic>
        <p:nvPicPr>
          <p:cNvPr id="1028" name="Picture 4" descr="Bildergebnis für shar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79" y="2833647"/>
            <a:ext cx="195441" cy="19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hteck 41"/>
          <p:cNvSpPr/>
          <p:nvPr/>
        </p:nvSpPr>
        <p:spPr>
          <a:xfrm>
            <a:off x="3623320" y="2661315"/>
            <a:ext cx="228600" cy="55245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19" name="Picture 2" descr="Bildergebnis für user with mobi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Wolkenförmige Legende 19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talked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recently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Adam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Eva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about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Taras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I‘m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sure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they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are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interested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6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0" y="1889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r>
              <a:rPr lang="de-DE" dirty="0" err="1" smtClean="0"/>
              <a:t>Apply</a:t>
            </a:r>
            <a:r>
              <a:rPr lang="de-DE" dirty="0" smtClean="0"/>
              <a:t> for Support </a:t>
            </a:r>
          </a:p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happy to </a:t>
            </a:r>
            <a:r>
              <a:rPr lang="de-DE" dirty="0" err="1" smtClean="0"/>
              <a:t>accept</a:t>
            </a:r>
            <a:r>
              <a:rPr lang="de-DE" dirty="0" smtClean="0"/>
              <a:t> you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hero</a:t>
            </a:r>
            <a:r>
              <a:rPr lang="de-DE" dirty="0" smtClean="0"/>
              <a:t> if your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matches</a:t>
            </a:r>
            <a:r>
              <a:rPr lang="de-DE" dirty="0" smtClean="0"/>
              <a:t> the </a:t>
            </a:r>
            <a:r>
              <a:rPr lang="de-DE" dirty="0" err="1" smtClean="0"/>
              <a:t>descriptions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.</a:t>
            </a:r>
          </a:p>
          <a:p>
            <a:pPr eaLnBrk="1" hangingPunct="1">
              <a:defRPr/>
            </a:pPr>
            <a:endParaRPr lang="de-DE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 smtClean="0"/>
              <a:t>Your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helps</a:t>
            </a:r>
            <a:r>
              <a:rPr lang="de-DE" dirty="0" smtClean="0"/>
              <a:t> 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welfare</a:t>
            </a:r>
            <a:endParaRPr lang="de-DE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/>
              <a:t>You can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appreciable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of your </a:t>
            </a:r>
            <a:r>
              <a:rPr lang="de-DE" dirty="0" err="1"/>
              <a:t>work</a:t>
            </a:r>
            <a:endParaRPr lang="de-DE" dirty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 smtClean="0"/>
              <a:t>Your </a:t>
            </a:r>
            <a:r>
              <a:rPr lang="de-DE" dirty="0" err="1" smtClean="0"/>
              <a:t>work</a:t>
            </a:r>
            <a:r>
              <a:rPr lang="de-DE" dirty="0" smtClean="0"/>
              <a:t> is not due to </a:t>
            </a:r>
            <a:r>
              <a:rPr lang="de-DE" dirty="0" err="1" smtClean="0"/>
              <a:t>financial</a:t>
            </a:r>
            <a:r>
              <a:rPr lang="de-DE" dirty="0" smtClean="0"/>
              <a:t> </a:t>
            </a:r>
            <a:r>
              <a:rPr lang="de-DE" dirty="0" err="1" smtClean="0"/>
              <a:t>self-interest</a:t>
            </a:r>
            <a:endParaRPr lang="de-DE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 smtClean="0"/>
              <a:t>Your </a:t>
            </a:r>
            <a:r>
              <a:rPr lang="de-DE" dirty="0" err="1" smtClean="0"/>
              <a:t>work</a:t>
            </a:r>
            <a:r>
              <a:rPr lang="de-DE" dirty="0" smtClean="0"/>
              <a:t> is legal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eaLnBrk="1" hangingPunct="1">
              <a:defRPr/>
            </a:pPr>
            <a:r>
              <a:rPr lang="de-DE" dirty="0" smtClean="0"/>
              <a:t>Send </a:t>
            </a:r>
            <a:r>
              <a:rPr lang="de-DE" dirty="0" err="1" smtClean="0"/>
              <a:t>us</a:t>
            </a:r>
            <a:r>
              <a:rPr lang="de-DE" dirty="0" smtClean="0"/>
              <a:t> a convincing </a:t>
            </a:r>
            <a:r>
              <a:rPr lang="de-DE" dirty="0" err="1" smtClean="0"/>
              <a:t>e-mail</a:t>
            </a:r>
            <a:r>
              <a:rPr lang="de-DE" dirty="0" smtClean="0"/>
              <a:t>, </a:t>
            </a:r>
            <a:r>
              <a:rPr lang="de-DE" dirty="0" err="1" smtClean="0"/>
              <a:t>we</a:t>
            </a:r>
            <a:r>
              <a:rPr lang="de-DE" dirty="0" smtClean="0"/>
              <a:t> will </a:t>
            </a:r>
            <a:r>
              <a:rPr lang="de-DE" dirty="0" err="1" smtClean="0"/>
              <a:t>answer</a:t>
            </a:r>
            <a:r>
              <a:rPr lang="de-DE" dirty="0" smtClean="0"/>
              <a:t> </a:t>
            </a:r>
            <a:r>
              <a:rPr lang="de-DE" dirty="0" err="1" smtClean="0"/>
              <a:t>promptly</a:t>
            </a:r>
            <a:r>
              <a:rPr lang="de-DE" dirty="0" smtClean="0"/>
              <a:t>.</a:t>
            </a:r>
          </a:p>
          <a:p>
            <a:pPr eaLnBrk="1" hangingPunct="1">
              <a:defRPr/>
            </a:pPr>
            <a:endParaRPr lang="de-DE" dirty="0"/>
          </a:p>
          <a:p>
            <a:pPr eaLnBrk="1" hangingPunct="1">
              <a:defRPr/>
            </a:pPr>
            <a:r>
              <a:rPr lang="de-DE" dirty="0" err="1" smtClean="0"/>
              <a:t>Eg</a:t>
            </a:r>
            <a:r>
              <a:rPr lang="de-DE" dirty="0" smtClean="0"/>
              <a:t>. </a:t>
            </a:r>
            <a:r>
              <a:rPr lang="de-CH" dirty="0">
                <a:hlinkClick r:id="rId2"/>
              </a:rPr>
              <a:t>http://www.ndr.de/fernsehen/sendungen/das/media/dasx3431.html</a:t>
            </a:r>
            <a:endParaRPr lang="de-DE" dirty="0" smtClean="0"/>
          </a:p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endParaRPr lang="de-C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Einladung via E-Mail</a:t>
            </a:r>
            <a:endParaRPr lang="de-CH" altLang="de-DE" sz="180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1052513"/>
            <a:ext cx="5776912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erade Verbindung 133"/>
          <p:cNvCxnSpPr/>
          <p:nvPr/>
        </p:nvCxnSpPr>
        <p:spPr>
          <a:xfrm>
            <a:off x="-30163" y="4410075"/>
            <a:ext cx="9174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59" name="Gruppieren 138"/>
          <p:cNvGrpSpPr>
            <a:grpSpLocks/>
          </p:cNvGrpSpPr>
          <p:nvPr/>
        </p:nvGrpSpPr>
        <p:grpSpPr bwMode="auto">
          <a:xfrm>
            <a:off x="107950" y="4294188"/>
            <a:ext cx="2846388" cy="314325"/>
            <a:chOff x="2156619" y="3065463"/>
            <a:chExt cx="5083969" cy="314002"/>
          </a:xfrm>
        </p:grpSpPr>
        <p:sp>
          <p:nvSpPr>
            <p:cNvPr id="140" name="Abgerundetes Rechteck 139"/>
            <p:cNvSpPr/>
            <p:nvPr/>
          </p:nvSpPr>
          <p:spPr>
            <a:xfrm>
              <a:off x="2372113" y="3065463"/>
              <a:ext cx="4803258" cy="26484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41" name="Rechteck 140"/>
            <p:cNvSpPr/>
            <p:nvPr/>
          </p:nvSpPr>
          <p:spPr>
            <a:xfrm>
              <a:off x="2156619" y="3203433"/>
              <a:ext cx="5083969" cy="176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cxnSp>
        <p:nvCxnSpPr>
          <p:cNvPr id="3" name="Gerade Verbindung 2"/>
          <p:cNvCxnSpPr/>
          <p:nvPr/>
        </p:nvCxnSpPr>
        <p:spPr>
          <a:xfrm>
            <a:off x="-30163" y="3328988"/>
            <a:ext cx="9174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61" name="Gruppieren 6"/>
          <p:cNvGrpSpPr>
            <a:grpSpLocks/>
          </p:cNvGrpSpPr>
          <p:nvPr/>
        </p:nvGrpSpPr>
        <p:grpSpPr bwMode="auto">
          <a:xfrm>
            <a:off x="107950" y="3209925"/>
            <a:ext cx="2844800" cy="314325"/>
            <a:chOff x="2156619" y="3065463"/>
            <a:chExt cx="5083969" cy="314002"/>
          </a:xfrm>
        </p:grpSpPr>
        <p:sp>
          <p:nvSpPr>
            <p:cNvPr id="5" name="Abgerundetes Rechteck 4"/>
            <p:cNvSpPr/>
            <p:nvPr/>
          </p:nvSpPr>
          <p:spPr>
            <a:xfrm>
              <a:off x="2372234" y="3065463"/>
              <a:ext cx="4803103" cy="26484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6" name="Rechteck 5"/>
            <p:cNvSpPr/>
            <p:nvPr/>
          </p:nvSpPr>
          <p:spPr>
            <a:xfrm>
              <a:off x="2156619" y="3203434"/>
              <a:ext cx="5083969" cy="176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pic>
        <p:nvPicPr>
          <p:cNvPr id="450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47663" y="203200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804988" y="37798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627313" y="37671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224213" y="37671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565400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50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705225" y="375443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198938" y="37544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992188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423988" y="472598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855788" y="472598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287588" y="472598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720975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152775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016375" y="4725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448175" y="4725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879975" y="4725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3133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7451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1769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6087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2" name="Textfeld 1"/>
          <p:cNvSpPr txBox="1">
            <a:spLocks noChangeArrowheads="1"/>
          </p:cNvSpPr>
          <p:nvPr/>
        </p:nvSpPr>
        <p:spPr bwMode="auto">
          <a:xfrm>
            <a:off x="3419475" y="2130425"/>
            <a:ext cx="1263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1276$</a:t>
            </a:r>
          </a:p>
        </p:txBody>
      </p:sp>
      <p:pic>
        <p:nvPicPr>
          <p:cNvPr id="450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605213" y="4725988"/>
            <a:ext cx="2381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4" name="Textfeld 29"/>
          <p:cNvSpPr txBox="1">
            <a:spLocks noChangeArrowheads="1"/>
          </p:cNvSpPr>
          <p:nvPr/>
        </p:nvSpPr>
        <p:spPr bwMode="auto">
          <a:xfrm flipH="1">
            <a:off x="171450" y="1412875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/>
              <a:t>Whale Body Guard</a:t>
            </a:r>
            <a:endParaRPr lang="de-CH" altLang="de-DE" sz="1400"/>
          </a:p>
        </p:txBody>
      </p:sp>
      <p:sp>
        <p:nvSpPr>
          <p:cNvPr id="45085" name="Textfeld 48"/>
          <p:cNvSpPr txBox="1">
            <a:spLocks noChangeArrowheads="1"/>
          </p:cNvSpPr>
          <p:nvPr/>
        </p:nvSpPr>
        <p:spPr bwMode="auto">
          <a:xfrm flipH="1">
            <a:off x="179388" y="1196975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/>
              <a:t>Tobias Stone</a:t>
            </a:r>
            <a:endParaRPr lang="de-CH" altLang="de-DE" sz="1400"/>
          </a:p>
        </p:txBody>
      </p:sp>
      <p:pic>
        <p:nvPicPr>
          <p:cNvPr id="450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060450" y="5108575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1414463" y="5108575"/>
            <a:ext cx="2301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1782763" y="5106988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12963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44763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76563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3395663" y="5108575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3749675" y="5108575"/>
            <a:ext cx="2301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4117975" y="5106988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448175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879975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311775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5676900" y="5108575"/>
            <a:ext cx="231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045200" y="5106988"/>
            <a:ext cx="223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375400" y="5106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07200" y="5106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240588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07950" y="5503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460375" y="55038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828675" y="5502275"/>
            <a:ext cx="2238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158875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590675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022475" y="5502275"/>
            <a:ext cx="268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2443163" y="5503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2795588" y="55038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3163888" y="5502275"/>
            <a:ext cx="2222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94088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925888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57688" y="5502275"/>
            <a:ext cx="2682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4724400" y="5503863"/>
            <a:ext cx="2301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5092700" y="5502275"/>
            <a:ext cx="2222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422900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854700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286500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323850" y="50847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676275" y="50847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710363" y="5518150"/>
            <a:ext cx="2238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040563" y="551815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472363" y="551815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812088" y="589280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Abgerundetes Rechteck 34"/>
          <p:cNvSpPr/>
          <p:nvPr/>
        </p:nvSpPr>
        <p:spPr>
          <a:xfrm>
            <a:off x="6083300" y="3754438"/>
            <a:ext cx="1728788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Invite Supporter</a:t>
            </a: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Kreuz 35"/>
          <p:cNvSpPr/>
          <p:nvPr/>
        </p:nvSpPr>
        <p:spPr>
          <a:xfrm>
            <a:off x="5762625" y="3767138"/>
            <a:ext cx="241300" cy="228600"/>
          </a:xfrm>
          <a:prstGeom prst="plus">
            <a:avLst>
              <a:gd name="adj" fmla="val 36735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1679575" y="3525838"/>
            <a:ext cx="566738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de-DE" sz="1050" dirty="0">
                <a:solidFill>
                  <a:srgbClr val="FFC000"/>
                </a:solidFill>
                <a:latin typeface="Bodoni MT Black" pitchFamily="18" charset="0"/>
              </a:rPr>
              <a:t>307$</a:t>
            </a:r>
          </a:p>
        </p:txBody>
      </p:sp>
      <p:sp>
        <p:nvSpPr>
          <p:cNvPr id="99" name="Abgerundetes Rechteck 98"/>
          <p:cNvSpPr/>
          <p:nvPr/>
        </p:nvSpPr>
        <p:spPr>
          <a:xfrm>
            <a:off x="5419725" y="2636838"/>
            <a:ext cx="1312863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51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63" y="3789363"/>
            <a:ext cx="182562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31" name="Textfeld 37"/>
          <p:cNvSpPr txBox="1">
            <a:spLocks noChangeArrowheads="1"/>
          </p:cNvSpPr>
          <p:nvPr/>
        </p:nvSpPr>
        <p:spPr bwMode="auto">
          <a:xfrm>
            <a:off x="1619250" y="3963988"/>
            <a:ext cx="695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700"/>
              <a:t>Gunther.Groß</a:t>
            </a:r>
            <a:endParaRPr lang="de-CH" altLang="de-DE" sz="700"/>
          </a:p>
        </p:txBody>
      </p:sp>
      <p:sp>
        <p:nvSpPr>
          <p:cNvPr id="45132" name="Textfeld 99"/>
          <p:cNvSpPr txBox="1">
            <a:spLocks noChangeArrowheads="1"/>
          </p:cNvSpPr>
          <p:nvPr/>
        </p:nvSpPr>
        <p:spPr bwMode="auto">
          <a:xfrm>
            <a:off x="3786188" y="2865438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700" dirty="0"/>
              <a:t>YOU</a:t>
            </a:r>
            <a:endParaRPr lang="de-CH" altLang="de-DE" sz="700" dirty="0"/>
          </a:p>
        </p:txBody>
      </p:sp>
      <p:sp>
        <p:nvSpPr>
          <p:cNvPr id="101" name="Abgerundete rechteckige Legende 100"/>
          <p:cNvSpPr/>
          <p:nvPr/>
        </p:nvSpPr>
        <p:spPr>
          <a:xfrm>
            <a:off x="1724025" y="219075"/>
            <a:ext cx="1500188" cy="977900"/>
          </a:xfrm>
          <a:prstGeom prst="wedgeRoundRectCallout">
            <a:avLst>
              <a:gd name="adj1" fmla="val -91039"/>
              <a:gd name="adj2" fmla="val -514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Abgerundetes Rechteck 101"/>
          <p:cNvSpPr/>
          <p:nvPr/>
        </p:nvSpPr>
        <p:spPr>
          <a:xfrm>
            <a:off x="3475038" y="487363"/>
            <a:ext cx="1839912" cy="1173162"/>
          </a:xfrm>
          <a:prstGeom prst="roundRect">
            <a:avLst/>
          </a:prstGeom>
          <a:solidFill>
            <a:schemeClr val="bg1">
              <a:lumMod val="95000"/>
              <a:alpha val="6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3587750" y="250825"/>
            <a:ext cx="993775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050" dirty="0"/>
              <a:t>4. Apr.  2013</a:t>
            </a:r>
            <a:endParaRPr lang="de-CH" sz="1050" dirty="0"/>
          </a:p>
        </p:txBody>
      </p:sp>
      <p:sp>
        <p:nvSpPr>
          <p:cNvPr id="104" name="Abgerundetes Rechteck 103"/>
          <p:cNvSpPr/>
          <p:nvPr/>
        </p:nvSpPr>
        <p:spPr>
          <a:xfrm>
            <a:off x="5611813" y="508000"/>
            <a:ext cx="1839912" cy="1171575"/>
          </a:xfrm>
          <a:prstGeom prst="roundRect">
            <a:avLst/>
          </a:prstGeom>
          <a:solidFill>
            <a:schemeClr val="bg1">
              <a:lumMod val="95000"/>
              <a:alpha val="6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5724525" y="271463"/>
            <a:ext cx="993775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050" dirty="0"/>
              <a:t>23. Mrz.  2013</a:t>
            </a:r>
            <a:endParaRPr lang="de-CH" sz="1050" dirty="0"/>
          </a:p>
        </p:txBody>
      </p:sp>
      <p:sp>
        <p:nvSpPr>
          <p:cNvPr id="106" name="Abgerundetes Rechteck 105"/>
          <p:cNvSpPr/>
          <p:nvPr/>
        </p:nvSpPr>
        <p:spPr>
          <a:xfrm>
            <a:off x="7748588" y="528638"/>
            <a:ext cx="1287462" cy="1171575"/>
          </a:xfrm>
          <a:prstGeom prst="roundRect">
            <a:avLst/>
          </a:prstGeom>
          <a:solidFill>
            <a:schemeClr val="bg1">
              <a:lumMod val="95000"/>
              <a:alpha val="6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Textfeld 106"/>
          <p:cNvSpPr txBox="1"/>
          <p:nvPr/>
        </p:nvSpPr>
        <p:spPr>
          <a:xfrm>
            <a:off x="7861300" y="292100"/>
            <a:ext cx="993775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050" dirty="0"/>
              <a:t>4. Mrz.  2013</a:t>
            </a:r>
            <a:endParaRPr lang="de-CH" sz="1050" dirty="0"/>
          </a:p>
        </p:txBody>
      </p:sp>
      <p:pic>
        <p:nvPicPr>
          <p:cNvPr id="451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7941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41" name="Textfeld 108"/>
          <p:cNvSpPr txBox="1">
            <a:spLocks noChangeArrowheads="1"/>
          </p:cNvSpPr>
          <p:nvPr/>
        </p:nvSpPr>
        <p:spPr bwMode="auto">
          <a:xfrm flipH="1">
            <a:off x="158750" y="170021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 err="1">
                <a:solidFill>
                  <a:schemeClr val="tx2"/>
                </a:solidFill>
              </a:rPr>
              <a:t>My</a:t>
            </a:r>
            <a:r>
              <a:rPr lang="de-DE" altLang="de-DE" sz="1400" u="sng" dirty="0">
                <a:solidFill>
                  <a:schemeClr val="tx2"/>
                </a:solidFill>
              </a:rPr>
              <a:t> Website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pic>
        <p:nvPicPr>
          <p:cNvPr id="4514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598488"/>
            <a:ext cx="15875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4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600075"/>
            <a:ext cx="15462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4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53"/>
          <a:stretch>
            <a:fillRect/>
          </a:stretch>
        </p:blipFill>
        <p:spPr bwMode="auto">
          <a:xfrm>
            <a:off x="7861300" y="654050"/>
            <a:ext cx="1138238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hteck 38"/>
          <p:cNvSpPr/>
          <p:nvPr/>
        </p:nvSpPr>
        <p:spPr>
          <a:xfrm>
            <a:off x="8855075" y="203200"/>
            <a:ext cx="288925" cy="2114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5146" name="Textfeld 110"/>
          <p:cNvSpPr txBox="1">
            <a:spLocks noChangeArrowheads="1"/>
          </p:cNvSpPr>
          <p:nvPr/>
        </p:nvSpPr>
        <p:spPr bwMode="auto">
          <a:xfrm>
            <a:off x="3419475" y="1654175"/>
            <a:ext cx="19843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I </a:t>
            </a:r>
            <a:r>
              <a:rPr lang="de-DE" altLang="de-DE" sz="800" dirty="0" err="1"/>
              <a:t>cut</a:t>
            </a:r>
            <a:r>
              <a:rPr lang="de-DE" altLang="de-DE" sz="800" dirty="0"/>
              <a:t> a </a:t>
            </a:r>
            <a:r>
              <a:rPr lang="de-DE" altLang="de-DE" sz="800" dirty="0" err="1"/>
              <a:t>a</a:t>
            </a:r>
            <a:r>
              <a:rPr lang="de-DE" altLang="de-DE" sz="800" dirty="0"/>
              <a:t> </a:t>
            </a:r>
            <a:r>
              <a:rPr lang="de-DE" altLang="de-DE" sz="800" dirty="0" err="1"/>
              <a:t>movie</a:t>
            </a:r>
            <a:r>
              <a:rPr lang="de-DE" altLang="de-DE" sz="800" dirty="0"/>
              <a:t> </a:t>
            </a:r>
            <a:r>
              <a:rPr lang="de-DE" altLang="de-DE" sz="800" dirty="0" err="1"/>
              <a:t>about</a:t>
            </a:r>
            <a:r>
              <a:rPr lang="de-DE" altLang="de-DE" sz="800" dirty="0"/>
              <a:t> the </a:t>
            </a:r>
            <a:r>
              <a:rPr lang="de-DE" altLang="de-DE" sz="800" dirty="0" err="1"/>
              <a:t>beauty</a:t>
            </a:r>
            <a:r>
              <a:rPr lang="de-DE" altLang="de-DE" sz="800" dirty="0"/>
              <a:t> of </a:t>
            </a:r>
            <a:r>
              <a:rPr lang="de-DE" altLang="de-DE" sz="800" dirty="0" err="1"/>
              <a:t>whales</a:t>
            </a:r>
            <a:r>
              <a:rPr lang="de-DE" altLang="de-DE" sz="8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10000 </a:t>
            </a:r>
            <a:r>
              <a:rPr lang="de-DE" altLang="de-DE" sz="800" dirty="0" err="1"/>
              <a:t>clicks</a:t>
            </a:r>
            <a:r>
              <a:rPr lang="de-DE" altLang="de-DE" sz="800" dirty="0"/>
              <a:t> </a:t>
            </a:r>
            <a:r>
              <a:rPr lang="de-DE" altLang="de-DE" sz="800" dirty="0" err="1"/>
              <a:t>already</a:t>
            </a:r>
            <a:r>
              <a:rPr lang="de-DE" altLang="de-DE" sz="800" dirty="0"/>
              <a:t>! Have a </a:t>
            </a:r>
            <a:r>
              <a:rPr lang="de-DE" altLang="de-DE" sz="800" dirty="0" err="1"/>
              <a:t>look</a:t>
            </a:r>
            <a:r>
              <a:rPr lang="de-DE" altLang="de-DE" sz="800" dirty="0"/>
              <a:t> </a:t>
            </a:r>
            <a:r>
              <a:rPr lang="de-DE" altLang="de-DE" sz="800" dirty="0" err="1"/>
              <a:t>too</a:t>
            </a:r>
            <a:r>
              <a:rPr lang="de-DE" altLang="de-DE" sz="800" dirty="0"/>
              <a:t> </a:t>
            </a:r>
            <a:r>
              <a:rPr lang="de-DE" altLang="de-DE" sz="800" dirty="0">
                <a:sym typeface="Wingdings" pitchFamily="2" charset="2"/>
              </a:rPr>
              <a:t></a:t>
            </a:r>
            <a:endParaRPr lang="de-CH" altLang="de-DE" sz="800" dirty="0"/>
          </a:p>
        </p:txBody>
      </p:sp>
      <p:sp>
        <p:nvSpPr>
          <p:cNvPr id="41" name="Gleichschenkliges Dreieck 40"/>
          <p:cNvSpPr/>
          <p:nvPr/>
        </p:nvSpPr>
        <p:spPr>
          <a:xfrm rot="5400000">
            <a:off x="8552657" y="975519"/>
            <a:ext cx="931862" cy="1587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98" name="Gerade Verbindung 97"/>
          <p:cNvCxnSpPr/>
          <p:nvPr/>
        </p:nvCxnSpPr>
        <p:spPr>
          <a:xfrm>
            <a:off x="20638" y="208597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1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185863" y="5884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1539875" y="5884863"/>
            <a:ext cx="2301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1908175" y="5884863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238375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670175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101975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3521075" y="5884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3875088" y="5884863"/>
            <a:ext cx="230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4243388" y="5884863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573588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005388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437188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5802313" y="58848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170613" y="5884863"/>
            <a:ext cx="2238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500813" y="5884863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932613" y="5884863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366000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233363" y="6281738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585788" y="6281738"/>
            <a:ext cx="231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954088" y="628015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84288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6088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7888" y="628015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2568575" y="6281738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2921000" y="6281738"/>
            <a:ext cx="231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3289300" y="628015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619500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051300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483100" y="6280150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4849813" y="6281738"/>
            <a:ext cx="2301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5218113" y="628015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546725" y="6280150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980113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11913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449263" y="5862638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801688" y="5862638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835775" y="6294438"/>
            <a:ext cx="2238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165975" y="62944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597775" y="62944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8029575" y="62738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89" name="Textfeld 1"/>
          <p:cNvSpPr txBox="1">
            <a:spLocks noChangeArrowheads="1"/>
          </p:cNvSpPr>
          <p:nvPr/>
        </p:nvSpPr>
        <p:spPr bwMode="auto">
          <a:xfrm>
            <a:off x="1663700" y="1162050"/>
            <a:ext cx="5067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3490$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(5 days left in April)</a:t>
            </a:r>
            <a:endParaRPr lang="de-DE" altLang="de-DE" sz="2400">
              <a:solidFill>
                <a:srgbClr val="FFC000"/>
              </a:solidFill>
              <a:latin typeface="Bodoni MT Black" pitchFamily="18" charset="0"/>
            </a:endParaRPr>
          </a:p>
        </p:txBody>
      </p:sp>
      <p:sp>
        <p:nvSpPr>
          <p:cNvPr id="45190" name="Textfeld 7"/>
          <p:cNvSpPr txBox="1">
            <a:spLocks noChangeArrowheads="1"/>
          </p:cNvSpPr>
          <p:nvPr/>
        </p:nvSpPr>
        <p:spPr bwMode="auto">
          <a:xfrm>
            <a:off x="233363" y="3152775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 dirty="0" err="1"/>
              <a:t>Supporter</a:t>
            </a:r>
            <a:r>
              <a:rPr lang="de-DE" altLang="de-DE" sz="1200" dirty="0"/>
              <a:t> </a:t>
            </a:r>
            <a:r>
              <a:rPr lang="de-DE" altLang="de-DE" sz="1200" dirty="0" err="1"/>
              <a:t>invited</a:t>
            </a:r>
            <a:r>
              <a:rPr lang="de-DE" altLang="de-DE" sz="1200" dirty="0"/>
              <a:t> by you </a:t>
            </a:r>
            <a:r>
              <a:rPr lang="de-DE" altLang="de-DE" sz="1200" dirty="0" err="1"/>
              <a:t>directly</a:t>
            </a:r>
            <a:r>
              <a:rPr lang="de-DE" altLang="de-DE" sz="1200" dirty="0"/>
              <a:t> (5)</a:t>
            </a:r>
            <a:endParaRPr lang="de-CH" altLang="de-DE" sz="1200" dirty="0"/>
          </a:p>
        </p:txBody>
      </p:sp>
      <p:sp>
        <p:nvSpPr>
          <p:cNvPr id="45191" name="Textfeld 141"/>
          <p:cNvSpPr txBox="1">
            <a:spLocks noChangeArrowheads="1"/>
          </p:cNvSpPr>
          <p:nvPr/>
        </p:nvSpPr>
        <p:spPr bwMode="auto">
          <a:xfrm>
            <a:off x="233363" y="4252913"/>
            <a:ext cx="27209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 dirty="0" err="1"/>
              <a:t>Supporter</a:t>
            </a:r>
            <a:r>
              <a:rPr lang="de-DE" altLang="de-DE" sz="1200" dirty="0"/>
              <a:t> </a:t>
            </a:r>
            <a:r>
              <a:rPr lang="de-DE" altLang="de-DE" sz="1200" dirty="0" err="1"/>
              <a:t>invited</a:t>
            </a:r>
            <a:r>
              <a:rPr lang="de-DE" altLang="de-DE" sz="1200" dirty="0"/>
              <a:t> by you </a:t>
            </a:r>
            <a:r>
              <a:rPr lang="de-DE" altLang="de-DE" sz="1200" dirty="0" err="1"/>
              <a:t>indirectly</a:t>
            </a:r>
            <a:r>
              <a:rPr lang="de-DE" altLang="de-DE" sz="1200" dirty="0"/>
              <a:t> (75)</a:t>
            </a:r>
            <a:endParaRPr lang="de-CH" altLang="de-DE" sz="1200" dirty="0"/>
          </a:p>
        </p:txBody>
      </p:sp>
      <p:sp>
        <p:nvSpPr>
          <p:cNvPr id="10" name="Rechteckiger Pfeil 9"/>
          <p:cNvSpPr/>
          <p:nvPr/>
        </p:nvSpPr>
        <p:spPr>
          <a:xfrm rot="16200000" flipH="1">
            <a:off x="3100388" y="2228850"/>
            <a:ext cx="255588" cy="382587"/>
          </a:xfrm>
          <a:prstGeom prst="bentArrow">
            <a:avLst>
              <a:gd name="adj1" fmla="val 25000"/>
              <a:gd name="adj2" fmla="val 39297"/>
              <a:gd name="adj3" fmla="val 45017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chemeClr val="tx1"/>
              </a:solidFill>
            </a:endParaRPr>
          </a:p>
        </p:txBody>
      </p:sp>
      <p:sp>
        <p:nvSpPr>
          <p:cNvPr id="144" name="Rechteckiger Pfeil 143"/>
          <p:cNvSpPr/>
          <p:nvPr/>
        </p:nvSpPr>
        <p:spPr>
          <a:xfrm flipH="1">
            <a:off x="4573588" y="2228850"/>
            <a:ext cx="381000" cy="263525"/>
          </a:xfrm>
          <a:prstGeom prst="bentArrow">
            <a:avLst>
              <a:gd name="adj1" fmla="val 25000"/>
              <a:gd name="adj2" fmla="val 39297"/>
              <a:gd name="adj3" fmla="val 45017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chemeClr val="tx1"/>
              </a:solidFill>
            </a:endParaRPr>
          </a:p>
        </p:txBody>
      </p:sp>
      <p:sp>
        <p:nvSpPr>
          <p:cNvPr id="45194" name="Textfeld 1"/>
          <p:cNvSpPr txBox="1">
            <a:spLocks noChangeArrowheads="1"/>
          </p:cNvSpPr>
          <p:nvPr/>
        </p:nvSpPr>
        <p:spPr bwMode="auto">
          <a:xfrm>
            <a:off x="4572000" y="2544763"/>
            <a:ext cx="6842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000">
                <a:solidFill>
                  <a:srgbClr val="FFC000"/>
                </a:solidFill>
                <a:latin typeface="Bodoni MT Black" pitchFamily="18" charset="0"/>
              </a:rPr>
              <a:t>10$</a:t>
            </a:r>
          </a:p>
        </p:txBody>
      </p:sp>
      <p:sp>
        <p:nvSpPr>
          <p:cNvPr id="45195" name="Textfeld 1"/>
          <p:cNvSpPr txBox="1">
            <a:spLocks noChangeArrowheads="1"/>
          </p:cNvSpPr>
          <p:nvPr/>
        </p:nvSpPr>
        <p:spPr bwMode="auto">
          <a:xfrm>
            <a:off x="2555875" y="2565400"/>
            <a:ext cx="1196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000">
                <a:solidFill>
                  <a:srgbClr val="FFC000"/>
                </a:solidFill>
                <a:latin typeface="Bodoni MT Black" pitchFamily="18" charset="0"/>
              </a:rPr>
              <a:t>12,76$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60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02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6083" idx="0"/>
            <a:endCxn id="46102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6093" idx="0"/>
            <a:endCxn id="46083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6095" idx="0"/>
            <a:endCxn id="46084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6096" idx="0"/>
            <a:endCxn id="46085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6099" idx="0"/>
            <a:endCxn id="46087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6098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6097" idx="0"/>
            <a:endCxn id="46085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6088" idx="0"/>
            <a:endCxn id="46102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6089" idx="0"/>
            <a:endCxn id="46083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6094" idx="0"/>
            <a:endCxn id="46084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6101" idx="0"/>
            <a:endCxn id="46087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money!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6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1279525" y="3800475"/>
            <a:ext cx="1189038" cy="1730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Great! crazy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61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060450" y="4086225"/>
            <a:ext cx="2190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1414463" y="4086225"/>
            <a:ext cx="2301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Abgerundete rechteckige Legende 40"/>
          <p:cNvSpPr/>
          <p:nvPr/>
        </p:nvSpPr>
        <p:spPr>
          <a:xfrm>
            <a:off x="992188" y="3800475"/>
            <a:ext cx="1430337" cy="1730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You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are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the best!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71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6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7107" idx="0"/>
            <a:endCxn id="47126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7117" idx="0"/>
            <a:endCxn id="47107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7119" idx="0"/>
            <a:endCxn id="47108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7120" idx="0"/>
            <a:endCxn id="47109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7123" idx="0"/>
            <a:endCxn id="47111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7122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7121" idx="0"/>
            <a:endCxn id="47109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7112" idx="0"/>
            <a:endCxn id="47126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7113" idx="0"/>
            <a:endCxn id="47107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7118" idx="0"/>
            <a:endCxn id="47108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7125" idx="0"/>
            <a:endCxn id="47111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money!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71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2576513" y="4149725"/>
            <a:ext cx="1728787" cy="173038"/>
          </a:xfrm>
          <a:prstGeom prst="wedgeRoundRectCallout">
            <a:avLst>
              <a:gd name="adj1" fmla="val 32545"/>
              <a:gd name="adj2" fmla="val -199634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I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want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to see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success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!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81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50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8131" idx="0"/>
            <a:endCxn id="48150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8141" idx="0"/>
            <a:endCxn id="48131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8143" idx="0"/>
            <a:endCxn id="48132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8144" idx="0"/>
            <a:endCxn id="48133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8147" idx="0"/>
            <a:endCxn id="48135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8146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8145" idx="0"/>
            <a:endCxn id="48133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8136" idx="0"/>
            <a:endCxn id="48150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8137" idx="0"/>
            <a:endCxn id="48131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8142" idx="0"/>
            <a:endCxn id="48132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8149" idx="0"/>
            <a:endCxn id="48135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money!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8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1944688" y="2659063"/>
            <a:ext cx="1628775" cy="173037"/>
          </a:xfrm>
          <a:prstGeom prst="wedgeRoundRectCallout">
            <a:avLst>
              <a:gd name="adj1" fmla="val 47171"/>
              <a:gd name="adj2" fmla="val 235355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Loved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your last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video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91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74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9155" idx="0"/>
            <a:endCxn id="49174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9165" idx="0"/>
            <a:endCxn id="49155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9167" idx="0"/>
            <a:endCxn id="49156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9168" idx="0"/>
            <a:endCxn id="49157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9171" idx="0"/>
            <a:endCxn id="49159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9170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9169" idx="0"/>
            <a:endCxn id="49157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9160" idx="0"/>
            <a:endCxn id="49174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9161" idx="0"/>
            <a:endCxn id="49155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9166" idx="0"/>
            <a:endCxn id="49156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9173" idx="0"/>
            <a:endCxn id="49159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Talked</a:t>
            </a:r>
            <a:r>
              <a:rPr lang="de-DE" dirty="0"/>
              <a:t> to </a:t>
            </a:r>
            <a:r>
              <a:rPr lang="de-DE" dirty="0" err="1"/>
              <a:t>major</a:t>
            </a:r>
            <a:r>
              <a:rPr lang="de-DE" dirty="0"/>
              <a:t> of </a:t>
            </a:r>
            <a:r>
              <a:rPr lang="de-DE" dirty="0" err="1"/>
              <a:t>Manly</a:t>
            </a:r>
            <a:r>
              <a:rPr lang="de-DE" dirty="0"/>
              <a:t> (see </a:t>
            </a:r>
            <a:r>
              <a:rPr lang="de-DE" dirty="0" err="1"/>
              <a:t>video</a:t>
            </a:r>
            <a:r>
              <a:rPr lang="de-DE" dirty="0"/>
              <a:t>)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91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4708525" y="3028950"/>
            <a:ext cx="1187450" cy="173038"/>
          </a:xfrm>
          <a:prstGeom prst="wedgeRoundRectCallout">
            <a:avLst>
              <a:gd name="adj1" fmla="val 34342"/>
              <a:gd name="adj2" fmla="val 323454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Great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job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91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7885113" y="2452688"/>
            <a:ext cx="2381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91" name="Textfeld 2"/>
          <p:cNvSpPr txBox="1">
            <a:spLocks noChangeArrowheads="1"/>
          </p:cNvSpPr>
          <p:nvPr/>
        </p:nvSpPr>
        <p:spPr bwMode="auto">
          <a:xfrm>
            <a:off x="8158163" y="2376488"/>
            <a:ext cx="400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1x</a:t>
            </a:r>
            <a:endParaRPr lang="de-CH" altLang="de-DE" sz="1800"/>
          </a:p>
        </p:txBody>
      </p:sp>
      <p:sp>
        <p:nvSpPr>
          <p:cNvPr id="49192" name="Textfeld 48"/>
          <p:cNvSpPr txBox="1">
            <a:spLocks noChangeArrowheads="1"/>
          </p:cNvSpPr>
          <p:nvPr/>
        </p:nvSpPr>
        <p:spPr bwMode="auto">
          <a:xfrm>
            <a:off x="8158163" y="2771775"/>
            <a:ext cx="51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19x</a:t>
            </a:r>
            <a:endParaRPr lang="de-CH" altLang="de-DE" sz="1800"/>
          </a:p>
        </p:txBody>
      </p:sp>
      <p:pic>
        <p:nvPicPr>
          <p:cNvPr id="491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854950" y="2867025"/>
            <a:ext cx="268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94" name="Textfeld 3"/>
          <p:cNvSpPr txBox="1">
            <a:spLocks noChangeArrowheads="1"/>
          </p:cNvSpPr>
          <p:nvPr/>
        </p:nvSpPr>
        <p:spPr bwMode="auto">
          <a:xfrm>
            <a:off x="2735263" y="323850"/>
            <a:ext cx="3756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Tobias </a:t>
            </a:r>
            <a:r>
              <a:rPr lang="de-DE" altLang="de-DE" sz="1800" dirty="0" err="1"/>
              <a:t>fights</a:t>
            </a:r>
            <a:r>
              <a:rPr lang="de-DE" altLang="de-DE" sz="1800" dirty="0"/>
              <a:t> for </a:t>
            </a:r>
            <a:r>
              <a:rPr lang="de-DE" altLang="de-DE" sz="1800" dirty="0" err="1"/>
              <a:t>free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surfing</a:t>
            </a:r>
            <a:r>
              <a:rPr lang="de-DE" altLang="de-DE" sz="1800" dirty="0"/>
              <a:t>!</a:t>
            </a:r>
            <a:endParaRPr lang="de-CH" altLang="de-DE" sz="1800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179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189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191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7" name="Textfeld 29"/>
          <p:cNvSpPr txBox="1">
            <a:spLocks noChangeArrowheads="1"/>
          </p:cNvSpPr>
          <p:nvPr/>
        </p:nvSpPr>
        <p:spPr bwMode="auto">
          <a:xfrm flipH="1">
            <a:off x="3201988" y="319246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44116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196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7"/>
          <p:cNvSpPr txBox="1">
            <a:spLocks noChangeArrowheads="1"/>
          </p:cNvSpPr>
          <p:nvPr/>
        </p:nvSpPr>
        <p:spPr bwMode="auto">
          <a:xfrm>
            <a:off x="193675" y="-39688"/>
            <a:ext cx="15700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Heros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40640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722688" y="1266825"/>
            <a:ext cx="1570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 Someone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2909888" y="1992313"/>
            <a:ext cx="272415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Max.Feldbach@t-online.de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2909888" y="1712913"/>
            <a:ext cx="2238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Email 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(Mail is send CC to you)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2916238" y="2647950"/>
            <a:ext cx="272415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Fred.Steiger@gmx.de</a:t>
            </a:r>
            <a:endParaRPr lang="de-CH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feld 7"/>
          <p:cNvSpPr txBox="1">
            <a:spLocks noChangeArrowheads="1"/>
          </p:cNvSpPr>
          <p:nvPr/>
        </p:nvSpPr>
        <p:spPr bwMode="auto">
          <a:xfrm>
            <a:off x="2916238" y="2370138"/>
            <a:ext cx="23034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Friends Email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Address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2916238" y="3276600"/>
            <a:ext cx="272415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Max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5" name="Textfeld 7"/>
          <p:cNvSpPr txBox="1">
            <a:spLocks noChangeArrowheads="1"/>
          </p:cNvSpPr>
          <p:nvPr/>
        </p:nvSpPr>
        <p:spPr bwMode="auto">
          <a:xfrm>
            <a:off x="2916238" y="2997200"/>
            <a:ext cx="2654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Name 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de-DE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used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subject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mail)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Abgerundetes Rechteck 45"/>
          <p:cNvSpPr/>
          <p:nvPr/>
        </p:nvSpPr>
        <p:spPr>
          <a:xfrm>
            <a:off x="2916238" y="3903663"/>
            <a:ext cx="2724150" cy="9017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Hallo Fred,</a:t>
            </a:r>
          </a:p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hier kannst Du dem Tobias Stone unterstützen von dem wir neulich das Interview gesehen hatten.</a:t>
            </a:r>
          </a:p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Viele Grüße,</a:t>
            </a:r>
          </a:p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Max </a:t>
            </a:r>
            <a:endParaRPr lang="de-CH" sz="9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7" name="Textfeld 7"/>
          <p:cNvSpPr txBox="1">
            <a:spLocks noChangeArrowheads="1"/>
          </p:cNvSpPr>
          <p:nvPr/>
        </p:nvSpPr>
        <p:spPr bwMode="auto">
          <a:xfrm>
            <a:off x="2916238" y="3624263"/>
            <a:ext cx="23034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Text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4297363" y="492283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Preview &gt;&gt;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Abgerundetes Rechteck 51"/>
          <p:cNvSpPr/>
          <p:nvPr/>
        </p:nvSpPr>
        <p:spPr>
          <a:xfrm>
            <a:off x="3203575" y="4930775"/>
            <a:ext cx="884238" cy="2317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&lt;&lt; Back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Pfeil nach rechts 52"/>
          <p:cNvSpPr/>
          <p:nvPr/>
        </p:nvSpPr>
        <p:spPr>
          <a:xfrm rot="1626932" flipH="1">
            <a:off x="5154613" y="5191125"/>
            <a:ext cx="1281112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03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210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212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215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7"/>
          <p:cNvSpPr txBox="1">
            <a:spLocks noChangeArrowheads="1"/>
          </p:cNvSpPr>
          <p:nvPr/>
        </p:nvSpPr>
        <p:spPr bwMode="auto">
          <a:xfrm>
            <a:off x="193675" y="-39688"/>
            <a:ext cx="15700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Heros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40640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722688" y="1266825"/>
            <a:ext cx="1570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 Someone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3203575" y="1712913"/>
            <a:ext cx="2238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Preview of your invitation mail: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Abgerundetes Rechteck 47"/>
          <p:cNvSpPr/>
          <p:nvPr/>
        </p:nvSpPr>
        <p:spPr>
          <a:xfrm>
            <a:off x="4297363" y="492283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 &gt;&gt;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3203575" y="4930775"/>
            <a:ext cx="884238" cy="2317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&lt;&lt; Back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feld 7"/>
          <p:cNvSpPr txBox="1">
            <a:spLocks noChangeArrowheads="1"/>
          </p:cNvSpPr>
          <p:nvPr/>
        </p:nvSpPr>
        <p:spPr bwMode="auto">
          <a:xfrm>
            <a:off x="2555875" y="2071688"/>
            <a:ext cx="3524250" cy="275431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To: 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   Fred.Steiger@gmx.de</a:t>
            </a: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CC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:   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Max.Feldbach@t-online.de</a:t>
            </a:r>
          </a:p>
          <a:p>
            <a:pPr eaLnBrk="1" hangingPunct="1">
              <a:defRPr/>
            </a:pP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invites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 you to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support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 Tobias Stone</a:t>
            </a:r>
          </a:p>
          <a:p>
            <a:pPr eaLnBrk="1" hangingPunct="1">
              <a:defRPr/>
            </a:pP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Hallo Fred,</a:t>
            </a:r>
          </a:p>
          <a:p>
            <a:pPr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hier kannst Du dem Tobias Stone unterstützen von dem wir neulich das Interview gesehen hatten.</a:t>
            </a:r>
          </a:p>
          <a:p>
            <a:pPr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Viele Grüße,</a:t>
            </a:r>
          </a:p>
          <a:p>
            <a:pPr>
              <a:defRPr/>
            </a:pP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</a:t>
            </a:r>
          </a:p>
          <a:p>
            <a:pPr>
              <a:defRPr/>
            </a:pP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-----------------------------------------------------------------------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http://support4heros.com/?urlid=9falf0ga</a:t>
            </a:r>
          </a:p>
          <a:p>
            <a:pPr eaLnBrk="1" hangingPunct="1">
              <a:defRPr/>
            </a:pPr>
            <a:endParaRPr lang="de-DE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(With this link you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automatically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join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Maxs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support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community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.)</a:t>
            </a:r>
          </a:p>
          <a:p>
            <a:pPr eaLnBrk="1" hangingPunct="1">
              <a:defRPr/>
            </a:pP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---------------------------------------------------------------------------------------------------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  <a:latin typeface="Century" pitchFamily="18" charset="0"/>
            </a:endParaRPr>
          </a:p>
        </p:txBody>
      </p:sp>
      <p:sp>
        <p:nvSpPr>
          <p:cNvPr id="53" name="Pfeil nach rechts 52"/>
          <p:cNvSpPr/>
          <p:nvPr/>
        </p:nvSpPr>
        <p:spPr>
          <a:xfrm rot="1626932" flipH="1">
            <a:off x="5176838" y="5081588"/>
            <a:ext cx="1282700" cy="438150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569" y="446210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feld 22"/>
          <p:cNvSpPr txBox="1"/>
          <p:nvPr/>
        </p:nvSpPr>
        <p:spPr>
          <a:xfrm>
            <a:off x="1898775" y="4300520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835696" y="4635569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Gekrümmte Verbindung 47"/>
          <p:cNvCxnSpPr>
            <a:stCxn id="67" idx="2"/>
            <a:endCxn id="23" idx="0"/>
          </p:cNvCxnSpPr>
          <p:nvPr/>
        </p:nvCxnSpPr>
        <p:spPr>
          <a:xfrm rot="5400000">
            <a:off x="1881501" y="3983603"/>
            <a:ext cx="439472" cy="194362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0" b="35097"/>
          <a:stretch/>
        </p:blipFill>
        <p:spPr bwMode="auto">
          <a:xfrm>
            <a:off x="405060" y="973752"/>
            <a:ext cx="3600001" cy="10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Abgerundetes Rechteck 66"/>
          <p:cNvSpPr/>
          <p:nvPr/>
        </p:nvSpPr>
        <p:spPr>
          <a:xfrm>
            <a:off x="918273" y="3570487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68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3113441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uppieren 68"/>
          <p:cNvGrpSpPr/>
          <p:nvPr/>
        </p:nvGrpSpPr>
        <p:grpSpPr>
          <a:xfrm>
            <a:off x="405061" y="1851474"/>
            <a:ext cx="3600000" cy="1192488"/>
            <a:chOff x="405061" y="3460648"/>
            <a:chExt cx="3600000" cy="1192488"/>
          </a:xfrm>
        </p:grpSpPr>
        <p:pic>
          <p:nvPicPr>
            <p:cNvPr id="70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3" name="Gerade Verbindung 72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hteck 73"/>
          <p:cNvSpPr/>
          <p:nvPr/>
        </p:nvSpPr>
        <p:spPr>
          <a:xfrm>
            <a:off x="973141" y="2229958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feld 29"/>
          <p:cNvSpPr txBox="1">
            <a:spLocks noChangeArrowheads="1"/>
          </p:cNvSpPr>
          <p:nvPr/>
        </p:nvSpPr>
        <p:spPr bwMode="auto">
          <a:xfrm flipH="1">
            <a:off x="1900900" y="1963842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6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1990046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hteck 76"/>
          <p:cNvSpPr/>
          <p:nvPr/>
        </p:nvSpPr>
        <p:spPr>
          <a:xfrm>
            <a:off x="3200797" y="1990046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2179866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feld 99"/>
          <p:cNvSpPr txBox="1">
            <a:spLocks noChangeArrowheads="1"/>
          </p:cNvSpPr>
          <p:nvPr/>
        </p:nvSpPr>
        <p:spPr bwMode="auto">
          <a:xfrm>
            <a:off x="1254950" y="2578006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" name="Picture 2" descr="Bildergebnis für user with mobil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99" y="2256452"/>
            <a:ext cx="9334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Wolkenförmige Legende 27"/>
          <p:cNvSpPr/>
          <p:nvPr/>
        </p:nvSpPr>
        <p:spPr>
          <a:xfrm>
            <a:off x="5795932" y="0"/>
            <a:ext cx="3314340" cy="2866415"/>
          </a:xfrm>
          <a:prstGeom prst="cloudCallout">
            <a:avLst>
              <a:gd name="adj1" fmla="val -69303"/>
              <a:gd name="adj2" fmla="val 31942"/>
            </a:avLst>
          </a:prstGeom>
          <a:solidFill>
            <a:srgbClr val="FFFF99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Oh,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great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Adam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already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followed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invitation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Tomorrow I will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have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look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Eva also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clicked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invitation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link.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427984" y="4149080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Markus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5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331640" y="2348880"/>
            <a:ext cx="645670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500" dirty="0" smtClean="0"/>
              <a:t>Next </a:t>
            </a:r>
            <a:r>
              <a:rPr lang="de-DE" sz="11500" dirty="0" err="1" smtClean="0"/>
              <a:t>day</a:t>
            </a:r>
            <a:r>
              <a:rPr lang="de-DE" sz="11500" dirty="0" smtClean="0"/>
              <a:t>…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49628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4069</Words>
  <Application>Microsoft Office PowerPoint</Application>
  <PresentationFormat>Bildschirmpräsentation (4:3)</PresentationFormat>
  <Paragraphs>947</Paragraphs>
  <Slides>78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78</vt:i4>
      </vt:variant>
    </vt:vector>
  </HeadingPairs>
  <TitlesOfParts>
    <vt:vector size="79" baseType="lpstr">
      <vt:lpstr>Larissa</vt:lpstr>
      <vt:lpstr>SupeYou</vt:lpstr>
      <vt:lpstr>Scenario „Entry via Invitation“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Scenario „Entry via Landing Page“</vt:lpstr>
      <vt:lpstr>PowerPoint-Präsentation</vt:lpstr>
      <vt:lpstr>PowerPoint-Präsentation</vt:lpstr>
      <vt:lpstr>PowerPoint-Präsentation</vt:lpstr>
      <vt:lpstr>PowerPoint-Präsentation</vt:lpstr>
      <vt:lpstr>Pitch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Use Cases of System</vt:lpstr>
      <vt:lpstr>Use Cases of Admin</vt:lpstr>
      <vt:lpstr>Use Cases of Supporter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Swisscom (Schweiz)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Theile Moritz, ITS-FIN-CON-INV (EXT)</dc:creator>
  <cp:lastModifiedBy>MoritzTheile</cp:lastModifiedBy>
  <cp:revision>473</cp:revision>
  <dcterms:created xsi:type="dcterms:W3CDTF">2013-04-03T19:36:09Z</dcterms:created>
  <dcterms:modified xsi:type="dcterms:W3CDTF">2015-07-17T10:37:16Z</dcterms:modified>
</cp:coreProperties>
</file>