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78" r:id="rId6"/>
    <p:sldId id="275" r:id="rId7"/>
    <p:sldId id="270" r:id="rId8"/>
    <p:sldId id="281" r:id="rId9"/>
    <p:sldId id="276" r:id="rId10"/>
    <p:sldId id="271" r:id="rId11"/>
    <p:sldId id="282" r:id="rId12"/>
    <p:sldId id="279" r:id="rId13"/>
    <p:sldId id="283" r:id="rId14"/>
    <p:sldId id="284" r:id="rId15"/>
    <p:sldId id="280" r:id="rId16"/>
    <p:sldId id="285" r:id="rId17"/>
    <p:sldId id="274" r:id="rId18"/>
    <p:sldId id="272" r:id="rId19"/>
    <p:sldId id="273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0C"/>
    <a:srgbClr val="DB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88"/>
  </p:normalViewPr>
  <p:slideViewPr>
    <p:cSldViewPr snapToGrid="0">
      <p:cViewPr varScale="1">
        <p:scale>
          <a:sx n="107" d="100"/>
          <a:sy n="10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3BA56-CEAA-4E86-92B0-7B0235D32AE2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306F-D956-42D0-901B-0715E15F55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26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306F-D956-42D0-901B-0715E15F55C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37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306F-D956-42D0-901B-0715E15F55C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0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306F-D956-42D0-901B-0715E15F55C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0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Projektziele</a:t>
            </a:r>
            <a:r>
              <a:rPr lang="en-US" dirty="0"/>
              <a:t>, die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anfangs</a:t>
            </a:r>
            <a:r>
              <a:rPr lang="en-US" dirty="0"/>
              <a:t> </a:t>
            </a:r>
            <a:r>
              <a:rPr lang="en-US" dirty="0" err="1"/>
              <a:t>festgelegt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306F-D956-42D0-901B-0715E15F55C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0A875-2B50-FA4A-BD4A-7EBCC894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ED1E96-26CF-0340-1134-FEBA81F2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1FBEE-61D0-EA8B-F9E6-E8CC7754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00267-DA86-CBF8-A22E-F4F58C42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AE3D-8453-8A4C-7CF0-C55D4B10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C3C0A-16CA-72E7-D831-6CE9958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111DFF-A77A-3E2D-F03E-4F92CEF8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C5C16-27C3-6238-7750-F100743A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BD3C4-33B6-6539-CAD8-81C49537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66A45-1CDB-A2AB-CB36-6F791EE3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6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537916-E08B-0BFE-2179-107CE501A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FCDA55-14A2-1C19-5655-F6C5D684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B284A-CD9C-6B07-39AF-00ED9221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7D3E0-D8D3-AE57-A487-173ED4C7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92C23-52D9-B591-971A-AC2E0B9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5A8BE-E34F-DB56-BDC4-BF776624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6268F-11DB-2CB1-5C6A-64EA241E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99B82-0842-3F4A-C830-1A5B330D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18F12-9F01-7080-0AF8-3689B81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975D2-F74C-CB8C-07F9-CE52119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1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0DEA1-BCB6-265B-0ACA-02B3720A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C5A6F-39C9-4AAB-4574-202233D1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21FD2-908A-EC13-FB65-8B11A6B4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4B99A-BE7E-D9C7-0972-4A9A400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21D9-6EBB-1C8C-F3CD-2997530D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92058-B343-F32E-8254-E41B1891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D66EC7-C2C0-9E39-A5F8-2EB7D83F7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024B1C-88EB-5EF3-71B5-A08744B9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409E89-3B4E-9438-A830-5C60CF2C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E940A4-4043-A915-16BE-219ABA3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9EDD4-E09B-A1D1-294E-77773E52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2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38BC4-0B2F-E370-52FD-0FF540B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DFDAA-535C-91A9-37EC-3DA271D3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8A974F-F2B6-5CED-4A53-F6C2D046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5EE13-E354-D277-BC19-C5845F5D2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1A9B3-82CD-8974-AB08-E310B1AD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29B8A-D36C-1FA7-899A-2CEF4D9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F17293-1E45-64BA-CBD4-441624B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8818D4-B97B-99C6-1968-CA91DDD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58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CF2B-4964-ABAD-9B4D-857BA00C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D17E12-C8BB-C437-6B76-AB23A11C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5F5159-6D6D-47F7-3C15-B1F729D3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7B0FD6-0EDE-84E6-531C-D2D18C5F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6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C13A2F-EE29-23B0-C3F7-C462A4A7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209F98-E750-FB66-C218-7DCB3251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028126-4B47-00A7-BD01-532058F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22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ECEA-9A0E-5448-8E1A-E01A214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7D64-422F-0C80-6C07-42C9D78C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E8C33C-00BF-FC38-A67D-0ACDAF01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027B5-C665-FA58-69A6-BD796FAD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78813-3CC7-06E3-8867-C34F146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020851-6172-B4F4-FE1B-79ECD59A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55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3F8E3-9FEB-B0B0-FAAA-870CE045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C20B4A-9337-4810-0BF1-B90D007A8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D5E57B-7E8A-D76C-82A2-44CFCAEE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DBDFB-922D-607E-78A4-ECA37DA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419D9-E79B-CC9B-5277-D1F5908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A62E86-3149-9239-FD25-70240B71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051459-A402-E6AF-7E2D-72EAF0D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514949-0F5D-F53E-8254-0EA154A9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2BD35-C643-A705-639D-2A369A236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7194-686A-447F-8CD6-A5B70B624DC3}" type="datetimeFigureOut">
              <a:rPr lang="de-DE" smtClean="0"/>
              <a:t>25.10.22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86CE2-5423-5EDB-635A-C4348BDA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C69BE-8064-766B-A5CC-AC187B69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A35D-2464-4E1B-B6A0-D95AF4D6E7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tefanoleone992/fifa-22-complete-player-dataset?resource=download&amp;select=players_22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ectosk.com/wp-content/uploads/2022/panini-fifa-world-cup-qatar-2022-sticker/panini-fifa-worldcup-qatar-2022-sticker-kollektion-sticker-havertz-blue.jpg" TargetMode="External"/><Relationship Id="rId5" Type="http://schemas.openxmlformats.org/officeDocument/2006/relationships/hyperlink" Target="https://e0.365dm.com/22/10/2048x1152/skysports-world-cup-qatar-2022_5921764.jpg" TargetMode="External"/><Relationship Id="rId4" Type="http://schemas.openxmlformats.org/officeDocument/2006/relationships/hyperlink" Target="https://upload.wikimedia.org/wikipedia/en/thumb/e/e3/2022_FIFA_World_Cup.svg/1200px-2022_FIFA_World_Cup.svg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6F95C-A7BB-FC57-B025-D92F79C4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Panini </a:t>
            </a:r>
            <a:r>
              <a:rPr lang="en-US" sz="5400" dirty="0"/>
              <a:t>-</a:t>
            </a:r>
            <a:r>
              <a:rPr lang="de-DE" sz="5400" dirty="0"/>
              <a:t>World Cup 2022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1E8358-97AB-F10F-CBD8-6BD55D127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Project</a:t>
            </a:r>
          </a:p>
          <a:p>
            <a:pPr algn="l"/>
            <a:r>
              <a:rPr lang="en-US" sz="1400" dirty="0"/>
              <a:t>von Xenia Engel, Jasmin </a:t>
            </a:r>
            <a:r>
              <a:rPr lang="en-US" sz="1400" dirty="0" err="1"/>
              <a:t>Matschke</a:t>
            </a:r>
            <a:r>
              <a:rPr lang="en-US" sz="1400" dirty="0"/>
              <a:t>, Moritz Theis</a:t>
            </a:r>
            <a:endParaRPr lang="de-DE" sz="1400" dirty="0"/>
          </a:p>
        </p:txBody>
      </p:sp>
      <p:pic>
        <p:nvPicPr>
          <p:cNvPr id="5" name="Grafik 4" descr="Ein Bild, das Text, Umschlag, Visitenkarte enthält.&#10;&#10;Automatisch generierte Beschreibung">
            <a:extLst>
              <a:ext uri="{FF2B5EF4-FFF2-40B4-BE49-F238E27FC236}">
                <a16:creationId xmlns:a16="http://schemas.microsoft.com/office/drawing/2014/main" id="{072C35B2-DFAA-34D0-5CC6-22FDF3734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6" r="2597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859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Panini WC 2022 – All Data.xlsx</a:t>
            </a:r>
          </a:p>
          <a:p>
            <a:pPr lvl="1"/>
            <a:r>
              <a:rPr lang="en-US" b="1" dirty="0"/>
              <a:t>Name, </a:t>
            </a:r>
            <a:r>
              <a:rPr lang="en-US" b="1" dirty="0" err="1"/>
              <a:t>WM_Gruppe</a:t>
            </a:r>
            <a:r>
              <a:rPr lang="en-US" b="1" dirty="0"/>
              <a:t>, Land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Erweiterung durch bereits vorhandene Daten</a:t>
            </a:r>
          </a:p>
          <a:p>
            <a:pPr lvl="1"/>
            <a:r>
              <a:rPr lang="de-DE" b="1" dirty="0"/>
              <a:t>Land</a:t>
            </a:r>
            <a:r>
              <a:rPr lang="en-US" b="1" dirty="0"/>
              <a:t>_</a:t>
            </a:r>
            <a:r>
              <a:rPr lang="en-US" b="1" dirty="0" err="1"/>
              <a:t>kurz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b="1" dirty="0"/>
              <a:t>Art von Karte </a:t>
            </a:r>
            <a:r>
              <a:rPr lang="en-US" dirty="0"/>
              <a:t>(Ball, Emblem, FIFA Karte, 				           </a:t>
            </a:r>
            <a:r>
              <a:rPr lang="en-US" dirty="0" err="1"/>
              <a:t>Fifa</a:t>
            </a:r>
            <a:r>
              <a:rPr lang="en-US" dirty="0"/>
              <a:t> Museum, Legend, Mascot, Panini Karte FOIL, 			      Player, Stadium, Team Photo, Team Photo FOIL, Trophy)</a:t>
            </a: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263D0-0F40-95B3-A6BC-9BF226610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76"/>
          <a:stretch/>
        </p:blipFill>
        <p:spPr>
          <a:xfrm>
            <a:off x="1633117" y="2790589"/>
            <a:ext cx="893792" cy="88594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D181C3-141D-9E34-0A21-DDE09DC12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432" y="2758105"/>
            <a:ext cx="857370" cy="9145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DCBD348-AB00-1E3F-A8D8-ECB2795660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69" b="-1"/>
          <a:stretch/>
        </p:blipFill>
        <p:spPr>
          <a:xfrm>
            <a:off x="3876485" y="2794495"/>
            <a:ext cx="857370" cy="8781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B9C542-5D5B-4DA5-3B4C-8FA8AFD86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7835" y="5030114"/>
            <a:ext cx="893401" cy="91347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2371988-6047-A1FB-80A7-EB90F7608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465" y="3758614"/>
            <a:ext cx="857370" cy="8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Erweiterung durch bereits vorhandene Daten/selbst überlegt</a:t>
            </a:r>
          </a:p>
          <a:p>
            <a:pPr lvl="1"/>
            <a:r>
              <a:rPr lang="de-DE" b="1" dirty="0"/>
              <a:t>Wertigkeit</a:t>
            </a:r>
            <a:r>
              <a:rPr lang="de-DE" dirty="0"/>
              <a:t> (None, Base, </a:t>
            </a:r>
            <a:r>
              <a:rPr lang="en-US" dirty="0"/>
              <a:t>[…])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Latitude und Longitude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de-DE" dirty="0"/>
              <a:t>)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F</a:t>
            </a:r>
            <a:r>
              <a:rPr lang="de-DE" dirty="0" err="1">
                <a:sym typeface="Wingdings" panose="05000000000000000000" pitchFamily="2" charset="2"/>
              </a:rPr>
              <a:t>ür</a:t>
            </a:r>
            <a:r>
              <a:rPr lang="de-DE" dirty="0">
                <a:sym typeface="Wingdings" panose="05000000000000000000" pitchFamily="2" charset="2"/>
              </a:rPr>
              <a:t> Stadien Visualisierung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Art</a:t>
            </a:r>
            <a:r>
              <a:rPr lang="en-US" b="1" dirty="0"/>
              <a:t>_</a:t>
            </a:r>
            <a:r>
              <a:rPr lang="en-US" b="1" dirty="0" err="1"/>
              <a:t>von_Sticker</a:t>
            </a:r>
            <a:r>
              <a:rPr lang="en-US" b="1" dirty="0"/>
              <a:t> </a:t>
            </a:r>
            <a:r>
              <a:rPr lang="en-US" dirty="0"/>
              <a:t>(Regular, </a:t>
            </a:r>
            <a:r>
              <a:rPr lang="en-US" dirty="0" err="1"/>
              <a:t>Glitzer</a:t>
            </a:r>
            <a:r>
              <a:rPr lang="en-US" dirty="0"/>
              <a:t>, Extra)</a:t>
            </a:r>
          </a:p>
        </p:txBody>
      </p:sp>
    </p:spTree>
    <p:extLst>
      <p:ext uri="{BB962C8B-B14F-4D97-AF65-F5344CB8AC3E}">
        <p14:creationId xmlns:p14="http://schemas.microsoft.com/office/powerpoint/2010/main" val="38963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 (FIFA22)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FIFA Dataset Kaggle  -- Players of 2022</a:t>
            </a:r>
          </a:p>
          <a:p>
            <a:endParaRPr lang="en-US" dirty="0"/>
          </a:p>
          <a:p>
            <a:r>
              <a:rPr lang="en-US" b="1" dirty="0"/>
              <a:t>short</a:t>
            </a:r>
            <a:r>
              <a:rPr lang="de-DE" b="1" dirty="0"/>
              <a:t>_</a:t>
            </a:r>
            <a:r>
              <a:rPr lang="de-DE" b="1" dirty="0" err="1"/>
              <a:t>name</a:t>
            </a:r>
            <a:r>
              <a:rPr lang="de-DE" b="1" dirty="0"/>
              <a:t>(FIFA) </a:t>
            </a:r>
            <a:r>
              <a:rPr lang="de-DE" dirty="0"/>
              <a:t>manuell per Excel ergänzt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Dadurch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Zugriff</a:t>
            </a:r>
            <a:r>
              <a:rPr lang="en-US" dirty="0">
                <a:sym typeface="Wingdings" panose="05000000000000000000" pitchFamily="2" charset="2"/>
              </a:rPr>
              <a:t> auf alle </a:t>
            </a:r>
            <a:r>
              <a:rPr lang="en-US" dirty="0" err="1">
                <a:sym typeface="Wingdings" panose="05000000000000000000" pitchFamily="2" charset="2"/>
              </a:rPr>
              <a:t>weiteren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innerhalb</a:t>
            </a:r>
            <a:r>
              <a:rPr lang="en-US" dirty="0">
                <a:sym typeface="Wingdings" panose="05000000000000000000" pitchFamily="2" charset="2"/>
              </a:rPr>
              <a:t> FIFA </a:t>
            </a:r>
            <a:r>
              <a:rPr lang="en-US" dirty="0" err="1">
                <a:sym typeface="Wingdings" panose="05000000000000000000" pitchFamily="2" charset="2"/>
              </a:rPr>
              <a:t>Datensatz</a:t>
            </a:r>
            <a:r>
              <a:rPr lang="en-US" dirty="0">
                <a:sym typeface="Wingdings" panose="05000000000000000000" pitchFamily="2" charset="2"/>
              </a:rPr>
              <a:t> 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Per SVERWEIS erg</a:t>
            </a:r>
            <a:r>
              <a:rPr lang="de-DE" dirty="0" err="1">
                <a:sym typeface="Wingdings" panose="05000000000000000000" pitchFamily="2" charset="2"/>
              </a:rPr>
              <a:t>änzt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438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 (FIFA22)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Ergänzte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 err="1"/>
              <a:t>overall_rating</a:t>
            </a:r>
            <a:r>
              <a:rPr lang="en-US" dirty="0"/>
              <a:t>, </a:t>
            </a:r>
            <a:r>
              <a:rPr lang="en-US" b="1" dirty="0" err="1"/>
              <a:t>value_eur</a:t>
            </a:r>
            <a:r>
              <a:rPr lang="en-US" dirty="0"/>
              <a:t>, </a:t>
            </a:r>
            <a:r>
              <a:rPr lang="en-US" b="1" dirty="0" err="1"/>
              <a:t>club_name</a:t>
            </a:r>
            <a:r>
              <a:rPr lang="en-US" dirty="0"/>
              <a:t>, </a:t>
            </a:r>
            <a:r>
              <a:rPr lang="en-US" b="1" dirty="0" err="1"/>
              <a:t>league_name</a:t>
            </a:r>
            <a:r>
              <a:rPr lang="en-US" dirty="0"/>
              <a:t>, </a:t>
            </a:r>
            <a:r>
              <a:rPr lang="en-US" b="1" dirty="0" err="1"/>
              <a:t>preferred_foot</a:t>
            </a:r>
            <a:r>
              <a:rPr lang="en-US" dirty="0"/>
              <a:t>, </a:t>
            </a:r>
            <a:r>
              <a:rPr lang="en-US" b="1" dirty="0" err="1"/>
              <a:t>weak_foot_rating</a:t>
            </a:r>
            <a:r>
              <a:rPr lang="en-US" dirty="0"/>
              <a:t>, </a:t>
            </a:r>
            <a:r>
              <a:rPr lang="en-US" b="1" dirty="0" err="1"/>
              <a:t>url_player_face</a:t>
            </a:r>
            <a:r>
              <a:rPr lang="en-US" dirty="0"/>
              <a:t>, </a:t>
            </a:r>
            <a:r>
              <a:rPr lang="en-US" b="1" dirty="0" err="1"/>
              <a:t>url_club_logo</a:t>
            </a:r>
            <a:r>
              <a:rPr lang="en-US" dirty="0"/>
              <a:t>, </a:t>
            </a:r>
            <a:r>
              <a:rPr lang="en-US" b="1" dirty="0" err="1"/>
              <a:t>url_club_flag</a:t>
            </a:r>
            <a:r>
              <a:rPr lang="en-US" dirty="0"/>
              <a:t>, </a:t>
            </a:r>
            <a:r>
              <a:rPr lang="en-US" b="1" dirty="0" err="1"/>
              <a:t>url_nation_flag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gewesen</a:t>
            </a:r>
            <a:r>
              <a:rPr lang="en-US" dirty="0"/>
              <a:t>.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 /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für </a:t>
            </a:r>
            <a:r>
              <a:rPr lang="en-US" dirty="0" err="1"/>
              <a:t>unseren</a:t>
            </a:r>
            <a:r>
              <a:rPr lang="en-US" dirty="0"/>
              <a:t> Use Case (</a:t>
            </a:r>
            <a:r>
              <a:rPr lang="en-US" dirty="0" err="1"/>
              <a:t>Werte</a:t>
            </a:r>
            <a:r>
              <a:rPr lang="en-US" dirty="0"/>
              <a:t> für Attacking, Defense, etc.)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A887B3-24B2-4F0C-F550-FFE02B73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" y="3923428"/>
            <a:ext cx="11608402" cy="5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 (FIFA22)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Nachteile</a:t>
            </a:r>
            <a:r>
              <a:rPr lang="en-US" dirty="0"/>
              <a:t> des Enrichments: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100" dirty="0"/>
              <a:t>(Youssef </a:t>
            </a:r>
            <a:r>
              <a:rPr lang="en-US" sz="1100" dirty="0" err="1"/>
              <a:t>Msakni</a:t>
            </a:r>
            <a:r>
              <a:rPr lang="en-US" sz="1100" dirty="0"/>
              <a:t>, Yeltsin Tejeda, Woo-young Jung, Vahid Amiri, </a:t>
            </a:r>
            <a:r>
              <a:rPr lang="en-US" sz="1100" dirty="0" err="1"/>
              <a:t>Shoja</a:t>
            </a:r>
            <a:r>
              <a:rPr lang="en-US" sz="1100" dirty="0"/>
              <a:t> </a:t>
            </a:r>
            <a:r>
              <a:rPr lang="en-US" sz="1100" dirty="0" err="1"/>
              <a:t>Khalilzadeh</a:t>
            </a:r>
            <a:r>
              <a:rPr lang="en-US" sz="1100" dirty="0"/>
              <a:t>, </a:t>
            </a:r>
            <a:r>
              <a:rPr lang="en-US" sz="1100" dirty="0" err="1"/>
              <a:t>Seifeddine</a:t>
            </a:r>
            <a:r>
              <a:rPr lang="en-US" sz="1100" dirty="0"/>
              <a:t> Jaziri, Sardar Azmoun, Robert </a:t>
            </a:r>
            <a:r>
              <a:rPr lang="en-US" sz="1100" dirty="0" err="1"/>
              <a:t>Arboleda</a:t>
            </a:r>
            <a:r>
              <a:rPr lang="en-US" sz="1100" dirty="0"/>
              <a:t>, Ricardo Blanco, Orlando Galo, Omid </a:t>
            </a:r>
            <a:r>
              <a:rPr lang="en-US" sz="1100" dirty="0" err="1"/>
              <a:t>Noorafkan</a:t>
            </a:r>
            <a:r>
              <a:rPr lang="en-US" sz="1100" dirty="0"/>
              <a:t>, </a:t>
            </a:r>
            <a:r>
              <a:rPr lang="en-US" sz="1100" dirty="0" err="1"/>
              <a:t>Montassar</a:t>
            </a:r>
            <a:r>
              <a:rPr lang="en-US" sz="1100" dirty="0"/>
              <a:t> </a:t>
            </a:r>
            <a:r>
              <a:rPr lang="en-US" sz="1100" dirty="0" err="1"/>
              <a:t>Talbi</a:t>
            </a:r>
            <a:r>
              <a:rPr lang="en-US" sz="1100" dirty="0"/>
              <a:t>, Milad Mohammadi, Leonel Moreira, </a:t>
            </a:r>
            <a:r>
              <a:rPr lang="en-US" sz="1100" dirty="0" err="1"/>
              <a:t>Keysher</a:t>
            </a:r>
            <a:r>
              <a:rPr lang="en-US" sz="1100" dirty="0"/>
              <a:t> Fuller, Kendall </a:t>
            </a:r>
            <a:r>
              <a:rPr lang="en-US" sz="1100" dirty="0" err="1"/>
              <a:t>Waston</a:t>
            </a:r>
            <a:r>
              <a:rPr lang="en-US" sz="1100" dirty="0"/>
              <a:t>, Juan Pablo Vargas, Johan Venegas, </a:t>
            </a:r>
            <a:r>
              <a:rPr lang="en-US" sz="1100" dirty="0" err="1"/>
              <a:t>Jewison</a:t>
            </a:r>
            <a:r>
              <a:rPr lang="en-US" sz="1100" dirty="0"/>
              <a:t> </a:t>
            </a:r>
            <a:r>
              <a:rPr lang="en-US" sz="1100" dirty="0" err="1"/>
              <a:t>Bennette</a:t>
            </a:r>
            <a:r>
              <a:rPr lang="en-US" sz="1100" dirty="0"/>
              <a:t>, James </a:t>
            </a:r>
            <a:r>
              <a:rPr lang="en-US" sz="1100" dirty="0" err="1"/>
              <a:t>Jeggo</a:t>
            </a:r>
            <a:r>
              <a:rPr lang="en-US" sz="1100" dirty="0"/>
              <a:t>, Ivica </a:t>
            </a:r>
            <a:r>
              <a:rPr lang="en-US" sz="1100" dirty="0" err="1"/>
              <a:t>Ivusic</a:t>
            </a:r>
            <a:r>
              <a:rPr lang="en-US" sz="1100" dirty="0"/>
              <a:t>, </a:t>
            </a:r>
            <a:r>
              <a:rPr lang="en-US" sz="1100" dirty="0" err="1"/>
              <a:t>Issahaku</a:t>
            </a:r>
            <a:r>
              <a:rPr lang="en-US" sz="1100" dirty="0"/>
              <a:t>, In-</a:t>
            </a:r>
            <a:r>
              <a:rPr lang="en-US" sz="1100" dirty="0" err="1"/>
              <a:t>beom</a:t>
            </a:r>
            <a:r>
              <a:rPr lang="en-US" sz="1100" dirty="0"/>
              <a:t> Hwang, Hernan </a:t>
            </a:r>
            <a:r>
              <a:rPr lang="en-US" sz="1100" dirty="0" err="1"/>
              <a:t>Galindez</a:t>
            </a:r>
            <a:r>
              <a:rPr lang="en-US" sz="1100" dirty="0"/>
              <a:t>, Hamza </a:t>
            </a:r>
            <a:r>
              <a:rPr lang="en-US" sz="1100" dirty="0" err="1"/>
              <a:t>Mathlouthi,Giorgian</a:t>
            </a:r>
            <a:r>
              <a:rPr lang="en-US" sz="1100" dirty="0"/>
              <a:t> De </a:t>
            </a:r>
            <a:r>
              <a:rPr lang="en-US" sz="1100" dirty="0" err="1"/>
              <a:t>Arrascaeta</a:t>
            </a:r>
            <a:r>
              <a:rPr lang="en-US" sz="1100" dirty="0"/>
              <a:t>, Gerson Torres, </a:t>
            </a:r>
            <a:r>
              <a:rPr lang="en-US" sz="1100" dirty="0" err="1"/>
              <a:t>Ferjani</a:t>
            </a:r>
            <a:r>
              <a:rPr lang="en-US" sz="1100" dirty="0"/>
              <a:t> Sassi, Felix </a:t>
            </a:r>
            <a:r>
              <a:rPr lang="en-US" sz="1100" dirty="0" err="1"/>
              <a:t>Afena</a:t>
            </a:r>
            <a:r>
              <a:rPr lang="en-US" sz="1100" dirty="0"/>
              <a:t>-Gyan, Devis </a:t>
            </a:r>
            <a:r>
              <a:rPr lang="en-US" sz="1100" dirty="0" err="1"/>
              <a:t>Epassy</a:t>
            </a:r>
            <a:r>
              <a:rPr lang="en-US" sz="1100" dirty="0"/>
              <a:t>, </a:t>
            </a:r>
            <a:r>
              <a:rPr lang="en-US" sz="1100" dirty="0" err="1"/>
              <a:t>Dejan</a:t>
            </a:r>
            <a:r>
              <a:rPr lang="en-US" sz="1100" dirty="0"/>
              <a:t> </a:t>
            </a:r>
            <a:r>
              <a:rPr lang="en-US" sz="1100" dirty="0" err="1"/>
              <a:t>Lovre</a:t>
            </a:r>
            <a:r>
              <a:rPr lang="en-US" sz="1100" dirty="0"/>
              <a:t>, Celso Borges, </a:t>
            </a:r>
            <a:r>
              <a:rPr lang="en-US" sz="1100" dirty="0" err="1"/>
              <a:t>Bilel</a:t>
            </a:r>
            <a:r>
              <a:rPr lang="en-US" sz="1100" dirty="0"/>
              <a:t> </a:t>
            </a:r>
            <a:r>
              <a:rPr lang="en-US" sz="1100" dirty="0" err="1"/>
              <a:t>Ifa</a:t>
            </a:r>
            <a:r>
              <a:rPr lang="en-US" sz="1100" dirty="0"/>
              <a:t>, </a:t>
            </a:r>
            <a:r>
              <a:rPr lang="en-US" sz="1100" dirty="0" err="1"/>
              <a:t>Bechir</a:t>
            </a:r>
            <a:r>
              <a:rPr lang="en-US" sz="1100" dirty="0"/>
              <a:t> Ben Said, Anthony Contreras, Andre </a:t>
            </a:r>
            <a:r>
              <a:rPr lang="en-US" sz="1100" dirty="0" err="1"/>
              <a:t>Onana</a:t>
            </a:r>
            <a:r>
              <a:rPr lang="en-US" sz="1100" dirty="0"/>
              <a:t>, Ali </a:t>
            </a:r>
            <a:r>
              <a:rPr lang="en-US" sz="1100" dirty="0" err="1"/>
              <a:t>Maaloul</a:t>
            </a:r>
            <a:r>
              <a:rPr lang="en-US" sz="1100" dirty="0"/>
              <a:t>, Ahmad </a:t>
            </a:r>
            <a:r>
              <a:rPr lang="en-US" sz="1100" dirty="0" err="1"/>
              <a:t>Nourollahi</a:t>
            </a:r>
            <a:r>
              <a:rPr lang="en-US" sz="11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</a:p>
          <a:p>
            <a:pPr marL="457200" lvl="1" indent="0">
              <a:buNone/>
            </a:pPr>
            <a:r>
              <a:rPr lang="en-US" dirty="0"/>
              <a:t>38 WM Spieler (von 640) </a:t>
            </a:r>
            <a:r>
              <a:rPr lang="en-US" dirty="0" err="1"/>
              <a:t>sind</a:t>
            </a:r>
            <a:r>
              <a:rPr lang="en-US" dirty="0"/>
              <a:t> in FIFA 22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 und </a:t>
            </a:r>
            <a:r>
              <a:rPr lang="en-US" dirty="0" err="1"/>
              <a:t>deswegen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Spielern</a:t>
            </a:r>
            <a:r>
              <a:rPr lang="en-US" dirty="0"/>
              <a:t> </a:t>
            </a:r>
            <a:r>
              <a:rPr lang="en-US" dirty="0" err="1"/>
              <a:t>vorhanden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8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 (Berechnungen)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Album.xlsx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Anzahl vollständiger Alben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Berechnungen.xlsx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Percentage of Album Completion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Durchschnittswerte.xlsx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Durchschnittliche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Vervollst</a:t>
            </a:r>
            <a:r>
              <a:rPr lang="de-DE" dirty="0" err="1">
                <a:sym typeface="Wingdings" panose="05000000000000000000" pitchFamily="2" charset="2"/>
              </a:rPr>
              <a:t>ändigung</a:t>
            </a:r>
            <a:r>
              <a:rPr lang="de-DE" dirty="0">
                <a:sym typeface="Wingdings" panose="05000000000000000000" pitchFamily="2" charset="2"/>
              </a:rPr>
              <a:t> nach 1, 2, 3 … Boxen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33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Enrichment (Berechnungen)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Durchschnittswerte berechnet per Python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19BBA6A-6938-AE08-77D2-40C5D6B88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4809"/>
            <a:ext cx="10210665" cy="38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B0DDB-86CC-A276-16EB-6FA26E6B276A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66E017-0901-BDF8-AFAA-9560FCF25BF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4F50A76-D98D-6662-6A98-10137B23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</a:t>
            </a:r>
            <a:r>
              <a:rPr lang="de-DE" dirty="0" err="1"/>
              <a:t>for</a:t>
            </a:r>
            <a:r>
              <a:rPr lang="de-DE" dirty="0"/>
              <a:t> Visualizations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C6B249-E042-8987-2C1E-1E1B442C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3" y="4540967"/>
            <a:ext cx="11281934" cy="7489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E15F59-8B41-D1ED-AED2-09794926A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33" y="5552845"/>
            <a:ext cx="11315158" cy="73944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D4FB67E-DC32-1A02-3490-77D8D13BADC8}"/>
              </a:ext>
            </a:extLst>
          </p:cNvPr>
          <p:cNvSpPr txBox="1"/>
          <p:nvPr/>
        </p:nvSpPr>
        <p:spPr>
          <a:xfrm>
            <a:off x="455033" y="1951672"/>
            <a:ext cx="11146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Album.xlsx</a:t>
            </a:r>
          </a:p>
          <a:p>
            <a:r>
              <a:rPr lang="de-DE" b="1" dirty="0"/>
              <a:t>Berechnungen.xlsx</a:t>
            </a:r>
          </a:p>
          <a:p>
            <a:r>
              <a:rPr lang="de-DE" b="1" dirty="0"/>
              <a:t>Durchschnittswerte.xlsx</a:t>
            </a:r>
          </a:p>
          <a:p>
            <a:endParaRPr lang="de-DE" b="1" dirty="0"/>
          </a:p>
          <a:p>
            <a:r>
              <a:rPr lang="de-DE" b="1" dirty="0"/>
              <a:t>04_AlleBoxen_FIFA.xlsx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7 Boxen mit jeweils ca. 500 Stickern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3489 Zeilen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29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56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Exploration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Ein Bild, das Text, Umschlag, Visitenkarte enthält.&#10;&#10;Automatisch generierte Beschreibung">
            <a:extLst>
              <a:ext uri="{FF2B5EF4-FFF2-40B4-BE49-F238E27FC236}">
                <a16:creationId xmlns:a16="http://schemas.microsoft.com/office/drawing/2014/main" id="{ADFAE6A4-FB2D-826F-B57C-C18655D8E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2536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412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044C62-E9CF-BDD6-BCDF-D0996EDCE3D8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B010F7B-3247-896B-911D-6EFFA921ECF8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26BAD0B-6BF7-1DFD-E9AC-C647BE7D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Welche Anzahl an Boxen lohnt es sich zu kaufen, um </a:t>
            </a:r>
            <a:r>
              <a:rPr lang="de-DE" dirty="0" err="1"/>
              <a:t>zumindestens</a:t>
            </a:r>
            <a:r>
              <a:rPr lang="de-DE" dirty="0"/>
              <a:t> einen Großteil des Albums abzudecken?</a:t>
            </a:r>
          </a:p>
          <a:p>
            <a:pPr marL="0" indent="0">
              <a:buNone/>
            </a:pPr>
            <a:r>
              <a:rPr lang="de-DE" dirty="0"/>
              <a:t>Um einen Großteil (durchschnittlich mehr als 97%) des Albums abzudecken, lohnt sich der </a:t>
            </a:r>
            <a:r>
              <a:rPr lang="de-DE" b="1" dirty="0"/>
              <a:t>Kauf von 3 Boxen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Wie selten sind Extra Sticker und inwiefern lohnt es sich, weitere Packs / Boxen zu kaufen, um diese zu vervollständigen?</a:t>
            </a:r>
          </a:p>
          <a:p>
            <a:pPr marL="0" indent="0">
              <a:buNone/>
            </a:pPr>
            <a:r>
              <a:rPr lang="de-DE" dirty="0"/>
              <a:t>Aus 7 Boxen wurden insg. 4 Extra Sticker gezogen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Kauf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weiteren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lohnt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nicht</a:t>
            </a:r>
            <a:r>
              <a:rPr lang="en-US" dirty="0">
                <a:sym typeface="Wingdings" panose="05000000000000000000" pitchFamily="2" charset="2"/>
              </a:rPr>
              <a:t>. Falls das Interesse an </a:t>
            </a:r>
            <a:r>
              <a:rPr lang="en-US" dirty="0" err="1">
                <a:sym typeface="Wingdings" panose="05000000000000000000" pitchFamily="2" charset="2"/>
              </a:rPr>
              <a:t>einem</a:t>
            </a:r>
            <a:r>
              <a:rPr lang="en-US" dirty="0">
                <a:sym typeface="Wingdings" panose="05000000000000000000" pitchFamily="2" charset="2"/>
              </a:rPr>
              <a:t> 100% Album </a:t>
            </a:r>
            <a:r>
              <a:rPr lang="en-US" dirty="0" err="1">
                <a:sym typeface="Wingdings" panose="05000000000000000000" pitchFamily="2" charset="2"/>
              </a:rPr>
              <a:t>besteht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sollte</a:t>
            </a:r>
            <a:r>
              <a:rPr lang="en-US" dirty="0">
                <a:sym typeface="Wingdings" panose="05000000000000000000" pitchFamily="2" charset="2"/>
              </a:rPr>
              <a:t> man die </a:t>
            </a:r>
            <a:r>
              <a:rPr lang="en-US" b="1" dirty="0" err="1">
                <a:sym typeface="Wingdings" panose="05000000000000000000" pitchFamily="2" charset="2"/>
              </a:rPr>
              <a:t>jeweilig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fehlenden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Karten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einzelnd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im</a:t>
            </a:r>
            <a:r>
              <a:rPr lang="en-US" b="1" dirty="0">
                <a:sym typeface="Wingdings" panose="05000000000000000000" pitchFamily="2" charset="2"/>
              </a:rPr>
              <a:t> Internet </a:t>
            </a:r>
            <a:r>
              <a:rPr lang="en-US" b="1" dirty="0" err="1">
                <a:sym typeface="Wingdings" panose="05000000000000000000" pitchFamily="2" charset="2"/>
              </a:rPr>
              <a:t>erwerben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bzw</a:t>
            </a:r>
            <a:r>
              <a:rPr lang="en-US" b="1" dirty="0">
                <a:sym typeface="Wingdings" panose="05000000000000000000" pitchFamily="2" charset="2"/>
              </a:rPr>
              <a:t>. </a:t>
            </a:r>
            <a:r>
              <a:rPr lang="en-US" b="1" dirty="0" err="1">
                <a:sym typeface="Wingdings" panose="05000000000000000000" pitchFamily="2" charset="2"/>
              </a:rPr>
              <a:t>gegen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Doppelte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tauschen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FIFA </a:t>
            </a:r>
            <a:r>
              <a:rPr lang="en-US" dirty="0" err="1">
                <a:sym typeface="Wingdings" panose="05000000000000000000" pitchFamily="2" charset="2"/>
              </a:rPr>
              <a:t>Daten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Analyse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Die </a:t>
            </a:r>
            <a:r>
              <a:rPr lang="en-US" b="1" dirty="0" err="1">
                <a:sym typeface="Wingdings" panose="05000000000000000000" pitchFamily="2" charset="2"/>
              </a:rPr>
              <a:t>Herkunft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wirkt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sich</a:t>
            </a:r>
            <a:r>
              <a:rPr lang="en-US" b="1" dirty="0">
                <a:sym typeface="Wingdings" panose="05000000000000000000" pitchFamily="2" charset="2"/>
              </a:rPr>
              <a:t> auf </a:t>
            </a:r>
            <a:r>
              <a:rPr lang="en-US" dirty="0" err="1">
                <a:sym typeface="Wingdings" panose="05000000000000000000" pitchFamily="2" charset="2"/>
              </a:rPr>
              <a:t>verschiedenste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Attribute der Spieler </a:t>
            </a:r>
            <a:r>
              <a:rPr lang="en-US" b="1" dirty="0" err="1">
                <a:sym typeface="Wingdings" panose="05000000000000000000" pitchFamily="2" charset="2"/>
              </a:rPr>
              <a:t>aus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7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76EF8717-D8E9-47DF-C6E9-42456985091C}"/>
              </a:ext>
            </a:extLst>
          </p:cNvPr>
          <p:cNvSpPr/>
          <p:nvPr/>
        </p:nvSpPr>
        <p:spPr>
          <a:xfrm rot="16200000">
            <a:off x="3282557" y="242155"/>
            <a:ext cx="1498000" cy="630365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Verbinder zu einer anderen Seite 12">
            <a:extLst>
              <a:ext uri="{FF2B5EF4-FFF2-40B4-BE49-F238E27FC236}">
                <a16:creationId xmlns:a16="http://schemas.microsoft.com/office/drawing/2014/main" id="{C8D0223A-039D-5E0F-B7C9-29B46CA19D14}"/>
              </a:ext>
            </a:extLst>
          </p:cNvPr>
          <p:cNvSpPr/>
          <p:nvPr/>
        </p:nvSpPr>
        <p:spPr>
          <a:xfrm rot="16200000">
            <a:off x="3795015" y="-1015326"/>
            <a:ext cx="390028" cy="630365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lussdiagramm: Verbinder zu einer anderen Seite 14">
            <a:extLst>
              <a:ext uri="{FF2B5EF4-FFF2-40B4-BE49-F238E27FC236}">
                <a16:creationId xmlns:a16="http://schemas.microsoft.com/office/drawing/2014/main" id="{DA4DC619-8ABC-A66F-33B7-5C7AD22DF500}"/>
              </a:ext>
            </a:extLst>
          </p:cNvPr>
          <p:cNvSpPr/>
          <p:nvPr/>
        </p:nvSpPr>
        <p:spPr>
          <a:xfrm rot="16200000">
            <a:off x="3823541" y="1415853"/>
            <a:ext cx="416031" cy="630365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Flussdiagramm: Verbinder zu einer anderen Seite 15">
            <a:extLst>
              <a:ext uri="{FF2B5EF4-FFF2-40B4-BE49-F238E27FC236}">
                <a16:creationId xmlns:a16="http://schemas.microsoft.com/office/drawing/2014/main" id="{5747678A-8554-7897-0F6B-1C4276B58C6B}"/>
              </a:ext>
            </a:extLst>
          </p:cNvPr>
          <p:cNvSpPr/>
          <p:nvPr/>
        </p:nvSpPr>
        <p:spPr>
          <a:xfrm rot="16200000">
            <a:off x="3823540" y="2135993"/>
            <a:ext cx="416032" cy="630365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Verbinder zu einer anderen Seite 16">
            <a:extLst>
              <a:ext uri="{FF2B5EF4-FFF2-40B4-BE49-F238E27FC236}">
                <a16:creationId xmlns:a16="http://schemas.microsoft.com/office/drawing/2014/main" id="{B076EDD9-048D-21F3-F091-D944DB64A2CD}"/>
              </a:ext>
            </a:extLst>
          </p:cNvPr>
          <p:cNvSpPr/>
          <p:nvPr/>
        </p:nvSpPr>
        <p:spPr>
          <a:xfrm rot="16200000">
            <a:off x="3823540" y="2856134"/>
            <a:ext cx="416032" cy="630365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5942C-9CB0-1E7F-8337-510BF832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9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/>
              <a:t>Projektziel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Data </a:t>
            </a:r>
          </a:p>
          <a:p>
            <a:pPr marL="457200" lvl="1" indent="0">
              <a:buNone/>
            </a:pPr>
            <a:r>
              <a:rPr lang="de-DE" sz="2000" dirty="0"/>
              <a:t>Collection</a:t>
            </a:r>
          </a:p>
          <a:p>
            <a:pPr marL="457200" lvl="1" indent="0">
              <a:buNone/>
            </a:pPr>
            <a:r>
              <a:rPr lang="de-DE" sz="2000" dirty="0"/>
              <a:t>Integration</a:t>
            </a:r>
          </a:p>
          <a:p>
            <a:pPr marL="457200" lvl="1" indent="0">
              <a:buNone/>
            </a:pPr>
            <a:r>
              <a:rPr lang="de-DE" sz="2000" dirty="0" err="1"/>
              <a:t>Cleaning</a:t>
            </a:r>
            <a:endParaRPr lang="de-DE" sz="2000" dirty="0"/>
          </a:p>
          <a:p>
            <a:pPr marL="457200" lvl="1" indent="0">
              <a:buNone/>
            </a:pPr>
            <a:r>
              <a:rPr lang="de-DE" sz="2000" dirty="0"/>
              <a:t>Enrichment</a:t>
            </a:r>
          </a:p>
          <a:p>
            <a:pPr marL="457200" lvl="1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400" dirty="0"/>
              <a:t>Data Exploration / Visualizations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Projektziel Ergebnis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Quellen</a:t>
            </a:r>
          </a:p>
          <a:p>
            <a:pPr marL="0" indent="0">
              <a:buNone/>
            </a:pPr>
            <a:endParaRPr lang="de-DE" sz="2400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0CA56CD-7CCF-8B17-6E4D-DA0C6E907392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C6591B5-8CE1-3B1F-575B-D9B3B61DB625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DAC8B53-CDD0-CB6E-D412-93E42DAFD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E8254EB-A0A9-CED2-EF21-68483448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2392530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044C62-E9CF-BDD6-BCDF-D0996EDCE3D8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B010F7B-3247-896B-911D-6EFFA921ECF8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26BAD0B-6BF7-1DFD-E9AC-C647BE7D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59"/>
            <a:ext cx="10515600" cy="4351338"/>
          </a:xfrm>
        </p:spPr>
        <p:txBody>
          <a:bodyPr/>
          <a:lstStyle/>
          <a:p>
            <a:r>
              <a:rPr lang="de-DE" sz="2000" dirty="0"/>
              <a:t>FIFA Dataset </a:t>
            </a:r>
            <a:r>
              <a:rPr lang="de-DE" sz="2000" dirty="0" err="1"/>
              <a:t>Kaggle</a:t>
            </a:r>
            <a:r>
              <a:rPr lang="de-DE" sz="2000" dirty="0"/>
              <a:t> (Players </a:t>
            </a:r>
            <a:r>
              <a:rPr lang="de-DE" sz="2000" dirty="0" err="1"/>
              <a:t>of</a:t>
            </a:r>
            <a:r>
              <a:rPr lang="de-DE" sz="2000" dirty="0"/>
              <a:t> 2022), Online im Internet, </a:t>
            </a:r>
            <a:r>
              <a:rPr lang="de-DE" sz="2000" dirty="0">
                <a:hlinkClick r:id="rId3"/>
              </a:rPr>
              <a:t>https://www.kaggle.com/datasets/stefanoleone992/fifa-22-complete-player-dataset?resource=download&amp;select=players_22.csv</a:t>
            </a:r>
            <a:r>
              <a:rPr lang="de-DE" sz="2000" dirty="0"/>
              <a:t>, Letzter Zugriff: 16.10.2022</a:t>
            </a:r>
          </a:p>
          <a:p>
            <a:r>
              <a:rPr lang="de-DE" sz="2000" dirty="0"/>
              <a:t>Panini Sticker, Data Collection</a:t>
            </a:r>
          </a:p>
          <a:p>
            <a:r>
              <a:rPr lang="de-DE" sz="2000" dirty="0"/>
              <a:t>FIFA World Cup Qatar 22, Online im Internet, </a:t>
            </a:r>
            <a:r>
              <a:rPr lang="de-DE" sz="2000" dirty="0">
                <a:hlinkClick r:id="rId4"/>
              </a:rPr>
              <a:t>https://upload.wikimedia.org/wikipedia/en/thumb/e/e3/2022_FIFA_World_Cup.svg/1200px-2022_FIFA_World_Cup.svg.png</a:t>
            </a:r>
            <a:r>
              <a:rPr lang="de-DE" sz="2000" dirty="0"/>
              <a:t>, Letzter Zugriff: 23.10.2022</a:t>
            </a:r>
          </a:p>
          <a:p>
            <a:r>
              <a:rPr lang="de-DE" sz="2000" dirty="0"/>
              <a:t>FIFA World Cup Qatar 22, Online im Internet, </a:t>
            </a:r>
            <a:r>
              <a:rPr lang="de-DE" sz="2000" dirty="0">
                <a:hlinkClick r:id="rId5"/>
              </a:rPr>
              <a:t>https://e0.365dm.com/22/10/2048x1152/skysports-world-cup-qatar-2022_5921764.jpg</a:t>
            </a:r>
            <a:r>
              <a:rPr lang="de-DE" sz="2000" dirty="0"/>
              <a:t>, Letzter Zugriff: 23.10.2022</a:t>
            </a:r>
          </a:p>
          <a:p>
            <a:r>
              <a:rPr lang="de-DE" sz="2000" dirty="0"/>
              <a:t>Panini Sticker 2022, Online im Internet, </a:t>
            </a:r>
            <a:r>
              <a:rPr lang="de-DE" sz="2000" dirty="0">
                <a:hlinkClick r:id="rId6"/>
              </a:rPr>
              <a:t>https://www.collectosk.com/wp-content/uploads/2022/panini-fifa-world-cup-qatar-2022-sticker/panini-fifa-worldcup-qatar-2022-sticker-kollektion-sticker-havertz-blue.jpg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15934A7-F459-C2DD-E85F-4B08201912D7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615CF3-F2AF-ED8A-EF2E-A994DD754D08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E34265A-3331-A030-78FA-EAABDE89D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Folgende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beantwortet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aus</a:t>
            </a:r>
            <a:r>
              <a:rPr lang="en-US" dirty="0"/>
              <a:t> Interesse an Fu</a:t>
            </a:r>
            <a:r>
              <a:rPr lang="de-DE" dirty="0" err="1"/>
              <a:t>ßball</a:t>
            </a:r>
            <a:r>
              <a:rPr lang="de-DE" dirty="0"/>
              <a:t> bzw. an der WM sich das Panini Sticker Album kaufen und vervollständigen möchte:</a:t>
            </a:r>
          </a:p>
          <a:p>
            <a:endParaRPr lang="de-DE" dirty="0"/>
          </a:p>
          <a:p>
            <a:r>
              <a:rPr lang="de-DE" dirty="0"/>
              <a:t>Welche </a:t>
            </a:r>
            <a:r>
              <a:rPr lang="de-DE" b="1" dirty="0"/>
              <a:t>Anzahl an Boxen </a:t>
            </a:r>
            <a:r>
              <a:rPr lang="de-DE" dirty="0"/>
              <a:t>lohnt es sich zu kaufen, </a:t>
            </a:r>
            <a:r>
              <a:rPr lang="de-DE" b="1" dirty="0"/>
              <a:t>um</a:t>
            </a:r>
            <a:r>
              <a:rPr lang="de-DE" dirty="0"/>
              <a:t> </a:t>
            </a:r>
            <a:r>
              <a:rPr lang="de-DE" dirty="0" err="1"/>
              <a:t>zumindestens</a:t>
            </a:r>
            <a:r>
              <a:rPr lang="de-DE" dirty="0"/>
              <a:t> einen </a:t>
            </a:r>
            <a:r>
              <a:rPr lang="de-DE" b="1" dirty="0"/>
              <a:t>Großteil des Albums abzudecken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Wie selten sind </a:t>
            </a:r>
            <a:r>
              <a:rPr lang="de-DE" b="1" dirty="0"/>
              <a:t>Extra Sticker </a:t>
            </a:r>
            <a:r>
              <a:rPr lang="de-DE" dirty="0"/>
              <a:t>und inwiefern lohnt es sich, weitere Packs / Boxen zu kaufen, um diese zu </a:t>
            </a:r>
            <a:r>
              <a:rPr lang="de-DE" b="1" dirty="0"/>
              <a:t>vervollständigen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Weitere Ziele:</a:t>
            </a:r>
          </a:p>
          <a:p>
            <a:r>
              <a:rPr lang="de-DE" b="1" dirty="0"/>
              <a:t>FIFA Daten Analyse</a:t>
            </a:r>
          </a:p>
        </p:txBody>
      </p:sp>
    </p:spTree>
    <p:extLst>
      <p:ext uri="{BB962C8B-B14F-4D97-AF65-F5344CB8AC3E}">
        <p14:creationId xmlns:p14="http://schemas.microsoft.com/office/powerpoint/2010/main" val="6381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428ED8D-57B1-313C-5F5F-D03B8EFBB997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725D918-5987-F9B4-0454-A571E0726489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B88D4C0-3815-631F-6785-0FDF5C1C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5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different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Rahmenbedingungen 	  (Struktur für Excel) vorher festgelegt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Gruppe, Pack Nr., Karten ID, Position, Geburtsdatum, Größe, Gewicht, 1.Länderspiel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BE1157E-843F-F217-F40A-D4796945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847" y="2273592"/>
            <a:ext cx="2782038" cy="358490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8B4F398-AB2A-7024-EA5E-3A73713A17E1}"/>
              </a:ext>
            </a:extLst>
          </p:cNvPr>
          <p:cNvSpPr/>
          <p:nvPr/>
        </p:nvSpPr>
        <p:spPr>
          <a:xfrm>
            <a:off x="9473357" y="3549259"/>
            <a:ext cx="251352" cy="190680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1795D0C-B761-6C72-F2B3-5DB917BD1D7D}"/>
              </a:ext>
            </a:extLst>
          </p:cNvPr>
          <p:cNvSpPr/>
          <p:nvPr/>
        </p:nvSpPr>
        <p:spPr>
          <a:xfrm>
            <a:off x="9724709" y="3549259"/>
            <a:ext cx="251352" cy="190680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7CBC4D-60F7-7FB4-FD83-D6CA937D55A1}"/>
              </a:ext>
            </a:extLst>
          </p:cNvPr>
          <p:cNvSpPr/>
          <p:nvPr/>
        </p:nvSpPr>
        <p:spPr>
          <a:xfrm>
            <a:off x="9547225" y="3118061"/>
            <a:ext cx="368511" cy="190680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F84CA8-A382-6562-2CDD-372D58CF3E31}"/>
              </a:ext>
            </a:extLst>
          </p:cNvPr>
          <p:cNvSpPr/>
          <p:nvPr/>
        </p:nvSpPr>
        <p:spPr>
          <a:xfrm>
            <a:off x="9540453" y="2528883"/>
            <a:ext cx="368511" cy="190680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9DECC5-2616-DEB1-8FBC-3A7B6CDB1F17}"/>
              </a:ext>
            </a:extLst>
          </p:cNvPr>
          <p:cNvSpPr/>
          <p:nvPr/>
        </p:nvSpPr>
        <p:spPr>
          <a:xfrm>
            <a:off x="7768803" y="3227863"/>
            <a:ext cx="368511" cy="512075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8927DC-A0C0-DB64-EE9F-AD18441C36AC}"/>
              </a:ext>
            </a:extLst>
          </p:cNvPr>
          <p:cNvSpPr/>
          <p:nvPr/>
        </p:nvSpPr>
        <p:spPr>
          <a:xfrm>
            <a:off x="8509000" y="5403219"/>
            <a:ext cx="694377" cy="241932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E312D11-DCB7-077D-889A-9829ED2E848B}"/>
              </a:ext>
            </a:extLst>
          </p:cNvPr>
          <p:cNvSpPr/>
          <p:nvPr/>
        </p:nvSpPr>
        <p:spPr>
          <a:xfrm>
            <a:off x="8045450" y="5189870"/>
            <a:ext cx="1536700" cy="241932"/>
          </a:xfrm>
          <a:prstGeom prst="ellipse">
            <a:avLst/>
          </a:prstGeom>
          <a:noFill/>
          <a:ln>
            <a:solidFill>
              <a:srgbClr val="F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0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428ED8D-57B1-313C-5F5F-D03B8EFBB997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725D918-5987-F9B4-0454-A571E0726489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B88D4C0-3815-631F-6785-0FDF5C1C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Panini Sticker Packs geöffnet</a:t>
            </a:r>
          </a:p>
          <a:p>
            <a:pPr lvl="1"/>
            <a:r>
              <a:rPr lang="de-DE" dirty="0"/>
              <a:t>Karten manuell in eine Excel- Datei eingetragen</a:t>
            </a:r>
          </a:p>
          <a:p>
            <a:pPr lvl="1"/>
            <a:endParaRPr lang="de-DE" dirty="0"/>
          </a:p>
          <a:p>
            <a:r>
              <a:rPr lang="de-DE" dirty="0"/>
              <a:t>Gruppe 0 (Bild von </a:t>
            </a:r>
            <a:r>
              <a:rPr lang="de-DE" dirty="0" err="1"/>
              <a:t>KartenID</a:t>
            </a:r>
            <a:r>
              <a:rPr lang="en-US" dirty="0"/>
              <a:t>’s</a:t>
            </a:r>
            <a:r>
              <a:rPr lang="de-DE" dirty="0"/>
              <a:t>) wurde manuell in eine Excel eingetragen </a:t>
            </a:r>
          </a:p>
          <a:p>
            <a:pPr lvl="1"/>
            <a:r>
              <a:rPr lang="de-DE" dirty="0"/>
              <a:t>Kategorien wurden schließlich mit einem SVERWEIS ergänzt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3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428ED8D-57B1-313C-5F5F-D03B8EFBB997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725D918-5987-F9B4-0454-A571E0726489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B88D4C0-3815-631F-6785-0FDF5C1C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 - Erfahrungen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Durch das händische Eintragen in eine Excel Liste entstehen Ungenauigkeiten, z.B. durch vertippen</a:t>
            </a:r>
          </a:p>
          <a:p>
            <a:endParaRPr lang="de-DE" dirty="0"/>
          </a:p>
          <a:p>
            <a:r>
              <a:rPr lang="de-DE" dirty="0"/>
              <a:t>Daten händisch in eine Liste einzutragen, dauert länger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de-DE" dirty="0"/>
              <a:t>Methode ist ausbaufähig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2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B58C9F-5415-7F12-0C42-49AB5A43929F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A4EAE08-75D2-35C3-034E-F49ED636521B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88422C6-6A52-7D2B-A6C1-0172A434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Integration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 Excel</a:t>
            </a:r>
          </a:p>
          <a:p>
            <a:r>
              <a:rPr lang="de-DE" dirty="0"/>
              <a:t>Durch die Festlegung von Rahmenbedingungen (Excel Spalten) war das Zusammenfügen der Daten nicht schwierig</a:t>
            </a:r>
          </a:p>
          <a:p>
            <a:r>
              <a:rPr lang="de-DE" dirty="0"/>
              <a:t>Gruppe 0 per SVERWEIS ergänzt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14B375-593B-7274-648E-7FCC14E43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61"/>
          <a:stretch/>
        </p:blipFill>
        <p:spPr>
          <a:xfrm>
            <a:off x="1059216" y="4085323"/>
            <a:ext cx="7911438" cy="18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B58C9F-5415-7F12-0C42-49AB5A43929F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A4EAE08-75D2-35C3-034E-F49ED636521B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88422C6-6A52-7D2B-A6C1-0172A434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Integration - Erfahrungen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Obwohl wir die „Rahmenbedingungen“ festgelegt haben, wurde die Daten anders oder falsch eingetragen.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Bspw.:</a:t>
            </a:r>
          </a:p>
          <a:p>
            <a:pPr marL="0" indent="0">
              <a:buNone/>
            </a:pPr>
            <a:r>
              <a:rPr lang="de-DE" dirty="0"/>
              <a:t>-Geb. </a:t>
            </a:r>
            <a:r>
              <a:rPr lang="de-DE" dirty="0" err="1"/>
              <a:t>datum</a:t>
            </a:r>
            <a:r>
              <a:rPr lang="de-DE" dirty="0"/>
              <a:t> 21-05-13 statt 21.05.2013</a:t>
            </a:r>
          </a:p>
          <a:p>
            <a:pPr marL="0" indent="0">
              <a:buNone/>
            </a:pPr>
            <a:r>
              <a:rPr lang="de-DE" dirty="0"/>
              <a:t>-Falsche Reihenfolge der Spalten: 							Pack Nr. </a:t>
            </a:r>
            <a:r>
              <a:rPr lang="de-DE" dirty="0">
                <a:sym typeface="Wingdings" panose="05000000000000000000" pitchFamily="2" charset="2"/>
              </a:rPr>
              <a:t> Gruppe statt Gruppe  Pack Nr.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Erkenntnis</a:t>
            </a:r>
            <a:r>
              <a:rPr lang="en-US" dirty="0">
                <a:sym typeface="Wingdings" panose="05000000000000000000" pitchFamily="2" charset="2"/>
              </a:rPr>
              <a:t>: Von </a:t>
            </a:r>
            <a:r>
              <a:rPr lang="en-US" dirty="0" err="1">
                <a:sym typeface="Wingdings" panose="05000000000000000000" pitchFamily="2" charset="2"/>
              </a:rPr>
              <a:t>Anfang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 err="1">
                <a:sym typeface="Wingdings" panose="05000000000000000000" pitchFamily="2" charset="2"/>
              </a:rPr>
              <a:t>richtig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planen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klare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Struktur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Datenerfassung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festlegen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1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B58C9F-5415-7F12-0C42-49AB5A43929F}"/>
              </a:ext>
            </a:extLst>
          </p:cNvPr>
          <p:cNvGrpSpPr/>
          <p:nvPr/>
        </p:nvGrpSpPr>
        <p:grpSpPr>
          <a:xfrm>
            <a:off x="-60671" y="436728"/>
            <a:ext cx="12359568" cy="1128215"/>
            <a:chOff x="-60671" y="436728"/>
            <a:chExt cx="12359568" cy="112821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A4EAE08-75D2-35C3-034E-F49ED636521B}"/>
                </a:ext>
              </a:extLst>
            </p:cNvPr>
            <p:cNvSpPr/>
            <p:nvPr/>
          </p:nvSpPr>
          <p:spPr>
            <a:xfrm>
              <a:off x="-60671" y="436728"/>
              <a:ext cx="12359568" cy="1128215"/>
            </a:xfrm>
            <a:prstGeom prst="rect">
              <a:avLst/>
            </a:prstGeom>
            <a:solidFill>
              <a:schemeClr val="bg2">
                <a:lumMod val="50000"/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88422C6-6A52-7D2B-A6C1-0172A4346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926" y="629448"/>
              <a:ext cx="666874" cy="79691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4415F1-FF77-B29F-FDE0-2527C6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6EFE2-0629-C9F4-8108-CB587BF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Benötigt viel Zeit</a:t>
            </a:r>
          </a:p>
          <a:p>
            <a:endParaRPr lang="de-DE" dirty="0"/>
          </a:p>
          <a:p>
            <a:r>
              <a:rPr lang="de-DE" dirty="0"/>
              <a:t>Daten mithilfe von Pivot Tabellen bereinigt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ca. 100 Einträge gelöscht/angepasst:</a:t>
            </a:r>
          </a:p>
          <a:p>
            <a:pPr lvl="2"/>
            <a:r>
              <a:rPr lang="de-DE" dirty="0"/>
              <a:t>Zahlendreher</a:t>
            </a:r>
          </a:p>
          <a:p>
            <a:pPr lvl="2"/>
            <a:r>
              <a:rPr lang="de-DE" dirty="0"/>
              <a:t>Falsche Einträge (</a:t>
            </a:r>
            <a:r>
              <a:rPr lang="de-DE" dirty="0" err="1"/>
              <a:t>KartenID</a:t>
            </a:r>
            <a:r>
              <a:rPr lang="de-DE" dirty="0"/>
              <a:t> Bsp. : 37681, 40603)</a:t>
            </a:r>
          </a:p>
          <a:p>
            <a:pPr lvl="2"/>
            <a:r>
              <a:rPr lang="de-DE" dirty="0"/>
              <a:t>FCW eingetragen statt FWC</a:t>
            </a:r>
          </a:p>
          <a:p>
            <a:pPr lvl="2"/>
            <a:r>
              <a:rPr lang="de-DE" dirty="0"/>
              <a:t>Geburtsdatum passt nicht zu </a:t>
            </a:r>
            <a:r>
              <a:rPr lang="de-DE" dirty="0" err="1"/>
              <a:t>KartenID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3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1095</Words>
  <Application>Microsoft Macintosh PowerPoint</Application>
  <PresentationFormat>Breitbild</PresentationFormat>
  <Paragraphs>153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Panini -World Cup 2022</vt:lpstr>
      <vt:lpstr>Inhaltsverzeichnis</vt:lpstr>
      <vt:lpstr>Projektziel</vt:lpstr>
      <vt:lpstr>Data Collection</vt:lpstr>
      <vt:lpstr>Data Collection</vt:lpstr>
      <vt:lpstr>Data Collection - Erfahrungen</vt:lpstr>
      <vt:lpstr>Data Integration</vt:lpstr>
      <vt:lpstr>Data Integration - Erfahrungen</vt:lpstr>
      <vt:lpstr>Data Cleaning</vt:lpstr>
      <vt:lpstr>Data Enrichment</vt:lpstr>
      <vt:lpstr>Data Enrichment</vt:lpstr>
      <vt:lpstr>Data Enrichment (FIFA22)</vt:lpstr>
      <vt:lpstr>Data Enrichment (FIFA22)</vt:lpstr>
      <vt:lpstr>Data Enrichment (FIFA22)</vt:lpstr>
      <vt:lpstr>Data Enrichment (Berechnungen)</vt:lpstr>
      <vt:lpstr>Data Enrichment (Berechnungen)</vt:lpstr>
      <vt:lpstr>Datasets for Visualizations</vt:lpstr>
      <vt:lpstr>Data Exploration</vt:lpstr>
      <vt:lpstr>Projektziel Ergebnis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Panini -World Cup 2022</dc:title>
  <dc:creator>Moritz Theis</dc:creator>
  <cp:lastModifiedBy>Moritz Theis</cp:lastModifiedBy>
  <cp:revision>36</cp:revision>
  <dcterms:created xsi:type="dcterms:W3CDTF">2022-10-23T17:45:13Z</dcterms:created>
  <dcterms:modified xsi:type="dcterms:W3CDTF">2022-10-25T09:20:11Z</dcterms:modified>
</cp:coreProperties>
</file>