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8" r:id="rId8"/>
    <p:sldId id="275" r:id="rId9"/>
    <p:sldId id="279" r:id="rId10"/>
    <p:sldId id="272" r:id="rId11"/>
    <p:sldId id="280" r:id="rId12"/>
    <p:sldId id="277" r:id="rId13"/>
    <p:sldId id="273" r:id="rId14"/>
    <p:sldId id="267" r:id="rId15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41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957D912F-5C3D-450D-A51D-E52492D39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67AC45-42B1-4E1A-87DB-4E3163C90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EB9101A-F2FE-4B29-A5DE-8850309ED61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א'/שבט/תשפ"ב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6F6257D-BBE0-48A0-9ABB-A48E92546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5AE043-C7C5-4F8D-813B-FE9305116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0B91EED-CCBC-4741-93EA-B7AC452BB94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9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B46F3B9-D30F-403B-A31E-05FA4BA36724}" type="datetime1">
              <a:rPr lang="he-IL" smtClean="0"/>
              <a:t>א'/שבט/תשפ"ב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BFA12F4-CCD3-49D6-92A3-30C2CDADD728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88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CBFA12F4-CCD3-49D6-92A3-30C2CDADD72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2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 anchor="b"/>
          <a:lstStyle>
            <a:lvl1pPr algn="r" rtl="1">
              <a:defRPr sz="7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F41B913-2DCE-45BB-9AA5-74E4792FBDB1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4800587"/>
            <a:ext cx="882565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8" y="5367325"/>
            <a:ext cx="8825656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84864D3-6317-442A-8912-63E78CA201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3657600"/>
            <a:ext cx="8825659" cy="23622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A028641-8D1E-4C60-98CD-9D084D9D78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2323374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4" name="מציין מיקום טקסט 3"/>
          <p:cNvSpPr>
            <a:spLocks noGrp="1"/>
          </p:cNvSpPr>
          <p:nvPr>
            <p:ph type="body" sz="half" idx="13"/>
          </p:nvPr>
        </p:nvSpPr>
        <p:spPr>
          <a:xfrm flipH="1">
            <a:off x="2981951" y="3771174"/>
            <a:ext cx="727964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211387" y="4350657"/>
            <a:ext cx="8825659" cy="16764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47CC90-1497-4AE9-AC76-112BCC239CE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תיבת טקסט 12"/>
          <p:cNvSpPr txBox="1"/>
          <p:nvPr/>
        </p:nvSpPr>
        <p:spPr>
          <a:xfrm flipH="1">
            <a:off x="2059598" y="2613787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6" y="3124201"/>
            <a:ext cx="8825660" cy="1653180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1A469E2-12C3-4C36-B760-1C4C9B4307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612187" y="1981200"/>
            <a:ext cx="2946866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6" name="מציין מיקום טקסט 3"/>
          <p:cNvSpPr>
            <a:spLocks noGrp="1"/>
          </p:cNvSpPr>
          <p:nvPr>
            <p:ph type="body" sz="half" idx="15"/>
          </p:nvPr>
        </p:nvSpPr>
        <p:spPr>
          <a:xfrm flipH="1">
            <a:off x="8612187" y="2667000"/>
            <a:ext cx="2927350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1981200"/>
            <a:ext cx="2936241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9" name="מציין מיקום טקסט 3"/>
          <p:cNvSpPr>
            <a:spLocks noGrp="1"/>
          </p:cNvSpPr>
          <p:nvPr>
            <p:ph type="body" sz="half" idx="16"/>
          </p:nvPr>
        </p:nvSpPr>
        <p:spPr>
          <a:xfrm flipH="1">
            <a:off x="5372100" y="2667000"/>
            <a:ext cx="2946794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1981200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0" name="מציין מיקום טקסט 3"/>
          <p:cNvSpPr>
            <a:spLocks noGrp="1"/>
          </p:cNvSpPr>
          <p:nvPr>
            <p:ph type="body" sz="half" idx="17"/>
          </p:nvPr>
        </p:nvSpPr>
        <p:spPr>
          <a:xfrm flipH="1">
            <a:off x="2135187" y="2667000"/>
            <a:ext cx="2932113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1F55589-2360-4024-9A1A-7F4C73307F8A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599487" y="4250949"/>
            <a:ext cx="294005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29" name="מציין מיקום של תמונה 2"/>
          <p:cNvSpPr>
            <a:spLocks noGrp="1" noChangeAspect="1"/>
          </p:cNvSpPr>
          <p:nvPr>
            <p:ph type="pic" idx="15"/>
          </p:nvPr>
        </p:nvSpPr>
        <p:spPr>
          <a:xfrm flipH="1">
            <a:off x="8599487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2" name="מציין מיקום טקסט 3"/>
          <p:cNvSpPr>
            <a:spLocks noGrp="1"/>
          </p:cNvSpPr>
          <p:nvPr>
            <p:ph type="body" sz="half" idx="18"/>
          </p:nvPr>
        </p:nvSpPr>
        <p:spPr>
          <a:xfrm flipH="1">
            <a:off x="8599487" y="4827211"/>
            <a:ext cx="2940050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5372100" y="4250949"/>
            <a:ext cx="293052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0" name="מציין מיקום של תמונה 2"/>
          <p:cNvSpPr>
            <a:spLocks noGrp="1" noChangeAspect="1"/>
          </p:cNvSpPr>
          <p:nvPr>
            <p:ph type="pic" idx="21"/>
          </p:nvPr>
        </p:nvSpPr>
        <p:spPr>
          <a:xfrm flipH="1">
            <a:off x="5372101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3" name="מציין מיקום טקסט 3"/>
          <p:cNvSpPr>
            <a:spLocks noGrp="1"/>
          </p:cNvSpPr>
          <p:nvPr>
            <p:ph type="body" sz="half" idx="19"/>
          </p:nvPr>
        </p:nvSpPr>
        <p:spPr>
          <a:xfrm flipH="1">
            <a:off x="5369572" y="4827210"/>
            <a:ext cx="2934406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14" name="מציין מיקום טקסט 4"/>
          <p:cNvSpPr>
            <a:spLocks noGrp="1"/>
          </p:cNvSpPr>
          <p:nvPr>
            <p:ph type="body" sz="quarter" idx="13"/>
          </p:nvPr>
        </p:nvSpPr>
        <p:spPr>
          <a:xfrm flipH="1">
            <a:off x="2135187" y="4250949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31" name="מציין מיקום של תמונה 2"/>
          <p:cNvSpPr>
            <a:spLocks noGrp="1" noChangeAspect="1"/>
          </p:cNvSpPr>
          <p:nvPr>
            <p:ph type="pic" idx="22"/>
          </p:nvPr>
        </p:nvSpPr>
        <p:spPr>
          <a:xfrm flipH="1">
            <a:off x="2135188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20"/>
          </p:nvPr>
        </p:nvSpPr>
        <p:spPr>
          <a:xfrm flipH="1">
            <a:off x="2131428" y="4827208"/>
            <a:ext cx="2935997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57AD38C-7384-4B5B-89A6-A5E41EDC670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142147" y="2052918"/>
            <a:ext cx="8946541" cy="4195481"/>
          </a:xfrm>
        </p:spPr>
        <p:txBody>
          <a:bodyPr vert="eaVert" rtlCol="1" anchor="t" anchorCtr="0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7C6FC17-33CB-4123-B4B2-46A9CB43B74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2135187" y="430213"/>
            <a:ext cx="1752601" cy="5826125"/>
          </a:xfrm>
        </p:spPr>
        <p:txBody>
          <a:bodyPr vert="vert270" rtlCol="1" anchor="b" anchorCtr="0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4116388" y="887414"/>
            <a:ext cx="7423149" cy="5368924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B4BE006-F932-42F3-AF19-20E3D491F63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2A9DB4A-1D6A-4930-A09E-F962D6A82DB4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2861733"/>
            <a:ext cx="8825657" cy="1915647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211387" y="4777381"/>
            <a:ext cx="8825658" cy="860400"/>
          </a:xfrm>
        </p:spPr>
        <p:txBody>
          <a:bodyPr rtlCol="1" anchor="t"/>
          <a:lstStyle>
            <a:lvl1pPr marL="0" indent="0" algn="r" rtl="1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1E386E5-D8C7-42D2-BE44-AD2DB55827C2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692349" y="2060575"/>
            <a:ext cx="4396339" cy="4195763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2141166" y="2056092"/>
            <a:ext cx="4396341" cy="4200245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8E6D77-E5D5-4872-AF18-E6CDD0E2CE60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692349" y="1905000"/>
            <a:ext cx="43963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692349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2141166" y="1905000"/>
            <a:ext cx="439633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2141166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3086387-9C2A-4D4C-8D24-1B3A450A68B7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2032D6A-DAA1-4F28-848D-A85F47DBFF7D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אריך 1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7F53685-DBE7-4B88-8BB0-7928AD603AA9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35982" y="1447800"/>
            <a:ext cx="3401064" cy="1447800"/>
          </a:xfrm>
        </p:spPr>
        <p:txBody>
          <a:bodyPr rtlCol="1" anchor="b"/>
          <a:lstStyle>
            <a:lvl1pPr algn="r" rtl="1">
              <a:defRPr sz="24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211387" y="1447800"/>
            <a:ext cx="5195997" cy="4572000"/>
          </a:xfrm>
        </p:spPr>
        <p:txBody>
          <a:bodyPr rtlCol="1" anchor="ctr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35983" y="3129280"/>
            <a:ext cx="3401063" cy="2895599"/>
          </a:xfrm>
        </p:spPr>
        <p:txBody>
          <a:bodyPr rtlCol="1"/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041C433-F912-40FA-BE58-D97A7BCAB36E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945187" y="1854192"/>
            <a:ext cx="5092906" cy="1574808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42054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952067" y="3657600"/>
            <a:ext cx="5084979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893061" y="1944000"/>
            <a:ext cx="1296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77C3FD5-CE85-46A1-82D5-4C07BA695EE6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/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 flipH="1">
            <a:off x="8154988" y="2669685"/>
            <a:ext cx="4037012" cy="418831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 flipH="1">
            <a:off x="10669588" y="2892347"/>
            <a:ext cx="1522412" cy="2365453"/>
          </a:xfrm>
          <a:prstGeom prst="rect">
            <a:avLst/>
          </a:prstGeom>
        </p:spPr>
      </p:pic>
      <p:sp>
        <p:nvSpPr>
          <p:cNvPr id="16" name="אליפסה 15"/>
          <p:cNvSpPr/>
          <p:nvPr/>
        </p:nvSpPr>
        <p:spPr>
          <a:xfrm flipH="1">
            <a:off x="76358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 flipH="1">
            <a:off x="2589201" y="0"/>
            <a:ext cx="1603387" cy="114140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 flipH="1">
            <a:off x="2589254" y="6096000"/>
            <a:ext cx="993734" cy="762000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142147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rot="16200000" flipH="1">
            <a:off x="893061" y="1944000"/>
            <a:ext cx="1296000" cy="304799"/>
          </a:xfrm>
          <a:prstGeom prst="rect">
            <a:avLst/>
          </a:prstGeom>
        </p:spPr>
        <p:txBody>
          <a:bodyPr vert="horz" lIns="91440" tIns="45720" rIns="91440" bIns="45720" rtlCol="1" anchor="t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F70BCB-1671-4F21-82D2-C9DC3B928DB8}" type="datetime1">
              <a:rPr lang="he-IL" noProof="0" smtClean="0"/>
              <a:t>א'/שבט/תשפ"ב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-619368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קישורי שרשרת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74017" y="1447800"/>
            <a:ext cx="8825658" cy="3329581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/>
              <a:t>Auto-Encoder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>
            <a:normAutofit/>
          </a:bodyPr>
          <a:lstStyle/>
          <a:p>
            <a:pPr algn="r" rtl="1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Moriya bitton, yuval ben Yaakov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Conclusions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7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project, we are presenting a solution for fixing noise from images using deep learning.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model that takes a damaged image and use the Auto-Encoder model to learn the </a:t>
            </a:r>
            <a:r>
              <a:rPr lang="en-US" dirty="0" smtClean="0"/>
              <a:t>Image </a:t>
            </a:r>
            <a:r>
              <a:rPr lang="en-US" dirty="0"/>
              <a:t>DNA and "solve" the missing area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Our </a:t>
            </a:r>
            <a:r>
              <a:rPr lang="en-US" dirty="0"/>
              <a:t>results were obtained by the "Adam" optimizer and "binary cross-entropy" loss function.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 descr="עיצוב מופשט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כותרת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>
            <a:normAutofit/>
          </a:bodyPr>
          <a:lstStyle/>
          <a:p>
            <a:r>
              <a:rPr lang="en-US" b="1" dirty="0" smtClean="0"/>
              <a:t>Thanks!</a:t>
            </a:r>
            <a:endParaRPr lang="he-IL" b="1" dirty="0"/>
          </a:p>
        </p:txBody>
      </p:sp>
      <p:sp>
        <p:nvSpPr>
          <p:cNvPr id="13" name="כותרת משנה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67543" y="4777380"/>
            <a:ext cx="9469502" cy="861420"/>
          </a:xfrm>
        </p:spPr>
        <p:txBody>
          <a:bodyPr rtlCol="1">
            <a:normAutofit/>
          </a:bodyPr>
          <a:lstStyle/>
          <a:p>
            <a:r>
              <a:rPr lang="en-US" sz="1400" b="1" dirty="0"/>
              <a:t>https://github.com/MoriyaBitton/Deep_learning_and_natural_language_processing</a:t>
            </a:r>
            <a:endParaRPr lang="he-IL" sz="1400" b="1" dirty="0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Introduction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244506"/>
            <a:ext cx="8946541" cy="419548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In this part of the project, we created a model that could study the features of the image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want to teach the model the properties of the image so that when the rest has damaged the image, whether it is a cut, dirt, or any other defect, we can assemble the missing part given the DNA of the image we have studied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 </a:t>
            </a:r>
            <a:r>
              <a:rPr lang="en-US" dirty="0"/>
              <a:t>will use Auto-Encoder to build, test, and train our model.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01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/>
              <a:t>Task definition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6" y="2174838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We planted damage in our image of the type: "salt and pepper" noise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We'll </a:t>
            </a:r>
            <a:r>
              <a:rPr lang="en-US" dirty="0"/>
              <a:t>train our model on the original and the damaged photos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Next</a:t>
            </a:r>
            <a:r>
              <a:rPr lang="en-US" dirty="0"/>
              <a:t>, our model gets as input only damage photos and we would like to see how he fix the damages and return as a new photo, close as possible to the original image without the damages.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69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u="sng" dirty="0" smtClean="0"/>
              <a:t>Dataset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41165" y="1976847"/>
            <a:ext cx="8946541" cy="442830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We'll use the </a:t>
            </a:r>
            <a:r>
              <a:rPr lang="en-US" dirty="0" smtClean="0"/>
              <a:t>‘</a:t>
            </a:r>
            <a:r>
              <a:rPr lang="en-US" b="1" dirty="0" smtClean="0"/>
              <a:t>Dog vs Cat</a:t>
            </a:r>
            <a:r>
              <a:rPr lang="en-US" dirty="0" smtClean="0"/>
              <a:t>’ </a:t>
            </a:r>
            <a:r>
              <a:rPr lang="en-US" dirty="0"/>
              <a:t>data set.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/>
              <a:t>The training archive contains 25,000 images of dogs and cats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pPr algn="l" rtl="0"/>
            <a:r>
              <a:rPr lang="en-US" dirty="0" smtClean="0"/>
              <a:t>Each example </a:t>
            </a:r>
            <a:r>
              <a:rPr lang="en-US" dirty="0"/>
              <a:t>is a </a:t>
            </a:r>
            <a:r>
              <a:rPr lang="en-US" dirty="0" smtClean="0"/>
              <a:t>64x64 </a:t>
            </a:r>
            <a:r>
              <a:rPr lang="en-US" dirty="0"/>
              <a:t>grayscale </a:t>
            </a:r>
            <a:r>
              <a:rPr lang="en-US" dirty="0" smtClean="0"/>
              <a:t>image.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We </a:t>
            </a:r>
            <a:r>
              <a:rPr lang="en-US" dirty="0"/>
              <a:t>normalized the pixels to be in the range (0,1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noised data are randomly picked in size </a:t>
            </a:r>
            <a:r>
              <a:rPr lang="en-US"/>
              <a:t>of </a:t>
            </a:r>
            <a:r>
              <a:rPr lang="en-US" smtClean="0"/>
              <a:t>0.3.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www.kaggle.com/c/dogs-vs-cats/data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14" y="3995330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u="sng" dirty="0" smtClean="0"/>
              <a:t>Before </a:t>
            </a:r>
            <a:r>
              <a:rPr lang="en-US" sz="4400" b="1" u="sng" dirty="0"/>
              <a:t>and after the </a:t>
            </a:r>
            <a:r>
              <a:rPr lang="en-US" sz="4400" b="1" u="sng" dirty="0" smtClean="0"/>
              <a:t>damage</a:t>
            </a:r>
            <a:r>
              <a:rPr lang="en-US" sz="4400" b="1" u="sng" dirty="0"/>
              <a:t/>
            </a:r>
            <a:br>
              <a:rPr lang="en-US" sz="4400" b="1" u="sng" dirty="0"/>
            </a:br>
            <a:endParaRPr lang="he-IL" sz="4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9" y="2775767"/>
            <a:ext cx="10954701" cy="22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Attempts </a:t>
            </a:r>
            <a:r>
              <a:rPr lang="en-US" sz="4400" b="1" u="sng" dirty="0" smtClean="0"/>
              <a:t>summary</a:t>
            </a:r>
            <a:endParaRPr lang="he-IL" b="1" u="sng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41594"/>
            <a:ext cx="5342083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Original Images prediction</a:t>
            </a:r>
            <a:endParaRPr lang="he-IL" b="1" u="sng" dirty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441" y="2709545"/>
            <a:ext cx="10946448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 smtClean="0"/>
              <a:t>Damage Images prediction</a:t>
            </a:r>
            <a:endParaRPr lang="he-IL" b="1" u="sng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7" y="2639698"/>
            <a:ext cx="11358852" cy="22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1" u="sng" dirty="0"/>
              <a:t>Estimation of loss</a:t>
            </a:r>
            <a:endParaRPr lang="he-IL" b="1" u="sng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853248"/>
            <a:ext cx="6215924" cy="4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5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ן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84036" id="{D40599CF-029B-4FDF-9F52-23734E9E2948}" vid="{7A0D08B4-BF8A-4060-8015-FC9F18E5057A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דיגיטלי</Template>
  <TotalTime>0</TotalTime>
  <Words>318</Words>
  <Application>Microsoft Office PowerPoint</Application>
  <PresentationFormat>מסך רחב</PresentationFormat>
  <Paragraphs>32</Paragraphs>
  <Slides>11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Tahoma</vt:lpstr>
      <vt:lpstr>Wingdings 3</vt:lpstr>
      <vt:lpstr>יון</vt:lpstr>
      <vt:lpstr>Auto-Encoder</vt:lpstr>
      <vt:lpstr>Introduction</vt:lpstr>
      <vt:lpstr>Task definition</vt:lpstr>
      <vt:lpstr>Dataset</vt:lpstr>
      <vt:lpstr>Before and after the damage </vt:lpstr>
      <vt:lpstr>Attempts summary</vt:lpstr>
      <vt:lpstr>Original Images prediction</vt:lpstr>
      <vt:lpstr>Damage Images prediction</vt:lpstr>
      <vt:lpstr>Estimation of loss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2022-01-02T18:19:39Z</dcterms:created>
  <dcterms:modified xsi:type="dcterms:W3CDTF">2022-01-03T21:34:08Z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