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78" r:id="rId2"/>
    <p:sldId id="280" r:id="rId3"/>
    <p:sldId id="311" r:id="rId4"/>
    <p:sldId id="309" r:id="rId5"/>
    <p:sldId id="306" r:id="rId6"/>
    <p:sldId id="305" r:id="rId7"/>
    <p:sldId id="304" r:id="rId8"/>
    <p:sldId id="307" r:id="rId9"/>
    <p:sldId id="308" r:id="rId10"/>
    <p:sldId id="310" r:id="rId11"/>
    <p:sldId id="314" r:id="rId12"/>
    <p:sldId id="312" r:id="rId13"/>
    <p:sldId id="317" r:id="rId14"/>
    <p:sldId id="318" r:id="rId15"/>
    <p:sldId id="319" r:id="rId16"/>
    <p:sldId id="300" r:id="rId17"/>
    <p:sldId id="303" r:id="rId18"/>
    <p:sldId id="313" r:id="rId19"/>
    <p:sldId id="302" r:id="rId20"/>
    <p:sldId id="301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4D7E41E1-6993-4272-B819-F4D80A018D41}">
          <p14:sldIdLst>
            <p14:sldId id="278"/>
            <p14:sldId id="280"/>
            <p14:sldId id="311"/>
            <p14:sldId id="309"/>
            <p14:sldId id="306"/>
            <p14:sldId id="305"/>
            <p14:sldId id="304"/>
            <p14:sldId id="307"/>
            <p14:sldId id="308"/>
            <p14:sldId id="310"/>
            <p14:sldId id="314"/>
            <p14:sldId id="312"/>
            <p14:sldId id="317"/>
            <p14:sldId id="318"/>
            <p14:sldId id="319"/>
            <p14:sldId id="300"/>
            <p14:sldId id="303"/>
            <p14:sldId id="313"/>
            <p14:sldId id="30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64B435-8BD5-4C10-AE6C-F9369FC4DA00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D5EA40-F0E6-4D7D-B7FF-2792FAF7E0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7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861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52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26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25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 dirty="0" smtClean="0"/>
              <a:t>בשאלה זו, אם היינו יודעים באיזה מכונה יוצר המוצר, היה קל מאוד לדעת את ההסתברות שהוא פגום, למעשה ההסתברויות המותנות האלו נתונות בשאלה. 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 dirty="0" smtClean="0"/>
              <a:t>כדאי להשתמש בנוסחת ההסתברות השלמה, כשההתניה היא במכונה שבה המוצר יוצר.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9921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164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 dirty="0" smtClean="0"/>
              <a:t>כאן, השאלה ההפוכה, ידוע באיזו מכונה המוצר יוצר, ושואלים מה ההסתברות שהוא פגום – קלה</a:t>
            </a:r>
            <a:r>
              <a:rPr lang="he-IL" baseline="0" dirty="0" smtClean="0"/>
              <a:t> יותר. 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 dirty="0" smtClean="0"/>
              <a:t>למעשה, ההסתברויות המותנות האלו נתונות בשאלה,</a:t>
            </a:r>
            <a:r>
              <a:rPr lang="he-IL" baseline="0" dirty="0" smtClean="0"/>
              <a:t> לכן</a:t>
            </a:r>
            <a:r>
              <a:rPr lang="he-IL" dirty="0" smtClean="0"/>
              <a:t> כדאי להשתמש בכלל בייס.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835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551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363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0597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16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589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059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12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46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330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00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53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72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22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he-IL" sz="11500" b="1" dirty="0">
                <a:latin typeface="+mn-lt"/>
                <a:ea typeface="+mn-ea"/>
                <a:cs typeface="+mn-cs"/>
              </a:rPr>
              <a:t>הסתברות</a:t>
            </a: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054968"/>
          </a:xfrm>
        </p:spPr>
        <p:txBody>
          <a:bodyPr/>
          <a:lstStyle/>
          <a:p>
            <a:r>
              <a:rPr lang="en-US" dirty="0" smtClean="0"/>
              <a:t>Moriya Bitton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16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הסתברות מותנית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4313682"/>
              </a:xfrm>
            </p:spPr>
            <p:txBody>
              <a:bodyPr rtlCol="1"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800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800" dirty="0" smtClean="0">
                    <a:latin typeface="Cambria Math" panose="02040503050406030204" pitchFamily="18" charset="0"/>
                  </a:rPr>
                </a:br>
                <a:r>
                  <a:rPr lang="he-IL" sz="1800" b="1" dirty="0" smtClean="0">
                    <a:latin typeface="Cambria Math" panose="02040503050406030204" pitchFamily="18" charset="0"/>
                  </a:rPr>
                  <a:t>ההסתברות המותנית של מאורע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he-IL" sz="1800" b="1" dirty="0" smtClean="0">
                    <a:latin typeface="Cambria Math" panose="02040503050406030204" pitchFamily="18" charset="0"/>
                  </a:rPr>
                  <a:t> בהינתן מאורע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he-IL" sz="1800" b="1" dirty="0" smtClean="0">
                    <a:latin typeface="Cambria Math" panose="02040503050406030204" pitchFamily="18" charset="0"/>
                  </a:rPr>
                  <a:t>: </a:t>
                </a:r>
                <a:r>
                  <a:rPr lang="he-IL" sz="1800" dirty="0" smtClean="0">
                    <a:latin typeface="Cambria Math" panose="02040503050406030204" pitchFamily="18" charset="0"/>
                  </a:rPr>
                  <a:t>היא הסיכוי להתרחשות מאורע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sz="1800" dirty="0" smtClean="0">
                    <a:latin typeface="Cambria Math" panose="02040503050406030204" pitchFamily="18" charset="0"/>
                  </a:rPr>
                  <a:t> בהנחה שמאורע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e-IL" sz="1800" dirty="0" smtClean="0">
                    <a:latin typeface="Cambria Math" panose="02040503050406030204" pitchFamily="18" charset="0"/>
                  </a:rPr>
                  <a:t> אכן התרחש, קיום הנחה זו מצמצמת את מרחב המדגם. </a:t>
                </a:r>
                <a:endParaRPr lang="he-IL" sz="1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he-IL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𝑷𝒓𝒐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𝑷𝒓𝒐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800" b="1" u="sng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>
                    <a:solidFill>
                      <a:schemeClr val="tx2"/>
                    </a:solidFill>
                  </a:rPr>
                  <a:t>בהטלת קובייה, 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בהינתן תוצאה זוגית מרחב המדגם שלנו קטן: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>
                    <a:solidFill>
                      <a:schemeClr val="tx2"/>
                    </a:solidFill>
                  </a:rPr>
                  <a:t>, </a:t>
                </a:r>
                <a:r>
                  <a:rPr lang="en-US" sz="1800" dirty="0">
                    <a:solidFill>
                      <a:schemeClr val="tx2"/>
                    </a:solidFill>
                  </a:rPr>
                  <a:t/>
                </a:r>
                <a:br>
                  <a:rPr lang="en-US" sz="1800" dirty="0">
                    <a:solidFill>
                      <a:schemeClr val="tx2"/>
                    </a:solidFill>
                  </a:rPr>
                </a:br>
                <a:r>
                  <a:rPr lang="he-IL" sz="1800" dirty="0" smtClean="0">
                    <a:solidFill>
                      <a:schemeClr val="tx2"/>
                    </a:solidFill>
                  </a:rPr>
                  <a:t>נרצה לחשב את ההסתברות לקבל מספר המתחלק ב-3: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𝑃𝑟𝑜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he-IL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he-IL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e-IL" sz="180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4313682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1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pPr>
              <a:lnSpc>
                <a:spcPct val="150000"/>
              </a:lnSpc>
            </a:pPr>
            <a:r>
              <a:rPr lang="he-IL" b="1" dirty="0">
                <a:cs typeface="+mn-cs"/>
              </a:rPr>
              <a:t>כלל השרשרת (המכפלה</a:t>
            </a:r>
            <a:r>
              <a:rPr lang="he-IL" b="1" dirty="0" smtClean="0">
                <a:cs typeface="+mn-cs"/>
              </a:rPr>
              <a:t>)</a:t>
            </a:r>
            <a:endParaRPr lang="he-IL" b="1" dirty="0"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4125042"/>
              </a:xfrm>
            </p:spPr>
            <p:txBody>
              <a:bodyPr rtlCol="1"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800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800" dirty="0" smtClean="0">
                    <a:latin typeface="Cambria Math" panose="02040503050406030204" pitchFamily="18" charset="0"/>
                  </a:rPr>
                </a:br>
                <a:r>
                  <a:rPr lang="he-IL" sz="1800" b="1" dirty="0" smtClean="0">
                    <a:latin typeface="Cambria Math" panose="02040503050406030204" pitchFamily="18" charset="0"/>
                  </a:rPr>
                  <a:t>ההסתברות המותנית של מאורע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he-IL" sz="1800" b="1" dirty="0" smtClean="0">
                    <a:latin typeface="Cambria Math" panose="02040503050406030204" pitchFamily="18" charset="0"/>
                  </a:rPr>
                  <a:t> וגם של מאורע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he-IL" sz="1800" b="1" dirty="0" smtClean="0">
                    <a:latin typeface="Cambria Math" panose="02040503050406030204" pitchFamily="18" charset="0"/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he-IL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>
                    <a:solidFill>
                      <a:schemeClr val="tx2"/>
                    </a:solidFill>
                  </a:rPr>
                  <a:t>בהטלת קובייה, 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נרצה לחשב את ההסתברות לקבל תוצאה המתחלקת ב-3 וב-2, נקבל:  </a:t>
                </a:r>
                <a:endParaRPr lang="he-IL" sz="1800" i="1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𝑃𝑟𝑜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e-IL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num>
                        <m:den>
                          <m:r>
                            <a:rPr lang="el-GR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𝛺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e-IL" sz="180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4125042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5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r>
              <a:rPr lang="he-IL" b="1" dirty="0">
                <a:cs typeface="+mn-cs"/>
              </a:rPr>
              <a:t>נוסחת ההסתברות השלמה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</p:spPr>
            <p:txBody>
              <a:bodyPr rtlCol="1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800" dirty="0" smtClean="0">
                    <a:latin typeface="Cambria Math" panose="02040503050406030204" pitchFamily="18" charset="0"/>
                  </a:rPr>
                </a:br>
                <a:r>
                  <a:rPr lang="he-IL" sz="1800" dirty="0" smtClean="0">
                    <a:latin typeface="Cambria Math" panose="02040503050406030204" pitchFamily="18" charset="0"/>
                  </a:rPr>
                  <a:t>נניח ש-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he-IL" sz="1800" dirty="0" smtClean="0">
                    <a:latin typeface="Cambria Math" panose="02040503050406030204" pitchFamily="18" charset="0"/>
                  </a:rPr>
                  <a:t> מאורע כלשהו ונניח 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he-IL" sz="1800" dirty="0" smtClean="0">
                    <a:latin typeface="Cambria Math" panose="02040503050406030204" pitchFamily="18" charset="0"/>
                  </a:rPr>
                  <a:t> מאורעות זרים המקיימים: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he-IL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e-I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r>
                        <a:rPr lang="he-IL" sz="18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he-IL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 smtClean="0">
                    <a:latin typeface="Cambria Math" panose="02040503050406030204" pitchFamily="18" charset="0"/>
                  </a:rPr>
                  <a:t>אז: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𝑷𝒓𝒐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1800" b="1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1052736"/>
                <a:ext cx="8229600" cy="5805264"/>
              </a:xfrm>
            </p:spPr>
            <p:txBody>
              <a:bodyPr rtlCol="1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600" dirty="0" smtClean="0">
                    <a:solidFill>
                      <a:schemeClr val="tx2"/>
                    </a:solidFill>
                  </a:rPr>
                  <a:t>במפעל </a:t>
                </a:r>
                <a:r>
                  <a:rPr lang="he-IL" sz="1600" dirty="0">
                    <a:solidFill>
                      <a:schemeClr val="tx2"/>
                    </a:solidFill>
                  </a:rPr>
                  <a:t>3 </a:t>
                </a:r>
                <a:r>
                  <a:rPr lang="he-IL" sz="1600" dirty="0" smtClean="0">
                    <a:solidFill>
                      <a:schemeClr val="tx2"/>
                    </a:solidFill>
                  </a:rPr>
                  <a:t>מכונות: 	מכונה 1 </a:t>
                </a:r>
                <a:r>
                  <a:rPr lang="he-IL" sz="1600" dirty="0">
                    <a:solidFill>
                      <a:schemeClr val="tx2"/>
                    </a:solidFill>
                  </a:rPr>
                  <a:t>מייצרת </a:t>
                </a:r>
                <a:r>
                  <a:rPr lang="he-IL" sz="1600" dirty="0" smtClean="0">
                    <a:solidFill>
                      <a:schemeClr val="tx2"/>
                    </a:solidFill>
                  </a:rPr>
                  <a:t>50% מתוצרת </a:t>
                </a:r>
                <a:r>
                  <a:rPr lang="he-IL" sz="1600" dirty="0">
                    <a:solidFill>
                      <a:schemeClr val="tx2"/>
                    </a:solidFill>
                  </a:rPr>
                  <a:t>המפעל, ושיעור הפגומים שלה </a:t>
                </a:r>
                <a:r>
                  <a:rPr lang="he-IL" sz="1600" dirty="0" smtClean="0">
                    <a:solidFill>
                      <a:schemeClr val="tx2"/>
                    </a:solidFill>
                  </a:rPr>
                  <a:t>הוא 5%,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600" dirty="0" smtClean="0">
                    <a:solidFill>
                      <a:schemeClr val="tx2"/>
                    </a:solidFill>
                  </a:rPr>
                  <a:t>		מכונה </a:t>
                </a:r>
                <a:r>
                  <a:rPr lang="en-US" sz="1600" dirty="0" smtClean="0">
                    <a:solidFill>
                      <a:schemeClr val="tx2"/>
                    </a:solidFill>
                  </a:rPr>
                  <a:t>2</a:t>
                </a:r>
                <a:r>
                  <a:rPr lang="he-IL" sz="1600" dirty="0" smtClean="0">
                    <a:solidFill>
                      <a:schemeClr val="tx2"/>
                    </a:solidFill>
                  </a:rPr>
                  <a:t> </a:t>
                </a:r>
                <a:r>
                  <a:rPr lang="he-IL" sz="1600" dirty="0">
                    <a:solidFill>
                      <a:schemeClr val="tx2"/>
                    </a:solidFill>
                  </a:rPr>
                  <a:t>מייצרת </a:t>
                </a:r>
                <a:r>
                  <a:rPr lang="he-IL" sz="1600" dirty="0" smtClean="0">
                    <a:solidFill>
                      <a:schemeClr val="tx2"/>
                    </a:solidFill>
                  </a:rPr>
                  <a:t>30% </a:t>
                </a:r>
                <a:r>
                  <a:rPr lang="he-IL" sz="1600" dirty="0">
                    <a:solidFill>
                      <a:schemeClr val="tx2"/>
                    </a:solidFill>
                  </a:rPr>
                  <a:t>מתוצרת המפעל, ושיעור הפגומים שלה הוא </a:t>
                </a:r>
                <a:r>
                  <a:rPr lang="he-IL" sz="1600" dirty="0" smtClean="0">
                    <a:solidFill>
                      <a:schemeClr val="tx2"/>
                    </a:solidFill>
                  </a:rPr>
                  <a:t>7%,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600" dirty="0" smtClean="0">
                    <a:solidFill>
                      <a:schemeClr val="tx2"/>
                    </a:solidFill>
                  </a:rPr>
                  <a:t>		מכונה </a:t>
                </a:r>
                <a:r>
                  <a:rPr lang="en-US" sz="1600" dirty="0" smtClean="0">
                    <a:solidFill>
                      <a:schemeClr val="tx2"/>
                    </a:solidFill>
                  </a:rPr>
                  <a:t>3</a:t>
                </a:r>
                <a:r>
                  <a:rPr lang="he-IL" sz="1600" dirty="0" smtClean="0">
                    <a:solidFill>
                      <a:schemeClr val="tx2"/>
                    </a:solidFill>
                  </a:rPr>
                  <a:t> </a:t>
                </a:r>
                <a:r>
                  <a:rPr lang="he-IL" sz="1600" dirty="0">
                    <a:solidFill>
                      <a:schemeClr val="tx2"/>
                    </a:solidFill>
                  </a:rPr>
                  <a:t>מייצרת </a:t>
                </a:r>
                <a:r>
                  <a:rPr lang="he-IL" sz="1600" dirty="0" smtClean="0">
                    <a:solidFill>
                      <a:schemeClr val="tx2"/>
                    </a:solidFill>
                  </a:rPr>
                  <a:t>20% </a:t>
                </a:r>
                <a:r>
                  <a:rPr lang="he-IL" sz="1600" dirty="0">
                    <a:solidFill>
                      <a:schemeClr val="tx2"/>
                    </a:solidFill>
                  </a:rPr>
                  <a:t>מתוצרת המפעל, ושיעור הפגומים שלה </a:t>
                </a:r>
                <a:r>
                  <a:rPr lang="he-IL" sz="1600" dirty="0" smtClean="0">
                    <a:solidFill>
                      <a:schemeClr val="tx2"/>
                    </a:solidFill>
                  </a:rPr>
                  <a:t>הוא 10%.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600" dirty="0" smtClean="0">
                    <a:solidFill>
                      <a:schemeClr val="tx2"/>
                    </a:solidFill>
                  </a:rPr>
                  <a:t>בוחרים </a:t>
                </a:r>
                <a:r>
                  <a:rPr lang="he-IL" sz="1600" dirty="0">
                    <a:solidFill>
                      <a:schemeClr val="tx2"/>
                    </a:solidFill>
                  </a:rPr>
                  <a:t>באקראי מוצר שיוצר במפעל. </a:t>
                </a:r>
                <a:r>
                  <a:rPr lang="he-IL" sz="1600" b="1" dirty="0" smtClean="0">
                    <a:solidFill>
                      <a:schemeClr val="tx2"/>
                    </a:solidFill>
                  </a:rPr>
                  <a:t>מה </a:t>
                </a:r>
                <a:r>
                  <a:rPr lang="he-IL" sz="1600" b="1" dirty="0">
                    <a:solidFill>
                      <a:schemeClr val="tx2"/>
                    </a:solidFill>
                  </a:rPr>
                  <a:t>ההסתברות שהוא פגום? </a:t>
                </a:r>
                <a:endParaRPr lang="he-IL" sz="1600" b="1" dirty="0" smtClean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600" b="1" u="sng" dirty="0" smtClean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פתרון: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	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600" dirty="0" smtClean="0">
                    <a:solidFill>
                      <a:schemeClr val="tx2"/>
                    </a:solidFill>
                  </a:rPr>
                  <a:t>נסמן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e-IL" sz="1600" dirty="0" smtClean="0">
                    <a:solidFill>
                      <a:schemeClr val="tx2"/>
                    </a:solidFill>
                  </a:rPr>
                  <a:t>- המוצר פגום.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𝑃𝑟𝑜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brk m:alnAt="7"/>
                            </m:r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66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066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1052736"/>
                <a:ext cx="8229600" cy="5805264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חוק בייס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</p:spPr>
            <p:txBody>
              <a:bodyPr rtlCol="1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r>
                  <a:rPr lang="he-IL" sz="1800" dirty="0" smtClean="0"/>
                  <a:t>חוק </a:t>
                </a:r>
                <a:r>
                  <a:rPr lang="he-IL" sz="1800" dirty="0"/>
                  <a:t>בייס מאפשר לחשב את </a:t>
                </a:r>
                <a:r>
                  <a:rPr lang="he-IL" sz="1800" b="1" dirty="0"/>
                  <a:t>ההסתברות המותנית </a:t>
                </a:r>
                <a:r>
                  <a:rPr lang="he-IL" sz="1800" b="1" dirty="0" smtClean="0"/>
                  <a:t>ההפוכה, </a:t>
                </a:r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r>
                  <a:rPr lang="he-IL" sz="1800" dirty="0" smtClean="0"/>
                  <a:t>ההסתברות </a:t>
                </a:r>
                <a:r>
                  <a:rPr lang="he-IL" sz="1800" dirty="0"/>
                  <a:t>המותנית של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</a:t>
                </a:r>
                <a:r>
                  <a:rPr lang="he-IL" sz="1800" dirty="0" smtClean="0"/>
                  <a:t> בהינתן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sz="1800" dirty="0" smtClean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he-IL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𝑷𝒓𝒐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he-IL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𝑷𝒓𝒐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𝑷𝒓𝒐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e-IL" sz="1800" b="1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0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1714500"/>
                <a:ext cx="8229600" cy="5143500"/>
              </a:xfrm>
            </p:spPr>
            <p:txBody>
              <a:bodyPr rtlCol="1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 (נוסיף סעיף לתרגיל הקודם):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 </a:t>
                </a:r>
                <a:endParaRPr lang="he-IL" sz="180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>
                    <a:solidFill>
                      <a:schemeClr val="tx2"/>
                    </a:solidFill>
                  </a:rPr>
                  <a:t>בוחרים באקראי מוצר שיוצר במפעל, והתברר שהוא פגום.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>
                    <a:solidFill>
                      <a:schemeClr val="tx2"/>
                    </a:solidFill>
                  </a:rPr>
                  <a:t>מה ההסתברות שהוא יוצר במכונה 1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u="sng" dirty="0" smtClean="0">
                    <a:solidFill>
                      <a:schemeClr val="tx2"/>
                    </a:solidFill>
                  </a:rPr>
                  <a:t/>
                </a:r>
                <a:br>
                  <a:rPr lang="en-US" sz="1800" b="1" u="sng" dirty="0" smtClean="0">
                    <a:solidFill>
                      <a:schemeClr val="tx2"/>
                    </a:solidFill>
                  </a:rPr>
                </a:br>
                <a:r>
                  <a:rPr lang="he-IL" sz="1800" b="1" u="sng" dirty="0" smtClean="0">
                    <a:solidFill>
                      <a:schemeClr val="tx2"/>
                    </a:solidFill>
                  </a:rPr>
                  <a:t>פתרון:</a:t>
                </a:r>
                <a:endParaRPr lang="he-IL" sz="1800" b="1" u="sng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𝑃𝑟𝑜</m:t>
                      </m:r>
                      <m:d>
                        <m:dPr>
                          <m:endChr m:val="|"/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𝑃𝑟𝑜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𝑃𝑟𝑜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𝑃𝑟𝑜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b="0" i="1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66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379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he-IL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1714500"/>
                <a:ext cx="8229600" cy="5143500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8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משתנה מקרי בדיד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4125042"/>
              </a:xfrm>
            </p:spPr>
            <p:txBody>
              <a:bodyPr rtlCol="1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800" dirty="0" smtClean="0">
                    <a:latin typeface="Cambria Math" panose="02040503050406030204" pitchFamily="18" charset="0"/>
                  </a:rPr>
                </a:br>
                <a:r>
                  <a:rPr lang="he-IL" sz="1800" dirty="0" smtClean="0">
                    <a:latin typeface="Cambria Math" panose="02040503050406030204" pitchFamily="18" charset="0"/>
                  </a:rPr>
                  <a:t>משתנה מקרי בדיד (נקרא גם: משתנה אקראי) הוא</a:t>
                </a:r>
                <a:r>
                  <a:rPr lang="he-IL" sz="1800" dirty="0"/>
                  <a:t> </a:t>
                </a:r>
                <a:r>
                  <a:rPr lang="he-IL" sz="1800" dirty="0" smtClean="0"/>
                  <a:t>משתנה </a:t>
                </a:r>
                <a:r>
                  <a:rPr lang="he-IL" sz="1800" dirty="0"/>
                  <a:t>מקרי אשר מקבל ערכים מקבוצה סופית </a:t>
                </a:r>
                <a:r>
                  <a:rPr lang="he-IL" sz="1800" dirty="0" smtClean="0"/>
                  <a:t>או בת מניה.</a:t>
                </a:r>
                <a:endParaRPr lang="he-IL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he-IL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𝑷𝒓𝒐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דוגמא</a:t>
                </a:r>
                <a:r>
                  <a:rPr lang="he-IL" sz="1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נאמר שאם תוצאת הטלת הקובייה היא </a:t>
                </a:r>
                <a:r>
                  <a:rPr lang="he-IL" sz="1800" b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אי זוגית</a:t>
                </a:r>
                <a:r>
                  <a:rPr lang="he-IL" sz="1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המשתנה המקרי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מקבל </a:t>
                </a:r>
                <a14:m>
                  <m:oMath xmlns:m="http://schemas.openxmlformats.org/officeDocument/2006/math">
                    <m:r>
                      <a:rPr lang="he-IL" sz="18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</a:br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אחרת מקבל את הערך </a:t>
                </a:r>
                <a14:m>
                  <m:oMath xmlns:m="http://schemas.openxmlformats.org/officeDocument/2006/math">
                    <m:r>
                      <a:rPr lang="he-IL" sz="1800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(תוצאת הטלת הקובייה היא </a:t>
                </a:r>
                <a:r>
                  <a:rPr lang="he-IL" sz="1800" b="1" dirty="0" smtClean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זוגית</a:t>
                </a:r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).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אז הקבוצה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היא בת שני איברים ו-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מקבל ערכים מקבוצה זו. 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4125042"/>
              </a:xfrm>
              <a:blipFill>
                <a:blip r:embed="rId3"/>
                <a:stretch>
                  <a:fillRect l="-815"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8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התפלגות מותנית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</p:spPr>
            <p:txBody>
              <a:bodyPr rtlCol="1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he-IL" sz="1800" dirty="0" smtClean="0"/>
                  <a:t>נגדיר את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sz="1800" dirty="0" smtClean="0"/>
                  <a:t> שני </a:t>
                </a:r>
                <a:r>
                  <a:rPr lang="he-IL" sz="1800" b="1" dirty="0" smtClean="0"/>
                  <a:t>משתנים מקריים </a:t>
                </a:r>
                <a:r>
                  <a:rPr lang="he-IL" sz="1800" dirty="0" smtClean="0"/>
                  <a:t>בעלי </a:t>
                </a:r>
                <a:r>
                  <a:rPr lang="he-IL" sz="1800" b="1" dirty="0" smtClean="0"/>
                  <a:t>התפלגות משותפת</a:t>
                </a:r>
                <a:r>
                  <a:rPr lang="he-IL" sz="1800" dirty="0" smtClean="0"/>
                  <a:t>.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he-IL" sz="1800" dirty="0" smtClean="0"/>
                  <a:t>אז </a:t>
                </a:r>
                <a:r>
                  <a:rPr lang="he-IL" sz="1800" b="1" dirty="0" smtClean="0"/>
                  <a:t>ההתפלגות המותנית של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he-IL" sz="1800" b="1" dirty="0" smtClean="0"/>
                  <a:t> בהינתן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he-IL" sz="1800" dirty="0" smtClean="0"/>
                  <a:t>,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he-IL" sz="1800" dirty="0" smtClean="0"/>
                  <a:t>היא </a:t>
                </a:r>
                <a:r>
                  <a:rPr lang="he-IL" sz="1800" b="1" dirty="0" smtClean="0">
                    <a:solidFill>
                      <a:schemeClr val="accent2"/>
                    </a:solidFill>
                  </a:rPr>
                  <a:t>ההתפלגות של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he-IL" sz="1800" b="1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e-IL" sz="1800" dirty="0" smtClean="0"/>
                  <a:t>כאשר </a:t>
                </a:r>
                <a:r>
                  <a:rPr lang="he-IL" sz="1800" b="1" dirty="0" smtClean="0">
                    <a:solidFill>
                      <a:schemeClr val="accent3"/>
                    </a:solidFill>
                  </a:rPr>
                  <a:t>ערכו של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he-IL" sz="1800" b="1" dirty="0" smtClean="0">
                    <a:solidFill>
                      <a:schemeClr val="accent3"/>
                    </a:solidFill>
                  </a:rPr>
                  <a:t> קבוע וידוע</a:t>
                </a:r>
                <a:r>
                  <a:rPr lang="he-IL" sz="1800" dirty="0" smtClean="0"/>
                  <a:t>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he-IL" sz="18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𝑷𝒓𝒐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𝑷𝒓𝒐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𝑷𝒓𝒐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0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he-IL" sz="11500" b="1" dirty="0" smtClean="0">
                <a:latin typeface="+mn-lt"/>
                <a:ea typeface="+mn-ea"/>
                <a:cs typeface="+mn-cs"/>
              </a:rPr>
              <a:t>הסוף</a:t>
            </a:r>
            <a:endParaRPr lang="he-IL" sz="115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0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/>
          <a:lstStyle/>
          <a:p>
            <a:r>
              <a:rPr lang="he-IL" sz="3200" b="1" dirty="0">
                <a:latin typeface="+mn-lt"/>
                <a:ea typeface="+mn-ea"/>
                <a:cs typeface="+mn-cs"/>
              </a:rPr>
              <a:t>כותרת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algn="r">
              <a:lnSpc>
                <a:spcPct val="150000"/>
              </a:lnSpc>
            </a:pPr>
            <a:r>
              <a:rPr lang="he-IL" sz="1950" dirty="0" smtClean="0"/>
              <a:t>גוף</a:t>
            </a:r>
            <a:endParaRPr lang="he-IL" sz="1950" dirty="0"/>
          </a:p>
        </p:txBody>
      </p:sp>
    </p:spTree>
    <p:extLst>
      <p:ext uri="{BB962C8B-B14F-4D97-AF65-F5344CB8AC3E}">
        <p14:creationId xmlns:p14="http://schemas.microsoft.com/office/powerpoint/2010/main" val="334476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מרחב ההסתברות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</p:spPr>
            <p:txBody>
              <a:bodyPr rtlCol="1"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800" b="1" dirty="0" smtClean="0">
                    <a:solidFill>
                      <a:schemeClr val="accent6"/>
                    </a:solidFill>
                  </a:rPr>
                  <a:t/>
                </a:r>
                <a:br>
                  <a:rPr lang="en-US" sz="1800" b="1" dirty="0" smtClean="0">
                    <a:solidFill>
                      <a:schemeClr val="accent6"/>
                    </a:solidFill>
                  </a:rPr>
                </a:br>
                <a:r>
                  <a:rPr lang="he-IL" sz="1800" b="1" dirty="0" smtClean="0">
                    <a:solidFill>
                      <a:schemeClr val="accent6"/>
                    </a:solidFill>
                  </a:rPr>
                  <a:t>מרחב ההסתברות </a:t>
                </a:r>
                <a:r>
                  <a:rPr lang="he-IL" sz="1800" dirty="0" smtClean="0"/>
                  <a:t>הוא זוג</a:t>
                </a:r>
                <a:r>
                  <a:rPr lang="he-IL" sz="18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𝑷𝒓𝒐</m:t>
                        </m:r>
                        <m:r>
                          <a:rPr lang="en-US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𝛀</m:t>
                        </m:r>
                      </m:e>
                    </m:d>
                  </m:oMath>
                </a14:m>
                <a:r>
                  <a:rPr lang="he-IL" sz="1800" b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chemeClr val="accent6"/>
                    </a:solidFill>
                  </a:rPr>
                  <a:t/>
                </a:r>
                <a:br>
                  <a:rPr lang="en-US" sz="1800" b="1" dirty="0" smtClean="0">
                    <a:solidFill>
                      <a:schemeClr val="accent6"/>
                    </a:solidFill>
                  </a:rPr>
                </a:br>
                <a:r>
                  <a:rPr lang="he-IL" sz="1800" dirty="0" smtClean="0"/>
                  <a:t>כאשר</a:t>
                </a:r>
                <a:r>
                  <a:rPr lang="he-IL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he-IL" sz="1800" b="1" dirty="0" smtClean="0"/>
                  <a:t> </a:t>
                </a:r>
                <a:r>
                  <a:rPr lang="he-IL" sz="1800" dirty="0" smtClean="0"/>
                  <a:t>הוא קבוצה הנקראת </a:t>
                </a:r>
                <a:r>
                  <a:rPr lang="he-IL" sz="1800" b="1" dirty="0" smtClean="0">
                    <a:solidFill>
                      <a:schemeClr val="accent2"/>
                    </a:solidFill>
                  </a:rPr>
                  <a:t>מרחב המדגם</a:t>
                </a:r>
                <a:r>
                  <a:rPr lang="he-IL" sz="1800" dirty="0" smtClean="0"/>
                  <a:t>, </a:t>
                </a:r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r>
                  <a:rPr lang="he-IL" sz="1800" dirty="0" smtClean="0"/>
                  <a:t>ו-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𝑷𝒓𝒐</m:t>
                    </m:r>
                    <m:r>
                      <a:rPr lang="en-US" sz="1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r>
                      <a:rPr lang="en-US" sz="1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</m:t>
                    </m:r>
                    <m:r>
                      <a:rPr lang="en-US" sz="1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b="1" dirty="0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he-IL" sz="1800" b="1" dirty="0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he-IL" sz="1800" dirty="0" smtClean="0">
                    <a:sym typeface="Wingdings" panose="05000000000000000000" pitchFamily="2" charset="2"/>
                  </a:rPr>
                  <a:t>היא פונקציה הנקראת</a:t>
                </a:r>
                <a:r>
                  <a:rPr lang="he-IL" sz="1800" b="1" dirty="0" smtClean="0">
                    <a:sym typeface="Wingdings" panose="05000000000000000000" pitchFamily="2" charset="2"/>
                  </a:rPr>
                  <a:t> </a:t>
                </a:r>
                <a:r>
                  <a:rPr lang="he-IL" sz="1800" b="1" dirty="0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פונקציית ההסתברות </a:t>
                </a:r>
                <a:r>
                  <a:rPr lang="he-IL" sz="1800" dirty="0" smtClean="0">
                    <a:sym typeface="Wingdings" panose="05000000000000000000" pitchFamily="2" charset="2"/>
                  </a:rPr>
                  <a:t>המקיימת:</a:t>
                </a:r>
                <a:r>
                  <a:rPr lang="he-IL" sz="1800" b="1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e-IL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e-IL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he-IL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e-IL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𝑷𝒓𝒐</m:t>
                          </m:r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he-IL" sz="1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1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he-IL" sz="1800" b="1" dirty="0" smtClean="0">
                  <a:solidFill>
                    <a:schemeClr val="accent5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80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/>
          <a:lstStyle/>
          <a:p>
            <a:r>
              <a:rPr lang="he-IL" sz="3200" b="1" dirty="0">
                <a:latin typeface="+mn-lt"/>
                <a:ea typeface="+mn-ea"/>
                <a:cs typeface="+mn-cs"/>
              </a:rPr>
              <a:t>כותרת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algn="r">
              <a:lnSpc>
                <a:spcPct val="150000"/>
              </a:lnSpc>
            </a:pPr>
            <a:r>
              <a:rPr lang="he-IL" sz="1950" dirty="0" smtClean="0"/>
              <a:t>גוף</a:t>
            </a:r>
            <a:endParaRPr lang="he-IL" sz="1950" dirty="0"/>
          </a:p>
        </p:txBody>
      </p:sp>
    </p:spTree>
    <p:extLst>
      <p:ext uri="{BB962C8B-B14F-4D97-AF65-F5344CB8AC3E}">
        <p14:creationId xmlns:p14="http://schemas.microsoft.com/office/powerpoint/2010/main" val="5983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הגדרות בסיסיות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909018"/>
              </a:xfrm>
            </p:spPr>
            <p:txBody>
              <a:bodyPr rtlCol="1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r>
                  <a:rPr lang="he-IL" sz="1800" b="1" dirty="0" smtClean="0"/>
                  <a:t>מרחב </a:t>
                </a:r>
                <a:r>
                  <a:rPr lang="he-IL" sz="1800" b="1" dirty="0"/>
                  <a:t>המדגם: </a:t>
                </a:r>
                <a:r>
                  <a:rPr lang="he-IL" sz="1800" dirty="0"/>
                  <a:t>כל האפשרויות, נסמן:</a:t>
                </a:r>
                <a:r>
                  <a:rPr lang="he-IL" sz="1800" b="1" dirty="0"/>
                  <a:t> </a:t>
                </a:r>
                <a14:m>
                  <m:oMath xmlns:m="http://schemas.openxmlformats.org/officeDocument/2006/math">
                    <m:r>
                      <a:rPr lang="el-G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he-IL" sz="1800" b="1" u="sng" dirty="0"/>
                  <a:t> </a:t>
                </a:r>
                <a:r>
                  <a:rPr lang="en-US" sz="1800" u="sng" dirty="0"/>
                  <a:t/>
                </a:r>
                <a:br>
                  <a:rPr lang="en-US" sz="1800" u="sng" dirty="0"/>
                </a:br>
                <a:r>
                  <a:rPr lang="he-IL" sz="1800" dirty="0" smtClean="0"/>
                  <a:t>	</a:t>
                </a: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>
                    <a:solidFill>
                      <a:schemeClr val="tx2"/>
                    </a:solidFill>
                  </a:rPr>
                  <a:t>בהטלת קובייה: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he-IL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dirty="0" smtClean="0"/>
                  <a:t>מאורע</a:t>
                </a:r>
                <a:r>
                  <a:rPr lang="he-IL" sz="1800" b="1" dirty="0"/>
                  <a:t>:</a:t>
                </a:r>
                <a:r>
                  <a:rPr lang="he-IL" sz="1800" dirty="0"/>
                  <a:t> תוצאה אפשרית מבין כל התוצאות הקיימות, נסמן: </a:t>
                </a:r>
                <a14:m>
                  <m:oMath xmlns:m="http://schemas.openxmlformats.org/officeDocument/2006/math">
                    <m:r>
                      <a:rPr lang="he-IL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he-IL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he-IL" sz="1800" dirty="0" smtClean="0"/>
                  <a:t>	</a:t>
                </a: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>
                    <a:solidFill>
                      <a:schemeClr val="tx2"/>
                    </a:solidFill>
                  </a:rPr>
                  <a:t>האפשרות לקבל את התוצאה </a:t>
                </a:r>
                <a14:m>
                  <m:oMath xmlns:m="http://schemas.openxmlformats.org/officeDocument/2006/math">
                    <m:r>
                      <a:rPr lang="he-IL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he-IL" sz="1800" dirty="0">
                    <a:solidFill>
                      <a:schemeClr val="tx2"/>
                    </a:solidFill>
                  </a:rPr>
                  <a:t> בהטלת קובייה: </a:t>
                </a:r>
                <a14:m>
                  <m:oMath xmlns:m="http://schemas.openxmlformats.org/officeDocument/2006/math">
                    <m:r>
                      <a:rPr lang="he-IL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he-IL" sz="1800" dirty="0"/>
                  <a:t> </a:t>
                </a:r>
                <a:endParaRPr lang="he-IL" sz="18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dirty="0" smtClean="0"/>
                  <a:t>הסתברות:</a:t>
                </a:r>
                <a:r>
                  <a:rPr lang="he-IL" sz="1800" dirty="0" smtClean="0"/>
                  <a:t> הסבירות להתרחשות מאורע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he-IL" sz="1800" dirty="0" smtClean="0"/>
                  <a:t> מתוך מרחב המדגם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he-IL" sz="1800" dirty="0" smtClean="0"/>
                  <a:t>.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he-IL" sz="1800" dirty="0" smtClean="0"/>
                  <a:t>	</a:t>
                </a: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ההסתברות לקבל את המאורע </a:t>
                </a:r>
                <a14:m>
                  <m:oMath xmlns:m="http://schemas.openxmlformats.org/officeDocument/2006/math">
                    <m:r>
                      <a:rPr lang="he-IL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 בהטלת קובייה הוא: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ro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8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e-IL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sz="18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sz="18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num>
                      <m:den>
                        <m:d>
                          <m:dPr>
                            <m:begChr m:val="{"/>
                            <m:endChr m:val="}"/>
                            <m:ctrlPr>
                              <a:rPr lang="en-US" sz="18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den>
                    </m:f>
                    <m:r>
                      <a:rPr lang="en-US" sz="18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 </a:t>
                </a:r>
                <a:endParaRPr lang="he-IL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909018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7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הגדרות בסיסיות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</p:spPr>
            <p:txBody>
              <a:bodyPr rtlCol="1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r>
                  <a:rPr lang="he-IL" sz="1800" b="1" dirty="0" smtClean="0"/>
                  <a:t>מאורע בלתי אפשרי: </a:t>
                </a:r>
                <a:r>
                  <a:rPr lang="he-IL" sz="1800" dirty="0" smtClean="0"/>
                  <a:t>מאורע בעל ההסתברות </a:t>
                </a:r>
                <a14:m>
                  <m:oMath xmlns:m="http://schemas.openxmlformats.org/officeDocument/2006/math">
                    <m:r>
                      <a:rPr lang="he-IL" sz="1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 smtClean="0"/>
                  <a:t>.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he-IL" sz="1800" dirty="0" smtClean="0"/>
                  <a:t>	</a:t>
                </a: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האפשרות לקבל </a:t>
                </a:r>
                <a14:m>
                  <m:oMath xmlns:m="http://schemas.openxmlformats.org/officeDocument/2006/math">
                    <m:r>
                      <a:rPr lang="he-IL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 בהטלת קובייה: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800" dirty="0" smtClean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dirty="0" smtClean="0"/>
                  <a:t>מאורע וודאי:</a:t>
                </a:r>
                <a:r>
                  <a:rPr lang="he-IL" sz="1800" dirty="0" smtClean="0"/>
                  <a:t> </a:t>
                </a:r>
                <a:r>
                  <a:rPr lang="he-IL" sz="1800" dirty="0"/>
                  <a:t>מאורע בעל ההסתברות </a:t>
                </a:r>
                <a14:m>
                  <m:oMath xmlns:m="http://schemas.openxmlformats.org/officeDocument/2006/math">
                    <m:r>
                      <a:rPr lang="he-IL" sz="1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1800" dirty="0" smtClean="0"/>
                  <a:t>.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he-IL" sz="1800" dirty="0" smtClean="0">
                    <a:solidFill>
                      <a:schemeClr val="tx2"/>
                    </a:solidFill>
                  </a:rPr>
                  <a:t>	</a:t>
                </a: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>
                    <a:solidFill>
                      <a:schemeClr val="tx2"/>
                    </a:solidFill>
                  </a:rPr>
                  <a:t>האפשרות 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לקבל תוצאה בטווח</a:t>
                </a:r>
                <a:r>
                  <a:rPr lang="he-IL" sz="1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 בהטלת </a:t>
                </a:r>
                <a:r>
                  <a:rPr lang="he-IL" sz="1800" dirty="0">
                    <a:solidFill>
                      <a:schemeClr val="tx2"/>
                    </a:solidFill>
                  </a:rPr>
                  <a:t>קובייה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243834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פעולת חיתוך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909018"/>
              </a:xfrm>
            </p:spPr>
            <p:txBody>
              <a:bodyPr rtlCol="1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he-IL" sz="18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he-IL" sz="1800" dirty="0" smtClean="0"/>
                  <a:t>נותנת </a:t>
                </a:r>
                <a:r>
                  <a:rPr lang="he-IL" sz="1800" dirty="0"/>
                  <a:t>את </a:t>
                </a:r>
                <a:r>
                  <a:rPr lang="he-IL" sz="1800" b="1" dirty="0"/>
                  <a:t>המשותף</a:t>
                </a:r>
                <a:r>
                  <a:rPr lang="he-IL" sz="1800" dirty="0"/>
                  <a:t> בין המאורעות הנחתכים. </a:t>
                </a:r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he-IL" sz="1800" dirty="0" smtClean="0"/>
                  <a:t>חיתוך בין המאורע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sz="1800" dirty="0" smtClean="0"/>
                  <a:t> למאורע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e-IL" sz="1800" dirty="0" smtClean="0"/>
                  <a:t>, יסומן כך: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he-IL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he-IL" sz="1800" dirty="0" smtClean="0"/>
                  <a:t>. </a:t>
                </a:r>
                <a:endParaRPr lang="en-US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800" u="sng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 smtClean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בהטלת קובייה, האפשרויות לקבל מספר שמתחלק ב-3 הן: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,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/>
                </a:r>
                <a:br>
                  <a:rPr lang="en-US" sz="1800" dirty="0" smtClean="0">
                    <a:solidFill>
                      <a:schemeClr val="tx2"/>
                    </a:solidFill>
                  </a:rPr>
                </a:br>
                <a:r>
                  <a:rPr lang="he-IL" sz="1800" dirty="0" smtClean="0">
                    <a:solidFill>
                      <a:schemeClr val="tx2"/>
                    </a:solidFill>
                  </a:rPr>
                  <a:t>והאפשרויות לקבל מספר זוגי הן:</a:t>
                </a:r>
                <a:r>
                  <a:rPr lang="he-IL" sz="1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 smtClean="0">
                    <a:solidFill>
                      <a:schemeClr val="tx2"/>
                    </a:solidFill>
                  </a:rPr>
                  <a:t>לכן תוצאה המתחלקת גם ב-3 וגם ב-2 היא חיתוך שני המאורעות: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he-IL" sz="180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909018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" y="0"/>
            <a:ext cx="2340000" cy="15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פעולת איחוד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909018"/>
              </a:xfrm>
            </p:spPr>
            <p:txBody>
              <a:bodyPr rtlCol="1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he-IL" sz="18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he-IL" sz="1800" dirty="0" smtClean="0"/>
                  <a:t>נותנת </a:t>
                </a:r>
                <a:r>
                  <a:rPr lang="he-IL" sz="1800" dirty="0"/>
                  <a:t>את </a:t>
                </a:r>
                <a:r>
                  <a:rPr lang="he-IL" sz="1800" dirty="0" smtClean="0"/>
                  <a:t>כל האפשרויות שנמצאות </a:t>
                </a:r>
                <a:r>
                  <a:rPr lang="he-IL" sz="1800" b="1" dirty="0" smtClean="0"/>
                  <a:t>לפחות בתוך אחד מהמאורעות</a:t>
                </a:r>
                <a:r>
                  <a:rPr lang="he-IL" sz="1800" dirty="0" smtClean="0"/>
                  <a:t>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he-IL" sz="1800" dirty="0" smtClean="0"/>
                  <a:t>איחוד מאורע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sz="1800" dirty="0" smtClean="0"/>
                  <a:t> למאורע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e-IL" sz="1800" dirty="0" smtClean="0"/>
                  <a:t>, יסומן כך: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he-IL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he-IL" sz="1800" dirty="0" smtClean="0"/>
                  <a:t>. </a:t>
                </a:r>
                <a:endParaRPr lang="en-US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800" u="sng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 smtClean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בהטלת קובייה, האפשרויות לקבל מספר שמתחלק ב-2 הן: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,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/>
                </a:r>
                <a:br>
                  <a:rPr lang="en-US" sz="1800" dirty="0" smtClean="0">
                    <a:solidFill>
                      <a:schemeClr val="tx2"/>
                    </a:solidFill>
                  </a:rPr>
                </a:br>
                <a:r>
                  <a:rPr lang="he-IL" sz="1800" dirty="0" smtClean="0">
                    <a:solidFill>
                      <a:schemeClr val="tx2"/>
                    </a:solidFill>
                  </a:rPr>
                  <a:t>והאפשרויות לקבל מספר שמתחלק ב-5 הן:</a:t>
                </a:r>
                <a:r>
                  <a:rPr lang="he-IL" sz="1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 smtClean="0">
                    <a:solidFill>
                      <a:schemeClr val="tx2"/>
                    </a:solidFill>
                  </a:rPr>
                  <a:t>לכן תוצאה המתחלקת ב-2 או ב-5 היא איחוד שני המאורעות: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he-IL" sz="180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44318"/>
                <a:ext cx="8229600" cy="3909018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" y="43147"/>
            <a:ext cx="2340000" cy="158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Cambria Math" panose="02040503050406030204" pitchFamily="18" charset="0"/>
                <a:cs typeface="+mn-cs"/>
              </a:rPr>
              <a:t>הסתברות </a:t>
            </a:r>
            <a:r>
              <a:rPr lang="he-IL" b="1" dirty="0">
                <a:latin typeface="Cambria Math" panose="02040503050406030204" pitchFamily="18" charset="0"/>
                <a:cs typeface="+mn-cs"/>
              </a:rPr>
              <a:t>של איחוד מאורעות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2514600"/>
                <a:ext cx="8229600" cy="4054152"/>
              </a:xfrm>
            </p:spPr>
            <p:txBody>
              <a:bodyPr rtlCol="1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he-IL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𝑷𝒓𝒐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𝑷𝒓𝒐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8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>
                    <a:solidFill>
                      <a:schemeClr val="tx2"/>
                    </a:solidFill>
                  </a:rPr>
                  <a:t>בהטלת קובייה, האפשרויות לקבל מספר שמתחלק ב-3 הן: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>
                    <a:solidFill>
                      <a:schemeClr val="tx2"/>
                    </a:solidFill>
                  </a:rPr>
                  <a:t>, </a:t>
                </a:r>
                <a:r>
                  <a:rPr lang="en-US" sz="1800" dirty="0">
                    <a:solidFill>
                      <a:schemeClr val="tx2"/>
                    </a:solidFill>
                  </a:rPr>
                  <a:t/>
                </a:r>
                <a:br>
                  <a:rPr lang="en-US" sz="1800" dirty="0">
                    <a:solidFill>
                      <a:schemeClr val="tx2"/>
                    </a:solidFill>
                  </a:rPr>
                </a:br>
                <a:r>
                  <a:rPr lang="he-IL" sz="1800" dirty="0">
                    <a:solidFill>
                      <a:schemeClr val="tx2"/>
                    </a:solidFill>
                  </a:rPr>
                  <a:t>והאפשרויות לקבל מספר זוגי הן: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>
                    <a:solidFill>
                      <a:schemeClr val="tx2"/>
                    </a:solidFill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>
                    <a:solidFill>
                      <a:schemeClr val="tx2"/>
                    </a:solidFill>
                  </a:rPr>
                  <a:t>לכן תוצאה המתחלקת ב-3 או ב-2 היא איחוד שני המאורעות: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 smtClean="0">
                    <a:solidFill>
                      <a:schemeClr val="tx2"/>
                    </a:solidFill>
                  </a:rPr>
                  <a:t>שימו לב, כדי להימנע מכפילויות, החסרנו את החיתוך בין שני המאורעות: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he-IL" sz="180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2514600"/>
                <a:ext cx="8229600" cy="4054152"/>
              </a:xfr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5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מאורעות זרים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179512" y="2544318"/>
                <a:ext cx="8507288" cy="4197050"/>
              </a:xfrm>
            </p:spPr>
            <p:txBody>
              <a:bodyPr rtlCol="1"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he-IL" sz="1800" dirty="0" smtClean="0"/>
                  <a:t>מאורעות זרים כאשר אין להם </a:t>
                </a:r>
                <a:r>
                  <a:rPr lang="he-IL" sz="1800" b="1" dirty="0" smtClean="0"/>
                  <a:t>אף איבר משותף</a:t>
                </a:r>
                <a:r>
                  <a:rPr lang="he-IL" sz="1800" dirty="0" smtClean="0"/>
                  <a:t>,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he-IL" sz="1800" dirty="0" smtClean="0"/>
                  <a:t>כלומר הם לא יכולים להתרחש בו זמנית, יסומן כך: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 }</m:t>
                    </m:r>
                  </m:oMath>
                </a14:m>
                <a:r>
                  <a:rPr lang="he-IL" sz="1800" dirty="0" smtClean="0"/>
                  <a:t>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he-IL" sz="1800" b="1" u="sng" dirty="0" smtClean="0"/>
                  <a:t>חיתוך</a:t>
                </a:r>
                <a:r>
                  <a:rPr lang="he-IL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𝑃𝑟𝑜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 smtClean="0"/>
                  <a:t> || </a:t>
                </a:r>
                <a:r>
                  <a:rPr lang="he-IL" sz="1800" b="1" u="sng" dirty="0" smtClean="0"/>
                  <a:t>איחוד</a:t>
                </a:r>
                <a:r>
                  <a:rPr lang="he-IL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𝑃𝑟𝑜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he-IL" sz="1800" dirty="0" smtClean="0"/>
                  <a:t> .</a:t>
                </a:r>
                <a:endParaRPr lang="en-US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800" u="sng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 smtClean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בהטלת קובייה, האפשרויות לקבל מספר שמתחלק ב-3 הן: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,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/>
                </a:r>
                <a:br>
                  <a:rPr lang="en-US" sz="1800" dirty="0" smtClean="0">
                    <a:solidFill>
                      <a:schemeClr val="tx2"/>
                    </a:solidFill>
                  </a:rPr>
                </a:br>
                <a:r>
                  <a:rPr lang="he-IL" sz="1800" dirty="0" smtClean="0">
                    <a:solidFill>
                      <a:schemeClr val="tx2"/>
                    </a:solidFill>
                  </a:rPr>
                  <a:t>והאפשרויות לקבל מספר המתחלק ב-5 הן:</a:t>
                </a:r>
                <a:r>
                  <a:rPr lang="he-IL" sz="1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 smtClean="0">
                    <a:solidFill>
                      <a:schemeClr val="tx2"/>
                    </a:solidFill>
                  </a:rPr>
                  <a:t>לא ניתן לקבל מספר המתחלק גם ב-3 וגם ב-5 בהטלת קובייה. </a:t>
                </a:r>
                <a:endParaRPr lang="he-IL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179512" y="2544318"/>
                <a:ext cx="8507288" cy="4197050"/>
              </a:xfrm>
              <a:blipFill>
                <a:blip r:embed="rId3"/>
                <a:stretch>
                  <a:fillRect r="-5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0"/>
            <a:ext cx="2340000" cy="13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b="1" dirty="0" smtClean="0">
                <a:latin typeface="+mn-lt"/>
                <a:ea typeface="+mn-ea"/>
                <a:cs typeface="+mn-cs"/>
              </a:rPr>
              <a:t>מאורעות מוכלים</a:t>
            </a:r>
            <a:endParaRPr lang="he-IL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179512" y="2544318"/>
                <a:ext cx="8507288" cy="4197050"/>
              </a:xfrm>
            </p:spPr>
            <p:txBody>
              <a:bodyPr rtlCol="1"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he-IL" sz="1800" dirty="0" smtClean="0"/>
                  <a:t>עבור שני מאורעות שונים מ-</a:t>
                </a:r>
                <a14:m>
                  <m:oMath xmlns:m="http://schemas.openxmlformats.org/officeDocument/2006/math">
                    <m:r>
                      <a:rPr lang="he-IL" sz="1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 smtClean="0"/>
                  <a:t>, נאמר שהמאורע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sz="1800" dirty="0" smtClean="0"/>
                  <a:t> מכיל את המאורע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e-IL" sz="1800" dirty="0" smtClean="0"/>
                  <a:t> אם </a:t>
                </a:r>
                <a:r>
                  <a:rPr lang="he-IL" sz="1800" b="1" dirty="0" smtClean="0"/>
                  <a:t>כל איברי מאורע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he-IL" sz="1800" b="1" dirty="0" smtClean="0"/>
                  <a:t> מוכלים במאורע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he-IL" sz="1800" dirty="0" smtClean="0"/>
                  <a:t>, </a:t>
                </a:r>
                <a:r>
                  <a:rPr lang="he-IL" sz="1800" dirty="0"/>
                  <a:t>יסומן </a:t>
                </a:r>
                <a:r>
                  <a:rPr lang="he-IL" sz="1800" dirty="0" smtClean="0"/>
                  <a:t>כך: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he-IL" sz="1800" dirty="0" smtClean="0"/>
                  <a:t>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he-IL" sz="1800" b="1" u="sng" dirty="0" smtClean="0"/>
                  <a:t>חיתוך</a:t>
                </a:r>
                <a:r>
                  <a:rPr lang="he-IL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𝑃𝑟𝑜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he-IL" sz="1800" dirty="0"/>
                  <a:t>|| </a:t>
                </a:r>
                <a:r>
                  <a:rPr lang="he-IL" sz="1800" b="1" u="sng" dirty="0"/>
                  <a:t>איחוד</a:t>
                </a:r>
                <a:r>
                  <a:rPr lang="he-IL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𝑃𝑟𝑜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he-IL" sz="1800" dirty="0"/>
                  <a:t>.</a:t>
                </a:r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800" u="sng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b="1" u="sng" dirty="0" smtClean="0">
                    <a:solidFill>
                      <a:schemeClr val="tx2"/>
                    </a:solidFill>
                  </a:rPr>
                  <a:t>דוגמא</a:t>
                </a:r>
                <a:r>
                  <a:rPr lang="he-IL" sz="1800" b="1" dirty="0" smtClean="0">
                    <a:solidFill>
                      <a:schemeClr val="tx2"/>
                    </a:solidFill>
                  </a:rPr>
                  <a:t>: </a:t>
                </a:r>
                <a:r>
                  <a:rPr lang="he-IL" sz="1800" dirty="0" smtClean="0">
                    <a:solidFill>
                      <a:schemeClr val="tx2"/>
                    </a:solidFill>
                  </a:rPr>
                  <a:t>בהטלת קובייה, האפשרויות לקבל מספר שמתחלק ב-2 הן: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,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/>
                </a:r>
                <a:br>
                  <a:rPr lang="en-US" sz="1800" dirty="0" smtClean="0">
                    <a:solidFill>
                      <a:schemeClr val="tx2"/>
                    </a:solidFill>
                  </a:rPr>
                </a:br>
                <a:r>
                  <a:rPr lang="he-IL" sz="1800" dirty="0" smtClean="0">
                    <a:solidFill>
                      <a:schemeClr val="tx2"/>
                    </a:solidFill>
                  </a:rPr>
                  <a:t>והאפשרויות לקבל מספר המתחלק ב-4 הן:</a:t>
                </a:r>
                <a:r>
                  <a:rPr lang="he-IL" sz="1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 smtClean="0">
                    <a:solidFill>
                      <a:schemeClr val="tx2"/>
                    </a:solidFill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e-IL" sz="1800" dirty="0" smtClean="0">
                    <a:solidFill>
                      <a:schemeClr val="tx2"/>
                    </a:solidFill>
                  </a:rPr>
                  <a:t>לכן איחוד המאורעות הינו: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he-IL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e-IL" sz="1800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179512" y="2544318"/>
                <a:ext cx="8507288" cy="4197050"/>
              </a:xfrm>
              <a:blipFill>
                <a:blip r:embed="rId3"/>
                <a:stretch>
                  <a:fillRect l="-287" r="-5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2" y="0"/>
            <a:ext cx="2340000" cy="16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1719</Words>
  <Application>Microsoft Office PowerPoint</Application>
  <PresentationFormat>‫הצגה על המסך (4:3)</PresentationFormat>
  <Paragraphs>133</Paragraphs>
  <Slides>20</Slides>
  <Notes>20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Wingdings</vt:lpstr>
      <vt:lpstr>ערכת נושא של Office</vt:lpstr>
      <vt:lpstr>הסתברות</vt:lpstr>
      <vt:lpstr>מרחב ההסתברות</vt:lpstr>
      <vt:lpstr>הגדרות בסיסיות</vt:lpstr>
      <vt:lpstr>הגדרות בסיסיות</vt:lpstr>
      <vt:lpstr>פעולת חיתוך</vt:lpstr>
      <vt:lpstr>פעולת איחוד</vt:lpstr>
      <vt:lpstr>הסתברות של איחוד מאורעות</vt:lpstr>
      <vt:lpstr>מאורעות זרים</vt:lpstr>
      <vt:lpstr>מאורעות מוכלים</vt:lpstr>
      <vt:lpstr>הסתברות מותנית</vt:lpstr>
      <vt:lpstr>כלל השרשרת (המכפלה)</vt:lpstr>
      <vt:lpstr>נוסחת ההסתברות השלמה</vt:lpstr>
      <vt:lpstr>מצגת של PowerPoint‏</vt:lpstr>
      <vt:lpstr>חוק בייס</vt:lpstr>
      <vt:lpstr>מצגת של PowerPoint‏</vt:lpstr>
      <vt:lpstr>משתנה מקרי בדיד</vt:lpstr>
      <vt:lpstr>התפלגות מותנית</vt:lpstr>
      <vt:lpstr>הסוף</vt:lpstr>
      <vt:lpstr>כותרת</vt:lpstr>
      <vt:lpstr>כותרת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שראל הלפרט/Sarel  Halpert</dc:creator>
  <cp:lastModifiedBy>moriya bitton</cp:lastModifiedBy>
  <cp:revision>52</cp:revision>
  <dcterms:created xsi:type="dcterms:W3CDTF">2013-10-15T10:23:38Z</dcterms:created>
  <dcterms:modified xsi:type="dcterms:W3CDTF">2022-12-14T13:35:33Z</dcterms:modified>
</cp:coreProperties>
</file>