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4"/>
  </p:notesMasterIdLst>
  <p:sldIdLst>
    <p:sldId id="278" r:id="rId2"/>
    <p:sldId id="28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13" r:id="rId21"/>
    <p:sldId id="302" r:id="rId22"/>
    <p:sldId id="301" r:id="rId2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4D7E41E1-6993-4272-B819-F4D80A018D41}">
          <p14:sldIdLst>
            <p14:sldId id="278"/>
            <p14:sldId id="28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13"/>
            <p14:sldId id="302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64B435-8BD5-4C10-AE6C-F9369FC4DA00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D5EA40-F0E6-4D7D-B7FF-2792FAF7E0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861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63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09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54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117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5442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9011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756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573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01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589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כיצד תועיל המצגת לקהל: משתתפים בוגרים מתעניינים יותר בנושא אם הם יודעים באיזה אופן או מדוע הוא חשוב להם.</a:t>
            </a:r>
          </a:p>
          <a:p>
            <a:pPr marL="171450" indent="-171450" rtl="1">
              <a:buFont typeface="Arial" panose="020B0604020202020204" pitchFamily="34" charset="0"/>
              <a:buChar char="•"/>
            </a:pPr>
            <a:r>
              <a:rPr lang="he-IL"/>
              <a:t>רמת המומחיות של המגיש בנושא: ציין בקצרה את האישורים שלך בתחום זה, או הסבר מדוע כדאי למשתתפים להאזין 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0597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164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059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74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1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03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42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697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967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marL="171450" indent="-171450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CF2FD335-6D8E-486A-8F5F-DFC7325903F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338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י"ט/טבת/תשפ"ג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he-IL" sz="6000" b="1" u="sng" dirty="0" smtClean="0">
                <a:latin typeface="+mn-lt"/>
                <a:ea typeface="+mn-ea"/>
                <a:cs typeface="+mn-cs"/>
              </a:rPr>
              <a:t>הסתברות</a:t>
            </a:r>
            <a:r>
              <a:rPr lang="he-IL" sz="6000" b="1" dirty="0" smtClean="0">
                <a:latin typeface="+mn-lt"/>
                <a:ea typeface="+mn-ea"/>
                <a:cs typeface="+mn-cs"/>
              </a:rPr>
              <a:t> </a:t>
            </a:r>
            <a:r>
              <a:rPr lang="he-IL" sz="6000" b="1" dirty="0" smtClean="0">
                <a:latin typeface="+mn-lt"/>
                <a:ea typeface="+mn-ea"/>
                <a:cs typeface="+mn-cs"/>
              </a:rPr>
              <a:t/>
            </a:r>
            <a:br>
              <a:rPr lang="he-IL" sz="6000" b="1" dirty="0" smtClean="0">
                <a:latin typeface="+mn-lt"/>
                <a:ea typeface="+mn-ea"/>
                <a:cs typeface="+mn-cs"/>
              </a:rPr>
            </a:br>
            <a:r>
              <a:rPr lang="he-IL" sz="6000" b="1" dirty="0" smtClean="0">
                <a:latin typeface="+mn-lt"/>
                <a:ea typeface="+mn-ea"/>
                <a:cs typeface="+mn-cs"/>
              </a:rPr>
              <a:t>תרגילי </a:t>
            </a:r>
            <a:r>
              <a:rPr lang="he-IL" sz="6000" b="1" dirty="0" smtClean="0">
                <a:latin typeface="+mn-lt"/>
                <a:ea typeface="+mn-ea"/>
                <a:cs typeface="+mn-cs"/>
              </a:rPr>
              <a:t>חזרה</a:t>
            </a:r>
            <a:endParaRPr lang="he-IL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054968"/>
          </a:xfrm>
        </p:spPr>
        <p:txBody>
          <a:bodyPr/>
          <a:lstStyle/>
          <a:p>
            <a:r>
              <a:rPr lang="en-US" dirty="0" smtClean="0"/>
              <a:t>Moriya Bitton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16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5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4313682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600" dirty="0"/>
              <a:t>הלכת לרופא בגלל ציפורן חודרנית. הרופא בחר באקראי לבצע בדיקת דם הבודקת שפעת חזירים. ידוע סטטיסטית </a:t>
            </a:r>
            <a:r>
              <a:rPr lang="he-IL" sz="1600" dirty="0" smtClean="0"/>
              <a:t>שווירוס </a:t>
            </a:r>
            <a:r>
              <a:rPr lang="he-IL" sz="1600" dirty="0"/>
              <a:t>זה פוגע ב-1 מתוך 10,000 אנשים באוכלוסייה. הבדיקה מדויקת ב-99 אחוז במובן שההסתברות </a:t>
            </a:r>
            <a:r>
              <a:rPr lang="he-IL" sz="1600" dirty="0" smtClean="0"/>
              <a:t>ל-</a:t>
            </a:r>
            <a:r>
              <a:rPr lang="en-US" sz="1600" dirty="0" smtClean="0"/>
              <a:t>False Positive</a:t>
            </a:r>
            <a:r>
              <a:rPr lang="he-IL" sz="1600" dirty="0" smtClean="0"/>
              <a:t> היא </a:t>
            </a:r>
            <a:r>
              <a:rPr lang="he-IL" sz="1600" dirty="0"/>
              <a:t>1</a:t>
            </a:r>
            <a:r>
              <a:rPr lang="he-IL" sz="1600" dirty="0" smtClean="0"/>
              <a:t>%, (ההסתברות </a:t>
            </a:r>
            <a:r>
              <a:rPr lang="he-IL" sz="1600" dirty="0"/>
              <a:t>לסיווג שגוי של אדם בריא כאדם חולה היא </a:t>
            </a:r>
            <a:r>
              <a:rPr lang="he-IL" sz="1600" dirty="0" smtClean="0"/>
              <a:t>1% מהמקרים). </a:t>
            </a:r>
            <a:r>
              <a:rPr lang="he-IL" sz="1600" dirty="0"/>
              <a:t>ההסתברות </a:t>
            </a:r>
            <a:r>
              <a:rPr lang="he-IL" sz="1600" dirty="0" smtClean="0"/>
              <a:t>ל-</a:t>
            </a:r>
            <a:r>
              <a:rPr lang="en-US" sz="1600" dirty="0" smtClean="0"/>
              <a:t>False Negative</a:t>
            </a:r>
            <a:r>
              <a:rPr lang="he-IL" sz="1600" dirty="0" smtClean="0"/>
              <a:t> היא 0, (אין </a:t>
            </a:r>
            <a:r>
              <a:rPr lang="he-IL" sz="1600" dirty="0"/>
              <a:t>סיכוי שהבדיקה תגיד על אדם חולה בשפעת חזירים כי הוא </a:t>
            </a:r>
            <a:r>
              <a:rPr lang="he-IL" sz="1600" dirty="0" smtClean="0"/>
              <a:t>בריא). בבדיקה </a:t>
            </a:r>
            <a:r>
              <a:rPr lang="he-IL" sz="1600" dirty="0"/>
              <a:t>יצאת חיובי (יש לך שפעת</a:t>
            </a:r>
            <a:r>
              <a:rPr lang="he-IL" sz="1600" dirty="0" smtClean="0"/>
              <a:t>).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he-IL" sz="1600" dirty="0"/>
          </a:p>
          <a:p>
            <a:pPr marL="0" indent="0">
              <a:lnSpc>
                <a:spcPct val="150000"/>
              </a:lnSpc>
              <a:buNone/>
            </a:pPr>
            <a:r>
              <a:rPr lang="he-IL" sz="1600" b="1" dirty="0"/>
              <a:t>א. </a:t>
            </a:r>
            <a:r>
              <a:rPr lang="he-IL" sz="1600" dirty="0"/>
              <a:t>מה ההסתברות שיש לך שפעת חזירים?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1600" b="1" dirty="0"/>
              <a:t>ב. </a:t>
            </a:r>
            <a:r>
              <a:rPr lang="he-IL" sz="1600" dirty="0"/>
              <a:t>נניח שחזרת מתאילנד לאחרונה ואתה יודע ש-1 מתוך 200 אנשים חזרו לאחרונה מתאילנד,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חזרו </a:t>
            </a:r>
            <a:r>
              <a:rPr lang="he-IL" sz="1600" dirty="0"/>
              <a:t>עם שפעת חזירים. </a:t>
            </a:r>
            <a:r>
              <a:rPr lang="he-IL" sz="1600" dirty="0" smtClean="0"/>
              <a:t>בהינתן </a:t>
            </a:r>
            <a:r>
              <a:rPr lang="he-IL" sz="1600" dirty="0"/>
              <a:t>אותה סיטואציה כמו בשאלה א',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e-IL" sz="1600" dirty="0" smtClean="0"/>
              <a:t>מה </a:t>
            </a:r>
            <a:r>
              <a:rPr lang="he-IL" sz="1600" dirty="0"/>
              <a:t>ההסתברות (המתוקנת) שיש לך שפעת חזירים?</a:t>
            </a:r>
          </a:p>
        </p:txBody>
      </p:sp>
    </p:spTree>
    <p:extLst>
      <p:ext uri="{BB962C8B-B14F-4D97-AF65-F5344CB8AC3E}">
        <p14:creationId xmlns:p14="http://schemas.microsoft.com/office/powerpoint/2010/main" val="14019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5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055" y="2514600"/>
            <a:ext cx="570788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6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548978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אתם </a:t>
            </a:r>
            <a:r>
              <a:rPr lang="he-IL" sz="1800" dirty="0"/>
              <a:t>משחקים משחק קלפים.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לכל </a:t>
            </a:r>
            <a:r>
              <a:rPr lang="he-IL" sz="1800" dirty="0"/>
              <a:t>אחד מקלפי </a:t>
            </a:r>
            <a:r>
              <a:rPr lang="he-IL" sz="1800" dirty="0" smtClean="0"/>
              <a:t>המספר </a:t>
            </a:r>
            <a:r>
              <a:rPr lang="en-US" sz="1800" dirty="0" smtClean="0"/>
              <a:t>[1-10]</a:t>
            </a:r>
            <a:r>
              <a:rPr lang="he-IL" sz="1800" dirty="0" smtClean="0"/>
              <a:t> </a:t>
            </a:r>
            <a:r>
              <a:rPr lang="he-IL" sz="1800" dirty="0"/>
              <a:t>יש הערך שלו,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לכל </a:t>
            </a:r>
            <a:r>
              <a:rPr lang="he-IL" sz="1800" dirty="0"/>
              <a:t>אחד מקלפי הצורה יש ערך של 10,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לג'וקר (אחד בחבילה) תוכלו </a:t>
            </a:r>
            <a:r>
              <a:rPr lang="he-IL" sz="1800" dirty="0"/>
              <a:t>לבחור כל ערך שתרצו.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במשחק </a:t>
            </a:r>
            <a:r>
              <a:rPr lang="he-IL" sz="1800" dirty="0"/>
              <a:t>אתם מושכים שלושה קלפים מהחבילה.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אתם </a:t>
            </a:r>
            <a:r>
              <a:rPr lang="he-IL" sz="1800" dirty="0"/>
              <a:t>מנצחים, אם סכום הקלפים מגיע לרף מסוים או עובר אותו.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נניח </a:t>
            </a:r>
            <a:r>
              <a:rPr lang="he-IL" sz="1800" dirty="0"/>
              <a:t>שהרף הוא 4 - מה הסתברות הזכייה בסיבוב הראשון?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(ניתן </a:t>
            </a:r>
            <a:r>
              <a:rPr lang="he-IL" sz="1800" dirty="0"/>
              <a:t>לצאת מנקודת הנחה שאתם רוצים </a:t>
            </a:r>
            <a:r>
              <a:rPr lang="he-IL" sz="1800" dirty="0" smtClean="0"/>
              <a:t>לנצח)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2047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6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400" y="2924944"/>
            <a:ext cx="785119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</a:t>
            </a:r>
            <a:r>
              <a:rPr lang="he-IL" sz="4000" b="1" dirty="0" smtClean="0">
                <a:latin typeface="+mn-lt"/>
                <a:ea typeface="+mn-ea"/>
                <a:cs typeface="+mn-cs"/>
              </a:rPr>
              <a:t>7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548978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800" dirty="0"/>
              <a:t>במפעל פועלות שתי מכונות, </a:t>
            </a:r>
            <a:r>
              <a:rPr lang="he-IL" sz="1800" dirty="0" smtClean="0"/>
              <a:t>מכונה </a:t>
            </a:r>
            <a:r>
              <a:rPr lang="en-US" sz="1800" dirty="0" smtClean="0"/>
              <a:t>A</a:t>
            </a:r>
            <a:r>
              <a:rPr lang="he-IL" sz="1800" dirty="0" smtClean="0"/>
              <a:t> ו-</a:t>
            </a:r>
            <a:r>
              <a:rPr lang="en-US" sz="1800" dirty="0" smtClean="0"/>
              <a:t>B</a:t>
            </a:r>
            <a:r>
              <a:rPr lang="he-IL" sz="1800" dirty="0" smtClean="0"/>
              <a:t>.</a:t>
            </a:r>
            <a:endParaRPr lang="en-US" sz="1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10% מתוצרת </a:t>
            </a:r>
            <a:r>
              <a:rPr lang="he-IL" sz="1800" dirty="0"/>
              <a:t>המפעל מיוצרים </a:t>
            </a:r>
            <a:r>
              <a:rPr lang="he-IL" sz="1800" dirty="0" smtClean="0"/>
              <a:t>במכונה </a:t>
            </a:r>
            <a:r>
              <a:rPr lang="en-US" sz="1800" dirty="0" smtClean="0"/>
              <a:t>A</a:t>
            </a:r>
            <a:r>
              <a:rPr lang="he-IL" sz="1800" dirty="0" smtClean="0"/>
              <a:t> והשאר </a:t>
            </a:r>
            <a:r>
              <a:rPr lang="he-IL" sz="1800" dirty="0"/>
              <a:t>(90%) מיוצרים </a:t>
            </a:r>
            <a:r>
              <a:rPr lang="he-IL" sz="1800" dirty="0" smtClean="0"/>
              <a:t>במכונה </a:t>
            </a:r>
            <a:r>
              <a:rPr lang="en-US" sz="1800" dirty="0" smtClean="0"/>
              <a:t>B</a:t>
            </a:r>
            <a:r>
              <a:rPr lang="he-IL" sz="1800" dirty="0" smtClean="0"/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1% </a:t>
            </a:r>
            <a:r>
              <a:rPr lang="he-IL" sz="1800" dirty="0"/>
              <a:t>מהמוצרים המיוצרים </a:t>
            </a:r>
            <a:r>
              <a:rPr lang="he-IL" sz="1800" dirty="0" smtClean="0"/>
              <a:t>במכונה </a:t>
            </a:r>
            <a:r>
              <a:rPr lang="en-US" sz="1800" dirty="0" smtClean="0"/>
              <a:t>A</a:t>
            </a:r>
            <a:r>
              <a:rPr lang="he-IL" sz="1800" dirty="0" smtClean="0"/>
              <a:t> ו-5</a:t>
            </a:r>
            <a:r>
              <a:rPr lang="he-IL" sz="1800" dirty="0"/>
              <a:t>% מהמוצרים המיוצרים במכונה </a:t>
            </a:r>
            <a:r>
              <a:rPr lang="en-US" sz="1800" dirty="0" smtClean="0"/>
              <a:t>B</a:t>
            </a:r>
            <a:r>
              <a:rPr lang="he-IL" sz="1800" dirty="0" smtClean="0"/>
              <a:t> הינם פגומים.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1800" b="1" dirty="0" smtClean="0"/>
              <a:t>א. </a:t>
            </a:r>
            <a:r>
              <a:rPr lang="he-IL" sz="1800" dirty="0" smtClean="0"/>
              <a:t>נבחר </a:t>
            </a:r>
            <a:r>
              <a:rPr lang="he-IL" sz="1800" dirty="0"/>
              <a:t>מוצר באקראי. מה ההסתברות שהוא פגום</a:t>
            </a:r>
            <a:r>
              <a:rPr lang="he-IL" sz="1800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1800" b="1" dirty="0" smtClean="0"/>
              <a:t>ב. </a:t>
            </a:r>
            <a:r>
              <a:rPr lang="he-IL" sz="1800" dirty="0" smtClean="0"/>
              <a:t>אחרי </a:t>
            </a:r>
            <a:r>
              <a:rPr lang="he-IL" sz="1800" dirty="0"/>
              <a:t>ביקור של הטכנאי שמטפל </a:t>
            </a:r>
            <a:r>
              <a:rPr lang="he-IL" sz="1800" dirty="0" smtClean="0"/>
              <a:t>במכונה </a:t>
            </a:r>
            <a:r>
              <a:rPr lang="en-US" sz="1800" dirty="0" smtClean="0"/>
              <a:t>B</a:t>
            </a:r>
            <a:r>
              <a:rPr lang="he-IL" sz="1800" dirty="0" smtClean="0"/>
              <a:t>,</a:t>
            </a:r>
            <a:r>
              <a:rPr lang="en-US" sz="1800" dirty="0" smtClean="0"/>
              <a:t> </a:t>
            </a:r>
            <a:r>
              <a:rPr lang="he-IL" sz="1800" dirty="0"/>
              <a:t>מוצאים ש-1.9% ממוצרי המפעל הם </a:t>
            </a:r>
            <a:r>
              <a:rPr lang="he-IL" sz="1800" dirty="0" smtClean="0"/>
              <a:t>פגומים. מה </a:t>
            </a:r>
            <a:r>
              <a:rPr lang="he-IL" sz="1800" dirty="0"/>
              <a:t>עכשיו ההסתברות שמוצר המיוצר </a:t>
            </a:r>
            <a:r>
              <a:rPr lang="he-IL" sz="1800" dirty="0" smtClean="0"/>
              <a:t>במכונה </a:t>
            </a:r>
            <a:r>
              <a:rPr lang="en-US" sz="1800" dirty="0" smtClean="0"/>
              <a:t>B</a:t>
            </a:r>
            <a:r>
              <a:rPr lang="he-IL" sz="1800" dirty="0" smtClean="0"/>
              <a:t> </a:t>
            </a:r>
            <a:r>
              <a:rPr lang="en-US" sz="1800" dirty="0" smtClean="0"/>
              <a:t> </a:t>
            </a:r>
            <a:r>
              <a:rPr lang="he-IL" sz="1800" dirty="0"/>
              <a:t>יהיה פגום?</a:t>
            </a:r>
          </a:p>
          <a:p>
            <a:pPr marL="0" indent="0" algn="ctr">
              <a:lnSpc>
                <a:spcPct val="150000"/>
              </a:lnSpc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0618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7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160" y="2924944"/>
            <a:ext cx="827168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8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548978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800" dirty="0"/>
              <a:t>נתונה חבילת קלפים רגילה ומעורבבת המכילה גם קלף ג'וקר אחד.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משכתם </a:t>
            </a:r>
            <a:r>
              <a:rPr lang="he-IL" sz="1800" dirty="0"/>
              <a:t>ארבעה קלפים בזה אחר זה (בלי להחזיר לחבילה).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מה </a:t>
            </a:r>
            <a:r>
              <a:rPr lang="he-IL" sz="1800" dirty="0"/>
              <a:t>ההסתברות שבאותם ארבעה קלפים יש קלף אחד מכל סוג (לב, תלתן, עלה ויהלום)?</a:t>
            </a:r>
          </a:p>
        </p:txBody>
      </p:sp>
    </p:spTree>
    <p:extLst>
      <p:ext uri="{BB962C8B-B14F-4D97-AF65-F5344CB8AC3E}">
        <p14:creationId xmlns:p14="http://schemas.microsoft.com/office/powerpoint/2010/main" val="27103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8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400"/>
          <a:stretch/>
        </p:blipFill>
        <p:spPr>
          <a:xfrm>
            <a:off x="1047161" y="2780928"/>
            <a:ext cx="704967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</a:t>
            </a:r>
            <a:r>
              <a:rPr lang="he-IL" sz="4000" b="1" dirty="0" smtClean="0">
                <a:latin typeface="+mn-lt"/>
                <a:ea typeface="+mn-ea"/>
                <a:cs typeface="+mn-cs"/>
              </a:rPr>
              <a:t>9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800" dirty="0"/>
              <a:t>בארנק נמצאים 8 מטבעות הוגנים ו-2 מטבעות </a:t>
            </a:r>
            <a:r>
              <a:rPr lang="he-IL" sz="1800" dirty="0" smtClean="0"/>
              <a:t>המראים </a:t>
            </a:r>
            <a:r>
              <a:rPr lang="en-US" sz="1800" dirty="0" smtClean="0"/>
              <a:t>H</a:t>
            </a:r>
            <a:r>
              <a:rPr lang="he-IL" sz="1800" dirty="0" smtClean="0"/>
              <a:t> בהסתברות </a:t>
            </a:r>
            <a:r>
              <a:rPr lang="he-IL" sz="1800" dirty="0"/>
              <a:t>2/3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ו-</a:t>
            </a:r>
            <a:r>
              <a:rPr lang="en-US" sz="1800" dirty="0" smtClean="0"/>
              <a:t>T</a:t>
            </a:r>
            <a:r>
              <a:rPr lang="he-IL" sz="1800" dirty="0" smtClean="0"/>
              <a:t> בהסתברות </a:t>
            </a:r>
            <a:r>
              <a:rPr lang="he-IL" sz="1800" dirty="0"/>
              <a:t>1/3.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שולפים </a:t>
            </a:r>
            <a:r>
              <a:rPr lang="he-IL" sz="1800" dirty="0"/>
              <a:t>באקראי מטבע מהארנק ומטילים </a:t>
            </a:r>
            <a:r>
              <a:rPr lang="he-IL" sz="1800" dirty="0" smtClean="0"/>
              <a:t>אותו.</a:t>
            </a:r>
          </a:p>
          <a:p>
            <a:pPr marL="0" indent="0">
              <a:lnSpc>
                <a:spcPct val="150000"/>
              </a:lnSpc>
              <a:buNone/>
            </a:pPr>
            <a:endParaRPr lang="he-IL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e-IL" sz="1800" b="1" dirty="0" smtClean="0"/>
              <a:t>א</a:t>
            </a:r>
            <a:r>
              <a:rPr lang="he-IL" sz="1800" b="1" dirty="0"/>
              <a:t>.</a:t>
            </a:r>
            <a:r>
              <a:rPr lang="he-IL" sz="1800" dirty="0"/>
              <a:t> מה ההסתברות </a:t>
            </a:r>
            <a:r>
              <a:rPr lang="he-IL" sz="1800" dirty="0" smtClean="0"/>
              <a:t>שיתקבל </a:t>
            </a:r>
            <a:r>
              <a:rPr lang="en-US" sz="1800" dirty="0" smtClean="0"/>
              <a:t>H</a:t>
            </a:r>
            <a:r>
              <a:rPr lang="he-IL" sz="1800" dirty="0" smtClean="0"/>
              <a:t>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he-IL" sz="1800" b="1" dirty="0"/>
              <a:t>ב.</a:t>
            </a:r>
            <a:r>
              <a:rPr lang="he-IL" sz="1800" dirty="0"/>
              <a:t> אם ידוע </a:t>
            </a:r>
            <a:r>
              <a:rPr lang="he-IL" sz="1800" dirty="0" smtClean="0"/>
              <a:t>שהתקבל </a:t>
            </a:r>
            <a:r>
              <a:rPr lang="en-US" sz="1800" dirty="0" smtClean="0"/>
              <a:t>H</a:t>
            </a:r>
            <a:r>
              <a:rPr lang="he-IL" sz="1800" dirty="0" smtClean="0"/>
              <a:t>, מה </a:t>
            </a:r>
            <a:r>
              <a:rPr lang="he-IL" sz="1800" dirty="0"/>
              <a:t>ההסתברות שהמטבע שנבחר הוא הוגן?</a:t>
            </a:r>
          </a:p>
        </p:txBody>
      </p:sp>
    </p:spTree>
    <p:extLst>
      <p:ext uri="{BB962C8B-B14F-4D97-AF65-F5344CB8AC3E}">
        <p14:creationId xmlns:p14="http://schemas.microsoft.com/office/powerpoint/2010/main" val="106598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</a:t>
            </a:r>
            <a:r>
              <a:rPr lang="he-IL" sz="4000" b="1" dirty="0" smtClean="0">
                <a:latin typeface="+mn-lt"/>
                <a:ea typeface="+mn-ea"/>
                <a:cs typeface="+mn-cs"/>
              </a:rPr>
              <a:t>9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728" y="2514600"/>
            <a:ext cx="7790543" cy="243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1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800" dirty="0"/>
              <a:t>על 6 פאות של קובייה מאוזנת נרשמו באקראי הספרות 6-1.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מה </a:t>
            </a:r>
            <a:r>
              <a:rPr lang="he-IL" sz="1800" dirty="0"/>
              <a:t>ההסתברות שסכום המספרים בכל זוג פאות נגדיות שווה ל-7?</a:t>
            </a:r>
          </a:p>
        </p:txBody>
      </p:sp>
    </p:spTree>
    <p:extLst>
      <p:ext uri="{BB962C8B-B14F-4D97-AF65-F5344CB8AC3E}">
        <p14:creationId xmlns:p14="http://schemas.microsoft.com/office/powerpoint/2010/main" val="23466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he-IL" sz="6000" b="1" dirty="0" smtClean="0">
                <a:latin typeface="+mn-lt"/>
                <a:ea typeface="+mn-ea"/>
                <a:cs typeface="+mn-cs"/>
              </a:rPr>
              <a:t>הסוף</a:t>
            </a:r>
            <a:endParaRPr lang="he-IL" sz="6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/>
          <a:lstStyle/>
          <a:p>
            <a:r>
              <a:rPr lang="he-IL" sz="3200" b="1" dirty="0">
                <a:latin typeface="+mn-lt"/>
                <a:ea typeface="+mn-ea"/>
                <a:cs typeface="+mn-cs"/>
              </a:rPr>
              <a:t>כותרת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r">
              <a:lnSpc>
                <a:spcPct val="150000"/>
              </a:lnSpc>
            </a:pPr>
            <a:r>
              <a:rPr lang="he-IL" sz="1950" dirty="0" smtClean="0"/>
              <a:t>גוף</a:t>
            </a:r>
            <a:endParaRPr lang="he-IL" sz="1950" dirty="0"/>
          </a:p>
        </p:txBody>
      </p:sp>
    </p:spTree>
    <p:extLst>
      <p:ext uri="{BB962C8B-B14F-4D97-AF65-F5344CB8AC3E}">
        <p14:creationId xmlns:p14="http://schemas.microsoft.com/office/powerpoint/2010/main" val="334476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/>
          <a:lstStyle/>
          <a:p>
            <a:r>
              <a:rPr lang="he-IL" sz="3200" b="1" dirty="0">
                <a:latin typeface="+mn-lt"/>
                <a:ea typeface="+mn-ea"/>
                <a:cs typeface="+mn-cs"/>
              </a:rPr>
              <a:t>כותרת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rmAutofit/>
          </a:bodyPr>
          <a:lstStyle/>
          <a:p>
            <a:pPr algn="r">
              <a:lnSpc>
                <a:spcPct val="150000"/>
              </a:lnSpc>
            </a:pPr>
            <a:r>
              <a:rPr lang="he-IL" sz="1950" dirty="0" smtClean="0"/>
              <a:t>גוף</a:t>
            </a:r>
            <a:endParaRPr lang="he-IL" sz="1950" dirty="0"/>
          </a:p>
        </p:txBody>
      </p:sp>
    </p:spTree>
    <p:extLst>
      <p:ext uri="{BB962C8B-B14F-4D97-AF65-F5344CB8AC3E}">
        <p14:creationId xmlns:p14="http://schemas.microsoft.com/office/powerpoint/2010/main" val="5983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1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985" y="2636912"/>
            <a:ext cx="8486029" cy="18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2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800" dirty="0"/>
              <a:t> שחקן זורק קובייה הוגנת פעמיים. אם יוצא 1 או 2, השחקן מקבל נקודה אחת.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אם </a:t>
            </a:r>
            <a:r>
              <a:rPr lang="he-IL" sz="1800" dirty="0"/>
              <a:t>יוצא 3 או מספר גדול יותר, השחקן מקבל 5 נקודות.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השחקן </a:t>
            </a:r>
            <a:r>
              <a:rPr lang="he-IL" sz="1800" dirty="0"/>
              <a:t>זרק את הקובייה פעמיים וקיבל פחות מ-10 נקודות. </a:t>
            </a:r>
            <a:endParaRPr lang="he-IL" sz="1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מה </a:t>
            </a:r>
            <a:r>
              <a:rPr lang="he-IL" sz="1800" dirty="0"/>
              <a:t>ההסתברות שקיבל 5 נקודות בזריקה השנייה?</a:t>
            </a:r>
          </a:p>
        </p:txBody>
      </p:sp>
    </p:spTree>
    <p:extLst>
      <p:ext uri="{BB962C8B-B14F-4D97-AF65-F5344CB8AC3E}">
        <p14:creationId xmlns:p14="http://schemas.microsoft.com/office/powerpoint/2010/main" val="273371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2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88" y="2514600"/>
            <a:ext cx="7766824" cy="3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3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243834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לגברת בלמו יש שני ילדים, נתון כי אחד מהם הוא בן.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he-IL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e-IL" sz="1800" b="1" dirty="0" smtClean="0"/>
              <a:t>א</a:t>
            </a:r>
            <a:r>
              <a:rPr lang="he-IL" sz="1800" b="1" dirty="0"/>
              <a:t>.</a:t>
            </a:r>
            <a:r>
              <a:rPr lang="he-IL" sz="1800" dirty="0"/>
              <a:t> מה ההסתברות </a:t>
            </a:r>
            <a:r>
              <a:rPr lang="he-IL" sz="1800" dirty="0" smtClean="0"/>
              <a:t>ששני ילדיה הם בנים?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1800" b="1" dirty="0" smtClean="0"/>
              <a:t>ב</a:t>
            </a:r>
            <a:r>
              <a:rPr lang="he-IL" sz="1800" b="1" dirty="0"/>
              <a:t>.</a:t>
            </a:r>
            <a:r>
              <a:rPr lang="he-IL" sz="1800" dirty="0"/>
              <a:t> </a:t>
            </a:r>
            <a:r>
              <a:rPr lang="he-IL" sz="1800" dirty="0" smtClean="0"/>
              <a:t>בהינתן זה שהבן של דברת בלמו נולד ביום ה',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מה ההסתברות ששני ילדיה הם בנים?</a:t>
            </a:r>
          </a:p>
        </p:txBody>
      </p:sp>
    </p:spTree>
    <p:extLst>
      <p:ext uri="{BB962C8B-B14F-4D97-AF65-F5344CB8AC3E}">
        <p14:creationId xmlns:p14="http://schemas.microsoft.com/office/powerpoint/2010/main" val="16656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3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AutoShape 2" descr="blob:https://web.whatsapp.com/277637cf-8e46-467d-9eeb-a640ccad7d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4257"/>
            <a:ext cx="9144000" cy="42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שאלה 4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457200" y="2544318"/>
            <a:ext cx="8229600" cy="3548978"/>
          </a:xfrm>
        </p:spPr>
        <p:txBody>
          <a:bodyPr rtlCol="1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בשל </a:t>
            </a:r>
            <a:r>
              <a:rPr lang="he-IL" sz="1800" dirty="0"/>
              <a:t>עומס פניות באחת מחברות הביטוח הישיר רק 60% מהפניות נענות </a:t>
            </a:r>
            <a:r>
              <a:rPr lang="he-IL" sz="1800" dirty="0" smtClean="0"/>
              <a:t>מיד</a:t>
            </a:r>
            <a:r>
              <a:rPr lang="he-IL" sz="1800" dirty="0"/>
              <a:t>. שאר הפונים מתבקשים להשאיר את מספר הטלפון שלהם. ב-75% מהמקרים חוזר נציג חברת הביטוח לפונה באותו יום, ובשאר המקרים </a:t>
            </a:r>
            <a:r>
              <a:rPr lang="he-IL" sz="1800" dirty="0" smtClean="0"/>
              <a:t>- למחרת.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e-IL" sz="1800" dirty="0" smtClean="0"/>
              <a:t>הסיכוי </a:t>
            </a:r>
            <a:r>
              <a:rPr lang="he-IL" sz="1800" dirty="0"/>
              <a:t>שפונה ירכוש בחברה הוא: 0.8 אם נענה מיד, 0.6 אם חזרו אליו באותו יום, ו-0.4 אם חזרו אליו </a:t>
            </a:r>
            <a:r>
              <a:rPr lang="he-IL" sz="1800" dirty="0" smtClean="0"/>
              <a:t>למחרת.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1800" b="1" dirty="0" smtClean="0"/>
              <a:t>א</a:t>
            </a:r>
            <a:r>
              <a:rPr lang="he-IL" sz="1800" b="1" dirty="0"/>
              <a:t>. </a:t>
            </a:r>
            <a:r>
              <a:rPr lang="he-IL" sz="1800" dirty="0"/>
              <a:t>מה ההסתברות שאדם הפונה לחברת ביטוח ירכוש בה ביטוח?</a:t>
            </a:r>
            <a:br>
              <a:rPr lang="he-IL" sz="1800" dirty="0"/>
            </a:br>
            <a:r>
              <a:rPr lang="he-IL" sz="1800" b="1" dirty="0" smtClean="0"/>
              <a:t>ב</a:t>
            </a:r>
            <a:r>
              <a:rPr lang="he-IL" sz="1800" b="1" dirty="0"/>
              <a:t>. </a:t>
            </a:r>
            <a:r>
              <a:rPr lang="he-IL" sz="1800" dirty="0"/>
              <a:t>ידוע כי אדם רכש ביטוח בחברה.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מה </a:t>
            </a:r>
            <a:r>
              <a:rPr lang="he-IL" sz="1800" dirty="0"/>
              <a:t>ההסתברות שהשאיר את מספר הטלפון וחזרו אליו באותו יום?</a:t>
            </a:r>
          </a:p>
        </p:txBody>
      </p:sp>
    </p:spTree>
    <p:extLst>
      <p:ext uri="{BB962C8B-B14F-4D97-AF65-F5344CB8AC3E}">
        <p14:creationId xmlns:p14="http://schemas.microsoft.com/office/powerpoint/2010/main" val="63565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57200" y="1714500"/>
            <a:ext cx="8229600" cy="800100"/>
          </a:xfrm>
        </p:spPr>
        <p:txBody>
          <a:bodyPr rtlCol="1">
            <a:noAutofit/>
          </a:bodyPr>
          <a:lstStyle/>
          <a:p>
            <a:r>
              <a:rPr lang="he-IL" sz="4000" b="1" dirty="0" smtClean="0">
                <a:latin typeface="+mn-lt"/>
                <a:ea typeface="+mn-ea"/>
                <a:cs typeface="+mn-cs"/>
              </a:rPr>
              <a:t>פתרון 4</a:t>
            </a:r>
            <a:endParaRPr lang="he-IL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381" y="2514600"/>
            <a:ext cx="518523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739</Words>
  <Application>Microsoft Office PowerPoint</Application>
  <PresentationFormat>‫הצגה על המסך (4:3)</PresentationFormat>
  <Paragraphs>86</Paragraphs>
  <Slides>22</Slides>
  <Notes>22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ערכת נושא של Office</vt:lpstr>
      <vt:lpstr>הסתברות  תרגילי חזרה</vt:lpstr>
      <vt:lpstr>שאלה 1</vt:lpstr>
      <vt:lpstr>פתרון 1</vt:lpstr>
      <vt:lpstr>שאלה 2</vt:lpstr>
      <vt:lpstr>פתרון 2</vt:lpstr>
      <vt:lpstr>שאלה 3</vt:lpstr>
      <vt:lpstr>פתרון 3</vt:lpstr>
      <vt:lpstr>שאלה 4</vt:lpstr>
      <vt:lpstr>פתרון 4</vt:lpstr>
      <vt:lpstr>שאלה 5</vt:lpstr>
      <vt:lpstr>פתרון 5</vt:lpstr>
      <vt:lpstr>שאלה 6</vt:lpstr>
      <vt:lpstr>פתרון 6</vt:lpstr>
      <vt:lpstr>שאלה 7</vt:lpstr>
      <vt:lpstr>פתרון 7</vt:lpstr>
      <vt:lpstr>שאלה 8</vt:lpstr>
      <vt:lpstr>פתרון 8</vt:lpstr>
      <vt:lpstr>שאלה 9</vt:lpstr>
      <vt:lpstr>פתרון 9</vt:lpstr>
      <vt:lpstr>הסוף</vt:lpstr>
      <vt:lpstr>כותרת</vt:lpstr>
      <vt:lpstr>כותרת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שראל הלפרט/Sarel  Halpert</dc:creator>
  <cp:lastModifiedBy>moriya bitton</cp:lastModifiedBy>
  <cp:revision>58</cp:revision>
  <dcterms:created xsi:type="dcterms:W3CDTF">2013-10-15T10:23:38Z</dcterms:created>
  <dcterms:modified xsi:type="dcterms:W3CDTF">2023-01-12T11:13:34Z</dcterms:modified>
</cp:coreProperties>
</file>