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6" r:id="rId3"/>
    <p:sldId id="262" r:id="rId4"/>
    <p:sldId id="261" r:id="rId5"/>
    <p:sldId id="267" r:id="rId6"/>
    <p:sldId id="263" r:id="rId7"/>
    <p:sldId id="264" r:id="rId8"/>
    <p:sldId id="270" r:id="rId9"/>
    <p:sldId id="259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EED75-8223-42DE-A180-D1E85DB8BE36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210347-FB02-4BC7-A195-B9E29327E7EA}">
      <dgm:prSet/>
      <dgm:spPr/>
      <dgm:t>
        <a:bodyPr/>
        <a:lstStyle/>
        <a:p>
          <a:r>
            <a:rPr lang="en-US"/>
            <a:t>Grade</a:t>
          </a:r>
        </a:p>
      </dgm:t>
    </dgm:pt>
    <dgm:pt modelId="{3FB345D5-456D-4655-B6C8-3606105B0603}" type="parTrans" cxnId="{8E1DEFBE-B091-4E56-B71F-AAD416B65272}">
      <dgm:prSet/>
      <dgm:spPr/>
      <dgm:t>
        <a:bodyPr/>
        <a:lstStyle/>
        <a:p>
          <a:endParaRPr lang="en-US"/>
        </a:p>
      </dgm:t>
    </dgm:pt>
    <dgm:pt modelId="{72FD65BA-9990-472C-85AC-E80A1EE30CF2}" type="sibTrans" cxnId="{8E1DEFBE-B091-4E56-B71F-AAD416B65272}">
      <dgm:prSet/>
      <dgm:spPr/>
      <dgm:t>
        <a:bodyPr/>
        <a:lstStyle/>
        <a:p>
          <a:endParaRPr lang="en-US"/>
        </a:p>
      </dgm:t>
    </dgm:pt>
    <dgm:pt modelId="{223FC80E-8B31-4CA9-A835-86AA1C6BE3D4}">
      <dgm:prSet/>
      <dgm:spPr/>
      <dgm:t>
        <a:bodyPr/>
        <a:lstStyle/>
        <a:p>
          <a:pPr marL="228600" lvl="1" indent="0" defTabSz="1066800">
            <a:spcBef>
              <a:spcPct val="0"/>
            </a:spcBef>
            <a:spcAft>
              <a:spcPct val="20000"/>
            </a:spcAft>
          </a:pPr>
          <a:r>
            <a:rPr lang="en-US" kern="1200" dirty="0"/>
            <a:t>100% - Final Exam</a:t>
          </a:r>
          <a:endParaRPr lang="en-US" kern="1200" dirty="0">
            <a:highlight>
              <a:srgbClr val="FFFF00"/>
            </a:highlight>
          </a:endParaRPr>
        </a:p>
      </dgm:t>
    </dgm:pt>
    <dgm:pt modelId="{46B65C95-FB58-4067-BD50-0EF0865F6948}" type="parTrans" cxnId="{E74AD19F-78E5-4A7E-89E7-E71AA56E10B6}">
      <dgm:prSet/>
      <dgm:spPr/>
      <dgm:t>
        <a:bodyPr/>
        <a:lstStyle/>
        <a:p>
          <a:endParaRPr lang="en-US"/>
        </a:p>
      </dgm:t>
    </dgm:pt>
    <dgm:pt modelId="{B88C38EC-04FB-4C8F-A22D-6AE4CFD0AE7D}" type="sibTrans" cxnId="{E74AD19F-78E5-4A7E-89E7-E71AA56E10B6}">
      <dgm:prSet/>
      <dgm:spPr/>
      <dgm:t>
        <a:bodyPr/>
        <a:lstStyle/>
        <a:p>
          <a:endParaRPr lang="en-US"/>
        </a:p>
      </dgm:t>
    </dgm:pt>
    <dgm:pt modelId="{50F0D912-50FF-4ADA-9376-7FEAF5DFA825}">
      <dgm:prSet/>
      <dgm:spPr/>
      <dgm:t>
        <a:bodyPr/>
        <a:lstStyle/>
        <a:p>
          <a:r>
            <a:rPr lang="en-US" dirty="0"/>
            <a:t>Home Assignments </a:t>
          </a:r>
        </a:p>
      </dgm:t>
    </dgm:pt>
    <dgm:pt modelId="{5478385C-E007-4394-91FD-A1BF39620A3C}" type="parTrans" cxnId="{59B00CC1-A007-4750-935A-FDD0C61ED194}">
      <dgm:prSet/>
      <dgm:spPr/>
      <dgm:t>
        <a:bodyPr/>
        <a:lstStyle/>
        <a:p>
          <a:endParaRPr lang="en-US"/>
        </a:p>
      </dgm:t>
    </dgm:pt>
    <dgm:pt modelId="{D528D3FC-707C-4CBF-8001-8BBE8E1344E6}" type="sibTrans" cxnId="{59B00CC1-A007-4750-935A-FDD0C61ED194}">
      <dgm:prSet/>
      <dgm:spPr/>
      <dgm:t>
        <a:bodyPr/>
        <a:lstStyle/>
        <a:p>
          <a:endParaRPr lang="en-US"/>
        </a:p>
      </dgm:t>
    </dgm:pt>
    <dgm:pt modelId="{034D5AF8-2788-43DA-90EA-FC8FD8CF3FD8}">
      <dgm:prSet/>
      <dgm:spPr/>
      <dgm:t>
        <a:bodyPr/>
        <a:lstStyle/>
        <a:p>
          <a:r>
            <a:rPr lang="en-US" dirty="0"/>
            <a:t>Uploaded to a public- Open-Source </a:t>
          </a:r>
          <a:r>
            <a:rPr lang="en-US" dirty="0" err="1"/>
            <a:t>Github</a:t>
          </a:r>
          <a:r>
            <a:rPr lang="en-US" dirty="0"/>
            <a:t> repository</a:t>
          </a:r>
        </a:p>
      </dgm:t>
    </dgm:pt>
    <dgm:pt modelId="{8FF0E802-A43A-4A73-9A17-BFA73DEFF1FF}" type="parTrans" cxnId="{4753AC9E-186F-4E30-BA60-86C116F713C9}">
      <dgm:prSet/>
      <dgm:spPr/>
      <dgm:t>
        <a:bodyPr/>
        <a:lstStyle/>
        <a:p>
          <a:endParaRPr lang="en-US"/>
        </a:p>
      </dgm:t>
    </dgm:pt>
    <dgm:pt modelId="{809890E9-EA7F-445C-8B78-1DE7A6D55D55}" type="sibTrans" cxnId="{4753AC9E-186F-4E30-BA60-86C116F713C9}">
      <dgm:prSet/>
      <dgm:spPr/>
      <dgm:t>
        <a:bodyPr/>
        <a:lstStyle/>
        <a:p>
          <a:endParaRPr lang="en-US"/>
        </a:p>
      </dgm:t>
    </dgm:pt>
    <dgm:pt modelId="{2D5E6950-6E72-4693-BA09-D3FFB2E7BAC7}">
      <dgm:prSet/>
      <dgm:spPr/>
      <dgm:t>
        <a:bodyPr/>
        <a:lstStyle/>
        <a:p>
          <a:r>
            <a:rPr lang="en-US" dirty="0"/>
            <a:t>Contain a report</a:t>
          </a:r>
        </a:p>
      </dgm:t>
    </dgm:pt>
    <dgm:pt modelId="{50C3B542-68DE-4DEA-AC8E-DE432959E542}" type="parTrans" cxnId="{CBBA08FF-5A83-47C5-B806-396296BF3751}">
      <dgm:prSet/>
      <dgm:spPr/>
      <dgm:t>
        <a:bodyPr/>
        <a:lstStyle/>
        <a:p>
          <a:endParaRPr lang="en-US"/>
        </a:p>
      </dgm:t>
    </dgm:pt>
    <dgm:pt modelId="{D3ACF03A-B056-4644-ADBC-8F3C80C61547}" type="sibTrans" cxnId="{CBBA08FF-5A83-47C5-B806-396296BF3751}">
      <dgm:prSet/>
      <dgm:spPr/>
      <dgm:t>
        <a:bodyPr/>
        <a:lstStyle/>
        <a:p>
          <a:endParaRPr lang="en-US"/>
        </a:p>
      </dgm:t>
    </dgm:pt>
    <dgm:pt modelId="{80B3C9A7-5DF8-4F0A-8BB2-5963C92E882E}">
      <dgm:prSet/>
      <dgm:spPr/>
      <dgm:t>
        <a:bodyPr/>
        <a:lstStyle/>
        <a:p>
          <a:pPr marL="228600" lvl="1" indent="0" defTabSz="1066800">
            <a:spcBef>
              <a:spcPct val="0"/>
            </a:spcBef>
            <a:spcAft>
              <a:spcPct val="20000"/>
            </a:spcAft>
          </a:pPr>
          <a:r>
            <a:rPr lang="en-US" kern="1200" dirty="0"/>
            <a:t>Home Assignments – Recommended</a:t>
          </a:r>
        </a:p>
      </dgm:t>
    </dgm:pt>
    <dgm:pt modelId="{7F8BD140-1FA3-454A-BFB0-9FB3775D8438}" type="parTrans" cxnId="{905D3A83-3549-4589-8EC8-C1DB4501DFCA}">
      <dgm:prSet/>
      <dgm:spPr/>
      <dgm:t>
        <a:bodyPr/>
        <a:lstStyle/>
        <a:p>
          <a:endParaRPr lang="en-IL"/>
        </a:p>
      </dgm:t>
    </dgm:pt>
    <dgm:pt modelId="{B921CCBF-37B9-49F3-B301-E577657E3FE4}" type="sibTrans" cxnId="{905D3A83-3549-4589-8EC8-C1DB4501DFCA}">
      <dgm:prSet/>
      <dgm:spPr/>
      <dgm:t>
        <a:bodyPr/>
        <a:lstStyle/>
        <a:p>
          <a:endParaRPr lang="en-IL"/>
        </a:p>
      </dgm:t>
    </dgm:pt>
    <dgm:pt modelId="{D3D2CE26-0440-43C7-B931-D01457DBC22A}" type="pres">
      <dgm:prSet presAssocID="{CDAEED75-8223-42DE-A180-D1E85DB8BE36}" presName="linear" presStyleCnt="0">
        <dgm:presLayoutVars>
          <dgm:dir/>
          <dgm:animLvl val="lvl"/>
          <dgm:resizeHandles val="exact"/>
        </dgm:presLayoutVars>
      </dgm:prSet>
      <dgm:spPr/>
    </dgm:pt>
    <dgm:pt modelId="{4B4E638D-3AAE-4336-8938-F39EF046EEF4}" type="pres">
      <dgm:prSet presAssocID="{07210347-FB02-4BC7-A195-B9E29327E7EA}" presName="parentLin" presStyleCnt="0"/>
      <dgm:spPr/>
    </dgm:pt>
    <dgm:pt modelId="{9B06DE5A-7504-44A3-A851-AE5D51BA1C50}" type="pres">
      <dgm:prSet presAssocID="{07210347-FB02-4BC7-A195-B9E29327E7EA}" presName="parentLeftMargin" presStyleLbl="node1" presStyleIdx="0" presStyleCnt="2"/>
      <dgm:spPr/>
    </dgm:pt>
    <dgm:pt modelId="{F948DFB9-6A39-4C00-9371-B60C685F451A}" type="pres">
      <dgm:prSet presAssocID="{07210347-FB02-4BC7-A195-B9E29327E7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2A6223-600E-46F0-8806-828988CF98F5}" type="pres">
      <dgm:prSet presAssocID="{07210347-FB02-4BC7-A195-B9E29327E7EA}" presName="negativeSpace" presStyleCnt="0"/>
      <dgm:spPr/>
    </dgm:pt>
    <dgm:pt modelId="{DBA53927-662A-4906-8AD3-5C884E7CD4E5}" type="pres">
      <dgm:prSet presAssocID="{07210347-FB02-4BC7-A195-B9E29327E7EA}" presName="childText" presStyleLbl="conFgAcc1" presStyleIdx="0" presStyleCnt="2">
        <dgm:presLayoutVars>
          <dgm:bulletEnabled val="1"/>
        </dgm:presLayoutVars>
      </dgm:prSet>
      <dgm:spPr/>
    </dgm:pt>
    <dgm:pt modelId="{2AB7E075-A3E7-441A-9F80-36C9BC77309C}" type="pres">
      <dgm:prSet presAssocID="{72FD65BA-9990-472C-85AC-E80A1EE30CF2}" presName="spaceBetweenRectangles" presStyleCnt="0"/>
      <dgm:spPr/>
    </dgm:pt>
    <dgm:pt modelId="{DDB8C6C7-5F23-4712-8164-BAB1D4D0CEF6}" type="pres">
      <dgm:prSet presAssocID="{50F0D912-50FF-4ADA-9376-7FEAF5DFA825}" presName="parentLin" presStyleCnt="0"/>
      <dgm:spPr/>
    </dgm:pt>
    <dgm:pt modelId="{988BB717-104B-490F-9907-AA082F0035CB}" type="pres">
      <dgm:prSet presAssocID="{50F0D912-50FF-4ADA-9376-7FEAF5DFA825}" presName="parentLeftMargin" presStyleLbl="node1" presStyleIdx="0" presStyleCnt="2"/>
      <dgm:spPr/>
    </dgm:pt>
    <dgm:pt modelId="{188E75C8-6CBF-44B3-A8B2-3F2F0B77D842}" type="pres">
      <dgm:prSet presAssocID="{50F0D912-50FF-4ADA-9376-7FEAF5DFA8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3AF909-BBBC-44FC-8B75-8A917162DDE8}" type="pres">
      <dgm:prSet presAssocID="{50F0D912-50FF-4ADA-9376-7FEAF5DFA825}" presName="negativeSpace" presStyleCnt="0"/>
      <dgm:spPr/>
    </dgm:pt>
    <dgm:pt modelId="{0AAC61F9-8E29-4C5F-B142-5EC2EE81F883}" type="pres">
      <dgm:prSet presAssocID="{50F0D912-50FF-4ADA-9376-7FEAF5DFA8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5A7014-ECF8-46CD-B681-F1DFE035DC38}" type="presOf" srcId="{50F0D912-50FF-4ADA-9376-7FEAF5DFA825}" destId="{988BB717-104B-490F-9907-AA082F0035CB}" srcOrd="0" destOrd="0" presId="urn:microsoft.com/office/officeart/2005/8/layout/list1"/>
    <dgm:cxn modelId="{F14ABA27-3E29-4398-811B-A1D2D86FD103}" type="presOf" srcId="{034D5AF8-2788-43DA-90EA-FC8FD8CF3FD8}" destId="{0AAC61F9-8E29-4C5F-B142-5EC2EE81F883}" srcOrd="0" destOrd="0" presId="urn:microsoft.com/office/officeart/2005/8/layout/list1"/>
    <dgm:cxn modelId="{FA42D838-BD50-4D57-B0D0-7B6BEF68EBCD}" type="presOf" srcId="{07210347-FB02-4BC7-A195-B9E29327E7EA}" destId="{9B06DE5A-7504-44A3-A851-AE5D51BA1C50}" srcOrd="0" destOrd="0" presId="urn:microsoft.com/office/officeart/2005/8/layout/list1"/>
    <dgm:cxn modelId="{8735DC42-B414-4595-A7BB-FB06860FBD02}" type="presOf" srcId="{50F0D912-50FF-4ADA-9376-7FEAF5DFA825}" destId="{188E75C8-6CBF-44B3-A8B2-3F2F0B77D842}" srcOrd="1" destOrd="0" presId="urn:microsoft.com/office/officeart/2005/8/layout/list1"/>
    <dgm:cxn modelId="{D038AB6E-1D2A-430D-A769-50DE6BCB3F22}" type="presOf" srcId="{CDAEED75-8223-42DE-A180-D1E85DB8BE36}" destId="{D3D2CE26-0440-43C7-B931-D01457DBC22A}" srcOrd="0" destOrd="0" presId="urn:microsoft.com/office/officeart/2005/8/layout/list1"/>
    <dgm:cxn modelId="{905D3A83-3549-4589-8EC8-C1DB4501DFCA}" srcId="{07210347-FB02-4BC7-A195-B9E29327E7EA}" destId="{80B3C9A7-5DF8-4F0A-8BB2-5963C92E882E}" srcOrd="1" destOrd="0" parTransId="{7F8BD140-1FA3-454A-BFB0-9FB3775D8438}" sibTransId="{B921CCBF-37B9-49F3-B301-E577657E3FE4}"/>
    <dgm:cxn modelId="{BEA8DB86-AE1F-44CD-86C9-B575F3DB3295}" type="presOf" srcId="{07210347-FB02-4BC7-A195-B9E29327E7EA}" destId="{F948DFB9-6A39-4C00-9371-B60C685F451A}" srcOrd="1" destOrd="0" presId="urn:microsoft.com/office/officeart/2005/8/layout/list1"/>
    <dgm:cxn modelId="{B569B59B-7FCD-402E-A40D-4D106D170E8D}" type="presOf" srcId="{80B3C9A7-5DF8-4F0A-8BB2-5963C92E882E}" destId="{DBA53927-662A-4906-8AD3-5C884E7CD4E5}" srcOrd="0" destOrd="1" presId="urn:microsoft.com/office/officeart/2005/8/layout/list1"/>
    <dgm:cxn modelId="{7FED6C9D-37C1-4C0A-938B-BAFE5011E8FF}" type="presOf" srcId="{223FC80E-8B31-4CA9-A835-86AA1C6BE3D4}" destId="{DBA53927-662A-4906-8AD3-5C884E7CD4E5}" srcOrd="0" destOrd="0" presId="urn:microsoft.com/office/officeart/2005/8/layout/list1"/>
    <dgm:cxn modelId="{4753AC9E-186F-4E30-BA60-86C116F713C9}" srcId="{50F0D912-50FF-4ADA-9376-7FEAF5DFA825}" destId="{034D5AF8-2788-43DA-90EA-FC8FD8CF3FD8}" srcOrd="0" destOrd="0" parTransId="{8FF0E802-A43A-4A73-9A17-BFA73DEFF1FF}" sibTransId="{809890E9-EA7F-445C-8B78-1DE7A6D55D55}"/>
    <dgm:cxn modelId="{E74AD19F-78E5-4A7E-89E7-E71AA56E10B6}" srcId="{07210347-FB02-4BC7-A195-B9E29327E7EA}" destId="{223FC80E-8B31-4CA9-A835-86AA1C6BE3D4}" srcOrd="0" destOrd="0" parTransId="{46B65C95-FB58-4067-BD50-0EF0865F6948}" sibTransId="{B88C38EC-04FB-4C8F-A22D-6AE4CFD0AE7D}"/>
    <dgm:cxn modelId="{3EFF96A7-745E-4079-B57B-A6C1F1F4AA82}" type="presOf" srcId="{2D5E6950-6E72-4693-BA09-D3FFB2E7BAC7}" destId="{0AAC61F9-8E29-4C5F-B142-5EC2EE81F883}" srcOrd="0" destOrd="1" presId="urn:microsoft.com/office/officeart/2005/8/layout/list1"/>
    <dgm:cxn modelId="{8E1DEFBE-B091-4E56-B71F-AAD416B65272}" srcId="{CDAEED75-8223-42DE-A180-D1E85DB8BE36}" destId="{07210347-FB02-4BC7-A195-B9E29327E7EA}" srcOrd="0" destOrd="0" parTransId="{3FB345D5-456D-4655-B6C8-3606105B0603}" sibTransId="{72FD65BA-9990-472C-85AC-E80A1EE30CF2}"/>
    <dgm:cxn modelId="{59B00CC1-A007-4750-935A-FDD0C61ED194}" srcId="{CDAEED75-8223-42DE-A180-D1E85DB8BE36}" destId="{50F0D912-50FF-4ADA-9376-7FEAF5DFA825}" srcOrd="1" destOrd="0" parTransId="{5478385C-E007-4394-91FD-A1BF39620A3C}" sibTransId="{D528D3FC-707C-4CBF-8001-8BBE8E1344E6}"/>
    <dgm:cxn modelId="{CBBA08FF-5A83-47C5-B806-396296BF3751}" srcId="{50F0D912-50FF-4ADA-9376-7FEAF5DFA825}" destId="{2D5E6950-6E72-4693-BA09-D3FFB2E7BAC7}" srcOrd="1" destOrd="0" parTransId="{50C3B542-68DE-4DEA-AC8E-DE432959E542}" sibTransId="{D3ACF03A-B056-4644-ADBC-8F3C80C61547}"/>
    <dgm:cxn modelId="{92091086-AF9F-4867-A23A-96AC3300548F}" type="presParOf" srcId="{D3D2CE26-0440-43C7-B931-D01457DBC22A}" destId="{4B4E638D-3AAE-4336-8938-F39EF046EEF4}" srcOrd="0" destOrd="0" presId="urn:microsoft.com/office/officeart/2005/8/layout/list1"/>
    <dgm:cxn modelId="{6679DFEB-11B1-4ECA-8B83-F26E90F09226}" type="presParOf" srcId="{4B4E638D-3AAE-4336-8938-F39EF046EEF4}" destId="{9B06DE5A-7504-44A3-A851-AE5D51BA1C50}" srcOrd="0" destOrd="0" presId="urn:microsoft.com/office/officeart/2005/8/layout/list1"/>
    <dgm:cxn modelId="{0518AB3D-12B2-4C55-B4A6-BCB8BAB3BA46}" type="presParOf" srcId="{4B4E638D-3AAE-4336-8938-F39EF046EEF4}" destId="{F948DFB9-6A39-4C00-9371-B60C685F451A}" srcOrd="1" destOrd="0" presId="urn:microsoft.com/office/officeart/2005/8/layout/list1"/>
    <dgm:cxn modelId="{F6C34292-CB02-4226-80DC-838C62E40215}" type="presParOf" srcId="{D3D2CE26-0440-43C7-B931-D01457DBC22A}" destId="{422A6223-600E-46F0-8806-828988CF98F5}" srcOrd="1" destOrd="0" presId="urn:microsoft.com/office/officeart/2005/8/layout/list1"/>
    <dgm:cxn modelId="{18DF08E6-AFF8-42F5-8DA6-FE9150410532}" type="presParOf" srcId="{D3D2CE26-0440-43C7-B931-D01457DBC22A}" destId="{DBA53927-662A-4906-8AD3-5C884E7CD4E5}" srcOrd="2" destOrd="0" presId="urn:microsoft.com/office/officeart/2005/8/layout/list1"/>
    <dgm:cxn modelId="{20397C0E-B42C-4693-B540-365AF4475518}" type="presParOf" srcId="{D3D2CE26-0440-43C7-B931-D01457DBC22A}" destId="{2AB7E075-A3E7-441A-9F80-36C9BC77309C}" srcOrd="3" destOrd="0" presId="urn:microsoft.com/office/officeart/2005/8/layout/list1"/>
    <dgm:cxn modelId="{B5F2F4D0-EC0B-4DA3-A6C2-4FE0DCBE3475}" type="presParOf" srcId="{D3D2CE26-0440-43C7-B931-D01457DBC22A}" destId="{DDB8C6C7-5F23-4712-8164-BAB1D4D0CEF6}" srcOrd="4" destOrd="0" presId="urn:microsoft.com/office/officeart/2005/8/layout/list1"/>
    <dgm:cxn modelId="{9B9C7D01-B4E9-4A8F-916C-E4177C13B637}" type="presParOf" srcId="{DDB8C6C7-5F23-4712-8164-BAB1D4D0CEF6}" destId="{988BB717-104B-490F-9907-AA082F0035CB}" srcOrd="0" destOrd="0" presId="urn:microsoft.com/office/officeart/2005/8/layout/list1"/>
    <dgm:cxn modelId="{A1FF38AF-0EAA-4237-B8FE-655E8CE8EC67}" type="presParOf" srcId="{DDB8C6C7-5F23-4712-8164-BAB1D4D0CEF6}" destId="{188E75C8-6CBF-44B3-A8B2-3F2F0B77D842}" srcOrd="1" destOrd="0" presId="urn:microsoft.com/office/officeart/2005/8/layout/list1"/>
    <dgm:cxn modelId="{64AF8AE0-7671-4912-AB57-FEC0C035148B}" type="presParOf" srcId="{D3D2CE26-0440-43C7-B931-D01457DBC22A}" destId="{4B3AF909-BBBC-44FC-8B75-8A917162DDE8}" srcOrd="5" destOrd="0" presId="urn:microsoft.com/office/officeart/2005/8/layout/list1"/>
    <dgm:cxn modelId="{6BE14289-3679-4DF1-B7A9-3AD139708CB5}" type="presParOf" srcId="{D3D2CE26-0440-43C7-B931-D01457DBC22A}" destId="{0AAC61F9-8E29-4C5F-B142-5EC2EE81F8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3927-662A-4906-8AD3-5C884E7CD4E5}">
      <dsp:nvSpPr>
        <dsp:cNvPr id="0" name=""/>
        <dsp:cNvSpPr/>
      </dsp:nvSpPr>
      <dsp:spPr>
        <a:xfrm>
          <a:off x="0" y="388762"/>
          <a:ext cx="5744684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541528" rIns="445851" bIns="184912" numCol="1" spcCol="1270" anchor="t" anchorCtr="0">
          <a:noAutofit/>
        </a:bodyPr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100% - Final Exam</a:t>
          </a:r>
          <a:endParaRPr lang="en-US" sz="2600" kern="1200" dirty="0">
            <a:highlight>
              <a:srgbClr val="FFFF00"/>
            </a:highlight>
          </a:endParaRPr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Home Assignments – Recommended</a:t>
          </a:r>
        </a:p>
      </dsp:txBody>
      <dsp:txXfrm>
        <a:off x="0" y="388762"/>
        <a:ext cx="5744684" cy="1924650"/>
      </dsp:txXfrm>
    </dsp:sp>
    <dsp:sp modelId="{F948DFB9-6A39-4C00-9371-B60C685F451A}">
      <dsp:nvSpPr>
        <dsp:cNvPr id="0" name=""/>
        <dsp:cNvSpPr/>
      </dsp:nvSpPr>
      <dsp:spPr>
        <a:xfrm>
          <a:off x="287234" y="5002"/>
          <a:ext cx="4021279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Grade</a:t>
          </a:r>
        </a:p>
      </dsp:txBody>
      <dsp:txXfrm>
        <a:off x="324701" y="42469"/>
        <a:ext cx="3946345" cy="692586"/>
      </dsp:txXfrm>
    </dsp:sp>
    <dsp:sp modelId="{0AAC61F9-8E29-4C5F-B142-5EC2EE81F883}">
      <dsp:nvSpPr>
        <dsp:cNvPr id="0" name=""/>
        <dsp:cNvSpPr/>
      </dsp:nvSpPr>
      <dsp:spPr>
        <a:xfrm>
          <a:off x="0" y="2837573"/>
          <a:ext cx="5744684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541528" rIns="44585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Uploaded to a public- Open-Source </a:t>
          </a:r>
          <a:r>
            <a:rPr lang="en-US" sz="2600" kern="1200" dirty="0" err="1"/>
            <a:t>Github</a:t>
          </a:r>
          <a:r>
            <a:rPr lang="en-US" sz="2600" kern="1200" dirty="0"/>
            <a:t> repository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Contain a report</a:t>
          </a:r>
        </a:p>
      </dsp:txBody>
      <dsp:txXfrm>
        <a:off x="0" y="2837573"/>
        <a:ext cx="5744684" cy="1883700"/>
      </dsp:txXfrm>
    </dsp:sp>
    <dsp:sp modelId="{188E75C8-6CBF-44B3-A8B2-3F2F0B77D842}">
      <dsp:nvSpPr>
        <dsp:cNvPr id="0" name=""/>
        <dsp:cNvSpPr/>
      </dsp:nvSpPr>
      <dsp:spPr>
        <a:xfrm>
          <a:off x="287234" y="2453812"/>
          <a:ext cx="4021279" cy="767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Home Assignments </a:t>
          </a:r>
        </a:p>
      </dsp:txBody>
      <dsp:txXfrm>
        <a:off x="324701" y="2491279"/>
        <a:ext cx="394634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CB8BE2-28AD-41FE-9674-0509BEDCC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392D55-C4AA-4698-8C02-328BA93B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EA0B09-5F58-4853-9988-34620114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4EC136-92D8-4FA0-A826-9236E5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B4F477-C3B7-4F6F-B293-3C58DDAF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3776BD-3047-42FF-9A9A-E11B76B2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C7FDB4-EE0E-4319-B8D9-DE769512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953A47-36FF-45B1-90F3-17952362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988052-A439-4FCA-9C15-536DD6BA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A98FC4-863A-4183-943C-0053E10E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23B9CDA-7B6B-4955-88F1-CB600D76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82A77AC-ED7A-4A20-BA78-CDAAE826C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ACA2A5-0F04-467A-A4EA-0C893D4A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7F774F-FF18-44E2-A7BA-2FC8278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F9F7F-BB62-4891-8495-9BDFFCF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00FDCF-5767-4B51-A280-561DA42F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E72AFF-35BD-427E-97A4-B934C013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B96B4F-1495-4A4F-A787-CA607702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463BB-AB7D-4BC9-BF28-F6E94EE7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7857F4-BFF3-42F7-9A19-FB36BCD5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B3C341-DD39-445B-B3EA-039014DE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FD0B4F-B55A-4D76-A112-693A48CA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2EAB61-3D5B-4515-A31A-44BB0E81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210F3F-8060-4275-8385-27E99198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135932-ED03-42E7-92AD-4DE033EE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297B7A-35B5-4EB6-A0D3-925546AA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0D4900-431A-4E84-95A0-DC7152CB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1E24CA-D82B-4D8D-B5DA-7C1F3EE8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5C7AC2-9838-4200-AA37-DF37251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A329CE-CDBF-4E49-B3B9-C9DA3560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BB8C3B-4CEF-40BE-B96D-41945188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76D6FB-7EAC-4FC4-A44C-C6D7663F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ABFF0F5-1EEB-4588-87B1-C0F03355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2ACB46C-85EA-4219-9304-98256F58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C6D227B-639F-4576-A69B-4AE7742C5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00FA9A5-A897-47B9-886F-9FD733C7C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A5FF4CD-73B3-441A-A301-72D582DC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0408821-8131-4DFD-9203-B6CCD3F8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9945479-AA4B-4C1C-AF8B-ACAB5755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9EA3F0-3C47-4635-8515-779C47CB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4FD9705-A285-454E-A32A-30F41719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93D0798-150B-4847-895E-CAA120A2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9395ED-C52B-4D93-B5F1-0B0D4C0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DBC68C5-11EE-4A6F-B6BB-5EE66E6D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84F6ACC-C4D2-48A7-9799-B88435C3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79D8B37-F8B5-4C3E-BF7D-823FE11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C2E352-CD0B-44D2-A87F-E6E794EF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CB6230-FD11-40F1-BBF2-BE052066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CBC6DC-7AA7-46E9-B362-6E70D745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26F98D-0172-4216-9085-417375F8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075C3A-988B-4883-93CF-2A1F0223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E3F2C7C-EE33-461A-985D-667A0D99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F9218F-BC1B-47D7-AF50-45F14EE5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2B1A7A4-5B37-4D8E-A4B4-1C30870CF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10E87D-7E7D-4581-9254-2A199F657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524F64-C0B8-49DD-B682-42D9DAC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11E86B-773D-4112-BBF2-C2552FB1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638D75-6B08-4C40-9C0E-CC16ACD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A80BABF-E7D2-404A-A395-C1572851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392A639-4711-4240-8811-75BB5A62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AA2AAF-C45E-4154-9E7A-B554D4CD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38CB-C09C-472E-8B8E-45D9C8134F0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1F7290-3C33-4616-AF36-778A8D88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982755-491F-4B5C-A5C7-AE6A3EA7F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6CBA-A428-4D1F-AD42-C8731D6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nopylab.com/the-enormous-potential-of-natural-language-processing-nlp-in-learning/" TargetMode="External"/><Relationship Id="rId4" Type="http://schemas.openxmlformats.org/officeDocument/2006/relationships/hyperlink" Target="https://tbtech.co/speechmatics-launches-on-the-microsoft-azure-marketplace-to-offer-any-context-speech-recognition-technology-at-sca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shlight/wav2letter" TargetMode="External"/><Relationship Id="rId2" Type="http://schemas.openxmlformats.org/officeDocument/2006/relationships/hyperlink" Target="https://arxiv.org/abs/1609.031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4.06756.pdf" TargetMode="External"/><Relationship Id="rId2" Type="http://schemas.openxmlformats.org/officeDocument/2006/relationships/hyperlink" Target="https://www.isca-speech.org/archive/Odyssey_2020/abstracts/7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blogs/research/2020/10/new-advances-in-speaker-diarization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arxiv.org/pdf/1805.1073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AgglomerativeClustering.html" TargetMode="External"/><Relationship Id="rId2" Type="http://schemas.openxmlformats.org/officeDocument/2006/relationships/hyperlink" Target="https://www.geeksforgeeks.org/ml-hierarchical-clustering-agglomerative-and-divisive-clust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biu.ac.il/~elronbandel/alephber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arxiv.org/pdf/2104.0405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searchengineland.com/welcome-bert-google-artificial-intelligence-for-understanding-search-queries-32397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pends-on-the-definition.com/named-entity-recognition-with-bert/" TargetMode="External"/><Relationship Id="rId2" Type="http://schemas.openxmlformats.org/officeDocument/2006/relationships/hyperlink" Target="https://github.com/OnlpLab/NEMO?fbclid=IwAR1-e3h7WiNh0Ao-gXfF2H1Yufs9OrAFN0x5BIiDDmUjL0hXSUc5sluI0e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cogitotech/how-does-named-entity-recognition-work-ner-methods-f23201a69648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nai/s" TargetMode="External"/><Relationship Id="rId2" Type="http://schemas.openxmlformats.org/officeDocument/2006/relationships/hyperlink" Target="https://github.com/topics/semantic-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The enormous potential of Natural Language Processing (NLP) in learning. |  CanopyLAB">
            <a:extLst>
              <a:ext uri="{FF2B5EF4-FFF2-40B4-BE49-F238E27FC236}">
                <a16:creationId xmlns:a16="http://schemas.microsoft.com/office/drawing/2014/main" id="{5D465D83-73A0-4C90-B1C8-13D1ED301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" b="438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peechmatics Launches On The Microsoft Azure Marketplace To Offer  Any-context Speech Recognition Technology At Scale – Top Business Tech">
            <a:extLst>
              <a:ext uri="{FF2B5EF4-FFF2-40B4-BE49-F238E27FC236}">
                <a16:creationId xmlns:a16="http://schemas.microsoft.com/office/drawing/2014/main" id="{8CB6E25D-BD9D-40BA-8EC6-6FEF7CC2D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" r="323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DA3F975-C414-40D1-8623-6FDB40E5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6384636" cy="2387600"/>
          </a:xfrm>
        </p:spPr>
        <p:txBody>
          <a:bodyPr>
            <a:normAutofit/>
          </a:bodyPr>
          <a:lstStyle/>
          <a:p>
            <a:pPr algn="l"/>
            <a:r>
              <a:rPr lang="en-US" sz="3900" dirty="0">
                <a:solidFill>
                  <a:schemeClr val="bg1"/>
                </a:solidFill>
              </a:rPr>
              <a:t>Introduction to Data Science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8CCCC57-D4FA-45CA-85E3-6E9C7BDCE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Dr. Or Haim Anidjar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D634C19-4671-4B37-8807-658CAFA6AE0E}"/>
              </a:ext>
            </a:extLst>
          </p:cNvPr>
          <p:cNvSpPr txBox="1"/>
          <p:nvPr/>
        </p:nvSpPr>
        <p:spPr>
          <a:xfrm>
            <a:off x="438068" y="6350169"/>
            <a:ext cx="84196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Aft>
                <a:spcPts val="600"/>
              </a:spcAft>
            </a:pPr>
            <a:r>
              <a:rPr lang="en-US" sz="1100" dirty="0"/>
              <a:t> </a:t>
            </a:r>
            <a:r>
              <a:rPr lang="en-US" sz="1100" dirty="0">
                <a:hlinkClick r:id="rId4"/>
              </a:rPr>
              <a:t>https://tbtech.co/speechmatics-launches-on-the-microsoft-azure-marketplace-to-offer-any-context-speech-recognition-technology-at-scale/</a:t>
            </a:r>
            <a:endParaRPr lang="en-US" sz="1100" dirty="0"/>
          </a:p>
          <a:p>
            <a:pPr algn="l" rtl="0">
              <a:spcAft>
                <a:spcPts val="600"/>
              </a:spcAft>
            </a:pPr>
            <a:r>
              <a:rPr lang="en-US" sz="1100" dirty="0">
                <a:hlinkClick r:id="rId5"/>
              </a:rPr>
              <a:t>https://canopylab.com/the-enormous-potential-of-natural-language-processing-nlp-in-learning/</a:t>
            </a:r>
            <a:r>
              <a:rPr lang="en-US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49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2F3B533-DD42-41C9-858C-F9F009CE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 Case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FA43D-BD71-4A16-AF97-2979D64E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234446" cy="5519336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</a:rPr>
              <a:t>You are the </a:t>
            </a:r>
            <a:r>
              <a:rPr lang="en-US" sz="2000" b="1" dirty="0">
                <a:solidFill>
                  <a:srgbClr val="00B0F0"/>
                </a:solidFill>
              </a:rPr>
              <a:t>CEO</a:t>
            </a:r>
            <a:r>
              <a:rPr lang="en-US" sz="2000" dirty="0">
                <a:solidFill>
                  <a:schemeClr val="bg1"/>
                </a:solidFill>
              </a:rPr>
              <a:t> of a successful and global world-wide company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Every year, </a:t>
            </a:r>
            <a:r>
              <a:rPr lang="en-US" sz="2000" b="1" dirty="0">
                <a:solidFill>
                  <a:srgbClr val="00B0F0"/>
                </a:solidFill>
              </a:rPr>
              <a:t>thousands</a:t>
            </a:r>
            <a:r>
              <a:rPr lang="en-US" sz="2000" dirty="0">
                <a:solidFill>
                  <a:schemeClr val="bg1"/>
                </a:solidFill>
              </a:rPr>
              <a:t> of meeting hours are recorded on </a:t>
            </a:r>
            <a:r>
              <a:rPr lang="en-US" sz="2000" b="1" dirty="0">
                <a:solidFill>
                  <a:srgbClr val="00B0F0"/>
                </a:solidFill>
              </a:rPr>
              <a:t>daily</a:t>
            </a:r>
            <a:r>
              <a:rPr lang="en-US" sz="2000" dirty="0">
                <a:solidFill>
                  <a:schemeClr val="bg1"/>
                </a:solidFill>
              </a:rPr>
              <a:t> basis</a:t>
            </a:r>
          </a:p>
          <a:p>
            <a:pPr lvl="1" algn="l" rtl="0"/>
            <a:r>
              <a:rPr lang="en-US" sz="2000" dirty="0">
                <a:solidFill>
                  <a:schemeClr val="bg1"/>
                </a:solidFill>
              </a:rPr>
              <a:t>Missions and summaries are </a:t>
            </a:r>
            <a:r>
              <a:rPr lang="en-US" sz="2000" b="1" dirty="0">
                <a:solidFill>
                  <a:srgbClr val="00B0F0"/>
                </a:solidFill>
              </a:rPr>
              <a:t>getting lost </a:t>
            </a:r>
            <a:r>
              <a:rPr lang="en-US" sz="2000" dirty="0">
                <a:solidFill>
                  <a:schemeClr val="bg1"/>
                </a:solidFill>
              </a:rPr>
              <a:t>due to lack of documentation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You want an </a:t>
            </a:r>
            <a:r>
              <a:rPr lang="en-US" sz="2000" b="1" dirty="0">
                <a:solidFill>
                  <a:srgbClr val="00B0F0"/>
                </a:solidFill>
              </a:rPr>
              <a:t>automatic solution </a:t>
            </a:r>
            <a:r>
              <a:rPr lang="en-US" sz="2000" dirty="0">
                <a:solidFill>
                  <a:schemeClr val="bg1"/>
                </a:solidFill>
              </a:rPr>
              <a:t>that enables:</a:t>
            </a:r>
          </a:p>
          <a:p>
            <a:pPr lvl="1" algn="l" rtl="0"/>
            <a:r>
              <a:rPr lang="en-US" sz="2000" b="1" dirty="0">
                <a:solidFill>
                  <a:srgbClr val="00B0F0"/>
                </a:solidFill>
              </a:rPr>
              <a:t>Searchable</a:t>
            </a:r>
            <a:r>
              <a:rPr lang="en-US" sz="2000" dirty="0">
                <a:solidFill>
                  <a:schemeClr val="bg1"/>
                </a:solidFill>
              </a:rPr>
              <a:t> database of specific employees' </a:t>
            </a:r>
            <a:r>
              <a:rPr lang="en-US" sz="2000" b="1" dirty="0">
                <a:solidFill>
                  <a:srgbClr val="00B0F0"/>
                </a:solidFill>
              </a:rPr>
              <a:t>voiceprints</a:t>
            </a:r>
          </a:p>
          <a:p>
            <a:pPr lvl="1" algn="l" rtl="0"/>
            <a:r>
              <a:rPr lang="en-US" sz="2000" dirty="0">
                <a:solidFill>
                  <a:schemeClr val="bg1"/>
                </a:solidFill>
              </a:rPr>
              <a:t>Determine </a:t>
            </a:r>
            <a:r>
              <a:rPr lang="en-US" sz="2000" b="1" dirty="0">
                <a:solidFill>
                  <a:srgbClr val="00B0F0"/>
                </a:solidFill>
              </a:rPr>
              <a:t>who spoke when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rgbClr val="00B0F0"/>
                </a:solidFill>
              </a:rPr>
              <a:t>about what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lvl="1" algn="l" rtl="0"/>
            <a:r>
              <a:rPr lang="en-US" sz="2000" dirty="0">
                <a:solidFill>
                  <a:schemeClr val="bg1"/>
                </a:solidFill>
              </a:rPr>
              <a:t>What would happen when </a:t>
            </a:r>
            <a:r>
              <a:rPr lang="en-US" sz="2000" b="1" dirty="0">
                <a:solidFill>
                  <a:srgbClr val="00B0F0"/>
                </a:solidFill>
              </a:rPr>
              <a:t>new customers </a:t>
            </a:r>
            <a:r>
              <a:rPr lang="en-US" sz="2000" dirty="0">
                <a:solidFill>
                  <a:schemeClr val="bg1"/>
                </a:solidFill>
              </a:rPr>
              <a:t>are being added to meetings?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What is your </a:t>
            </a:r>
            <a:r>
              <a:rPr lang="en-US" sz="2000" b="1" dirty="0">
                <a:solidFill>
                  <a:srgbClr val="00B0F0"/>
                </a:solidFill>
              </a:rPr>
              <a:t>suggestion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How would you </a:t>
            </a:r>
            <a:r>
              <a:rPr lang="en-US" sz="2000" b="1" dirty="0">
                <a:solidFill>
                  <a:srgbClr val="00B0F0"/>
                </a:solidFill>
              </a:rPr>
              <a:t>measure</a:t>
            </a:r>
            <a:r>
              <a:rPr lang="en-US" sz="2000" dirty="0">
                <a:solidFill>
                  <a:schemeClr val="bg1"/>
                </a:solidFill>
              </a:rPr>
              <a:t> the solution’s quality?</a:t>
            </a:r>
          </a:p>
        </p:txBody>
      </p:sp>
    </p:spTree>
    <p:extLst>
      <p:ext uri="{BB962C8B-B14F-4D97-AF65-F5344CB8AC3E}">
        <p14:creationId xmlns:p14="http://schemas.microsoft.com/office/powerpoint/2010/main" val="289720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2D129CE-7EB0-44D6-BA38-F4677FEF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Speech-2-Text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35C6F6-01C8-40E5-98B4-864799FD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Paper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  <a:hlinkClick r:id="rId2"/>
              </a:rPr>
              <a:t>https://arxiv.org/abs/1609.03193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l" rtl="0"/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  <a:hlinkClick r:id="rId3"/>
              </a:rPr>
              <a:t>https://github.com/flashlight/wav2letter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 descr="Speech To Text Icons - Download Free Vector Icons | Noun Project">
            <a:extLst>
              <a:ext uri="{FF2B5EF4-FFF2-40B4-BE49-F238E27FC236}">
                <a16:creationId xmlns:a16="http://schemas.microsoft.com/office/drawing/2014/main" id="{6BF6E667-375C-406F-8CC7-347789B7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473" y="1200223"/>
            <a:ext cx="4072815" cy="40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9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2D129CE-7EB0-44D6-BA38-F4677FEF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Speaker Diarization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D53A8A6-2BED-4F14-8C9A-288E44C02CCD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BRNO PLDA - 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https://www.isca-speech.org/archive/Odyssey_2020/abstracts/75.html</a:t>
            </a:r>
            <a:r>
              <a:rPr lang="en-US" sz="1900">
                <a:solidFill>
                  <a:schemeClr val="bg1"/>
                </a:solidFill>
              </a:rPr>
              <a:t> 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Number of Speakers - </a:t>
            </a:r>
            <a:r>
              <a:rPr lang="en-US" sz="1900">
                <a:solidFill>
                  <a:schemeClr val="bg1"/>
                </a:solidFill>
                <a:hlinkClick r:id="rId3"/>
              </a:rPr>
              <a:t>https://arxiv.org/pdf/2004.06756.pdf</a:t>
            </a:r>
            <a:r>
              <a:rPr lang="en-US" sz="1900">
                <a:solidFill>
                  <a:schemeClr val="bg1"/>
                </a:solidFill>
              </a:rPr>
              <a:t> 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DIARIZATION-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  <a:hlinkClick r:id="rId4"/>
              </a:rPr>
              <a:t>https://arxiv.org/pdf/1805.10731.pdf</a:t>
            </a:r>
            <a:r>
              <a:rPr lang="en-US" sz="19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New advances in speaker diarization | IBM Research Blog">
            <a:extLst>
              <a:ext uri="{FF2B5EF4-FFF2-40B4-BE49-F238E27FC236}">
                <a16:creationId xmlns:a16="http://schemas.microsoft.com/office/drawing/2014/main" id="{0D4258DD-5835-460F-9A7D-09F285EA1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3856" y="1660810"/>
            <a:ext cx="5051320" cy="353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8C0E63-1902-4EEB-9BC6-A224940981D0}"/>
              </a:ext>
            </a:extLst>
          </p:cNvPr>
          <p:cNvSpPr txBox="1"/>
          <p:nvPr/>
        </p:nvSpPr>
        <p:spPr>
          <a:xfrm>
            <a:off x="2849731" y="6316351"/>
            <a:ext cx="9034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 </a:t>
            </a:r>
            <a:r>
              <a:rPr lang="en-US" sz="1400">
                <a:hlinkClick r:id="rId6"/>
              </a:rPr>
              <a:t>https://www.ibm.com/blogs/research/2020/10/new-advances-in-speaker-diarization/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3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3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C350156-567C-4416-8065-FEC69CCD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084193E-F413-4006-B8DD-06E4E684194E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https://www.geeksforgeeks.org/ml-hierarchical-clustering-agglomerative-and-divisive-clustering/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3"/>
              </a:rPr>
              <a:t>https://scikit-learn.org/stable/modules/generated/sklearn.cluster.AgglomerativeClustering.html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8" name="Picture 4" descr="ML | Hierarchical clustering (Agglomerative and Divisive clustering) -  GeeksforGeeks">
            <a:extLst>
              <a:ext uri="{FF2B5EF4-FFF2-40B4-BE49-F238E27FC236}">
                <a16:creationId xmlns:a16="http://schemas.microsoft.com/office/drawing/2014/main" id="{8EA004C8-43B5-4BA5-AB76-4638EBE71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1764" y="903730"/>
            <a:ext cx="4472307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EA8FC27-0A7D-4C67-8148-D2E35482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pPr algn="l" rtl="0"/>
            <a:r>
              <a:rPr lang="en-US" sz="3700" dirty="0">
                <a:solidFill>
                  <a:schemeClr val="bg1"/>
                </a:solidFill>
              </a:rPr>
              <a:t>Bert Fine-Tuning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48DA97-F340-4B3E-B8D3-CA6BEEAF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pPr algn="l" rtl="0"/>
            <a:r>
              <a:rPr lang="en-US" sz="17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Paper </a:t>
            </a:r>
            <a:br>
              <a:rPr lang="en-US" sz="1700" dirty="0">
                <a:solidFill>
                  <a:schemeClr val="bg1">
                    <a:alpha val="80000"/>
                  </a:schemeClr>
                </a:solidFill>
                <a:hlinkClick r:id="rId2"/>
              </a:rPr>
            </a:br>
            <a:r>
              <a:rPr lang="en-US" sz="17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https://arxiv.org/pdf/2104.04052.pdf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  <a:p>
            <a:pPr algn="l" rtl="0"/>
            <a:r>
              <a:rPr lang="en-US" sz="1700" dirty="0">
                <a:solidFill>
                  <a:schemeClr val="bg1">
                    <a:alpha val="80000"/>
                  </a:schemeClr>
                </a:solidFill>
                <a:hlinkClick r:id="rId3"/>
              </a:rPr>
              <a:t>Demo- https://nlp.biu.ac.il/~elronbandel/alephbert/</a:t>
            </a: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pPr algn="l" rtl="0"/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pPr algn="l" rtl="0"/>
            <a:r>
              <a:rPr lang="en-US" sz="1700" dirty="0">
                <a:solidFill>
                  <a:schemeClr val="bg1">
                    <a:alpha val="80000"/>
                  </a:schemeClr>
                </a:solidFill>
                <a:hlinkClick r:id="rId4"/>
              </a:rPr>
              <a:t>https://searchengineland.com/welcome-bert-google-artificial-intelligence-for-understanding-search-queries-323976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 </a:t>
            </a:r>
          </a:p>
          <a:p>
            <a:pPr algn="l" rtl="0"/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076" name="Picture 4" descr="Welcome BERT: Google's latest search algorithm to better understand natural  language">
            <a:extLst>
              <a:ext uri="{FF2B5EF4-FFF2-40B4-BE49-F238E27FC236}">
                <a16:creationId xmlns:a16="http://schemas.microsoft.com/office/drawing/2014/main" id="{05CE3D2B-62F7-483A-9A12-386FA6A5D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r="1" b="5765"/>
          <a:stretch/>
        </p:blipFill>
        <p:spPr bwMode="auto">
          <a:xfrm>
            <a:off x="5814060" y="2"/>
            <a:ext cx="6377940" cy="3333749"/>
          </a:xfrm>
          <a:custGeom>
            <a:avLst/>
            <a:gdLst/>
            <a:ahLst/>
            <a:cxnLst/>
            <a:rect l="l" t="t" r="r" b="b"/>
            <a:pathLst>
              <a:path w="6377940" h="3333749">
                <a:moveTo>
                  <a:pt x="0" y="0"/>
                </a:moveTo>
                <a:lnTo>
                  <a:pt x="6377940" y="0"/>
                </a:lnTo>
                <a:lnTo>
                  <a:pt x="6377940" y="3333749"/>
                </a:lnTo>
                <a:lnTo>
                  <a:pt x="174585" y="3333749"/>
                </a:lnTo>
                <a:lnTo>
                  <a:pt x="0" y="22021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תמונה שמכילה בובה, צעצוע, אוסף תמונות&#10;&#10;התיאור נוצר באופן אוטומטי">
            <a:extLst>
              <a:ext uri="{FF2B5EF4-FFF2-40B4-BE49-F238E27FC236}">
                <a16:creationId xmlns:a16="http://schemas.microsoft.com/office/drawing/2014/main" id="{2D006561-B6AC-4BD5-8D5A-9CCE5864E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0"/>
          <a:stretch/>
        </p:blipFill>
        <p:spPr bwMode="auto">
          <a:xfrm>
            <a:off x="5814060" y="3524252"/>
            <a:ext cx="6377940" cy="3333748"/>
          </a:xfrm>
          <a:custGeom>
            <a:avLst/>
            <a:gdLst/>
            <a:ahLst/>
            <a:cxnLst/>
            <a:rect l="l" t="t" r="r" b="b"/>
            <a:pathLst>
              <a:path w="6377940" h="3333748">
                <a:moveTo>
                  <a:pt x="203977" y="0"/>
                </a:moveTo>
                <a:lnTo>
                  <a:pt x="6377940" y="0"/>
                </a:lnTo>
                <a:lnTo>
                  <a:pt x="6377940" y="3333748"/>
                </a:lnTo>
                <a:lnTo>
                  <a:pt x="0" y="3333748"/>
                </a:lnTo>
                <a:lnTo>
                  <a:pt x="525780" y="1931668"/>
                </a:lnTo>
                <a:lnTo>
                  <a:pt x="205740" y="114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64A290D-B7BC-40B4-AB97-0C801BCC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8" y="544"/>
            <a:ext cx="874716" cy="6857455"/>
            <a:chOff x="5632358" y="544"/>
            <a:chExt cx="874716" cy="6857455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C60D1EB-842B-4027-9728-E5731492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0800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4E103E5-C039-4EA4-843B-AD566B5C9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7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B58922-E00D-4E9B-9FC2-2BC13125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pPr algn="l" rtl="0"/>
            <a:r>
              <a:rPr lang="en-US" sz="4800" dirty="0">
                <a:solidFill>
                  <a:schemeClr val="bg1"/>
                </a:solidFill>
              </a:rPr>
              <a:t>Named Entity Recognition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FCA06F-FA3A-4378-906A-673E02F6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algn="l" rtl="0"/>
            <a:r>
              <a:rPr lang="en-US" sz="1700" dirty="0">
                <a:solidFill>
                  <a:schemeClr val="bg1"/>
                </a:solidFill>
                <a:hlinkClick r:id="rId2"/>
              </a:rPr>
              <a:t>https://github.com/OnlpLab/NEMO?fbclid=IwAR1-e3h7WiNh0Ao-gXfF2H1Yufs9OrAFN0x5BIiDDmUjL0hXSUc5sluI0ek</a:t>
            </a:r>
            <a:endParaRPr lang="en-US" sz="1700" dirty="0">
              <a:solidFill>
                <a:schemeClr val="bg1"/>
              </a:solidFill>
            </a:endParaRPr>
          </a:p>
          <a:p>
            <a:pPr algn="l" rtl="0"/>
            <a:endParaRPr lang="en-US" sz="1700" dirty="0">
              <a:solidFill>
                <a:schemeClr val="bg1"/>
              </a:solidFill>
            </a:endParaRPr>
          </a:p>
          <a:p>
            <a:pPr algn="l" rtl="0"/>
            <a:r>
              <a:rPr lang="en-US" sz="1700" dirty="0">
                <a:solidFill>
                  <a:schemeClr val="bg1"/>
                </a:solidFill>
              </a:rPr>
              <a:t>Using BERT for NER: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  <a:hlinkClick r:id="rId3"/>
              </a:rPr>
              <a:t>https://www.depends-on-the-definition.com/named-entity-recognition-with-bert/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How Does Named Entity Recognition Work: NER Methods | by Cogito Tech LLC |  Cogito | Medium">
            <a:extLst>
              <a:ext uri="{FF2B5EF4-FFF2-40B4-BE49-F238E27FC236}">
                <a16:creationId xmlns:a16="http://schemas.microsoft.com/office/drawing/2014/main" id="{60B4A10E-20F6-488F-9A7B-1A30E1389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r="33473"/>
          <a:stretch/>
        </p:blipFill>
        <p:spPr bwMode="auto">
          <a:xfrm>
            <a:off x="6194963" y="903730"/>
            <a:ext cx="4485910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BE02EE1-3E13-40EF-93A7-1B353A50CC33}"/>
              </a:ext>
            </a:extLst>
          </p:cNvPr>
          <p:cNvSpPr txBox="1"/>
          <p:nvPr/>
        </p:nvSpPr>
        <p:spPr>
          <a:xfrm>
            <a:off x="5276439" y="6481172"/>
            <a:ext cx="7983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Aft>
                <a:spcPts val="600"/>
              </a:spcAft>
            </a:pPr>
            <a:r>
              <a:rPr lang="en-US" sz="1200" dirty="0">
                <a:hlinkClick r:id="rId5"/>
              </a:rPr>
              <a:t>https://medium.com/cogitotech/how-does-named-entity-recognition-work-ner-methods-f23201a69648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210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EC7D74A-C1AB-4C1A-84A1-CC79926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Semantic Search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A08AEE-A89F-49AD-865F-C03753F1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rtl="0"/>
            <a:r>
              <a:rPr lang="en-US" sz="2000" dirty="0">
                <a:solidFill>
                  <a:schemeClr val="bg1">
                    <a:alpha val="60000"/>
                  </a:schemeClr>
                </a:solidFill>
                <a:hlinkClick r:id="rId2"/>
              </a:rPr>
              <a:t>https://github.com/topics/semantic-search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rtl="0"/>
            <a:r>
              <a:rPr lang="en-US" sz="2000" dirty="0">
                <a:solidFill>
                  <a:schemeClr val="bg1">
                    <a:alpha val="60000"/>
                  </a:schemeClr>
                </a:solidFill>
                <a:hlinkClick r:id="rId3"/>
              </a:rPr>
              <a:t>https://github.com/allenai/s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2search</a:t>
            </a:r>
          </a:p>
        </p:txBody>
      </p:sp>
      <p:pic>
        <p:nvPicPr>
          <p:cNvPr id="1028" name="Picture 4" descr="The History of the Semantic Web is the Future of Intelligent Assistants">
            <a:extLst>
              <a:ext uri="{FF2B5EF4-FFF2-40B4-BE49-F238E27FC236}">
                <a16:creationId xmlns:a16="http://schemas.microsoft.com/office/drawing/2014/main" id="{7EF4D8ED-9056-43D4-9FBB-E153A5B9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752688"/>
            <a:ext cx="6014185" cy="535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0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תמונה שמכילה ירוק&#10;&#10;התיאור נוצר באופן אוטומטי">
            <a:extLst>
              <a:ext uri="{FF2B5EF4-FFF2-40B4-BE49-F238E27FC236}">
                <a16:creationId xmlns:a16="http://schemas.microsoft.com/office/drawing/2014/main" id="{17F99FFB-69A7-4560-89B9-0871CD1FC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BB656B3-250E-4BDF-AB58-F2F845C8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rtl="0"/>
            <a:r>
              <a:rPr lang="en-US" sz="4000">
                <a:solidFill>
                  <a:srgbClr val="FFFFFF"/>
                </a:solidFill>
              </a:rPr>
              <a:t>Logistics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מציין מיקום תוכן 2">
            <a:extLst>
              <a:ext uri="{FF2B5EF4-FFF2-40B4-BE49-F238E27FC236}">
                <a16:creationId xmlns:a16="http://schemas.microsoft.com/office/drawing/2014/main" id="{F12F161B-70B3-4844-B6A3-082A603F5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9053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0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351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Introduction to Data Science</vt:lpstr>
      <vt:lpstr>Use Case</vt:lpstr>
      <vt:lpstr>Speech-2-Text</vt:lpstr>
      <vt:lpstr>Speaker Diarization</vt:lpstr>
      <vt:lpstr>Clustering</vt:lpstr>
      <vt:lpstr>Bert Fine-Tuning</vt:lpstr>
      <vt:lpstr>Named Entity Recognition</vt:lpstr>
      <vt:lpstr>Semantic Search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Methods for NLP &amp; Speech Recognition</dc:title>
  <dc:creator>Or Haim Anidjar</dc:creator>
  <cp:lastModifiedBy>oranidjar</cp:lastModifiedBy>
  <cp:revision>93</cp:revision>
  <dcterms:created xsi:type="dcterms:W3CDTF">2021-07-10T18:51:07Z</dcterms:created>
  <dcterms:modified xsi:type="dcterms:W3CDTF">2022-10-26T15:13:03Z</dcterms:modified>
</cp:coreProperties>
</file>