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</p:sldMasterIdLst>
  <p:notesMasterIdLst>
    <p:notesMasterId r:id="rId59"/>
  </p:notesMasterIdLst>
  <p:sldIdLst>
    <p:sldId id="256" r:id="rId2"/>
    <p:sldId id="355" r:id="rId3"/>
    <p:sldId id="297" r:id="rId4"/>
    <p:sldId id="299" r:id="rId5"/>
    <p:sldId id="300" r:id="rId6"/>
    <p:sldId id="301" r:id="rId7"/>
    <p:sldId id="302" r:id="rId8"/>
    <p:sldId id="309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3" r:id="rId28"/>
    <p:sldId id="322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7" r:id="rId41"/>
    <p:sldId id="336" r:id="rId42"/>
    <p:sldId id="338" r:id="rId43"/>
    <p:sldId id="339" r:id="rId44"/>
    <p:sldId id="342" r:id="rId45"/>
    <p:sldId id="356" r:id="rId46"/>
    <p:sldId id="341" r:id="rId47"/>
    <p:sldId id="343" r:id="rId48"/>
    <p:sldId id="358" r:id="rId49"/>
    <p:sldId id="345" r:id="rId50"/>
    <p:sldId id="346" r:id="rId51"/>
    <p:sldId id="347" r:id="rId52"/>
    <p:sldId id="348" r:id="rId53"/>
    <p:sldId id="349" r:id="rId54"/>
    <p:sldId id="350" r:id="rId55"/>
    <p:sldId id="351" r:id="rId56"/>
    <p:sldId id="353" r:id="rId57"/>
    <p:sldId id="354" r:id="rId5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0"/>
    </p:embeddedFont>
    <p:embeddedFont>
      <p:font typeface="Maven Pro" pitchFamily="2" charset="77"/>
      <p:regular r:id="rId61"/>
      <p:bold r:id="rId62"/>
    </p:embeddedFont>
    <p:embeddedFont>
      <p:font typeface="Share Tech" pitchFamily="2" charset="77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AB5031-0CD6-49F7-A068-F23D26435E74}">
  <a:tblStyle styleId="{4CAB5031-0CD6-49F7-A068-F23D26435E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8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9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2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118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65" r:id="rId5"/>
    <p:sldLayoutId id="2147483667" r:id="rId6"/>
    <p:sldLayoutId id="2147483668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92522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Sapir Dahan</a:t>
            </a:r>
            <a:endParaRPr sz="2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803492" y="803931"/>
            <a:ext cx="543291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K-MEANS</a:t>
            </a:r>
            <a:r>
              <a:rPr lang="en" dirty="0"/>
              <a:t> ALGORITHM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Asign Each Object To It Closest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 flipV="1">
            <a:off x="2776006" y="2876860"/>
            <a:ext cx="319870" cy="240025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 flipV="1">
            <a:off x="3159242" y="3523170"/>
            <a:ext cx="263071" cy="1690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5232589" y="3446400"/>
            <a:ext cx="263073" cy="2456117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306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Asign Each Object To It Closest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 flipV="1">
            <a:off x="3089665" y="2563201"/>
            <a:ext cx="319870" cy="3027572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 flipV="1">
            <a:off x="3472902" y="3209511"/>
            <a:ext cx="263071" cy="2317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5546247" y="3760060"/>
            <a:ext cx="263073" cy="1828798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34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Asign Each Object To It Closest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 flipV="1">
            <a:off x="3429906" y="2222959"/>
            <a:ext cx="319870" cy="3708055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 flipV="1">
            <a:off x="3813143" y="2869270"/>
            <a:ext cx="263071" cy="299838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5886489" y="4100303"/>
            <a:ext cx="263073" cy="1148313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70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Asign Each Object To It Closest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 flipV="1">
            <a:off x="4408104" y="1244762"/>
            <a:ext cx="319870" cy="566444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 flipV="1">
            <a:off x="4791340" y="1891073"/>
            <a:ext cx="263071" cy="49547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6854054" y="4259789"/>
            <a:ext cx="263073" cy="82934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603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Asign Each Object To It Closest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 flipV="1">
            <a:off x="4684551" y="968316"/>
            <a:ext cx="319870" cy="621734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 flipV="1">
            <a:off x="5067786" y="1614627"/>
            <a:ext cx="263071" cy="55076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7135817" y="3988658"/>
            <a:ext cx="263073" cy="1371603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130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Find The Mean Of Each Cluster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AF4892-DB2D-1C73-851A-CCFEA5137888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F0FB32-5018-CD51-FFAF-8149FEB3A37A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BA5A89-7F1F-5AFD-21B4-17D0CC9C3311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4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Reset All Assignments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C9FBA5-D07B-9F62-59C8-6D848416A6CE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4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>
            <a:off x="1141886" y="3999903"/>
            <a:ext cx="218947" cy="255092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2271692" y="3097323"/>
            <a:ext cx="270148" cy="25659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3873665" y="1785994"/>
            <a:ext cx="270148" cy="576985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C9FBA5-D07B-9F62-59C8-6D848416A6CE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1425268" y="3971614"/>
            <a:ext cx="218946" cy="31167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2555078" y="3365345"/>
            <a:ext cx="270148" cy="19991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4157046" y="2069375"/>
            <a:ext cx="270148" cy="5203089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ECC8B1-D821-1C5C-17B6-4D70B4E10175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86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1832726" y="3632895"/>
            <a:ext cx="176023" cy="978395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2914757" y="3725024"/>
            <a:ext cx="270148" cy="1279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4516725" y="2429054"/>
            <a:ext cx="270148" cy="448373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0659E1-602B-BCD6-34C1-C1D979E26D27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3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635BC5-9C8C-72E6-0809-6FCD0226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41" y="411675"/>
            <a:ext cx="7282972" cy="577800"/>
          </a:xfrm>
        </p:spPr>
        <p:txBody>
          <a:bodyPr/>
          <a:lstStyle/>
          <a:p>
            <a:r>
              <a:rPr lang="en-US" sz="5200" dirty="0">
                <a:solidFill>
                  <a:schemeClr val="bg1"/>
                </a:solidFill>
                <a:cs typeface="Arial"/>
                <a:sym typeface="Arial"/>
              </a:rPr>
              <a:t>The Clustering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A2044-D531-0A2B-75C9-EFDB9791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74" y="989475"/>
            <a:ext cx="5898851" cy="39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6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2390017" y="3070114"/>
            <a:ext cx="181514" cy="2098467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 flipV="1">
            <a:off x="3474793" y="4285061"/>
            <a:ext cx="270148" cy="1597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5076762" y="2989091"/>
            <a:ext cx="270148" cy="3363657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5C5ED1-8814-F720-C9BB-CE0F2B2A5435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4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2710777" y="2742279"/>
            <a:ext cx="188590" cy="2747062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3799090" y="4120484"/>
            <a:ext cx="270147" cy="4888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5401059" y="3313389"/>
            <a:ext cx="270148" cy="271506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BEECCE-7C3A-12C7-EA94-0C99BD0013BD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5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3019114" y="2433939"/>
            <a:ext cx="188592" cy="336373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4107429" y="3812145"/>
            <a:ext cx="270147" cy="11055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5709397" y="3621727"/>
            <a:ext cx="270148" cy="2098385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FC038-69AD-0B90-D2A6-F2255A224CC3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4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3340828" y="2112226"/>
            <a:ext cx="172486" cy="399106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4468964" y="3546360"/>
            <a:ext cx="270147" cy="163712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6023059" y="3935390"/>
            <a:ext cx="270148" cy="147106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2D391-BD7E-4AA4-20E5-93D74A1F9E41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0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3957515" y="1495538"/>
            <a:ext cx="172486" cy="5224435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5085651" y="2929673"/>
            <a:ext cx="270147" cy="28705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>
            <a:off x="6639745" y="4552076"/>
            <a:ext cx="270148" cy="237688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2D391-BD7E-4AA4-20E5-93D74A1F9E41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5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4297545" y="1155509"/>
            <a:ext cx="204800" cy="5936807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5441836" y="2573487"/>
            <a:ext cx="270147" cy="35828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 flipV="1">
            <a:off x="6995937" y="4433571"/>
            <a:ext cx="270148" cy="474697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2D391-BD7E-4AA4-20E5-93D74A1F9E41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378913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689367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D1602-B1F2-C1CD-33C9-262CD92B7662}"/>
              </a:ext>
            </a:extLst>
          </p:cNvPr>
          <p:cNvSpPr/>
          <p:nvPr/>
        </p:nvSpPr>
        <p:spPr>
          <a:xfrm rot="5400000" flipV="1">
            <a:off x="4595274" y="857781"/>
            <a:ext cx="204800" cy="653226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733887E-E43C-4D84-ACF4-F7107CF9DF27}"/>
              </a:ext>
            </a:extLst>
          </p:cNvPr>
          <p:cNvSpPr/>
          <p:nvPr/>
        </p:nvSpPr>
        <p:spPr>
          <a:xfrm rot="5400000">
            <a:off x="5739565" y="2275757"/>
            <a:ext cx="270147" cy="41783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014FFB-EF81-0FC8-0FC9-E73F2EC45849}"/>
              </a:ext>
            </a:extLst>
          </p:cNvPr>
          <p:cNvSpPr/>
          <p:nvPr/>
        </p:nvSpPr>
        <p:spPr>
          <a:xfrm rot="5400000" flipV="1">
            <a:off x="7293661" y="4135848"/>
            <a:ext cx="270148" cy="107014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2D391-BD7E-4AA4-20E5-93D74A1F9E41}"/>
              </a:ext>
            </a:extLst>
          </p:cNvPr>
          <p:cNvCxnSpPr/>
          <p:nvPr/>
        </p:nvCxnSpPr>
        <p:spPr>
          <a:xfrm>
            <a:off x="3689728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54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Find The Mean Of Each Cluster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E21722-6B1D-C436-DD35-D8350F249283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8C640A-8965-2CF0-1638-3CEFB85A2ACB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82D391-BD7E-4AA4-20E5-93D74A1F9E41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30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Reset All Assignments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6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>
            <a:off x="1344699" y="3797092"/>
            <a:ext cx="206730" cy="64850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2659784" y="2709231"/>
            <a:ext cx="270148" cy="33420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4107587" y="1552072"/>
            <a:ext cx="270148" cy="623769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62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Let’s Start </a:t>
            </a:r>
            <a:r>
              <a:rPr lang="en-IL" sz="5200" dirty="0">
                <a:solidFill>
                  <a:schemeClr val="bg1"/>
                </a:solidFill>
                <a:latin typeface="Share Tech"/>
                <a:sym typeface="Share Tech"/>
              </a:rPr>
              <a:t>With</a:t>
            </a:r>
            <a:r>
              <a:rPr lang="en-IL" sz="5200" dirty="0">
                <a:solidFill>
                  <a:schemeClr val="bg1"/>
                </a:solidFill>
                <a:latin typeface="Share Tech"/>
              </a:rPr>
              <a:t> 1D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89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>
            <a:off x="1618416" y="4068873"/>
            <a:ext cx="204793" cy="1030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2984033" y="3033480"/>
            <a:ext cx="270148" cy="26935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4431837" y="1876322"/>
            <a:ext cx="270148" cy="558919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7765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2006517" y="3783772"/>
            <a:ext cx="204751" cy="673162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3320613" y="3370061"/>
            <a:ext cx="270148" cy="20204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4768417" y="2212902"/>
            <a:ext cx="270148" cy="491603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686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2581848" y="3208441"/>
            <a:ext cx="223687" cy="184276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3905412" y="3954860"/>
            <a:ext cx="270148" cy="8508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5353216" y="2797701"/>
            <a:ext cx="270148" cy="3746438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1914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2852977" y="2937312"/>
            <a:ext cx="223683" cy="2385015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4176539" y="4225987"/>
            <a:ext cx="270148" cy="3085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5624343" y="3068828"/>
            <a:ext cx="270148" cy="3204184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188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3150702" y="2639588"/>
            <a:ext cx="223660" cy="2980442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4319965" y="4082561"/>
            <a:ext cx="270148" cy="5954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5922057" y="3366542"/>
            <a:ext cx="270148" cy="260875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403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3488981" y="2301307"/>
            <a:ext cx="270107" cy="370344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4681468" y="3721058"/>
            <a:ext cx="270148" cy="13184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6283560" y="3728045"/>
            <a:ext cx="270148" cy="188575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0186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4079090" y="1711198"/>
            <a:ext cx="270107" cy="4883668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5271577" y="3130949"/>
            <a:ext cx="270148" cy="24986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6873669" y="4318154"/>
            <a:ext cx="270148" cy="70553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020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4472498" y="1317791"/>
            <a:ext cx="270107" cy="567048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5664985" y="2737540"/>
            <a:ext cx="270148" cy="32854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>
            <a:off x="7284861" y="4648060"/>
            <a:ext cx="270148" cy="4571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03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Repeat Assinments With The New Centroids (New K-Means)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7623C8-BEA9-633D-389C-0EE0A01A1B7C}"/>
              </a:ext>
            </a:extLst>
          </p:cNvPr>
          <p:cNvCxnSpPr/>
          <p:nvPr/>
        </p:nvCxnSpPr>
        <p:spPr>
          <a:xfrm>
            <a:off x="1772320" y="3107052"/>
            <a:ext cx="0" cy="612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EEE622-E909-E043-F44E-1C278FD2E74A}"/>
              </a:ext>
            </a:extLst>
          </p:cNvPr>
          <p:cNvCxnSpPr/>
          <p:nvPr/>
        </p:nvCxnSpPr>
        <p:spPr>
          <a:xfrm>
            <a:off x="7361512" y="3114129"/>
            <a:ext cx="0" cy="612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B2AB-C3C4-A3C2-6288-F6408334BD83}"/>
              </a:ext>
            </a:extLst>
          </p:cNvPr>
          <p:cNvCxnSpPr/>
          <p:nvPr/>
        </p:nvCxnSpPr>
        <p:spPr>
          <a:xfrm>
            <a:off x="4465910" y="3110590"/>
            <a:ext cx="0" cy="61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AC721ED-757A-DF3A-D249-F0C2F66C705C}"/>
              </a:ext>
            </a:extLst>
          </p:cNvPr>
          <p:cNvSpPr/>
          <p:nvPr/>
        </p:nvSpPr>
        <p:spPr>
          <a:xfrm rot="5400000" flipV="1">
            <a:off x="4738311" y="1051979"/>
            <a:ext cx="270107" cy="620211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5E1033A-E300-2CBE-5CB9-9CFE4D8BDE83}"/>
              </a:ext>
            </a:extLst>
          </p:cNvPr>
          <p:cNvSpPr/>
          <p:nvPr/>
        </p:nvSpPr>
        <p:spPr>
          <a:xfrm rot="5400000">
            <a:off x="5930797" y="2471728"/>
            <a:ext cx="270148" cy="38170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4687868-2CD2-B594-7D9A-692846F15DC2}"/>
              </a:ext>
            </a:extLst>
          </p:cNvPr>
          <p:cNvSpPr/>
          <p:nvPr/>
        </p:nvSpPr>
        <p:spPr>
          <a:xfrm rot="5400000" flipV="1">
            <a:off x="7532891" y="4364467"/>
            <a:ext cx="270148" cy="612906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944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If All Items Remain Withing Their Previous Cluster, Then Stop</a:t>
            </a:r>
          </a:p>
          <a:p>
            <a:pPr algn="ctr"/>
            <a:endParaRPr lang="en-IL" sz="5200" dirty="0">
              <a:solidFill>
                <a:schemeClr val="bg1"/>
              </a:solidFill>
              <a:latin typeface="Share Tech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C4E72E-B9DB-02D6-133C-B3C2FE4E5281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08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hare Tech"/>
              </a:rPr>
              <a:t>Our Goal Is To Get Best </a:t>
            </a:r>
            <a:br>
              <a:rPr lang="en-US" sz="5400" dirty="0">
                <a:solidFill>
                  <a:schemeClr val="bg1"/>
                </a:solidFill>
                <a:latin typeface="Share Tech"/>
              </a:rPr>
            </a:br>
            <a:r>
              <a:rPr lang="en-US" sz="5400" dirty="0">
                <a:solidFill>
                  <a:schemeClr val="bg1"/>
                </a:solidFill>
                <a:latin typeface="Share Tech"/>
              </a:rPr>
              <a:t>Possible Clustering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928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0" y="2251312"/>
            <a:ext cx="9144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K-MEANS OPTIMAL? </a:t>
            </a:r>
            <a:r>
              <a:rPr lang="en" sz="16600" dirty="0">
                <a:solidFill>
                  <a:schemeClr val="bg2"/>
                </a:solidFill>
              </a:rPr>
              <a:t>NO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18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0" y="2251312"/>
            <a:ext cx="9144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K-MEANS OPTIMAL? </a:t>
            </a:r>
            <a:r>
              <a:rPr lang="en" sz="16600" dirty="0">
                <a:solidFill>
                  <a:schemeClr val="accent3"/>
                </a:solidFill>
              </a:rPr>
              <a:t>NO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05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If We Chose Different Initial Random Centroids...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8465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... We Might Get A Different Clustering Arrangement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97ED5-DB1F-57C2-4E00-60CEABB6C6ED}"/>
              </a:ext>
            </a:extLst>
          </p:cNvPr>
          <p:cNvCxnSpPr>
            <a:cxnSpLocks/>
          </p:cNvCxnSpPr>
          <p:nvPr/>
        </p:nvCxnSpPr>
        <p:spPr>
          <a:xfrm>
            <a:off x="641491" y="4447981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F09E7D6-3B01-A44B-ABE4-62CAA6FD37F3}"/>
              </a:ext>
            </a:extLst>
          </p:cNvPr>
          <p:cNvSpPr/>
          <p:nvPr/>
        </p:nvSpPr>
        <p:spPr>
          <a:xfrm>
            <a:off x="929352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2056A6-36DC-8035-6066-07EEB3DFD324}"/>
              </a:ext>
            </a:extLst>
          </p:cNvPr>
          <p:cNvSpPr/>
          <p:nvPr/>
        </p:nvSpPr>
        <p:spPr>
          <a:xfrm>
            <a:off x="3935539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3DF2A5-926D-F32C-3AB0-C36B0E1822D6}"/>
              </a:ext>
            </a:extLst>
          </p:cNvPr>
          <p:cNvSpPr/>
          <p:nvPr/>
        </p:nvSpPr>
        <p:spPr>
          <a:xfrm>
            <a:off x="4573188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9008CB-7149-FC63-25C0-57A659EEAC3B}"/>
              </a:ext>
            </a:extLst>
          </p:cNvPr>
          <p:cNvSpPr/>
          <p:nvPr/>
        </p:nvSpPr>
        <p:spPr>
          <a:xfrm>
            <a:off x="5246950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0BDC7F-7288-1D8E-1506-1E7D234769A7}"/>
              </a:ext>
            </a:extLst>
          </p:cNvPr>
          <p:cNvSpPr/>
          <p:nvPr/>
        </p:nvSpPr>
        <p:spPr>
          <a:xfrm>
            <a:off x="6427124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EC07A9-33F4-6AAC-B46D-372C9F422239}"/>
              </a:ext>
            </a:extLst>
          </p:cNvPr>
          <p:cNvSpPr/>
          <p:nvPr/>
        </p:nvSpPr>
        <p:spPr>
          <a:xfrm>
            <a:off x="7211298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3EC8E8-A0DC-1F9D-F626-AD9DDF93E6AA}"/>
              </a:ext>
            </a:extLst>
          </p:cNvPr>
          <p:cNvSpPr/>
          <p:nvPr/>
        </p:nvSpPr>
        <p:spPr>
          <a:xfrm>
            <a:off x="7703632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4780CC-AA13-4BE0-D089-ECD3B2E1B229}"/>
              </a:ext>
            </a:extLst>
          </p:cNvPr>
          <p:cNvSpPr/>
          <p:nvPr/>
        </p:nvSpPr>
        <p:spPr>
          <a:xfrm>
            <a:off x="1509552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CFDA73-B949-7196-6517-B6C3B18EB32D}"/>
              </a:ext>
            </a:extLst>
          </p:cNvPr>
          <p:cNvSpPr/>
          <p:nvPr/>
        </p:nvSpPr>
        <p:spPr>
          <a:xfrm>
            <a:off x="2215473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D0C6F1-7932-180B-EAA9-040121F6E39A}"/>
              </a:ext>
            </a:extLst>
          </p:cNvPr>
          <p:cNvSpPr/>
          <p:nvPr/>
        </p:nvSpPr>
        <p:spPr>
          <a:xfrm>
            <a:off x="3393014" y="4249981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986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E3A681-67EC-4CA6-C7C7-6D988174B9FE}"/>
              </a:ext>
            </a:extLst>
          </p:cNvPr>
          <p:cNvSpPr txBox="1"/>
          <p:nvPr/>
        </p:nvSpPr>
        <p:spPr>
          <a:xfrm>
            <a:off x="0" y="1325255"/>
            <a:ext cx="9144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L" sz="5200" u="sng" dirty="0">
                <a:solidFill>
                  <a:schemeClr val="bg1"/>
                </a:solidFill>
                <a:latin typeface="Share Tech"/>
              </a:rPr>
              <a:t>Definition</a:t>
            </a:r>
            <a:r>
              <a:rPr lang="en-IL" sz="5200" dirty="0">
                <a:solidFill>
                  <a:schemeClr val="bg1"/>
                </a:solidFill>
                <a:latin typeface="Share Tech"/>
              </a:rPr>
              <a:t>:</a:t>
            </a:r>
            <a:r>
              <a:rPr lang="en-IL" sz="5200" dirty="0">
                <a:solidFill>
                  <a:schemeClr val="accent3"/>
                </a:solidFill>
                <a:latin typeface="Share Tech"/>
              </a:rPr>
              <a:t> I</a:t>
            </a:r>
            <a:r>
              <a:rPr kumimoji="0" lang="en-IL" sz="5200" b="0" i="0" u="none" strike="noStrike" kern="0" cap="none" spc="0" normalizeH="0" baseline="0" noProof="0" dirty="0">
                <a:ln>
                  <a:noFill/>
                </a:ln>
                <a:solidFill>
                  <a:srgbClr val="FF9973"/>
                </a:solidFill>
                <a:effectLst/>
                <a:uLnTx/>
                <a:uFillTx/>
                <a:latin typeface="Share Tech"/>
                <a:cs typeface="Arial"/>
                <a:sym typeface="Arial"/>
              </a:rPr>
              <a:t>nertia </a:t>
            </a:r>
            <a:r>
              <a:rPr kumimoji="0" lang="en-IL" sz="5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/>
                <a:cs typeface="Arial"/>
                <a:sym typeface="Arial"/>
              </a:rPr>
              <a:t>is the sum of squared distance of each object from its centroid</a:t>
            </a:r>
          </a:p>
        </p:txBody>
      </p:sp>
    </p:spTree>
    <p:extLst>
      <p:ext uri="{BB962C8B-B14F-4D97-AF65-F5344CB8AC3E}">
        <p14:creationId xmlns:p14="http://schemas.microsoft.com/office/powerpoint/2010/main" val="3487780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E3A681-67EC-4CA6-C7C7-6D988174B9FE}"/>
              </a:ext>
            </a:extLst>
          </p:cNvPr>
          <p:cNvSpPr txBox="1"/>
          <p:nvPr/>
        </p:nvSpPr>
        <p:spPr>
          <a:xfrm>
            <a:off x="0" y="1725364"/>
            <a:ext cx="9144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L" sz="5200" dirty="0">
                <a:solidFill>
                  <a:schemeClr val="accent3"/>
                </a:solidFill>
                <a:latin typeface="Share Tech"/>
              </a:rPr>
              <a:t>I</a:t>
            </a:r>
            <a:r>
              <a:rPr kumimoji="0" lang="en-IL" sz="5200" b="0" i="0" u="none" strike="noStrike" kern="0" cap="none" spc="0" normalizeH="0" baseline="0" noProof="0" dirty="0">
                <a:ln>
                  <a:noFill/>
                </a:ln>
                <a:solidFill>
                  <a:srgbClr val="FF9973"/>
                </a:solidFill>
                <a:effectLst/>
                <a:uLnTx/>
                <a:uFillTx/>
                <a:latin typeface="Share Tech"/>
                <a:cs typeface="Arial"/>
                <a:sym typeface="Arial"/>
              </a:rPr>
              <a:t>nertia </a:t>
            </a:r>
            <a:r>
              <a:rPr kumimoji="0" lang="en-IL" sz="5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hare Tech"/>
                <a:cs typeface="Arial"/>
                <a:sym typeface="Arial"/>
              </a:rPr>
              <a:t>can be a quality metric for clustering</a:t>
            </a:r>
            <a:endParaRPr kumimoji="0" lang="en-IL" sz="5200" b="0" i="0" u="none" strike="noStrike" kern="0" cap="none" spc="0" normalizeH="0" baseline="0" noProof="0" dirty="0">
              <a:ln>
                <a:noFill/>
              </a:ln>
              <a:solidFill>
                <a:srgbClr val="FF9973"/>
              </a:solidFill>
              <a:effectLst/>
              <a:uLnTx/>
              <a:uFillTx/>
              <a:latin typeface="Share Tech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411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49BC73-9FE0-9E90-575A-A60D7DEF5614}"/>
              </a:ext>
            </a:extLst>
          </p:cNvPr>
          <p:cNvSpPr txBox="1"/>
          <p:nvPr/>
        </p:nvSpPr>
        <p:spPr>
          <a:xfrm>
            <a:off x="0" y="925145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We can repeat the K-means process multiple times, and select the clustering that has the </a:t>
            </a:r>
            <a:br>
              <a:rPr lang="en-IL" sz="5200" dirty="0">
                <a:solidFill>
                  <a:schemeClr val="bg1"/>
                </a:solidFill>
                <a:latin typeface="Share Tech"/>
              </a:rPr>
            </a:br>
            <a:r>
              <a:rPr lang="en-IL" sz="5200" dirty="0">
                <a:solidFill>
                  <a:schemeClr val="bg1"/>
                </a:solidFill>
                <a:latin typeface="Share Tech"/>
              </a:rPr>
              <a:t>lowest (best) </a:t>
            </a:r>
            <a:r>
              <a:rPr lang="en-IL" sz="5200" dirty="0">
                <a:solidFill>
                  <a:schemeClr val="accent3"/>
                </a:solidFill>
                <a:latin typeface="Share Tech"/>
              </a:rPr>
              <a:t>inertia</a:t>
            </a:r>
          </a:p>
        </p:txBody>
      </p:sp>
    </p:spTree>
    <p:extLst>
      <p:ext uri="{BB962C8B-B14F-4D97-AF65-F5344CB8AC3E}">
        <p14:creationId xmlns:p14="http://schemas.microsoft.com/office/powerpoint/2010/main" val="641951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B7625CF-9558-0E60-10E4-E69DF2296569}"/>
              </a:ext>
            </a:extLst>
          </p:cNvPr>
          <p:cNvSpPr txBox="1"/>
          <p:nvPr/>
        </p:nvSpPr>
        <p:spPr>
          <a:xfrm>
            <a:off x="0" y="51036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What If We Don’t Know K?</a:t>
            </a:r>
          </a:p>
        </p:txBody>
      </p:sp>
      <p:pic>
        <p:nvPicPr>
          <p:cNvPr id="60" name="Picture 59" descr="Chart, scatter chart&#10;&#10;Description automatically generated">
            <a:extLst>
              <a:ext uri="{FF2B5EF4-FFF2-40B4-BE49-F238E27FC236}">
                <a16:creationId xmlns:a16="http://schemas.microsoft.com/office/drawing/2014/main" id="{C23514D1-0544-636B-0CFC-A25C7A5D3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9923"/>
          <a:stretch/>
        </p:blipFill>
        <p:spPr>
          <a:xfrm>
            <a:off x="1592649" y="1331608"/>
            <a:ext cx="5958702" cy="363228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9BCDAF-4BFC-CB52-A71D-20545B555ACC}"/>
              </a:ext>
            </a:extLst>
          </p:cNvPr>
          <p:cNvSpPr txBox="1"/>
          <p:nvPr/>
        </p:nvSpPr>
        <p:spPr>
          <a:xfrm>
            <a:off x="4106253" y="1341541"/>
            <a:ext cx="1538243" cy="307777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Inertia for each 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CA6844-06D8-D273-F174-C0D69DCAC4FE}"/>
              </a:ext>
            </a:extLst>
          </p:cNvPr>
          <p:cNvSpPr txBox="1"/>
          <p:nvPr/>
        </p:nvSpPr>
        <p:spPr>
          <a:xfrm rot="16200000">
            <a:off x="1362721" y="2905788"/>
            <a:ext cx="767633" cy="307777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Inertia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8DD2BC-6676-245C-4EF3-286FFD6A02D4}"/>
              </a:ext>
            </a:extLst>
          </p:cNvPr>
          <p:cNvSpPr txBox="1"/>
          <p:nvPr/>
        </p:nvSpPr>
        <p:spPr>
          <a:xfrm>
            <a:off x="4718700" y="4682717"/>
            <a:ext cx="313347" cy="276999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78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What If We Don’t Know K?</a:t>
            </a:r>
          </a:p>
        </p:txBody>
      </p:sp>
      <p:pic>
        <p:nvPicPr>
          <p:cNvPr id="58" name="Picture 57" descr="Chart, scatter chart&#10;&#10;Description automatically generated">
            <a:extLst>
              <a:ext uri="{FF2B5EF4-FFF2-40B4-BE49-F238E27FC236}">
                <a16:creationId xmlns:a16="http://schemas.microsoft.com/office/drawing/2014/main" id="{64332935-987B-7E95-B85E-A5035429D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9923"/>
          <a:stretch/>
        </p:blipFill>
        <p:spPr>
          <a:xfrm>
            <a:off x="1592649" y="1331608"/>
            <a:ext cx="5958702" cy="363228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4507F9-2EAC-B51F-78EC-45F994C129CE}"/>
              </a:ext>
            </a:extLst>
          </p:cNvPr>
          <p:cNvCxnSpPr>
            <a:cxnSpLocks/>
          </p:cNvCxnSpPr>
          <p:nvPr/>
        </p:nvCxnSpPr>
        <p:spPr>
          <a:xfrm flipH="1">
            <a:off x="4282186" y="3047482"/>
            <a:ext cx="542443" cy="6644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1A4CBD3-E55A-C367-AA90-FC60FF7063D9}"/>
              </a:ext>
            </a:extLst>
          </p:cNvPr>
          <p:cNvSpPr txBox="1"/>
          <p:nvPr/>
        </p:nvSpPr>
        <p:spPr>
          <a:xfrm>
            <a:off x="4459976" y="2474902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0" lang="en-IL" sz="3200" i="0" u="none" strike="noStrike" kern="0" normalizeH="0" baseline="0" noProof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Share Tech"/>
                <a:cs typeface="Arial"/>
                <a:sym typeface="Arial"/>
              </a:rPr>
              <a:t>Elbow</a:t>
            </a:r>
            <a:endParaRPr lang="en-IL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2C20C-F925-94C5-A0A5-C88FFA678EBC}"/>
              </a:ext>
            </a:extLst>
          </p:cNvPr>
          <p:cNvSpPr txBox="1"/>
          <p:nvPr/>
        </p:nvSpPr>
        <p:spPr>
          <a:xfrm>
            <a:off x="4106253" y="1341541"/>
            <a:ext cx="1538243" cy="307777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Inertia for each 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DA54B-6588-2332-708F-98F40C2AD1B2}"/>
              </a:ext>
            </a:extLst>
          </p:cNvPr>
          <p:cNvSpPr txBox="1"/>
          <p:nvPr/>
        </p:nvSpPr>
        <p:spPr>
          <a:xfrm rot="16200000">
            <a:off x="1362721" y="2905788"/>
            <a:ext cx="767633" cy="307777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Inertia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E5B15-760E-1B12-2064-EEE71B7F2891}"/>
              </a:ext>
            </a:extLst>
          </p:cNvPr>
          <p:cNvSpPr txBox="1"/>
          <p:nvPr/>
        </p:nvSpPr>
        <p:spPr>
          <a:xfrm>
            <a:off x="4718700" y="4682717"/>
            <a:ext cx="313347" cy="276999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11260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4800" dirty="0">
                <a:solidFill>
                  <a:schemeClr val="bg1"/>
                </a:solidFill>
                <a:latin typeface="Share Tech"/>
              </a:rPr>
              <a:t>We Can Expent The Algorithm To 2D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0189B-0F70-5FDF-0516-6F2749D8E430}"/>
              </a:ext>
            </a:extLst>
          </p:cNvPr>
          <p:cNvCxnSpPr>
            <a:cxnSpLocks/>
          </p:cNvCxnSpPr>
          <p:nvPr/>
        </p:nvCxnSpPr>
        <p:spPr>
          <a:xfrm flipV="1">
            <a:off x="1885507" y="2041455"/>
            <a:ext cx="0" cy="2651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E0C3B-B76F-7AE6-6C39-6E91056B4094}"/>
              </a:ext>
            </a:extLst>
          </p:cNvPr>
          <p:cNvCxnSpPr>
            <a:cxnSpLocks/>
          </p:cNvCxnSpPr>
          <p:nvPr/>
        </p:nvCxnSpPr>
        <p:spPr>
          <a:xfrm flipV="1">
            <a:off x="1885507" y="4680312"/>
            <a:ext cx="4664149" cy="12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8D90FB-6792-E096-8928-97E0D61B2ED8}"/>
              </a:ext>
            </a:extLst>
          </p:cNvPr>
          <p:cNvSpPr/>
          <p:nvPr/>
        </p:nvSpPr>
        <p:spPr>
          <a:xfrm>
            <a:off x="2222986" y="2355750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54F7A4-4627-2783-63C9-0B7A88F1C3EC}"/>
              </a:ext>
            </a:extLst>
          </p:cNvPr>
          <p:cNvSpPr/>
          <p:nvPr/>
        </p:nvSpPr>
        <p:spPr>
          <a:xfrm>
            <a:off x="3202076" y="357515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535F4B-197C-DA41-873C-C8B02CAA2D6D}"/>
              </a:ext>
            </a:extLst>
          </p:cNvPr>
          <p:cNvSpPr/>
          <p:nvPr/>
        </p:nvSpPr>
        <p:spPr>
          <a:xfrm>
            <a:off x="2810386" y="379907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3C0D7-E7B6-9EE2-2804-396C9FC40260}"/>
              </a:ext>
            </a:extLst>
          </p:cNvPr>
          <p:cNvSpPr/>
          <p:nvPr/>
        </p:nvSpPr>
        <p:spPr>
          <a:xfrm>
            <a:off x="3238606" y="407373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12FB65-FED2-CBF0-295D-4EFAC3E5F249}"/>
              </a:ext>
            </a:extLst>
          </p:cNvPr>
          <p:cNvSpPr/>
          <p:nvPr/>
        </p:nvSpPr>
        <p:spPr>
          <a:xfrm>
            <a:off x="3585042" y="416724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B1E1CE-72C4-3E4F-DEEA-0AA3AC23C8C8}"/>
              </a:ext>
            </a:extLst>
          </p:cNvPr>
          <p:cNvSpPr/>
          <p:nvPr/>
        </p:nvSpPr>
        <p:spPr>
          <a:xfrm>
            <a:off x="5905395" y="353342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8B61C0-9035-8A0E-4B05-6CD62993FD74}"/>
              </a:ext>
            </a:extLst>
          </p:cNvPr>
          <p:cNvSpPr/>
          <p:nvPr/>
        </p:nvSpPr>
        <p:spPr>
          <a:xfrm>
            <a:off x="4920111" y="320889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ACC97-E0C8-7612-4862-176C26A83D59}"/>
              </a:ext>
            </a:extLst>
          </p:cNvPr>
          <p:cNvSpPr/>
          <p:nvPr/>
        </p:nvSpPr>
        <p:spPr>
          <a:xfrm>
            <a:off x="5456959" y="360683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FB789-5268-6C69-DF51-FE4CA354D663}"/>
              </a:ext>
            </a:extLst>
          </p:cNvPr>
          <p:cNvSpPr/>
          <p:nvPr/>
        </p:nvSpPr>
        <p:spPr>
          <a:xfrm>
            <a:off x="4920111" y="3771365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AA8EEC-5340-2D6E-F9DD-E1983587ADA6}"/>
              </a:ext>
            </a:extLst>
          </p:cNvPr>
          <p:cNvSpPr/>
          <p:nvPr/>
        </p:nvSpPr>
        <p:spPr>
          <a:xfrm>
            <a:off x="5348959" y="4221995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EEFFED-EF44-9817-4A12-2CA4E860D5F1}"/>
              </a:ext>
            </a:extLst>
          </p:cNvPr>
          <p:cNvSpPr/>
          <p:nvPr/>
        </p:nvSpPr>
        <p:spPr>
          <a:xfrm>
            <a:off x="5905395" y="412763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489236-D33C-73BB-DFA6-020BC3DAB2E2}"/>
              </a:ext>
            </a:extLst>
          </p:cNvPr>
          <p:cNvSpPr/>
          <p:nvPr/>
        </p:nvSpPr>
        <p:spPr>
          <a:xfrm>
            <a:off x="2374745" y="2746330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B20CAD-8CBD-527D-D871-DCAB45F8CC61}"/>
              </a:ext>
            </a:extLst>
          </p:cNvPr>
          <p:cNvSpPr/>
          <p:nvPr/>
        </p:nvSpPr>
        <p:spPr>
          <a:xfrm>
            <a:off x="3477042" y="315668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6B64C9-E7FD-344B-F03F-9E37BD07789A}"/>
              </a:ext>
            </a:extLst>
          </p:cNvPr>
          <p:cNvSpPr/>
          <p:nvPr/>
        </p:nvSpPr>
        <p:spPr>
          <a:xfrm>
            <a:off x="2743786" y="417655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4BE7D3-D3D6-4F08-5231-D40CB9B05826}"/>
              </a:ext>
            </a:extLst>
          </p:cNvPr>
          <p:cNvSpPr/>
          <p:nvPr/>
        </p:nvSpPr>
        <p:spPr>
          <a:xfrm>
            <a:off x="3585042" y="371916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F62446-809F-2F38-8B65-9F480BF22905}"/>
              </a:ext>
            </a:extLst>
          </p:cNvPr>
          <p:cNvSpPr/>
          <p:nvPr/>
        </p:nvSpPr>
        <p:spPr>
          <a:xfrm>
            <a:off x="2641145" y="2411556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4CAA33-EE75-F180-8240-D90009A82559}"/>
              </a:ext>
            </a:extLst>
          </p:cNvPr>
          <p:cNvSpPr/>
          <p:nvPr/>
        </p:nvSpPr>
        <p:spPr>
          <a:xfrm>
            <a:off x="1990647" y="281022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D0A5A8-48E8-27CC-E02D-C40444CD55D3}"/>
              </a:ext>
            </a:extLst>
          </p:cNvPr>
          <p:cNvSpPr/>
          <p:nvPr/>
        </p:nvSpPr>
        <p:spPr>
          <a:xfrm>
            <a:off x="2327792" y="312898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F2AC13-8713-4B5D-DDB7-7390E28097A6}"/>
              </a:ext>
            </a:extLst>
          </p:cNvPr>
          <p:cNvSpPr/>
          <p:nvPr/>
        </p:nvSpPr>
        <p:spPr>
          <a:xfrm>
            <a:off x="2918386" y="275603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417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The First Step Is To Choose K Centroids At Random Locations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2457EB-7F2E-53F6-3744-E8E1DCA1AAC5}"/>
              </a:ext>
            </a:extLst>
          </p:cNvPr>
          <p:cNvSpPr/>
          <p:nvPr/>
        </p:nvSpPr>
        <p:spPr>
          <a:xfrm>
            <a:off x="642358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96B107-A816-2E6E-6F9D-FBA7467EAFD9}"/>
              </a:ext>
            </a:extLst>
          </p:cNvPr>
          <p:cNvSpPr/>
          <p:nvPr/>
        </p:nvSpPr>
        <p:spPr>
          <a:xfrm>
            <a:off x="15060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B38173-1F28-5F3D-CE5F-7565CDE0BC5C}"/>
              </a:ext>
            </a:extLst>
          </p:cNvPr>
          <p:cNvSpPr/>
          <p:nvPr/>
        </p:nvSpPr>
        <p:spPr>
          <a:xfrm>
            <a:off x="2211935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549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4800" dirty="0">
                <a:solidFill>
                  <a:schemeClr val="bg1"/>
                </a:solidFill>
                <a:latin typeface="Share Tech"/>
              </a:rPr>
              <a:t>We Select Random Centroids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0189B-0F70-5FDF-0516-6F2749D8E430}"/>
              </a:ext>
            </a:extLst>
          </p:cNvPr>
          <p:cNvCxnSpPr>
            <a:cxnSpLocks/>
          </p:cNvCxnSpPr>
          <p:nvPr/>
        </p:nvCxnSpPr>
        <p:spPr>
          <a:xfrm flipV="1">
            <a:off x="1885507" y="2041455"/>
            <a:ext cx="0" cy="2651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E0C3B-B76F-7AE6-6C39-6E91056B4094}"/>
              </a:ext>
            </a:extLst>
          </p:cNvPr>
          <p:cNvCxnSpPr>
            <a:cxnSpLocks/>
          </p:cNvCxnSpPr>
          <p:nvPr/>
        </p:nvCxnSpPr>
        <p:spPr>
          <a:xfrm flipV="1">
            <a:off x="1885507" y="4680312"/>
            <a:ext cx="4664149" cy="12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8D90FB-6792-E096-8928-97E0D61B2ED8}"/>
              </a:ext>
            </a:extLst>
          </p:cNvPr>
          <p:cNvSpPr/>
          <p:nvPr/>
        </p:nvSpPr>
        <p:spPr>
          <a:xfrm>
            <a:off x="2222986" y="2355750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54F7A4-4627-2783-63C9-0B7A88F1C3EC}"/>
              </a:ext>
            </a:extLst>
          </p:cNvPr>
          <p:cNvSpPr/>
          <p:nvPr/>
        </p:nvSpPr>
        <p:spPr>
          <a:xfrm>
            <a:off x="3202076" y="357515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535F4B-197C-DA41-873C-C8B02CAA2D6D}"/>
              </a:ext>
            </a:extLst>
          </p:cNvPr>
          <p:cNvSpPr/>
          <p:nvPr/>
        </p:nvSpPr>
        <p:spPr>
          <a:xfrm>
            <a:off x="2810386" y="379907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3C0D7-E7B6-9EE2-2804-396C9FC40260}"/>
              </a:ext>
            </a:extLst>
          </p:cNvPr>
          <p:cNvSpPr/>
          <p:nvPr/>
        </p:nvSpPr>
        <p:spPr>
          <a:xfrm>
            <a:off x="3238606" y="407373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12FB65-FED2-CBF0-295D-4EFAC3E5F249}"/>
              </a:ext>
            </a:extLst>
          </p:cNvPr>
          <p:cNvSpPr/>
          <p:nvPr/>
        </p:nvSpPr>
        <p:spPr>
          <a:xfrm>
            <a:off x="3585042" y="416724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B1E1CE-72C4-3E4F-DEEA-0AA3AC23C8C8}"/>
              </a:ext>
            </a:extLst>
          </p:cNvPr>
          <p:cNvSpPr/>
          <p:nvPr/>
        </p:nvSpPr>
        <p:spPr>
          <a:xfrm>
            <a:off x="5905395" y="353342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8B61C0-9035-8A0E-4B05-6CD62993FD74}"/>
              </a:ext>
            </a:extLst>
          </p:cNvPr>
          <p:cNvSpPr/>
          <p:nvPr/>
        </p:nvSpPr>
        <p:spPr>
          <a:xfrm>
            <a:off x="4920111" y="320889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ACC97-E0C8-7612-4862-176C26A83D59}"/>
              </a:ext>
            </a:extLst>
          </p:cNvPr>
          <p:cNvSpPr/>
          <p:nvPr/>
        </p:nvSpPr>
        <p:spPr>
          <a:xfrm>
            <a:off x="5456959" y="360683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FB789-5268-6C69-DF51-FE4CA354D663}"/>
              </a:ext>
            </a:extLst>
          </p:cNvPr>
          <p:cNvSpPr/>
          <p:nvPr/>
        </p:nvSpPr>
        <p:spPr>
          <a:xfrm>
            <a:off x="4920111" y="3771365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AA8EEC-5340-2D6E-F9DD-E1983587ADA6}"/>
              </a:ext>
            </a:extLst>
          </p:cNvPr>
          <p:cNvSpPr/>
          <p:nvPr/>
        </p:nvSpPr>
        <p:spPr>
          <a:xfrm>
            <a:off x="5348959" y="4221995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EEFFED-EF44-9817-4A12-2CA4E860D5F1}"/>
              </a:ext>
            </a:extLst>
          </p:cNvPr>
          <p:cNvSpPr/>
          <p:nvPr/>
        </p:nvSpPr>
        <p:spPr>
          <a:xfrm>
            <a:off x="5905395" y="412763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489236-D33C-73BB-DFA6-020BC3DAB2E2}"/>
              </a:ext>
            </a:extLst>
          </p:cNvPr>
          <p:cNvSpPr/>
          <p:nvPr/>
        </p:nvSpPr>
        <p:spPr>
          <a:xfrm>
            <a:off x="2374745" y="2746330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B20CAD-8CBD-527D-D871-DCAB45F8CC61}"/>
              </a:ext>
            </a:extLst>
          </p:cNvPr>
          <p:cNvSpPr/>
          <p:nvPr/>
        </p:nvSpPr>
        <p:spPr>
          <a:xfrm>
            <a:off x="3477042" y="315668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6B64C9-E7FD-344B-F03F-9E37BD07789A}"/>
              </a:ext>
            </a:extLst>
          </p:cNvPr>
          <p:cNvSpPr/>
          <p:nvPr/>
        </p:nvSpPr>
        <p:spPr>
          <a:xfrm>
            <a:off x="2743786" y="4176558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4BE7D3-D3D6-4F08-5231-D40CB9B05826}"/>
              </a:ext>
            </a:extLst>
          </p:cNvPr>
          <p:cNvSpPr/>
          <p:nvPr/>
        </p:nvSpPr>
        <p:spPr>
          <a:xfrm>
            <a:off x="3585042" y="371916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F62446-809F-2F38-8B65-9F480BF22905}"/>
              </a:ext>
            </a:extLst>
          </p:cNvPr>
          <p:cNvSpPr/>
          <p:nvPr/>
        </p:nvSpPr>
        <p:spPr>
          <a:xfrm>
            <a:off x="2641145" y="2411556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4CAA33-EE75-F180-8240-D90009A82559}"/>
              </a:ext>
            </a:extLst>
          </p:cNvPr>
          <p:cNvSpPr/>
          <p:nvPr/>
        </p:nvSpPr>
        <p:spPr>
          <a:xfrm>
            <a:off x="1990647" y="281022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D0A5A8-48E8-27CC-E02D-C40444CD55D3}"/>
              </a:ext>
            </a:extLst>
          </p:cNvPr>
          <p:cNvSpPr/>
          <p:nvPr/>
        </p:nvSpPr>
        <p:spPr>
          <a:xfrm>
            <a:off x="2327792" y="312898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F2AC13-8713-4B5D-DDB7-7390E28097A6}"/>
              </a:ext>
            </a:extLst>
          </p:cNvPr>
          <p:cNvSpPr/>
          <p:nvPr/>
        </p:nvSpPr>
        <p:spPr>
          <a:xfrm>
            <a:off x="2918386" y="2756034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0847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4800" dirty="0">
                <a:solidFill>
                  <a:schemeClr val="bg1"/>
                </a:solidFill>
                <a:latin typeface="Share Tech"/>
              </a:rPr>
              <a:t>Assign Objects To Their Nearest Centroid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0189B-0F70-5FDF-0516-6F2749D8E430}"/>
              </a:ext>
            </a:extLst>
          </p:cNvPr>
          <p:cNvCxnSpPr>
            <a:cxnSpLocks/>
          </p:cNvCxnSpPr>
          <p:nvPr/>
        </p:nvCxnSpPr>
        <p:spPr>
          <a:xfrm flipV="1">
            <a:off x="1885507" y="2041455"/>
            <a:ext cx="0" cy="2651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E0C3B-B76F-7AE6-6C39-6E91056B4094}"/>
              </a:ext>
            </a:extLst>
          </p:cNvPr>
          <p:cNvCxnSpPr>
            <a:cxnSpLocks/>
          </p:cNvCxnSpPr>
          <p:nvPr/>
        </p:nvCxnSpPr>
        <p:spPr>
          <a:xfrm flipV="1">
            <a:off x="1885507" y="4680312"/>
            <a:ext cx="4664149" cy="12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8D90FB-6792-E096-8928-97E0D61B2ED8}"/>
              </a:ext>
            </a:extLst>
          </p:cNvPr>
          <p:cNvSpPr/>
          <p:nvPr/>
        </p:nvSpPr>
        <p:spPr>
          <a:xfrm>
            <a:off x="2222986" y="2355750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54F7A4-4627-2783-63C9-0B7A88F1C3EC}"/>
              </a:ext>
            </a:extLst>
          </p:cNvPr>
          <p:cNvSpPr/>
          <p:nvPr/>
        </p:nvSpPr>
        <p:spPr>
          <a:xfrm>
            <a:off x="3202076" y="3575152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535F4B-197C-DA41-873C-C8B02CAA2D6D}"/>
              </a:ext>
            </a:extLst>
          </p:cNvPr>
          <p:cNvSpPr/>
          <p:nvPr/>
        </p:nvSpPr>
        <p:spPr>
          <a:xfrm>
            <a:off x="2810386" y="379907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3C0D7-E7B6-9EE2-2804-396C9FC40260}"/>
              </a:ext>
            </a:extLst>
          </p:cNvPr>
          <p:cNvSpPr/>
          <p:nvPr/>
        </p:nvSpPr>
        <p:spPr>
          <a:xfrm>
            <a:off x="3238606" y="4073732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12FB65-FED2-CBF0-295D-4EFAC3E5F249}"/>
              </a:ext>
            </a:extLst>
          </p:cNvPr>
          <p:cNvSpPr/>
          <p:nvPr/>
        </p:nvSpPr>
        <p:spPr>
          <a:xfrm>
            <a:off x="3585042" y="4167248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B1E1CE-72C4-3E4F-DEEA-0AA3AC23C8C8}"/>
              </a:ext>
            </a:extLst>
          </p:cNvPr>
          <p:cNvSpPr/>
          <p:nvPr/>
        </p:nvSpPr>
        <p:spPr>
          <a:xfrm>
            <a:off x="5905395" y="353342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8B61C0-9035-8A0E-4B05-6CD62993FD74}"/>
              </a:ext>
            </a:extLst>
          </p:cNvPr>
          <p:cNvSpPr/>
          <p:nvPr/>
        </p:nvSpPr>
        <p:spPr>
          <a:xfrm>
            <a:off x="4920111" y="3208892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ACC97-E0C8-7612-4862-176C26A83D59}"/>
              </a:ext>
            </a:extLst>
          </p:cNvPr>
          <p:cNvSpPr/>
          <p:nvPr/>
        </p:nvSpPr>
        <p:spPr>
          <a:xfrm>
            <a:off x="5456959" y="360683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FB789-5268-6C69-DF51-FE4CA354D663}"/>
              </a:ext>
            </a:extLst>
          </p:cNvPr>
          <p:cNvSpPr/>
          <p:nvPr/>
        </p:nvSpPr>
        <p:spPr>
          <a:xfrm>
            <a:off x="4920111" y="3771365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AA8EEC-5340-2D6E-F9DD-E1983587ADA6}"/>
              </a:ext>
            </a:extLst>
          </p:cNvPr>
          <p:cNvSpPr/>
          <p:nvPr/>
        </p:nvSpPr>
        <p:spPr>
          <a:xfrm>
            <a:off x="5348959" y="4221995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EEFFED-EF44-9817-4A12-2CA4E860D5F1}"/>
              </a:ext>
            </a:extLst>
          </p:cNvPr>
          <p:cNvSpPr/>
          <p:nvPr/>
        </p:nvSpPr>
        <p:spPr>
          <a:xfrm>
            <a:off x="5905395" y="412763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489236-D33C-73BB-DFA6-020BC3DAB2E2}"/>
              </a:ext>
            </a:extLst>
          </p:cNvPr>
          <p:cNvSpPr/>
          <p:nvPr/>
        </p:nvSpPr>
        <p:spPr>
          <a:xfrm>
            <a:off x="2374745" y="2746330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B20CAD-8CBD-527D-D871-DCAB45F8CC61}"/>
              </a:ext>
            </a:extLst>
          </p:cNvPr>
          <p:cNvSpPr/>
          <p:nvPr/>
        </p:nvSpPr>
        <p:spPr>
          <a:xfrm>
            <a:off x="3477042" y="3156688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6B64C9-E7FD-344B-F03F-9E37BD07789A}"/>
              </a:ext>
            </a:extLst>
          </p:cNvPr>
          <p:cNvSpPr/>
          <p:nvPr/>
        </p:nvSpPr>
        <p:spPr>
          <a:xfrm>
            <a:off x="2743786" y="417655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4BE7D3-D3D6-4F08-5231-D40CB9B05826}"/>
              </a:ext>
            </a:extLst>
          </p:cNvPr>
          <p:cNvSpPr/>
          <p:nvPr/>
        </p:nvSpPr>
        <p:spPr>
          <a:xfrm>
            <a:off x="3585042" y="371916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F62446-809F-2F38-8B65-9F480BF22905}"/>
              </a:ext>
            </a:extLst>
          </p:cNvPr>
          <p:cNvSpPr/>
          <p:nvPr/>
        </p:nvSpPr>
        <p:spPr>
          <a:xfrm>
            <a:off x="2641145" y="2411556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4CAA33-EE75-F180-8240-D90009A82559}"/>
              </a:ext>
            </a:extLst>
          </p:cNvPr>
          <p:cNvSpPr/>
          <p:nvPr/>
        </p:nvSpPr>
        <p:spPr>
          <a:xfrm>
            <a:off x="1990647" y="281022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D0A5A8-48E8-27CC-E02D-C40444CD55D3}"/>
              </a:ext>
            </a:extLst>
          </p:cNvPr>
          <p:cNvSpPr/>
          <p:nvPr/>
        </p:nvSpPr>
        <p:spPr>
          <a:xfrm>
            <a:off x="2327792" y="312898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F2AC13-8713-4B5D-DDB7-7390E28097A6}"/>
              </a:ext>
            </a:extLst>
          </p:cNvPr>
          <p:cNvSpPr/>
          <p:nvPr/>
        </p:nvSpPr>
        <p:spPr>
          <a:xfrm>
            <a:off x="2918386" y="275603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B6A2EA53-E86E-FA20-9E72-ED839A1E0A11}"/>
              </a:ext>
            </a:extLst>
          </p:cNvPr>
          <p:cNvSpPr/>
          <p:nvPr/>
        </p:nvSpPr>
        <p:spPr>
          <a:xfrm>
            <a:off x="4481735" y="3619078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D756F66-CEF2-E12A-D62E-CAD1095B45EA}"/>
              </a:ext>
            </a:extLst>
          </p:cNvPr>
          <p:cNvSpPr/>
          <p:nvPr/>
        </p:nvSpPr>
        <p:spPr>
          <a:xfrm>
            <a:off x="2903234" y="3908216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61ABCE33-6948-51E0-697E-9C924AA3A3C0}"/>
              </a:ext>
            </a:extLst>
          </p:cNvPr>
          <p:cNvSpPr/>
          <p:nvPr/>
        </p:nvSpPr>
        <p:spPr>
          <a:xfrm>
            <a:off x="2346512" y="2636144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B8CC91-6EE6-B46B-D503-05CFFD530A06}"/>
              </a:ext>
            </a:extLst>
          </p:cNvPr>
          <p:cNvSpPr txBox="1"/>
          <p:nvPr/>
        </p:nvSpPr>
        <p:spPr>
          <a:xfrm>
            <a:off x="4607859" y="374724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4103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4800" dirty="0">
                <a:solidFill>
                  <a:schemeClr val="bg1"/>
                </a:solidFill>
                <a:latin typeface="Share Tech"/>
              </a:rPr>
              <a:t>Repleat The K-Means Iterations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0189B-0F70-5FDF-0516-6F2749D8E430}"/>
              </a:ext>
            </a:extLst>
          </p:cNvPr>
          <p:cNvCxnSpPr>
            <a:cxnSpLocks/>
          </p:cNvCxnSpPr>
          <p:nvPr/>
        </p:nvCxnSpPr>
        <p:spPr>
          <a:xfrm flipV="1">
            <a:off x="1885507" y="2041455"/>
            <a:ext cx="0" cy="2651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E0C3B-B76F-7AE6-6C39-6E91056B4094}"/>
              </a:ext>
            </a:extLst>
          </p:cNvPr>
          <p:cNvCxnSpPr>
            <a:cxnSpLocks/>
          </p:cNvCxnSpPr>
          <p:nvPr/>
        </p:nvCxnSpPr>
        <p:spPr>
          <a:xfrm flipV="1">
            <a:off x="1885507" y="4680312"/>
            <a:ext cx="4664149" cy="12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8D90FB-6792-E096-8928-97E0D61B2ED8}"/>
              </a:ext>
            </a:extLst>
          </p:cNvPr>
          <p:cNvSpPr/>
          <p:nvPr/>
        </p:nvSpPr>
        <p:spPr>
          <a:xfrm>
            <a:off x="2222986" y="2355750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54F7A4-4627-2783-63C9-0B7A88F1C3EC}"/>
              </a:ext>
            </a:extLst>
          </p:cNvPr>
          <p:cNvSpPr/>
          <p:nvPr/>
        </p:nvSpPr>
        <p:spPr>
          <a:xfrm>
            <a:off x="3202076" y="3575152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535F4B-197C-DA41-873C-C8B02CAA2D6D}"/>
              </a:ext>
            </a:extLst>
          </p:cNvPr>
          <p:cNvSpPr/>
          <p:nvPr/>
        </p:nvSpPr>
        <p:spPr>
          <a:xfrm>
            <a:off x="2810386" y="379907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3C0D7-E7B6-9EE2-2804-396C9FC40260}"/>
              </a:ext>
            </a:extLst>
          </p:cNvPr>
          <p:cNvSpPr/>
          <p:nvPr/>
        </p:nvSpPr>
        <p:spPr>
          <a:xfrm>
            <a:off x="3238606" y="4073732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12FB65-FED2-CBF0-295D-4EFAC3E5F249}"/>
              </a:ext>
            </a:extLst>
          </p:cNvPr>
          <p:cNvSpPr/>
          <p:nvPr/>
        </p:nvSpPr>
        <p:spPr>
          <a:xfrm>
            <a:off x="3585042" y="416724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B1E1CE-72C4-3E4F-DEEA-0AA3AC23C8C8}"/>
              </a:ext>
            </a:extLst>
          </p:cNvPr>
          <p:cNvSpPr/>
          <p:nvPr/>
        </p:nvSpPr>
        <p:spPr>
          <a:xfrm>
            <a:off x="5905395" y="353342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8B61C0-9035-8A0E-4B05-6CD62993FD74}"/>
              </a:ext>
            </a:extLst>
          </p:cNvPr>
          <p:cNvSpPr/>
          <p:nvPr/>
        </p:nvSpPr>
        <p:spPr>
          <a:xfrm>
            <a:off x="4920111" y="3208892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ACC97-E0C8-7612-4862-176C26A83D59}"/>
              </a:ext>
            </a:extLst>
          </p:cNvPr>
          <p:cNvSpPr/>
          <p:nvPr/>
        </p:nvSpPr>
        <p:spPr>
          <a:xfrm>
            <a:off x="5456959" y="360683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FB789-5268-6C69-DF51-FE4CA354D663}"/>
              </a:ext>
            </a:extLst>
          </p:cNvPr>
          <p:cNvSpPr/>
          <p:nvPr/>
        </p:nvSpPr>
        <p:spPr>
          <a:xfrm>
            <a:off x="4920111" y="3771365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AA8EEC-5340-2D6E-F9DD-E1983587ADA6}"/>
              </a:ext>
            </a:extLst>
          </p:cNvPr>
          <p:cNvSpPr/>
          <p:nvPr/>
        </p:nvSpPr>
        <p:spPr>
          <a:xfrm>
            <a:off x="5348959" y="4221995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EEFFED-EF44-9817-4A12-2CA4E860D5F1}"/>
              </a:ext>
            </a:extLst>
          </p:cNvPr>
          <p:cNvSpPr/>
          <p:nvPr/>
        </p:nvSpPr>
        <p:spPr>
          <a:xfrm>
            <a:off x="5905395" y="412763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489236-D33C-73BB-DFA6-020BC3DAB2E2}"/>
              </a:ext>
            </a:extLst>
          </p:cNvPr>
          <p:cNvSpPr/>
          <p:nvPr/>
        </p:nvSpPr>
        <p:spPr>
          <a:xfrm>
            <a:off x="2374745" y="2746330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B20CAD-8CBD-527D-D871-DCAB45F8CC61}"/>
              </a:ext>
            </a:extLst>
          </p:cNvPr>
          <p:cNvSpPr/>
          <p:nvPr/>
        </p:nvSpPr>
        <p:spPr>
          <a:xfrm>
            <a:off x="3477042" y="315668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6B64C9-E7FD-344B-F03F-9E37BD07789A}"/>
              </a:ext>
            </a:extLst>
          </p:cNvPr>
          <p:cNvSpPr/>
          <p:nvPr/>
        </p:nvSpPr>
        <p:spPr>
          <a:xfrm>
            <a:off x="2743786" y="417655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4BE7D3-D3D6-4F08-5231-D40CB9B05826}"/>
              </a:ext>
            </a:extLst>
          </p:cNvPr>
          <p:cNvSpPr/>
          <p:nvPr/>
        </p:nvSpPr>
        <p:spPr>
          <a:xfrm>
            <a:off x="3585042" y="3719161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F62446-809F-2F38-8B65-9F480BF22905}"/>
              </a:ext>
            </a:extLst>
          </p:cNvPr>
          <p:cNvSpPr/>
          <p:nvPr/>
        </p:nvSpPr>
        <p:spPr>
          <a:xfrm>
            <a:off x="2641145" y="2411556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4CAA33-EE75-F180-8240-D90009A82559}"/>
              </a:ext>
            </a:extLst>
          </p:cNvPr>
          <p:cNvSpPr/>
          <p:nvPr/>
        </p:nvSpPr>
        <p:spPr>
          <a:xfrm>
            <a:off x="1990647" y="281022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D0A5A8-48E8-27CC-E02D-C40444CD55D3}"/>
              </a:ext>
            </a:extLst>
          </p:cNvPr>
          <p:cNvSpPr/>
          <p:nvPr/>
        </p:nvSpPr>
        <p:spPr>
          <a:xfrm>
            <a:off x="2327792" y="312898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F2AC13-8713-4B5D-DDB7-7390E28097A6}"/>
              </a:ext>
            </a:extLst>
          </p:cNvPr>
          <p:cNvSpPr/>
          <p:nvPr/>
        </p:nvSpPr>
        <p:spPr>
          <a:xfrm>
            <a:off x="2918386" y="275603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B6A2EA53-E86E-FA20-9E72-ED839A1E0A11}"/>
              </a:ext>
            </a:extLst>
          </p:cNvPr>
          <p:cNvSpPr/>
          <p:nvPr/>
        </p:nvSpPr>
        <p:spPr>
          <a:xfrm>
            <a:off x="4481735" y="3619078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D756F66-CEF2-E12A-D62E-CAD1095B45EA}"/>
              </a:ext>
            </a:extLst>
          </p:cNvPr>
          <p:cNvSpPr/>
          <p:nvPr/>
        </p:nvSpPr>
        <p:spPr>
          <a:xfrm>
            <a:off x="2903234" y="3908216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61ABCE33-6948-51E0-697E-9C924AA3A3C0}"/>
              </a:ext>
            </a:extLst>
          </p:cNvPr>
          <p:cNvSpPr/>
          <p:nvPr/>
        </p:nvSpPr>
        <p:spPr>
          <a:xfrm>
            <a:off x="2346512" y="2636144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320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4800" dirty="0">
                <a:solidFill>
                  <a:schemeClr val="bg1"/>
                </a:solidFill>
                <a:latin typeface="Share Tech"/>
              </a:rPr>
              <a:t>Stop When All Objects Do Not “Jump” Between Clusters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0189B-0F70-5FDF-0516-6F2749D8E430}"/>
              </a:ext>
            </a:extLst>
          </p:cNvPr>
          <p:cNvCxnSpPr>
            <a:cxnSpLocks/>
          </p:cNvCxnSpPr>
          <p:nvPr/>
        </p:nvCxnSpPr>
        <p:spPr>
          <a:xfrm flipV="1">
            <a:off x="1885507" y="2041455"/>
            <a:ext cx="0" cy="26510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3E0C3B-B76F-7AE6-6C39-6E91056B4094}"/>
              </a:ext>
            </a:extLst>
          </p:cNvPr>
          <p:cNvCxnSpPr>
            <a:cxnSpLocks/>
          </p:cNvCxnSpPr>
          <p:nvPr/>
        </p:nvCxnSpPr>
        <p:spPr>
          <a:xfrm flipV="1">
            <a:off x="1885507" y="4680312"/>
            <a:ext cx="4664149" cy="121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8D90FB-6792-E096-8928-97E0D61B2ED8}"/>
              </a:ext>
            </a:extLst>
          </p:cNvPr>
          <p:cNvSpPr/>
          <p:nvPr/>
        </p:nvSpPr>
        <p:spPr>
          <a:xfrm>
            <a:off x="2222986" y="2355750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54F7A4-4627-2783-63C9-0B7A88F1C3EC}"/>
              </a:ext>
            </a:extLst>
          </p:cNvPr>
          <p:cNvSpPr/>
          <p:nvPr/>
        </p:nvSpPr>
        <p:spPr>
          <a:xfrm>
            <a:off x="3202076" y="3575152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12FB65-FED2-CBF0-295D-4EFAC3E5F249}"/>
              </a:ext>
            </a:extLst>
          </p:cNvPr>
          <p:cNvSpPr/>
          <p:nvPr/>
        </p:nvSpPr>
        <p:spPr>
          <a:xfrm>
            <a:off x="3585042" y="416724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B1E1CE-72C4-3E4F-DEEA-0AA3AC23C8C8}"/>
              </a:ext>
            </a:extLst>
          </p:cNvPr>
          <p:cNvSpPr/>
          <p:nvPr/>
        </p:nvSpPr>
        <p:spPr>
          <a:xfrm>
            <a:off x="5905395" y="353342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8B61C0-9035-8A0E-4B05-6CD62993FD74}"/>
              </a:ext>
            </a:extLst>
          </p:cNvPr>
          <p:cNvSpPr/>
          <p:nvPr/>
        </p:nvSpPr>
        <p:spPr>
          <a:xfrm>
            <a:off x="4920111" y="3208892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CACC97-E0C8-7612-4862-176C26A83D59}"/>
              </a:ext>
            </a:extLst>
          </p:cNvPr>
          <p:cNvSpPr/>
          <p:nvPr/>
        </p:nvSpPr>
        <p:spPr>
          <a:xfrm>
            <a:off x="5456959" y="360683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FB789-5268-6C69-DF51-FE4CA354D663}"/>
              </a:ext>
            </a:extLst>
          </p:cNvPr>
          <p:cNvSpPr/>
          <p:nvPr/>
        </p:nvSpPr>
        <p:spPr>
          <a:xfrm>
            <a:off x="4920111" y="3771365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AA8EEC-5340-2D6E-F9DD-E1983587ADA6}"/>
              </a:ext>
            </a:extLst>
          </p:cNvPr>
          <p:cNvSpPr/>
          <p:nvPr/>
        </p:nvSpPr>
        <p:spPr>
          <a:xfrm>
            <a:off x="5348959" y="4221995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EEFFED-EF44-9817-4A12-2CA4E860D5F1}"/>
              </a:ext>
            </a:extLst>
          </p:cNvPr>
          <p:cNvSpPr/>
          <p:nvPr/>
        </p:nvSpPr>
        <p:spPr>
          <a:xfrm>
            <a:off x="5905395" y="4127631"/>
            <a:ext cx="216000" cy="21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489236-D33C-73BB-DFA6-020BC3DAB2E2}"/>
              </a:ext>
            </a:extLst>
          </p:cNvPr>
          <p:cNvSpPr/>
          <p:nvPr/>
        </p:nvSpPr>
        <p:spPr>
          <a:xfrm>
            <a:off x="2374745" y="2746330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B20CAD-8CBD-527D-D871-DCAB45F8CC61}"/>
              </a:ext>
            </a:extLst>
          </p:cNvPr>
          <p:cNvSpPr/>
          <p:nvPr/>
        </p:nvSpPr>
        <p:spPr>
          <a:xfrm>
            <a:off x="3477042" y="315668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4BE7D3-D3D6-4F08-5231-D40CB9B05826}"/>
              </a:ext>
            </a:extLst>
          </p:cNvPr>
          <p:cNvSpPr/>
          <p:nvPr/>
        </p:nvSpPr>
        <p:spPr>
          <a:xfrm>
            <a:off x="3585042" y="3719161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F62446-809F-2F38-8B65-9F480BF22905}"/>
              </a:ext>
            </a:extLst>
          </p:cNvPr>
          <p:cNvSpPr/>
          <p:nvPr/>
        </p:nvSpPr>
        <p:spPr>
          <a:xfrm>
            <a:off x="2641145" y="2411556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4CAA33-EE75-F180-8240-D90009A82559}"/>
              </a:ext>
            </a:extLst>
          </p:cNvPr>
          <p:cNvSpPr/>
          <p:nvPr/>
        </p:nvSpPr>
        <p:spPr>
          <a:xfrm>
            <a:off x="1990647" y="281022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4D0A5A8-48E8-27CC-E02D-C40444CD55D3}"/>
              </a:ext>
            </a:extLst>
          </p:cNvPr>
          <p:cNvSpPr/>
          <p:nvPr/>
        </p:nvSpPr>
        <p:spPr>
          <a:xfrm>
            <a:off x="2327792" y="312898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F2AC13-8713-4B5D-DDB7-7390E28097A6}"/>
              </a:ext>
            </a:extLst>
          </p:cNvPr>
          <p:cNvSpPr/>
          <p:nvPr/>
        </p:nvSpPr>
        <p:spPr>
          <a:xfrm>
            <a:off x="2918386" y="2756034"/>
            <a:ext cx="216000" cy="216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B6A2EA53-E86E-FA20-9E72-ED839A1E0A11}"/>
              </a:ext>
            </a:extLst>
          </p:cNvPr>
          <p:cNvSpPr/>
          <p:nvPr/>
        </p:nvSpPr>
        <p:spPr>
          <a:xfrm>
            <a:off x="4481735" y="3619078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FD756F66-CEF2-E12A-D62E-CAD1095B45EA}"/>
              </a:ext>
            </a:extLst>
          </p:cNvPr>
          <p:cNvSpPr/>
          <p:nvPr/>
        </p:nvSpPr>
        <p:spPr>
          <a:xfrm>
            <a:off x="2903234" y="3908216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61ABCE33-6948-51E0-697E-9C924AA3A3C0}"/>
              </a:ext>
            </a:extLst>
          </p:cNvPr>
          <p:cNvSpPr/>
          <p:nvPr/>
        </p:nvSpPr>
        <p:spPr>
          <a:xfrm>
            <a:off x="2346512" y="2636144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BCDD2-9D6D-2819-AB57-D6EE0541E06D}"/>
              </a:ext>
            </a:extLst>
          </p:cNvPr>
          <p:cNvSpPr txBox="1"/>
          <p:nvPr/>
        </p:nvSpPr>
        <p:spPr>
          <a:xfrm>
            <a:off x="4679576" y="37831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E64314-7A3A-DC49-B702-3344C442A4BD}"/>
              </a:ext>
            </a:extLst>
          </p:cNvPr>
          <p:cNvSpPr/>
          <p:nvPr/>
        </p:nvSpPr>
        <p:spPr>
          <a:xfrm>
            <a:off x="2949167" y="3935161"/>
            <a:ext cx="289440" cy="3323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535F4B-197C-DA41-873C-C8B02CAA2D6D}"/>
              </a:ext>
            </a:extLst>
          </p:cNvPr>
          <p:cNvSpPr/>
          <p:nvPr/>
        </p:nvSpPr>
        <p:spPr>
          <a:xfrm>
            <a:off x="2810386" y="379907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6B64C9-E7FD-344B-F03F-9E37BD07789A}"/>
              </a:ext>
            </a:extLst>
          </p:cNvPr>
          <p:cNvSpPr/>
          <p:nvPr/>
        </p:nvSpPr>
        <p:spPr>
          <a:xfrm>
            <a:off x="2743786" y="4176558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3C0D7-E7B6-9EE2-2804-396C9FC40260}"/>
              </a:ext>
            </a:extLst>
          </p:cNvPr>
          <p:cNvSpPr/>
          <p:nvPr/>
        </p:nvSpPr>
        <p:spPr>
          <a:xfrm>
            <a:off x="3238606" y="4073732"/>
            <a:ext cx="216000" cy="21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B41787-06AC-A9A0-0F84-E9648307B144}"/>
              </a:ext>
            </a:extLst>
          </p:cNvPr>
          <p:cNvSpPr/>
          <p:nvPr/>
        </p:nvSpPr>
        <p:spPr>
          <a:xfrm>
            <a:off x="4470247" y="3554149"/>
            <a:ext cx="289440" cy="33230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Multiply 28">
            <a:extLst>
              <a:ext uri="{FF2B5EF4-FFF2-40B4-BE49-F238E27FC236}">
                <a16:creationId xmlns:a16="http://schemas.microsoft.com/office/drawing/2014/main" id="{2A70777D-E965-2E4A-07FD-6556E3E0A7BC}"/>
              </a:ext>
            </a:extLst>
          </p:cNvPr>
          <p:cNvSpPr/>
          <p:nvPr/>
        </p:nvSpPr>
        <p:spPr>
          <a:xfrm>
            <a:off x="5402874" y="3771580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Multiply 29">
            <a:extLst>
              <a:ext uri="{FF2B5EF4-FFF2-40B4-BE49-F238E27FC236}">
                <a16:creationId xmlns:a16="http://schemas.microsoft.com/office/drawing/2014/main" id="{D4EC78FB-29C2-3C1D-1883-2BE1369C337C}"/>
              </a:ext>
            </a:extLst>
          </p:cNvPr>
          <p:cNvSpPr/>
          <p:nvPr/>
        </p:nvSpPr>
        <p:spPr>
          <a:xfrm>
            <a:off x="3143770" y="3744686"/>
            <a:ext cx="360000" cy="360000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947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A8789EB8-6CCB-65B7-0982-44075A2B698F}"/>
              </a:ext>
            </a:extLst>
          </p:cNvPr>
          <p:cNvSpPr/>
          <p:nvPr/>
        </p:nvSpPr>
        <p:spPr>
          <a:xfrm>
            <a:off x="617743" y="348461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1D7A2B-C45A-01BE-293C-2A562456369C}"/>
              </a:ext>
            </a:extLst>
          </p:cNvPr>
          <p:cNvSpPr/>
          <p:nvPr/>
        </p:nvSpPr>
        <p:spPr>
          <a:xfrm>
            <a:off x="977743" y="2211750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A1C4CB-3E90-8710-C4D7-D980664F9D00}"/>
              </a:ext>
            </a:extLst>
          </p:cNvPr>
          <p:cNvSpPr/>
          <p:nvPr/>
        </p:nvSpPr>
        <p:spPr>
          <a:xfrm>
            <a:off x="3439586" y="3923319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21823A-701A-ED03-69BB-9055DFABCCC3}"/>
              </a:ext>
            </a:extLst>
          </p:cNvPr>
          <p:cNvSpPr/>
          <p:nvPr/>
        </p:nvSpPr>
        <p:spPr>
          <a:xfrm>
            <a:off x="7284752" y="3372334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F5E9AA-A4AC-32D3-9012-A749B4894B3D}"/>
              </a:ext>
            </a:extLst>
          </p:cNvPr>
          <p:cNvSpPr/>
          <p:nvPr/>
        </p:nvSpPr>
        <p:spPr>
          <a:xfrm>
            <a:off x="6757214" y="969105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1E4986-C046-2D9F-BC52-6D7AC8B4E5F2}"/>
              </a:ext>
            </a:extLst>
          </p:cNvPr>
          <p:cNvSpPr/>
          <p:nvPr/>
        </p:nvSpPr>
        <p:spPr>
          <a:xfrm>
            <a:off x="3908509" y="1511285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Multiply 44">
            <a:extLst>
              <a:ext uri="{FF2B5EF4-FFF2-40B4-BE49-F238E27FC236}">
                <a16:creationId xmlns:a16="http://schemas.microsoft.com/office/drawing/2014/main" id="{57549987-7B1A-D259-C582-EB59159E0055}"/>
              </a:ext>
            </a:extLst>
          </p:cNvPr>
          <p:cNvSpPr/>
          <p:nvPr/>
        </p:nvSpPr>
        <p:spPr>
          <a:xfrm>
            <a:off x="4159586" y="2532179"/>
            <a:ext cx="1090246" cy="1090246"/>
          </a:xfrm>
          <a:prstGeom prst="mathMultiply">
            <a:avLst>
              <a:gd name="adj1" fmla="val 3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4C0C56-42C1-C23A-524C-5A521131FA61}"/>
              </a:ext>
            </a:extLst>
          </p:cNvPr>
          <p:cNvCxnSpPr>
            <a:cxnSpLocks/>
          </p:cNvCxnSpPr>
          <p:nvPr/>
        </p:nvCxnSpPr>
        <p:spPr>
          <a:xfrm>
            <a:off x="4704709" y="3077302"/>
            <a:ext cx="2496274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208C20-1788-E259-AE2E-3989E2AD6831}"/>
              </a:ext>
            </a:extLst>
          </p:cNvPr>
          <p:cNvCxnSpPr>
            <a:cxnSpLocks/>
          </p:cNvCxnSpPr>
          <p:nvPr/>
        </p:nvCxnSpPr>
        <p:spPr>
          <a:xfrm>
            <a:off x="7090352" y="1329105"/>
            <a:ext cx="62748" cy="174819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24EF86-6801-FC3C-19D5-B3CD08FB0183}"/>
              </a:ext>
            </a:extLst>
          </p:cNvPr>
          <p:cNvCxnSpPr>
            <a:cxnSpLocks/>
          </p:cNvCxnSpPr>
          <p:nvPr/>
        </p:nvCxnSpPr>
        <p:spPr>
          <a:xfrm flipH="1">
            <a:off x="4704709" y="1329105"/>
            <a:ext cx="2385643" cy="174819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F0EF7D-77B0-7223-384A-7A43960E1695}"/>
              </a:ext>
            </a:extLst>
          </p:cNvPr>
          <p:cNvCxnSpPr/>
          <p:nvPr/>
        </p:nvCxnSpPr>
        <p:spPr>
          <a:xfrm flipV="1">
            <a:off x="6951518" y="2883477"/>
            <a:ext cx="0" cy="193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D6CFF9-1AAB-7C1C-56AC-E99D303A9521}"/>
              </a:ext>
            </a:extLst>
          </p:cNvPr>
          <p:cNvCxnSpPr>
            <a:cxnSpLocks/>
          </p:cNvCxnSpPr>
          <p:nvPr/>
        </p:nvCxnSpPr>
        <p:spPr>
          <a:xfrm flipH="1">
            <a:off x="6951518" y="2883477"/>
            <a:ext cx="21503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9C8002-E936-357E-426B-A3D8EEF131B5}"/>
              </a:ext>
            </a:extLst>
          </p:cNvPr>
          <p:cNvCxnSpPr>
            <a:cxnSpLocks/>
          </p:cNvCxnSpPr>
          <p:nvPr/>
        </p:nvCxnSpPr>
        <p:spPr>
          <a:xfrm flipH="1">
            <a:off x="6936653" y="2883477"/>
            <a:ext cx="1805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A8DAB2-D9CF-FD7C-5619-80917C445FF3}"/>
                  </a:ext>
                </a:extLst>
              </p:cNvPr>
              <p:cNvSpPr txBox="1"/>
              <p:nvPr/>
            </p:nvSpPr>
            <p:spPr>
              <a:xfrm>
                <a:off x="5634673" y="3156197"/>
                <a:ext cx="948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L" sz="3200" dirty="0">
                    <a:solidFill>
                      <a:schemeClr val="bg1"/>
                    </a:solidFill>
                    <a:latin typeface="Share Tech"/>
                  </a:rPr>
                  <a:t>x</a:t>
                </a:r>
                <a14:m>
                  <m:oMath xmlns:m="http://schemas.openxmlformats.org/officeDocument/2006/math">
                    <m:r>
                      <a:rPr lang="en-IL" sz="320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L" sz="3200" baseline="-25000" dirty="0">
                  <a:solidFill>
                    <a:schemeClr val="bg1"/>
                  </a:solidFill>
                  <a:latin typeface="Share Tech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A8DAB2-D9CF-FD7C-5619-80917C44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73" y="3156197"/>
                <a:ext cx="948267" cy="584775"/>
              </a:xfrm>
              <a:prstGeom prst="rect">
                <a:avLst/>
              </a:prstGeom>
              <a:blipFill>
                <a:blip r:embed="rId2"/>
                <a:stretch>
                  <a:fillRect t="-12766" b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EA5DBA2-182B-E438-ECFC-D8223EDEC332}"/>
              </a:ext>
            </a:extLst>
          </p:cNvPr>
          <p:cNvSpPr txBox="1"/>
          <p:nvPr/>
        </p:nvSpPr>
        <p:spPr>
          <a:xfrm>
            <a:off x="7161144" y="1971755"/>
            <a:ext cx="94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3200" dirty="0">
                <a:solidFill>
                  <a:schemeClr val="bg1"/>
                </a:solidFill>
                <a:latin typeface="Share Tech"/>
              </a:rPr>
              <a:t>x</a:t>
            </a:r>
            <a:r>
              <a:rPr lang="en-IL" sz="3200" baseline="-25000" dirty="0">
                <a:solidFill>
                  <a:schemeClr val="bg1"/>
                </a:solidFill>
                <a:latin typeface="Share Tech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B05BCA-4BDA-AC4B-B73B-9E4472E19594}"/>
                  </a:ext>
                </a:extLst>
              </p:cNvPr>
              <p:cNvSpPr txBox="1"/>
              <p:nvPr/>
            </p:nvSpPr>
            <p:spPr>
              <a:xfrm>
                <a:off x="4657073" y="1466382"/>
                <a:ext cx="1750607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L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L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IL" sz="2400" i="1" baseline="-25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2 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B05BCA-4BDA-AC4B-B73B-9E4472E19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073" y="1466382"/>
                <a:ext cx="1750607" cy="549766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569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A8789EB8-6CCB-65B7-0982-44075A2B698F}"/>
              </a:ext>
            </a:extLst>
          </p:cNvPr>
          <p:cNvSpPr/>
          <p:nvPr/>
        </p:nvSpPr>
        <p:spPr>
          <a:xfrm>
            <a:off x="617743" y="348461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1D7A2B-C45A-01BE-293C-2A562456369C}"/>
              </a:ext>
            </a:extLst>
          </p:cNvPr>
          <p:cNvSpPr/>
          <p:nvPr/>
        </p:nvSpPr>
        <p:spPr>
          <a:xfrm>
            <a:off x="977743" y="2211750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A1C4CB-3E90-8710-C4D7-D980664F9D00}"/>
              </a:ext>
            </a:extLst>
          </p:cNvPr>
          <p:cNvSpPr/>
          <p:nvPr/>
        </p:nvSpPr>
        <p:spPr>
          <a:xfrm>
            <a:off x="3439586" y="3923319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321823A-701A-ED03-69BB-9055DFABCCC3}"/>
              </a:ext>
            </a:extLst>
          </p:cNvPr>
          <p:cNvSpPr/>
          <p:nvPr/>
        </p:nvSpPr>
        <p:spPr>
          <a:xfrm>
            <a:off x="7284752" y="3372334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F5E9AA-A4AC-32D3-9012-A749B4894B3D}"/>
              </a:ext>
            </a:extLst>
          </p:cNvPr>
          <p:cNvSpPr/>
          <p:nvPr/>
        </p:nvSpPr>
        <p:spPr>
          <a:xfrm>
            <a:off x="6757214" y="969105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1E4986-C046-2D9F-BC52-6D7AC8B4E5F2}"/>
              </a:ext>
            </a:extLst>
          </p:cNvPr>
          <p:cNvSpPr/>
          <p:nvPr/>
        </p:nvSpPr>
        <p:spPr>
          <a:xfrm>
            <a:off x="3908509" y="1511285"/>
            <a:ext cx="720000" cy="72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Multiply 44">
            <a:extLst>
              <a:ext uri="{FF2B5EF4-FFF2-40B4-BE49-F238E27FC236}">
                <a16:creationId xmlns:a16="http://schemas.microsoft.com/office/drawing/2014/main" id="{57549987-7B1A-D259-C582-EB59159E0055}"/>
              </a:ext>
            </a:extLst>
          </p:cNvPr>
          <p:cNvSpPr/>
          <p:nvPr/>
        </p:nvSpPr>
        <p:spPr>
          <a:xfrm>
            <a:off x="4159586" y="2532179"/>
            <a:ext cx="1090246" cy="1090246"/>
          </a:xfrm>
          <a:prstGeom prst="mathMultiply">
            <a:avLst>
              <a:gd name="adj1" fmla="val 3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4C0C56-42C1-C23A-524C-5A521131FA61}"/>
              </a:ext>
            </a:extLst>
          </p:cNvPr>
          <p:cNvCxnSpPr>
            <a:cxnSpLocks/>
          </p:cNvCxnSpPr>
          <p:nvPr/>
        </p:nvCxnSpPr>
        <p:spPr>
          <a:xfrm>
            <a:off x="4704709" y="3077302"/>
            <a:ext cx="2496274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208C20-1788-E259-AE2E-3989E2AD6831}"/>
              </a:ext>
            </a:extLst>
          </p:cNvPr>
          <p:cNvCxnSpPr>
            <a:cxnSpLocks/>
          </p:cNvCxnSpPr>
          <p:nvPr/>
        </p:nvCxnSpPr>
        <p:spPr>
          <a:xfrm>
            <a:off x="7090352" y="1329105"/>
            <a:ext cx="62748" cy="174819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24EF86-6801-FC3C-19D5-B3CD08FB0183}"/>
              </a:ext>
            </a:extLst>
          </p:cNvPr>
          <p:cNvCxnSpPr>
            <a:cxnSpLocks/>
          </p:cNvCxnSpPr>
          <p:nvPr/>
        </p:nvCxnSpPr>
        <p:spPr>
          <a:xfrm flipH="1">
            <a:off x="4704709" y="1329105"/>
            <a:ext cx="2385643" cy="174819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F0EF7D-77B0-7223-384A-7A43960E1695}"/>
              </a:ext>
            </a:extLst>
          </p:cNvPr>
          <p:cNvCxnSpPr/>
          <p:nvPr/>
        </p:nvCxnSpPr>
        <p:spPr>
          <a:xfrm flipV="1">
            <a:off x="6951518" y="2883477"/>
            <a:ext cx="0" cy="1938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D6CFF9-1AAB-7C1C-56AC-E99D303A9521}"/>
              </a:ext>
            </a:extLst>
          </p:cNvPr>
          <p:cNvCxnSpPr>
            <a:cxnSpLocks/>
          </p:cNvCxnSpPr>
          <p:nvPr/>
        </p:nvCxnSpPr>
        <p:spPr>
          <a:xfrm flipH="1">
            <a:off x="6951518" y="2883477"/>
            <a:ext cx="21503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9C8002-E936-357E-426B-A3D8EEF131B5}"/>
              </a:ext>
            </a:extLst>
          </p:cNvPr>
          <p:cNvCxnSpPr>
            <a:cxnSpLocks/>
          </p:cNvCxnSpPr>
          <p:nvPr/>
        </p:nvCxnSpPr>
        <p:spPr>
          <a:xfrm flipH="1">
            <a:off x="6936653" y="2883477"/>
            <a:ext cx="18056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A8DAB2-D9CF-FD7C-5619-80917C445FF3}"/>
                  </a:ext>
                </a:extLst>
              </p:cNvPr>
              <p:cNvSpPr txBox="1"/>
              <p:nvPr/>
            </p:nvSpPr>
            <p:spPr>
              <a:xfrm>
                <a:off x="5634673" y="3156197"/>
                <a:ext cx="9482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L" sz="3200" dirty="0">
                    <a:solidFill>
                      <a:schemeClr val="bg1"/>
                    </a:solidFill>
                    <a:latin typeface="Share Tech"/>
                  </a:rPr>
                  <a:t>x</a:t>
                </a:r>
                <a14:m>
                  <m:oMath xmlns:m="http://schemas.openxmlformats.org/officeDocument/2006/math">
                    <m:r>
                      <a:rPr lang="en-IL" sz="320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L" sz="3200" baseline="-25000" dirty="0">
                  <a:solidFill>
                    <a:schemeClr val="bg1"/>
                  </a:solidFill>
                  <a:latin typeface="Share Tech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3A8DAB2-D9CF-FD7C-5619-80917C44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73" y="3156197"/>
                <a:ext cx="948267" cy="584775"/>
              </a:xfrm>
              <a:prstGeom prst="rect">
                <a:avLst/>
              </a:prstGeom>
              <a:blipFill>
                <a:blip r:embed="rId2"/>
                <a:stretch>
                  <a:fillRect t="-12766" b="-319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EA5DBA2-182B-E438-ECFC-D8223EDEC332}"/>
              </a:ext>
            </a:extLst>
          </p:cNvPr>
          <p:cNvSpPr txBox="1"/>
          <p:nvPr/>
        </p:nvSpPr>
        <p:spPr>
          <a:xfrm>
            <a:off x="7161144" y="1971755"/>
            <a:ext cx="94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3200" dirty="0">
                <a:solidFill>
                  <a:schemeClr val="bg1"/>
                </a:solidFill>
                <a:latin typeface="Share Tech"/>
              </a:rPr>
              <a:t>x</a:t>
            </a:r>
            <a:r>
              <a:rPr lang="en-IL" sz="3200" baseline="-25000" dirty="0">
                <a:solidFill>
                  <a:schemeClr val="bg1"/>
                </a:solidFill>
                <a:latin typeface="Share Tech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B05BCA-4BDA-AC4B-B73B-9E4472E19594}"/>
                  </a:ext>
                </a:extLst>
              </p:cNvPr>
              <p:cNvSpPr txBox="1"/>
              <p:nvPr/>
            </p:nvSpPr>
            <p:spPr>
              <a:xfrm>
                <a:off x="4657073" y="1466382"/>
                <a:ext cx="1750607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L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L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IL" sz="2400" i="1" baseline="-25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2 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B05BCA-4BDA-AC4B-B73B-9E4472E19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073" y="1466382"/>
                <a:ext cx="1750607" cy="549766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44910D5-0DE4-3672-EECD-235E530FFB40}"/>
              </a:ext>
            </a:extLst>
          </p:cNvPr>
          <p:cNvSpPr txBox="1"/>
          <p:nvPr/>
        </p:nvSpPr>
        <p:spPr>
          <a:xfrm>
            <a:off x="960376" y="92544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>
                <a:solidFill>
                  <a:schemeClr val="bg1"/>
                </a:solidFill>
                <a:latin typeface="Share Tech"/>
              </a:rPr>
              <a:t>Euclidian Distance</a:t>
            </a:r>
          </a:p>
        </p:txBody>
      </p:sp>
    </p:spTree>
    <p:extLst>
      <p:ext uri="{BB962C8B-B14F-4D97-AF65-F5344CB8AC3E}">
        <p14:creationId xmlns:p14="http://schemas.microsoft.com/office/powerpoint/2010/main" val="4223203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C5D6E3-7016-546E-6737-D35B7AECE504}"/>
                  </a:ext>
                </a:extLst>
              </p:cNvPr>
              <p:cNvSpPr txBox="1"/>
              <p:nvPr/>
            </p:nvSpPr>
            <p:spPr>
              <a:xfrm>
                <a:off x="2753849" y="2915073"/>
                <a:ext cx="1750607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L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L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IL" sz="2400" i="1" baseline="-25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2 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C5D6E3-7016-546E-6737-D35B7AEC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849" y="2915073"/>
                <a:ext cx="1750607" cy="549766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EFC939C-18CB-F4BF-7116-C889B6901A91}"/>
              </a:ext>
            </a:extLst>
          </p:cNvPr>
          <p:cNvSpPr txBox="1"/>
          <p:nvPr/>
        </p:nvSpPr>
        <p:spPr>
          <a:xfrm>
            <a:off x="24713" y="2211996"/>
            <a:ext cx="322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>
                <a:solidFill>
                  <a:schemeClr val="bg1"/>
                </a:solidFill>
                <a:latin typeface="Share Tech"/>
              </a:rPr>
              <a:t>1D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8B57C-C69F-04AC-5526-F6CB85E32F43}"/>
              </a:ext>
            </a:extLst>
          </p:cNvPr>
          <p:cNvSpPr txBox="1"/>
          <p:nvPr/>
        </p:nvSpPr>
        <p:spPr>
          <a:xfrm>
            <a:off x="24713" y="3650953"/>
            <a:ext cx="322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>
                <a:solidFill>
                  <a:schemeClr val="bg1"/>
                </a:solidFill>
                <a:latin typeface="Share Tech"/>
              </a:rPr>
              <a:t>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03D4A-C33B-015F-11EE-DE15287A803C}"/>
              </a:ext>
            </a:extLst>
          </p:cNvPr>
          <p:cNvSpPr txBox="1"/>
          <p:nvPr/>
        </p:nvSpPr>
        <p:spPr>
          <a:xfrm>
            <a:off x="24713" y="2915073"/>
            <a:ext cx="322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>
                <a:solidFill>
                  <a:schemeClr val="bg1"/>
                </a:solidFill>
                <a:latin typeface="Share Tech"/>
              </a:rPr>
              <a:t>2D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55B20-CBB8-C3C1-2F15-03444F5DC199}"/>
              </a:ext>
            </a:extLst>
          </p:cNvPr>
          <p:cNvSpPr txBox="1"/>
          <p:nvPr/>
        </p:nvSpPr>
        <p:spPr>
          <a:xfrm>
            <a:off x="24713" y="4354030"/>
            <a:ext cx="322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>
                <a:solidFill>
                  <a:schemeClr val="bg1"/>
                </a:solidFill>
                <a:latin typeface="Share Tech"/>
              </a:rPr>
              <a:t>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2D639-CB54-48EE-9B05-9AB593B25EF0}"/>
                  </a:ext>
                </a:extLst>
              </p:cNvPr>
              <p:cNvSpPr txBox="1"/>
              <p:nvPr/>
            </p:nvSpPr>
            <p:spPr>
              <a:xfrm>
                <a:off x="2753849" y="2216197"/>
                <a:ext cx="1722523" cy="511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L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L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IL" sz="2400" dirty="0">
                                <a:solidFill>
                                  <a:schemeClr val="bg1"/>
                                </a:solidFill>
                                <a:latin typeface="Share Tech"/>
                              </a:rPr>
                              <m:t>x</m:t>
                            </m:r>
                            <m:r>
                              <a:rPr lang="en-IL" sz="2400" i="1" baseline="-25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IL" sz="2400" baseline="-25000" dirty="0">
                                <a:solidFill>
                                  <a:schemeClr val="bg1"/>
                                </a:solidFill>
                                <a:latin typeface="Share Tech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L" sz="2400" dirty="0">
                    <a:solidFill>
                      <a:schemeClr val="bg1"/>
                    </a:solidFill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L" sz="2400" dirty="0">
                        <a:solidFill>
                          <a:schemeClr val="bg1"/>
                        </a:solidFill>
                        <a:latin typeface="Share Tech"/>
                      </a:rPr>
                      <m:t>x</m:t>
                    </m:r>
                    <m:r>
                      <a:rPr lang="en-IL" sz="24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L" sz="2400" dirty="0">
                    <a:solidFill>
                      <a:schemeClr val="bg1"/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2D639-CB54-48EE-9B05-9AB593B2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849" y="2216197"/>
                <a:ext cx="1722523" cy="511102"/>
              </a:xfrm>
              <a:prstGeom prst="rect">
                <a:avLst/>
              </a:prstGeom>
              <a:blipFill>
                <a:blip r:embed="rId3"/>
                <a:stretch>
                  <a:fillRect r="-4380" b="-243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5E75D-5607-EE1B-0768-A8548624E9F1}"/>
                  </a:ext>
                </a:extLst>
              </p:cNvPr>
              <p:cNvSpPr txBox="1"/>
              <p:nvPr/>
            </p:nvSpPr>
            <p:spPr>
              <a:xfrm>
                <a:off x="2753849" y="3652613"/>
                <a:ext cx="2568652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L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L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IL" sz="2400" i="1" baseline="-25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2 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L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US" sz="2400" b="0" i="1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5E75D-5607-EE1B-0768-A8548624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849" y="3652613"/>
                <a:ext cx="2568652" cy="54976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154B2C-6EF4-EEFF-DAC9-BE6A0104346E}"/>
                  </a:ext>
                </a:extLst>
              </p:cNvPr>
              <p:cNvSpPr txBox="1"/>
              <p:nvPr/>
            </p:nvSpPr>
            <p:spPr>
              <a:xfrm>
                <a:off x="2753849" y="4392742"/>
                <a:ext cx="4033797" cy="549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IL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L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IL" sz="2400" i="1" baseline="-25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2 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L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US" sz="2400" b="0" i="1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lang="en-IL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L" sz="24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x</m:t>
                              </m:r>
                              <m:r>
                                <a:rPr lang="en-US" sz="2400" b="0" i="1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nor/>
                                </m:rPr>
                                <a:rPr lang="en-IL" sz="2400" baseline="-25000" dirty="0">
                                  <a:solidFill>
                                    <a:schemeClr val="bg1"/>
                                  </a:solidFill>
                                  <a:latin typeface="Share Tech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154B2C-6EF4-EEFF-DAC9-BE6A01043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849" y="4392742"/>
                <a:ext cx="4033797" cy="549766"/>
              </a:xfrm>
              <a:prstGeom prst="rect">
                <a:avLst/>
              </a:prstGeom>
              <a:blipFill>
                <a:blip r:embed="rId5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AB3F291-9D48-774A-8123-81CF957C1123}"/>
              </a:ext>
            </a:extLst>
          </p:cNvPr>
          <p:cNvSpPr txBox="1"/>
          <p:nvPr/>
        </p:nvSpPr>
        <p:spPr>
          <a:xfrm>
            <a:off x="0" y="26581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We Can Expend The Algorithm To Any Number Of Dimentions</a:t>
            </a:r>
          </a:p>
        </p:txBody>
      </p:sp>
    </p:spTree>
    <p:extLst>
      <p:ext uri="{BB962C8B-B14F-4D97-AF65-F5344CB8AC3E}">
        <p14:creationId xmlns:p14="http://schemas.microsoft.com/office/powerpoint/2010/main" val="3795759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75" name="Google Shape;1375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8" name="Google Shape;1378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4DF86-C846-F018-15B8-1FA26AF35FB4}"/>
              </a:ext>
            </a:extLst>
          </p:cNvPr>
          <p:cNvSpPr/>
          <p:nvPr/>
        </p:nvSpPr>
        <p:spPr>
          <a:xfrm>
            <a:off x="2471150" y="3094074"/>
            <a:ext cx="3897752" cy="18925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3094074"/>
            <a:ext cx="388862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br>
              <a:rPr lang="en" dirty="0"/>
            </a:br>
            <a:r>
              <a:rPr lang="en" dirty="0"/>
              <a:t>FOR LESSINING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80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The First Step Is To Choose K Centroids At Random Locations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858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Calculate The Distance Of Each Object From Each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>
            <a:off x="1323879" y="3824987"/>
            <a:ext cx="211870" cy="61200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>
            <a:off x="1678716" y="3733223"/>
            <a:ext cx="211870" cy="13216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3730602" y="1944411"/>
            <a:ext cx="254794" cy="546837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505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Asign Each Object To It Closest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>
            <a:off x="1323879" y="3824987"/>
            <a:ext cx="211870" cy="612000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>
            <a:off x="1678716" y="3733223"/>
            <a:ext cx="211870" cy="13216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3730602" y="1944411"/>
            <a:ext cx="254794" cy="5468372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64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F1C1D-FC17-74D4-1B86-7A2EB7D05B98}"/>
              </a:ext>
            </a:extLst>
          </p:cNvPr>
          <p:cNvSpPr txBox="1"/>
          <p:nvPr/>
        </p:nvSpPr>
        <p:spPr>
          <a:xfrm>
            <a:off x="0" y="51036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5200" dirty="0">
                <a:solidFill>
                  <a:schemeClr val="bg1"/>
                </a:solidFill>
                <a:latin typeface="Share Tech"/>
              </a:rPr>
              <a:t>Asign Each Object To It Closest Centroid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AFDC3A-F055-3B74-70BC-988DB1616309}"/>
              </a:ext>
            </a:extLst>
          </p:cNvPr>
          <p:cNvCxnSpPr>
            <a:cxnSpLocks/>
          </p:cNvCxnSpPr>
          <p:nvPr/>
        </p:nvCxnSpPr>
        <p:spPr>
          <a:xfrm>
            <a:off x="637953" y="3413052"/>
            <a:ext cx="78680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6D1B8A2-EAD8-C521-2670-8D14329A4AFF}"/>
              </a:ext>
            </a:extLst>
          </p:cNvPr>
          <p:cNvSpPr/>
          <p:nvPr/>
        </p:nvSpPr>
        <p:spPr>
          <a:xfrm>
            <a:off x="925814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4EB90C-8717-EF70-CD1C-95DD1BE97914}"/>
              </a:ext>
            </a:extLst>
          </p:cNvPr>
          <p:cNvSpPr/>
          <p:nvPr/>
        </p:nvSpPr>
        <p:spPr>
          <a:xfrm>
            <a:off x="3932001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F85B87-4AF8-9105-860D-FFE703FFCBE1}"/>
              </a:ext>
            </a:extLst>
          </p:cNvPr>
          <p:cNvSpPr/>
          <p:nvPr/>
        </p:nvSpPr>
        <p:spPr>
          <a:xfrm>
            <a:off x="456965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C9A34A-D18F-7F26-0A68-4A94DD836049}"/>
              </a:ext>
            </a:extLst>
          </p:cNvPr>
          <p:cNvSpPr/>
          <p:nvPr/>
        </p:nvSpPr>
        <p:spPr>
          <a:xfrm>
            <a:off x="5243412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AF0D33-B889-504E-DED3-DA351E4FD0B9}"/>
              </a:ext>
            </a:extLst>
          </p:cNvPr>
          <p:cNvSpPr/>
          <p:nvPr/>
        </p:nvSpPr>
        <p:spPr>
          <a:xfrm>
            <a:off x="7207760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09AE9C-D1EB-4761-E42F-88703D26F9EE}"/>
              </a:ext>
            </a:extLst>
          </p:cNvPr>
          <p:cNvSpPr/>
          <p:nvPr/>
        </p:nvSpPr>
        <p:spPr>
          <a:xfrm>
            <a:off x="7700094" y="3215052"/>
            <a:ext cx="396000" cy="3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9F2C87-817D-DF15-83A0-75C81BCF6022}"/>
              </a:ext>
            </a:extLst>
          </p:cNvPr>
          <p:cNvSpPr/>
          <p:nvPr/>
        </p:nvSpPr>
        <p:spPr>
          <a:xfrm>
            <a:off x="3389476" y="3215052"/>
            <a:ext cx="396000" cy="396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8FCCD1-917C-B49D-7B94-21DDB7B91209}"/>
              </a:ext>
            </a:extLst>
          </p:cNvPr>
          <p:cNvSpPr/>
          <p:nvPr/>
        </p:nvSpPr>
        <p:spPr>
          <a:xfrm>
            <a:off x="1432078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74B153-9EA9-632D-F4DD-1B0B4EB2A209}"/>
              </a:ext>
            </a:extLst>
          </p:cNvPr>
          <p:cNvSpPr/>
          <p:nvPr/>
        </p:nvSpPr>
        <p:spPr>
          <a:xfrm>
            <a:off x="2140412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FA7859-4D0C-627A-E80F-58AD15E43A9A}"/>
              </a:ext>
            </a:extLst>
          </p:cNvPr>
          <p:cNvSpPr/>
          <p:nvPr/>
        </p:nvSpPr>
        <p:spPr>
          <a:xfrm>
            <a:off x="6276704" y="3107052"/>
            <a:ext cx="612000" cy="61200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BD4BC43-CA53-DC9B-8D85-69FA54DA8B0B}"/>
              </a:ext>
            </a:extLst>
          </p:cNvPr>
          <p:cNvSpPr/>
          <p:nvPr/>
        </p:nvSpPr>
        <p:spPr>
          <a:xfrm rot="5400000" flipV="1">
            <a:off x="2504874" y="3147991"/>
            <a:ext cx="319870" cy="185799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B1B105-66E6-334B-C9DA-D91B4C69B9C7}"/>
              </a:ext>
            </a:extLst>
          </p:cNvPr>
          <p:cNvSpPr/>
          <p:nvPr/>
        </p:nvSpPr>
        <p:spPr>
          <a:xfrm rot="5400000" flipV="1">
            <a:off x="2888112" y="3794300"/>
            <a:ext cx="263071" cy="11483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820062-B897-305E-5F18-0498B768A656}"/>
              </a:ext>
            </a:extLst>
          </p:cNvPr>
          <p:cNvSpPr/>
          <p:nvPr/>
        </p:nvSpPr>
        <p:spPr>
          <a:xfrm rot="5400000">
            <a:off x="4961458" y="3175268"/>
            <a:ext cx="263073" cy="2998380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838101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493</Words>
  <Application>Microsoft Macintosh PowerPoint</Application>
  <PresentationFormat>On-screen Show (16:9)</PresentationFormat>
  <Paragraphs>78</Paragraphs>
  <Slides>57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Share Tech</vt:lpstr>
      <vt:lpstr>Cambria Math</vt:lpstr>
      <vt:lpstr>Maven Pro</vt:lpstr>
      <vt:lpstr>Data Science Consulting by Slidesgo</vt:lpstr>
      <vt:lpstr>K-MEANS ALGORITHM</vt:lpstr>
      <vt:lpstr>The Clustering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K-MEANS OPTIMAL? NO</vt:lpstr>
      <vt:lpstr>IS K-MEANS OPTIMAL? 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LESSINING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ALGORITHM</dc:title>
  <cp:lastModifiedBy>Sapir Dahan</cp:lastModifiedBy>
  <cp:revision>10</cp:revision>
  <dcterms:modified xsi:type="dcterms:W3CDTF">2022-12-07T19:15:50Z</dcterms:modified>
</cp:coreProperties>
</file>