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78" r:id="rId2"/>
    <p:sldId id="302" r:id="rId3"/>
    <p:sldId id="314" r:id="rId4"/>
    <p:sldId id="324" r:id="rId5"/>
    <p:sldId id="325" r:id="rId6"/>
    <p:sldId id="326" r:id="rId7"/>
    <p:sldId id="317" r:id="rId8"/>
    <p:sldId id="318" r:id="rId9"/>
    <p:sldId id="327" r:id="rId10"/>
    <p:sldId id="328" r:id="rId11"/>
    <p:sldId id="329" r:id="rId12"/>
    <p:sldId id="319" r:id="rId13"/>
    <p:sldId id="323" r:id="rId14"/>
    <p:sldId id="313" r:id="rId15"/>
    <p:sldId id="301" r:id="rId16"/>
    <p:sldId id="315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4D7E41E1-6993-4272-B819-F4D80A018D41}">
          <p14:sldIdLst>
            <p14:sldId id="278"/>
            <p14:sldId id="302"/>
            <p14:sldId id="314"/>
            <p14:sldId id="324"/>
            <p14:sldId id="325"/>
            <p14:sldId id="326"/>
            <p14:sldId id="317"/>
            <p14:sldId id="318"/>
            <p14:sldId id="327"/>
            <p14:sldId id="328"/>
            <p14:sldId id="329"/>
            <p14:sldId id="319"/>
            <p14:sldId id="323"/>
            <p14:sldId id="313"/>
            <p14:sldId id="301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64B435-8BD5-4C10-AE6C-F9369FC4DA00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D5EA40-F0E6-4D7D-B7FF-2792FAF7E0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86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69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28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11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0942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059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059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650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16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66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87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285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654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8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23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S5YDYFmKkWwozM77nppJ7oTFvhQd9kr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US" sz="4800" b="1" dirty="0"/>
              <a:t>Regression vs. </a:t>
            </a:r>
            <a:r>
              <a:rPr lang="en-US" sz="4800" b="1" dirty="0" smtClean="0"/>
              <a:t>Classification</a:t>
            </a:r>
            <a:endParaRPr lang="en-US" sz="4800" b="1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054968"/>
          </a:xfrm>
        </p:spPr>
        <p:txBody>
          <a:bodyPr/>
          <a:lstStyle/>
          <a:p>
            <a:r>
              <a:rPr lang="en-US" dirty="0" smtClean="0"/>
              <a:t>Moriya Bitton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16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600" b="1" dirty="0" smtClean="0">
                <a:solidFill>
                  <a:schemeClr val="tx2"/>
                </a:solidFill>
              </a:rPr>
              <a:t>2. Random </a:t>
            </a:r>
            <a:r>
              <a:rPr lang="en-US" sz="3600" b="1" dirty="0">
                <a:solidFill>
                  <a:schemeClr val="tx2"/>
                </a:solidFill>
              </a:rPr>
              <a:t>forest classification</a:t>
            </a:r>
            <a:endParaRPr lang="he-IL" sz="1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endParaRPr lang="he-IL" sz="1800" b="1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b="1" dirty="0" smtClean="0"/>
              <a:t>קבוצה של עצי החלטה </a:t>
            </a:r>
            <a:r>
              <a:rPr lang="he-IL" sz="1800" dirty="0" smtClean="0"/>
              <a:t>שנבחרים באופן אקראי מתוך תת קבוצה של ה-</a:t>
            </a:r>
            <a:r>
              <a:rPr lang="en-US" sz="1800" dirty="0" smtClean="0"/>
              <a:t>training dataset</a:t>
            </a:r>
            <a:r>
              <a:rPr lang="he-IL" sz="1800" dirty="0" smtClean="0"/>
              <a:t>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אלגוריתם זה קובע את החיזוי הסופי בהתאם לתוצאות כל תתי עצים.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אלגוריתם זה </a:t>
            </a:r>
            <a:r>
              <a:rPr lang="he-IL" sz="1800" b="1" dirty="0" smtClean="0"/>
              <a:t>מדויק</a:t>
            </a:r>
            <a:r>
              <a:rPr lang="he-IL" sz="1800" dirty="0" smtClean="0"/>
              <a:t> </a:t>
            </a:r>
            <a:r>
              <a:rPr lang="he-IL" sz="1800" b="1" dirty="0" smtClean="0"/>
              <a:t>יותר</a:t>
            </a:r>
            <a:r>
              <a:rPr lang="he-IL" sz="1800" dirty="0" smtClean="0"/>
              <a:t> מכל אחד מעצי ההחלטה הבודדים שהוא מכיל.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59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600" b="1" dirty="0" smtClean="0">
                <a:solidFill>
                  <a:schemeClr val="tx2"/>
                </a:solidFill>
              </a:rPr>
              <a:t>3. K-nearest </a:t>
            </a:r>
            <a:r>
              <a:rPr lang="en-US" sz="3600" b="1" dirty="0">
                <a:solidFill>
                  <a:schemeClr val="tx2"/>
                </a:solidFill>
              </a:rPr>
              <a:t>neighbor</a:t>
            </a:r>
            <a:endParaRPr lang="he-IL" sz="1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endParaRPr lang="he-IL" sz="1800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יוצא מנקודת הנחה ש-</a:t>
            </a:r>
            <a:r>
              <a:rPr lang="en-US" sz="1800" dirty="0" smtClean="0"/>
              <a:t>sample</a:t>
            </a:r>
            <a:r>
              <a:rPr lang="he-IL" sz="1800" dirty="0" smtClean="0"/>
              <a:t> </a:t>
            </a:r>
            <a:r>
              <a:rPr lang="he-IL" sz="1800" b="1" dirty="0" smtClean="0"/>
              <a:t>דומים</a:t>
            </a:r>
            <a:r>
              <a:rPr lang="he-IL" sz="1800" dirty="0" smtClean="0"/>
              <a:t> ימצאו </a:t>
            </a:r>
            <a:r>
              <a:rPr lang="he-IL" sz="1800" b="1" dirty="0" smtClean="0"/>
              <a:t>קרובים</a:t>
            </a:r>
            <a:r>
              <a:rPr lang="he-IL" sz="1800" dirty="0" smtClean="0"/>
              <a:t> במרחב.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משתמש בדמיון תכונה לחיזוי ערכים ו"מקבץ" </a:t>
            </a:r>
            <a:r>
              <a:rPr lang="en-US" sz="1800" dirty="0" smtClean="0"/>
              <a:t>samples</a:t>
            </a:r>
            <a:r>
              <a:rPr lang="he-IL" sz="1800" dirty="0" smtClean="0"/>
              <a:t> דומים יחד ע"פ קרבתם.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u="sng" dirty="0" smtClean="0"/>
              <a:t>האלגוריתם קובע</a:t>
            </a:r>
            <a:r>
              <a:rPr lang="he-IL" sz="1800" dirty="0" smtClean="0"/>
              <a:t>: כמה סביר עבור </a:t>
            </a:r>
            <a:r>
              <a:rPr lang="en-US" sz="1800" b="1" dirty="0" smtClean="0"/>
              <a:t>sample</a:t>
            </a:r>
            <a:r>
              <a:rPr lang="he-IL" sz="1800" dirty="0" smtClean="0"/>
              <a:t> ספציפי, להיות חלק </a:t>
            </a:r>
            <a:r>
              <a:rPr lang="he-IL" sz="1800" b="1" dirty="0" smtClean="0"/>
              <a:t>מהקבוצה</a:t>
            </a:r>
            <a:r>
              <a:rPr lang="he-IL" sz="1800" dirty="0" smtClean="0"/>
              <a:t> הספציפית. </a:t>
            </a:r>
          </a:p>
          <a:p>
            <a:pPr marL="0" indent="0" algn="ctr">
              <a:lnSpc>
                <a:spcPct val="170000"/>
              </a:lnSpc>
              <a:buNone/>
            </a:pPr>
            <a:endParaRPr lang="he-IL" sz="1800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800" dirty="0" smtClean="0">
                <a:hlinkClick r:id="rId3"/>
              </a:rPr>
              <a:t>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86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en-US" sz="3600" b="1" dirty="0" smtClean="0"/>
              <a:t>Understanding </a:t>
            </a:r>
            <a:r>
              <a:rPr lang="en-US" sz="3600" b="1" dirty="0"/>
              <a:t>the Difference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197050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he-IL" sz="1600" b="1" dirty="0" smtClean="0"/>
              <a:t>רגרסיה</a:t>
            </a:r>
            <a:r>
              <a:rPr lang="he-IL" sz="1600" dirty="0" smtClean="0"/>
              <a:t> עוזרת לחזות כמות </a:t>
            </a:r>
            <a:r>
              <a:rPr lang="he-IL" sz="1600" b="1" dirty="0" smtClean="0"/>
              <a:t>רציפה</a:t>
            </a:r>
            <a:r>
              <a:rPr lang="he-IL" sz="1600" dirty="0" smtClean="0"/>
              <a:t>, </a:t>
            </a:r>
            <a:r>
              <a:rPr lang="he-IL" sz="1600" b="1" dirty="0" smtClean="0"/>
              <a:t>סיווג</a:t>
            </a:r>
            <a:r>
              <a:rPr lang="he-IL" sz="1600" dirty="0" smtClean="0"/>
              <a:t> מנבא תוצאות </a:t>
            </a:r>
            <a:r>
              <a:rPr lang="he-IL" sz="1600" b="1" dirty="0" smtClean="0"/>
              <a:t>מחלקות נפרדות</a:t>
            </a:r>
            <a:r>
              <a:rPr lang="he-IL" sz="1600" dirty="0" smtClean="0"/>
              <a:t>.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sz="1600" b="1" u="sng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600" b="1" u="sng" dirty="0" smtClean="0">
                <a:solidFill>
                  <a:schemeClr val="accent1"/>
                </a:solidFill>
              </a:rPr>
              <a:t>Example – Regression</a:t>
            </a:r>
            <a:r>
              <a:rPr lang="he-IL" sz="1600" b="1" u="sng" dirty="0" smtClean="0">
                <a:solidFill>
                  <a:schemeClr val="accent1"/>
                </a:solidFill>
              </a:rPr>
              <a:t> 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600" dirty="0" smtClean="0"/>
              <a:t>נאמר שנרצה לחזות את גובהו של סטודנט באוניברסיטת אריאל על סמך משקל ומין.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600" dirty="0" smtClean="0"/>
              <a:t>נשתמש ברגרסיה כיוון שגובה זו כמות מתמשכת- אינסוף ערכים אפשריים לגובהו של אדם.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sz="1600" b="1" u="sng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600" b="1" u="sng" dirty="0" smtClean="0">
                <a:solidFill>
                  <a:schemeClr val="accent1"/>
                </a:solidFill>
              </a:rPr>
              <a:t>Example - Classification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600" dirty="0" smtClean="0"/>
              <a:t>נרצה לסווג דואר אלקטרוני להודעות </a:t>
            </a:r>
            <a:r>
              <a:rPr lang="en-US" sz="1600" dirty="0" smtClean="0"/>
              <a:t>Spam</a:t>
            </a:r>
            <a:r>
              <a:rPr lang="he-IL" sz="1600" dirty="0" smtClean="0"/>
              <a:t> ו-</a:t>
            </a:r>
            <a:r>
              <a:rPr lang="en-US" sz="1600" dirty="0" smtClean="0"/>
              <a:t>Not Spam</a:t>
            </a:r>
            <a:r>
              <a:rPr lang="he-IL" sz="1600" dirty="0" smtClean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בהתאם לתוכן ההודעה ולכתובת השולח. </a:t>
            </a:r>
          </a:p>
        </p:txBody>
      </p:sp>
    </p:spTree>
    <p:extLst>
      <p:ext uri="{BB962C8B-B14F-4D97-AF65-F5344CB8AC3E}">
        <p14:creationId xmlns:p14="http://schemas.microsoft.com/office/powerpoint/2010/main" val="13887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0" y="1714500"/>
            <a:ext cx="9144000" cy="800100"/>
          </a:xfrm>
        </p:spPr>
        <p:txBody>
          <a:bodyPr rtlCol="1">
            <a:no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</a:rPr>
              <a:t>Example - Both:</a:t>
            </a:r>
            <a:endParaRPr lang="en-US" sz="3600" b="1" u="sng" dirty="0">
              <a:solidFill>
                <a:schemeClr val="accent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-28624" y="2789209"/>
            <a:ext cx="4447704" cy="1759180"/>
          </a:xfrm>
        </p:spPr>
        <p:txBody>
          <a:bodyPr rtlCol="1">
            <a:normAutofit/>
          </a:bodyPr>
          <a:lstStyle/>
          <a:p>
            <a:pPr marL="0" indent="0" algn="ctr" rtl="0">
              <a:lnSpc>
                <a:spcPct val="170000"/>
              </a:lnSpc>
              <a:buNone/>
            </a:pPr>
            <a:r>
              <a:rPr lang="en-US" sz="1800" b="1" dirty="0" smtClean="0"/>
              <a:t>Regression</a:t>
            </a:r>
          </a:p>
          <a:p>
            <a:pPr marL="0" indent="0" algn="ctr" rtl="0">
              <a:lnSpc>
                <a:spcPct val="170000"/>
              </a:lnSpc>
              <a:buNone/>
            </a:pPr>
            <a:r>
              <a:rPr lang="he-IL" sz="1800" dirty="0" smtClean="0"/>
              <a:t>ישמש לחזות טמפרטורה ביום הבא.</a:t>
            </a:r>
            <a:endParaRPr lang="en-US" sz="1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t="54112"/>
          <a:stretch/>
        </p:blipFill>
        <p:spPr>
          <a:xfrm>
            <a:off x="4447704" y="2789209"/>
            <a:ext cx="4696296" cy="175918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b="50862"/>
          <a:stretch/>
        </p:blipFill>
        <p:spPr>
          <a:xfrm>
            <a:off x="-4223" y="5058000"/>
            <a:ext cx="4447704" cy="1800000"/>
          </a:xfrm>
          <a:prstGeom prst="rect">
            <a:avLst/>
          </a:prstGeom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 flipH="1">
            <a:off x="4447704" y="5058000"/>
            <a:ext cx="4696296" cy="1800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70000"/>
              </a:lnSpc>
              <a:buFont typeface="Arial" pitchFamily="34" charset="0"/>
              <a:buNone/>
            </a:pPr>
            <a:r>
              <a:rPr lang="en-US" sz="1800" b="1" dirty="0" smtClean="0"/>
              <a:t>Classification</a:t>
            </a:r>
            <a:endParaRPr lang="he-IL" sz="1800" b="1" dirty="0" smtClean="0"/>
          </a:p>
          <a:p>
            <a:pPr marL="0" indent="0" algn="ctr" rtl="0">
              <a:lnSpc>
                <a:spcPct val="170000"/>
              </a:lnSpc>
              <a:buFont typeface="Arial" pitchFamily="34" charset="0"/>
              <a:buNone/>
            </a:pPr>
            <a:r>
              <a:rPr lang="he-IL" sz="1800" dirty="0" smtClean="0"/>
              <a:t>יסווג את היום הבא ל"קר" ו"חם" בהתאם לטמפרטורה שחזה מודל הרגרסיה.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074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pPr rtl="0"/>
            <a:r>
              <a:rPr lang="en-US" sz="4800" b="1" dirty="0" smtClean="0"/>
              <a:t>The End</a:t>
            </a:r>
            <a:endParaRPr lang="he-IL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/>
          <a:lstStyle/>
          <a:p>
            <a:r>
              <a:rPr lang="he-IL" sz="3200" b="1" dirty="0">
                <a:latin typeface="+mn-lt"/>
                <a:ea typeface="+mn-ea"/>
                <a:cs typeface="+mn-cs"/>
              </a:rPr>
              <a:t>כותרת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1950" dirty="0" smtClean="0"/>
              <a:t>גוף</a:t>
            </a:r>
            <a:endParaRPr lang="he-IL" sz="1950" dirty="0"/>
          </a:p>
        </p:txBody>
      </p:sp>
    </p:spTree>
    <p:extLst>
      <p:ext uri="{BB962C8B-B14F-4D97-AF65-F5344CB8AC3E}">
        <p14:creationId xmlns:p14="http://schemas.microsoft.com/office/powerpoint/2010/main" val="5983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/>
          <a:lstStyle/>
          <a:p>
            <a:r>
              <a:rPr lang="he-IL" sz="3200" b="1" dirty="0">
                <a:latin typeface="+mn-lt"/>
                <a:ea typeface="+mn-ea"/>
                <a:cs typeface="+mn-cs"/>
              </a:rPr>
              <a:t>כותרת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1950" dirty="0" smtClean="0"/>
              <a:t>גוף</a:t>
            </a:r>
            <a:endParaRPr lang="he-IL" sz="1950" dirty="0"/>
          </a:p>
        </p:txBody>
      </p:sp>
    </p:spTree>
    <p:extLst>
      <p:ext uri="{BB962C8B-B14F-4D97-AF65-F5344CB8AC3E}">
        <p14:creationId xmlns:p14="http://schemas.microsoft.com/office/powerpoint/2010/main" val="10866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en-US" sz="3600" b="1" dirty="0"/>
              <a:t>What is Regression Machine Learning? </a:t>
            </a:r>
            <a:endParaRPr lang="en-US" sz="16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he-IL" sz="18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b="1" dirty="0" smtClean="0"/>
              <a:t>אלגוריתמי רגרסיה מנבאים </a:t>
            </a:r>
            <a:r>
              <a:rPr lang="he-IL" sz="1800" b="1" u="sng" dirty="0" smtClean="0"/>
              <a:t>ערך רציף</a:t>
            </a:r>
            <a:r>
              <a:rPr lang="he-IL" sz="1800" b="1" dirty="0" smtClean="0"/>
              <a:t> בהתאם למשתני הקלט.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בעיות רגרסיה מעריכות פונקציית מיפוי בהתאם למשתני הקלט והפלט. 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4476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200" b="1" dirty="0" smtClean="0"/>
              <a:t>Different </a:t>
            </a:r>
            <a:r>
              <a:rPr lang="en-US" sz="3200" b="1" dirty="0"/>
              <a:t>types of regression </a:t>
            </a:r>
            <a:r>
              <a:rPr lang="en-US" sz="3200" b="1" dirty="0" smtClean="0"/>
              <a:t>algorithms:</a:t>
            </a:r>
            <a:endParaRPr lang="he-IL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1314450" lvl="2" indent="-514350" algn="l" rtl="0">
              <a:lnSpc>
                <a:spcPct val="170000"/>
              </a:lnSpc>
              <a:buAutoNum type="arabicPeriod"/>
            </a:pPr>
            <a:endParaRPr lang="en-US" sz="1800" dirty="0" smtClean="0"/>
          </a:p>
          <a:p>
            <a:pPr marL="1314450" lvl="2" indent="-514350" algn="l" rtl="0">
              <a:lnSpc>
                <a:spcPct val="170000"/>
              </a:lnSpc>
              <a:buAutoNum type="arabicPeriod"/>
            </a:pPr>
            <a:r>
              <a:rPr lang="en-US" sz="1800" dirty="0" smtClean="0"/>
              <a:t>Simple </a:t>
            </a:r>
            <a:r>
              <a:rPr lang="en-US" sz="1800" dirty="0"/>
              <a:t>linear </a:t>
            </a:r>
            <a:r>
              <a:rPr lang="en-US" sz="1800" dirty="0" smtClean="0"/>
              <a:t>regression</a:t>
            </a:r>
          </a:p>
          <a:p>
            <a:pPr marL="1314450" lvl="2" indent="-514350" algn="l" rtl="0">
              <a:lnSpc>
                <a:spcPct val="170000"/>
              </a:lnSpc>
              <a:buAutoNum type="arabicPeriod"/>
            </a:pPr>
            <a:r>
              <a:rPr lang="en-US" sz="1800" dirty="0" smtClean="0"/>
              <a:t>Multiple </a:t>
            </a:r>
            <a:r>
              <a:rPr lang="en-US" sz="1800" dirty="0"/>
              <a:t>linear </a:t>
            </a:r>
            <a:r>
              <a:rPr lang="en-US" sz="1800" dirty="0" smtClean="0"/>
              <a:t>regression</a:t>
            </a:r>
          </a:p>
          <a:p>
            <a:pPr marL="1314450" lvl="2" indent="-514350" algn="l" rtl="0">
              <a:lnSpc>
                <a:spcPct val="170000"/>
              </a:lnSpc>
              <a:buAutoNum type="arabicPeriod"/>
            </a:pPr>
            <a:r>
              <a:rPr lang="en-US" sz="1800" dirty="0" smtClean="0"/>
              <a:t>Polynomial regression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91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600" b="1" dirty="0" smtClean="0">
                <a:solidFill>
                  <a:schemeClr val="tx2"/>
                </a:solidFill>
              </a:rPr>
              <a:t>1. Simple </a:t>
            </a:r>
            <a:r>
              <a:rPr lang="en-US" sz="3600" b="1" dirty="0">
                <a:solidFill>
                  <a:schemeClr val="tx2"/>
                </a:solidFill>
              </a:rPr>
              <a:t>linear regression</a:t>
            </a:r>
            <a:endParaRPr lang="he-IL" sz="28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endParaRPr lang="he-IL" sz="1800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ניתן להעריך את הקשר בין משתנה בלתי תלוי אחד למשתנה תלוי אחר באמצעות </a:t>
            </a:r>
            <a:r>
              <a:rPr lang="he-IL" sz="1800" b="1" dirty="0" smtClean="0"/>
              <a:t>קו ישר</a:t>
            </a:r>
            <a:r>
              <a:rPr lang="he-IL" sz="1800" dirty="0" smtClean="0"/>
              <a:t>, בהינתן ששני המשתנים הם כמותיים.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580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600" b="1" dirty="0" smtClean="0">
                <a:solidFill>
                  <a:schemeClr val="tx2"/>
                </a:solidFill>
              </a:rPr>
              <a:t>2. Multiple </a:t>
            </a:r>
            <a:r>
              <a:rPr lang="en-US" sz="3600" b="1" dirty="0">
                <a:solidFill>
                  <a:schemeClr val="tx2"/>
                </a:solidFill>
              </a:rPr>
              <a:t>linear regression</a:t>
            </a:r>
            <a:endParaRPr lang="he-IL" sz="28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endParaRPr lang="he-IL" sz="1800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הרחבה של </a:t>
            </a:r>
            <a:r>
              <a:rPr lang="en-US" sz="1800" dirty="0" smtClean="0"/>
              <a:t>Simple linear regression</a:t>
            </a:r>
            <a:r>
              <a:rPr lang="he-IL" sz="1800" dirty="0" smtClean="0"/>
              <a:t>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יכולה לחזות את הערכים של משתנה תלוי בהתבסס על הערכים של </a:t>
            </a:r>
            <a:r>
              <a:rPr lang="he-IL" sz="1800" b="1" dirty="0" smtClean="0"/>
              <a:t>שני</a:t>
            </a:r>
            <a:r>
              <a:rPr lang="he-IL" sz="1800" dirty="0" smtClean="0"/>
              <a:t> משתנים בלתי תלויים או </a:t>
            </a:r>
            <a:r>
              <a:rPr lang="he-IL" sz="1800" b="1" dirty="0" smtClean="0"/>
              <a:t>יותר</a:t>
            </a:r>
            <a:r>
              <a:rPr lang="he-IL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86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600" b="1" dirty="0" smtClean="0">
                <a:solidFill>
                  <a:schemeClr val="tx2"/>
                </a:solidFill>
              </a:rPr>
              <a:t>3. Polynomial </a:t>
            </a:r>
            <a:r>
              <a:rPr lang="en-US" sz="3600" b="1" dirty="0">
                <a:solidFill>
                  <a:schemeClr val="tx2"/>
                </a:solidFill>
              </a:rPr>
              <a:t>regression</a:t>
            </a:r>
            <a:endParaRPr lang="he-IL" sz="28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endParaRPr lang="he-IL" sz="1800" b="1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b="1" dirty="0" smtClean="0"/>
              <a:t>ליצור מודל</a:t>
            </a:r>
            <a:r>
              <a:rPr lang="he-IL" sz="1800" dirty="0" smtClean="0"/>
              <a:t>, או למצוא </a:t>
            </a:r>
            <a:r>
              <a:rPr lang="he-IL" sz="1800" b="1" dirty="0" smtClean="0"/>
              <a:t>קשר לא לינארי </a:t>
            </a:r>
            <a:r>
              <a:rPr lang="he-IL" sz="1800" dirty="0" smtClean="0"/>
              <a:t>בין משתנים תלויים ובלתי תלויים.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6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en-US" sz="3600" b="1" dirty="0"/>
              <a:t>What is Classification Machine Learning</a:t>
            </a:r>
            <a:r>
              <a:rPr lang="en-US" sz="3600" b="1" dirty="0" smtClean="0"/>
              <a:t>?</a:t>
            </a:r>
            <a:endParaRPr lang="en-US" sz="1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he-IL" sz="18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b="1" dirty="0" smtClean="0"/>
              <a:t>מודל חיזוי שמעריך פונקציית מיפוי ממשתני הקלט לזיהוי משתני פלט נפרדים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he-IL" sz="1800" b="1" dirty="0" smtClean="0"/>
              <a:t>(</a:t>
            </a:r>
            <a:r>
              <a:rPr lang="en-US" sz="1800" b="1" dirty="0" smtClean="0"/>
              <a:t>labels, categories</a:t>
            </a:r>
            <a:r>
              <a:rPr lang="he-IL" sz="1800" b="1" dirty="0" smtClean="0"/>
              <a:t>).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פונקציית המיפוי אחראית לניבוי ה-</a:t>
            </a:r>
            <a:r>
              <a:rPr lang="en-US" sz="1800" dirty="0" smtClean="0"/>
              <a:t>label</a:t>
            </a:r>
            <a:r>
              <a:rPr lang="he-IL" sz="1800" dirty="0" smtClean="0"/>
              <a:t> או ה-</a:t>
            </a:r>
            <a:r>
              <a:rPr lang="en-US" sz="1800" dirty="0" smtClean="0"/>
              <a:t>category</a:t>
            </a:r>
            <a:r>
              <a:rPr lang="he-IL" sz="1800" dirty="0" smtClean="0"/>
              <a:t> של משתני הקלט הנתונים,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דורשת לפחות שתי מחלקות לסיווג.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4832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200" b="1" dirty="0" smtClean="0"/>
              <a:t>Different </a:t>
            </a:r>
            <a:r>
              <a:rPr lang="en-US" sz="3200" b="1" dirty="0"/>
              <a:t>types of classification </a:t>
            </a:r>
            <a:r>
              <a:rPr lang="en-US" sz="3200" b="1" dirty="0" smtClean="0"/>
              <a:t>algorithms:</a:t>
            </a:r>
            <a:endParaRPr lang="he-IL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1314450" lvl="2" indent="-514350" algn="l" rtl="0">
              <a:lnSpc>
                <a:spcPct val="170000"/>
              </a:lnSpc>
              <a:buAutoNum type="arabicPeriod"/>
            </a:pPr>
            <a:endParaRPr lang="en-US" sz="1800" dirty="0" smtClean="0"/>
          </a:p>
          <a:p>
            <a:pPr marL="1314450" lvl="2" indent="-514350" algn="l" rtl="0">
              <a:lnSpc>
                <a:spcPct val="170000"/>
              </a:lnSpc>
              <a:buAutoNum type="arabicPeriod"/>
            </a:pPr>
            <a:r>
              <a:rPr lang="en-US" sz="1800" dirty="0" smtClean="0"/>
              <a:t>Decision </a:t>
            </a:r>
            <a:r>
              <a:rPr lang="en-US" sz="1800" dirty="0"/>
              <a:t>tree </a:t>
            </a:r>
            <a:r>
              <a:rPr lang="en-US" sz="1800" dirty="0" smtClean="0"/>
              <a:t>classification</a:t>
            </a:r>
          </a:p>
          <a:p>
            <a:pPr marL="1314450" lvl="2" indent="-514350" algn="l" rtl="0">
              <a:lnSpc>
                <a:spcPct val="170000"/>
              </a:lnSpc>
              <a:buAutoNum type="arabicPeriod"/>
            </a:pPr>
            <a:r>
              <a:rPr lang="en-US" sz="1800" dirty="0" smtClean="0"/>
              <a:t>Random </a:t>
            </a:r>
            <a:r>
              <a:rPr lang="en-US" sz="1800" dirty="0"/>
              <a:t>forest </a:t>
            </a:r>
            <a:r>
              <a:rPr lang="en-US" sz="1800" dirty="0" smtClean="0"/>
              <a:t>classification</a:t>
            </a:r>
          </a:p>
          <a:p>
            <a:pPr marL="1314450" lvl="2" indent="-514350" algn="l" rtl="0">
              <a:lnSpc>
                <a:spcPct val="170000"/>
              </a:lnSpc>
              <a:buAutoNum type="arabicPeriod"/>
            </a:pPr>
            <a:r>
              <a:rPr lang="en-US" sz="1800" dirty="0" smtClean="0"/>
              <a:t>K-nearest neighbor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79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 rtl="0"/>
            <a:r>
              <a:rPr lang="en-US" sz="3600" b="1" dirty="0" smtClean="0">
                <a:solidFill>
                  <a:schemeClr val="tx2"/>
                </a:solidFill>
              </a:rPr>
              <a:t>1. Decision </a:t>
            </a:r>
            <a:r>
              <a:rPr lang="en-US" sz="3600" b="1" dirty="0">
                <a:solidFill>
                  <a:schemeClr val="tx2"/>
                </a:solidFill>
              </a:rPr>
              <a:t>tree classification</a:t>
            </a:r>
            <a:endParaRPr lang="he-IL" sz="1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endParaRPr lang="he-IL" sz="1800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he-IL" sz="1800" dirty="0" smtClean="0"/>
              <a:t>באלגוריתם זה נוצר מודל סיווג על ידי בניית עץ החלטות,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כך שכל </a:t>
            </a:r>
            <a:r>
              <a:rPr lang="he-IL" sz="1800" b="1" dirty="0" smtClean="0"/>
              <a:t>צומת</a:t>
            </a:r>
            <a:r>
              <a:rPr lang="he-IL" sz="1800" dirty="0" smtClean="0"/>
              <a:t> בעץ היא מקרה "מבחן" עבור </a:t>
            </a:r>
            <a:r>
              <a:rPr lang="he-IL" sz="1800" b="1" dirty="0" smtClean="0"/>
              <a:t>תכונה</a:t>
            </a:r>
            <a:r>
              <a:rPr lang="he-IL" sz="1800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וכל </a:t>
            </a:r>
            <a:r>
              <a:rPr lang="he-IL" sz="1800" b="1" dirty="0" smtClean="0"/>
              <a:t>ענף</a:t>
            </a:r>
            <a:r>
              <a:rPr lang="he-IL" sz="1800" dirty="0" smtClean="0"/>
              <a:t> שמגיע מהצומת הוא ערך </a:t>
            </a:r>
            <a:r>
              <a:rPr lang="he-IL" sz="1800" b="1" dirty="0" smtClean="0"/>
              <a:t>סיווג</a:t>
            </a:r>
            <a:r>
              <a:rPr lang="he-IL" sz="1800" dirty="0" smtClean="0"/>
              <a:t> אפשרי עבור אותה תכונה.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99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462</Words>
  <Application>Microsoft Office PowerPoint</Application>
  <PresentationFormat>‫הצגה על המסך (4:3)</PresentationFormat>
  <Paragraphs>82</Paragraphs>
  <Slides>16</Slides>
  <Notes>16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ערכת נושא של Office</vt:lpstr>
      <vt:lpstr>Regression vs. Classification</vt:lpstr>
      <vt:lpstr>What is Regression Machine Learning? </vt:lpstr>
      <vt:lpstr>Different types of regression algorithms:</vt:lpstr>
      <vt:lpstr>1. Simple linear regression</vt:lpstr>
      <vt:lpstr>2. Multiple linear regression</vt:lpstr>
      <vt:lpstr>3. Polynomial regression</vt:lpstr>
      <vt:lpstr>What is Classification Machine Learning?</vt:lpstr>
      <vt:lpstr>Different types of classification algorithms:</vt:lpstr>
      <vt:lpstr>1. Decision tree classification</vt:lpstr>
      <vt:lpstr>2. Random forest classification</vt:lpstr>
      <vt:lpstr>3. K-nearest neighbor</vt:lpstr>
      <vt:lpstr>Understanding the Difference</vt:lpstr>
      <vt:lpstr>Example - Both:</vt:lpstr>
      <vt:lpstr>The End</vt:lpstr>
      <vt:lpstr>כותרת</vt:lpstr>
      <vt:lpstr>כותרת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שראל הלפרט/Sarel  Halpert</dc:creator>
  <cp:lastModifiedBy>moriya bitton</cp:lastModifiedBy>
  <cp:revision>67</cp:revision>
  <dcterms:created xsi:type="dcterms:W3CDTF">2013-10-15T10:23:38Z</dcterms:created>
  <dcterms:modified xsi:type="dcterms:W3CDTF">2022-11-30T13:00:10Z</dcterms:modified>
</cp:coreProperties>
</file>