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60" r:id="rId6"/>
    <p:sldId id="259" r:id="rId7"/>
    <p:sldId id="264" r:id="rId8"/>
    <p:sldId id="269" r:id="rId9"/>
    <p:sldId id="270" r:id="rId10"/>
    <p:sldId id="271" r:id="rId11"/>
    <p:sldId id="263" r:id="rId12"/>
    <p:sldId id="266" r:id="rId13"/>
    <p:sldId id="267" r:id="rId14"/>
    <p:sldId id="265" r:id="rId15"/>
    <p:sldId id="272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0D291-249A-4325-8895-6C5D9E85931F}" v="8" dt="2022-05-11T15:18:16.171"/>
    <p1510:client id="{5A67A228-44F1-F290-F27C-4D61CA7E3EB4}" v="17" dt="2022-05-11T19:02:40.980"/>
    <p1510:client id="{8A97C969-A95C-D576-E3A5-9664EDAB7FA2}" v="12" dt="2022-05-11T17:17:02.107"/>
    <p1510:client id="{8FDAFAEC-5E56-4572-A3F2-D7A21DD02BD1}" v="397" dt="2022-05-11T16:50:56.775"/>
    <p1510:client id="{AF31E52C-9ECF-4FA9-9EA1-AB1F3E2D7855}" v="6" dt="2022-05-11T15:15:03.579"/>
    <p1510:client id="{D364B7F8-9A38-5552-10DA-533A72542B49}" v="7" dt="2022-05-11T17:14:01.028"/>
    <p1510:client id="{E21CC3CD-BC5B-4839-8F8E-04D4B776E24E}" v="14" dt="2022-05-11T19:15:5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8" autoAdjust="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פורת אהרון" userId="S::aharon.porat@msmail.ariel.ac.il::4b634403-e227-4f8c-8519-2e72b404d354" providerId="AD" clId="Web-{E21CC3CD-BC5B-4839-8F8E-04D4B776E24E}"/>
    <pc:docChg chg="modSld">
      <pc:chgData name="פורת אהרון" userId="S::aharon.porat@msmail.ariel.ac.il::4b634403-e227-4f8c-8519-2e72b404d354" providerId="AD" clId="Web-{E21CC3CD-BC5B-4839-8F8E-04D4B776E24E}" dt="2022-05-11T19:15:54.397" v="14"/>
      <pc:docMkLst>
        <pc:docMk/>
      </pc:docMkLst>
      <pc:sldChg chg="modNotes">
        <pc:chgData name="פורת אהרון" userId="S::aharon.porat@msmail.ariel.ac.il::4b634403-e227-4f8c-8519-2e72b404d354" providerId="AD" clId="Web-{E21CC3CD-BC5B-4839-8F8E-04D4B776E24E}" dt="2022-05-11T18:33:40.563" v="0"/>
        <pc:sldMkLst>
          <pc:docMk/>
          <pc:sldMk cId="1581469274" sldId="260"/>
        </pc:sldMkLst>
      </pc:sldChg>
      <pc:sldChg chg="addSp delSp">
        <pc:chgData name="פורת אהרון" userId="S::aharon.porat@msmail.ariel.ac.il::4b634403-e227-4f8c-8519-2e72b404d354" providerId="AD" clId="Web-{E21CC3CD-BC5B-4839-8F8E-04D4B776E24E}" dt="2022-05-11T19:15:54.397" v="14"/>
        <pc:sldMkLst>
          <pc:docMk/>
          <pc:sldMk cId="854245891" sldId="263"/>
        </pc:sldMkLst>
        <pc:inkChg chg="add del">
          <ac:chgData name="פורת אהרון" userId="S::aharon.porat@msmail.ariel.ac.il::4b634403-e227-4f8c-8519-2e72b404d354" providerId="AD" clId="Web-{E21CC3CD-BC5B-4839-8F8E-04D4B776E24E}" dt="2022-05-11T19:15:54.397" v="14"/>
          <ac:inkMkLst>
            <pc:docMk/>
            <pc:sldMk cId="854245891" sldId="263"/>
            <ac:inkMk id="2" creationId="{53FC555A-F24E-BCB7-C880-1A15C769B14D}"/>
          </ac:inkMkLst>
        </pc:inkChg>
      </pc:sldChg>
      <pc:sldChg chg="addSp delSp">
        <pc:chgData name="פורת אהרון" userId="S::aharon.porat@msmail.ariel.ac.il::4b634403-e227-4f8c-8519-2e72b404d354" providerId="AD" clId="Web-{E21CC3CD-BC5B-4839-8F8E-04D4B776E24E}" dt="2022-05-11T19:00:56.123" v="12"/>
        <pc:sldMkLst>
          <pc:docMk/>
          <pc:sldMk cId="841968999" sldId="268"/>
        </pc:sldMkLst>
        <pc:inkChg chg="add del">
          <ac:chgData name="פורת אהרון" userId="S::aharon.porat@msmail.ariel.ac.il::4b634403-e227-4f8c-8519-2e72b404d354" providerId="AD" clId="Web-{E21CC3CD-BC5B-4839-8F8E-04D4B776E24E}" dt="2022-05-11T19:00:56.123" v="12"/>
          <ac:inkMkLst>
            <pc:docMk/>
            <pc:sldMk cId="841968999" sldId="268"/>
            <ac:inkMk id="4" creationId="{987DBCD5-FC64-ACAB-A613-461F5D68941A}"/>
          </ac:inkMkLst>
        </pc:inkChg>
        <pc:inkChg chg="add del">
          <ac:chgData name="פורת אהרון" userId="S::aharon.porat@msmail.ariel.ac.il::4b634403-e227-4f8c-8519-2e72b404d354" providerId="AD" clId="Web-{E21CC3CD-BC5B-4839-8F8E-04D4B776E24E}" dt="2022-05-11T19:00:54.217" v="11"/>
          <ac:inkMkLst>
            <pc:docMk/>
            <pc:sldMk cId="841968999" sldId="268"/>
            <ac:inkMk id="5" creationId="{4280DB70-BEF8-543B-00CB-E44610B89727}"/>
          </ac:inkMkLst>
        </pc:inkChg>
        <pc:inkChg chg="add del">
          <ac:chgData name="פורת אהרון" userId="S::aharon.porat@msmail.ariel.ac.il::4b634403-e227-4f8c-8519-2e72b404d354" providerId="AD" clId="Web-{E21CC3CD-BC5B-4839-8F8E-04D4B776E24E}" dt="2022-05-11T19:00:45.826" v="10"/>
          <ac:inkMkLst>
            <pc:docMk/>
            <pc:sldMk cId="841968999" sldId="268"/>
            <ac:inkMk id="6" creationId="{B63330FD-70EF-368C-895D-CC9F1F4C3EB4}"/>
          </ac:inkMkLst>
        </pc:inkChg>
        <pc:inkChg chg="add del">
          <ac:chgData name="פורת אהרון" userId="S::aharon.porat@msmail.ariel.ac.il::4b634403-e227-4f8c-8519-2e72b404d354" providerId="AD" clId="Web-{E21CC3CD-BC5B-4839-8F8E-04D4B776E24E}" dt="2022-05-11T19:00:45.826" v="9"/>
          <ac:inkMkLst>
            <pc:docMk/>
            <pc:sldMk cId="841968999" sldId="268"/>
            <ac:inkMk id="7" creationId="{1DD218C8-C692-FEF5-551B-AA90332810AF}"/>
          </ac:inkMkLst>
        </pc:inkChg>
        <pc:inkChg chg="add del">
          <ac:chgData name="פורת אהרון" userId="S::aharon.porat@msmail.ariel.ac.il::4b634403-e227-4f8c-8519-2e72b404d354" providerId="AD" clId="Web-{E21CC3CD-BC5B-4839-8F8E-04D4B776E24E}" dt="2022-05-11T19:00:45.826" v="8"/>
          <ac:inkMkLst>
            <pc:docMk/>
            <pc:sldMk cId="841968999" sldId="268"/>
            <ac:inkMk id="8" creationId="{523032A5-41C6-4CCF-58AF-481336ECFF31}"/>
          </ac:inkMkLst>
        </pc:inkChg>
        <pc:inkChg chg="add del">
          <ac:chgData name="פורת אהרון" userId="S::aharon.porat@msmail.ariel.ac.il::4b634403-e227-4f8c-8519-2e72b404d354" providerId="AD" clId="Web-{E21CC3CD-BC5B-4839-8F8E-04D4B776E24E}" dt="2022-05-11T19:00:45.826" v="7"/>
          <ac:inkMkLst>
            <pc:docMk/>
            <pc:sldMk cId="841968999" sldId="268"/>
            <ac:inkMk id="9" creationId="{02497500-191A-5AC6-9602-0F8FBBEB190A}"/>
          </ac:inkMkLst>
        </pc:inkChg>
      </pc:sldChg>
    </pc:docChg>
  </pc:docChgLst>
  <pc:docChgLst>
    <pc:chgData name="Guest User" userId="S::urn:spo:anon#c8395506ed248fca94a5dcd73558b855ba6ed590120aec2dec282d93856930bd::" providerId="AD" clId="Web-{5A67A228-44F1-F290-F27C-4D61CA7E3EB4}"/>
    <pc:docChg chg="modSld">
      <pc:chgData name="Guest User" userId="S::urn:spo:anon#c8395506ed248fca94a5dcd73558b855ba6ed590120aec2dec282d93856930bd::" providerId="AD" clId="Web-{5A67A228-44F1-F290-F27C-4D61CA7E3EB4}" dt="2022-05-11T19:19:27.247" v="755"/>
      <pc:docMkLst>
        <pc:docMk/>
      </pc:docMkLst>
      <pc:sldChg chg="modNotes">
        <pc:chgData name="Guest User" userId="S::urn:spo:anon#c8395506ed248fca94a5dcd73558b855ba6ed590120aec2dec282d93856930bd::" providerId="AD" clId="Web-{5A67A228-44F1-F290-F27C-4D61CA7E3EB4}" dt="2022-05-11T19:19:27.247" v="755"/>
        <pc:sldMkLst>
          <pc:docMk/>
          <pc:sldMk cId="2204217501" sldId="256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9:05:30.858" v="734"/>
        <pc:sldMkLst>
          <pc:docMk/>
          <pc:sldMk cId="4235149655" sldId="257"/>
        </pc:sldMkLst>
      </pc:sldChg>
      <pc:sldChg chg="modSp modNotes">
        <pc:chgData name="Guest User" userId="S::urn:spo:anon#c8395506ed248fca94a5dcd73558b855ba6ed590120aec2dec282d93856930bd::" providerId="AD" clId="Web-{5A67A228-44F1-F290-F27C-4D61CA7E3EB4}" dt="2022-05-11T18:52:58.720" v="552"/>
        <pc:sldMkLst>
          <pc:docMk/>
          <pc:sldMk cId="264991485" sldId="258"/>
        </pc:sldMkLst>
        <pc:spChg chg="mod">
          <ac:chgData name="Guest User" userId="S::urn:spo:anon#c8395506ed248fca94a5dcd73558b855ba6ed590120aec2dec282d93856930bd::" providerId="AD" clId="Web-{5A67A228-44F1-F290-F27C-4D61CA7E3EB4}" dt="2022-05-11T18:30:57.853" v="22" actId="20577"/>
          <ac:spMkLst>
            <pc:docMk/>
            <pc:sldMk cId="264991485" sldId="258"/>
            <ac:spMk id="2" creationId="{0E860E46-7409-D7C0-C654-EA24D935880C}"/>
          </ac:spMkLst>
        </pc:spChg>
      </pc:sldChg>
      <pc:sldChg chg="modNotes">
        <pc:chgData name="Guest User" userId="S::urn:spo:anon#c8395506ed248fca94a5dcd73558b855ba6ed590120aec2dec282d93856930bd::" providerId="AD" clId="Web-{5A67A228-44F1-F290-F27C-4D61CA7E3EB4}" dt="2022-05-11T18:34:04.263" v="57"/>
        <pc:sldMkLst>
          <pc:docMk/>
          <pc:sldMk cId="1493033989" sldId="259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8:33:54.075" v="48"/>
        <pc:sldMkLst>
          <pc:docMk/>
          <pc:sldMk cId="1581469274" sldId="260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8:35:12.233" v="80"/>
        <pc:sldMkLst>
          <pc:docMk/>
          <pc:sldMk cId="854245891" sldId="263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8:54:55.284" v="633"/>
        <pc:sldMkLst>
          <pc:docMk/>
          <pc:sldMk cId="1935240857" sldId="264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9:02:40.761" v="728"/>
        <pc:sldMkLst>
          <pc:docMk/>
          <pc:sldMk cId="1517602094" sldId="265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8:35:15.795" v="85"/>
        <pc:sldMkLst>
          <pc:docMk/>
          <pc:sldMk cId="1325259710" sldId="266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8:35:21.546" v="90"/>
        <pc:sldMkLst>
          <pc:docMk/>
          <pc:sldMk cId="3689888785" sldId="267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8:35:56.640" v="107"/>
        <pc:sldMkLst>
          <pc:docMk/>
          <pc:sldMk cId="841968999" sldId="268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9:18:50.434" v="751"/>
        <pc:sldMkLst>
          <pc:docMk/>
          <pc:sldMk cId="4189175307" sldId="269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8:34:48.451" v="72"/>
        <pc:sldMkLst>
          <pc:docMk/>
          <pc:sldMk cId="3834413386" sldId="270"/>
        </pc:sldMkLst>
      </pc:sldChg>
      <pc:sldChg chg="modNotes">
        <pc:chgData name="Guest User" userId="S::urn:spo:anon#c8395506ed248fca94a5dcd73558b855ba6ed590120aec2dec282d93856930bd::" providerId="AD" clId="Web-{5A67A228-44F1-F290-F27C-4D61CA7E3EB4}" dt="2022-05-11T18:34:52.545" v="74"/>
        <pc:sldMkLst>
          <pc:docMk/>
          <pc:sldMk cId="1784686652" sldId="271"/>
        </pc:sldMkLst>
      </pc:sldChg>
      <pc:sldChg chg="modSp modNotes">
        <pc:chgData name="Guest User" userId="S::urn:spo:anon#c8395506ed248fca94a5dcd73558b855ba6ed590120aec2dec282d93856930bd::" providerId="AD" clId="Web-{5A67A228-44F1-F290-F27C-4D61CA7E3EB4}" dt="2022-05-11T19:02:57.043" v="732"/>
        <pc:sldMkLst>
          <pc:docMk/>
          <pc:sldMk cId="3395790335" sldId="272"/>
        </pc:sldMkLst>
        <pc:spChg chg="mod">
          <ac:chgData name="Guest User" userId="S::urn:spo:anon#c8395506ed248fca94a5dcd73558b855ba6ed590120aec2dec282d93856930bd::" providerId="AD" clId="Web-{5A67A228-44F1-F290-F27C-4D61CA7E3EB4}" dt="2022-05-11T18:56:46.349" v="634" actId="20577"/>
          <ac:spMkLst>
            <pc:docMk/>
            <pc:sldMk cId="3395790335" sldId="272"/>
            <ac:spMk id="2" creationId="{2BDBA1E4-638F-82EE-0DFF-3D3609E3E95D}"/>
          </ac:spMkLst>
        </pc:spChg>
        <pc:spChg chg="mod">
          <ac:chgData name="Guest User" userId="S::urn:spo:anon#c8395506ed248fca94a5dcd73558b855ba6ed590120aec2dec282d93856930bd::" providerId="AD" clId="Web-{5A67A228-44F1-F290-F27C-4D61CA7E3EB4}" dt="2022-05-11T18:28:38.429" v="1" actId="1076"/>
          <ac:spMkLst>
            <pc:docMk/>
            <pc:sldMk cId="3395790335" sldId="272"/>
            <ac:spMk id="7" creationId="{E6BC1689-7F82-CADA-780A-44DF47648FB8}"/>
          </ac:spMkLst>
        </pc:spChg>
        <pc:spChg chg="mod">
          <ac:chgData name="Guest User" userId="S::urn:spo:anon#c8395506ed248fca94a5dcd73558b855ba6ed590120aec2dec282d93856930bd::" providerId="AD" clId="Web-{5A67A228-44F1-F290-F27C-4D61CA7E3EB4}" dt="2022-05-11T18:28:20.616" v="0" actId="1076"/>
          <ac:spMkLst>
            <pc:docMk/>
            <pc:sldMk cId="3395790335" sldId="272"/>
            <ac:spMk id="8" creationId="{73BA2FEB-4A0F-6D74-DAE7-2AF5D06DFD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B8E3B-1235-45D1-81D9-335C5140EAC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E332-9C5B-4139-8465-82CBB64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>
                <a:cs typeface="Calibri"/>
              </a:rPr>
              <a:t>מוריה:</a:t>
            </a:r>
          </a:p>
          <a:p>
            <a:pPr algn="r" rtl="1"/>
            <a:endParaRPr lang="en-US" dirty="0" smtClean="0">
              <a:cs typeface="Calibri"/>
            </a:endParaRPr>
          </a:p>
          <a:p>
            <a:pPr algn="r" rtl="1"/>
            <a:r>
              <a:rPr lang="he-IL" dirty="0" smtClean="0">
                <a:cs typeface="Calibri"/>
              </a:rPr>
              <a:t>שמנסים</a:t>
            </a:r>
            <a:r>
              <a:rPr lang="he-IL" baseline="0" dirty="0" smtClean="0">
                <a:cs typeface="Calibri"/>
              </a:rPr>
              <a:t> לבנות אופרטורים קוונטים, יש התעסקות בפיזיקה ודרישה להשתמש ב-</a:t>
            </a:r>
            <a:r>
              <a:rPr lang="en-US" baseline="0" dirty="0" smtClean="0">
                <a:cs typeface="Calibri"/>
              </a:rPr>
              <a:t>H</a:t>
            </a:r>
            <a:r>
              <a:rPr lang="he-IL" baseline="0" dirty="0" smtClean="0">
                <a:cs typeface="Calibri"/>
              </a:rPr>
              <a:t>.</a:t>
            </a:r>
          </a:p>
          <a:p>
            <a:pPr algn="r" rtl="1"/>
            <a:endParaRPr lang="he-IL" baseline="0" dirty="0" smtClean="0">
              <a:cs typeface="Calibri"/>
            </a:endParaRPr>
          </a:p>
          <a:p>
            <a:pPr algn="r" rtl="1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4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 smtClean="0"/>
              <a:t>מוריה:</a:t>
            </a:r>
          </a:p>
          <a:p>
            <a:pPr algn="r" rtl="1"/>
            <a:endParaRPr lang="en-US" b="1" dirty="0" smtClean="0"/>
          </a:p>
          <a:p>
            <a:pPr algn="r" rtl="1"/>
            <a:r>
              <a:rPr lang="he-IL" b="0" dirty="0" smtClean="0"/>
              <a:t>4.</a:t>
            </a:r>
            <a:r>
              <a:rPr lang="he-IL" b="0" baseline="0" dirty="0" smtClean="0"/>
              <a:t> נובע מכך ש-</a:t>
            </a:r>
            <a:r>
              <a:rPr lang="en-US" b="0" baseline="0" dirty="0" smtClean="0"/>
              <a:t>U</a:t>
            </a:r>
            <a:r>
              <a:rPr lang="he-IL" b="0" baseline="0" dirty="0" smtClean="0"/>
              <a:t> היא טרנספורמציה אוניטרית ו-</a:t>
            </a:r>
            <a:r>
              <a:rPr lang="en-US" b="0" baseline="0" dirty="0" smtClean="0"/>
              <a:t>D</a:t>
            </a:r>
            <a:r>
              <a:rPr lang="he-IL" b="0" baseline="0" dirty="0" smtClean="0"/>
              <a:t> היא מטריצה אלכסונית כך שהאלכסון שלה שייך לממשיים. </a:t>
            </a:r>
          </a:p>
          <a:p>
            <a:pPr algn="r" rtl="1"/>
            <a:r>
              <a:rPr lang="he-IL" b="0" baseline="0" dirty="0" smtClean="0"/>
              <a:t>5. מכיוון שהאלכסון הוא ממשי אז ברור כי המטריצה האקספוננציאלית אוניטרית</a:t>
            </a:r>
          </a:p>
          <a:p>
            <a:pPr algn="r" rtl="1"/>
            <a:r>
              <a:rPr lang="he-IL" b="0" baseline="0" dirty="0" smtClean="0"/>
              <a:t>6. תוצאה סופית, הוכחנו את אוניטריות המטריצה האקספוננציאלית.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>
                <a:cs typeface="Calibri"/>
              </a:rPr>
              <a:t>פורת:</a:t>
            </a:r>
            <a:endParaRPr lang="en-US" b="1" dirty="0"/>
          </a:p>
          <a:p>
            <a:pPr algn="r" rtl="1"/>
            <a:endParaRPr lang="he-IL" dirty="0">
              <a:cs typeface="Calibri"/>
            </a:endParaRPr>
          </a:p>
          <a:p>
            <a:pPr algn="r" rtl="1"/>
            <a:r>
              <a:rPr lang="he-IL" dirty="0">
                <a:cs typeface="Calibri"/>
              </a:rPr>
              <a:t>25.2.2 (212)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נגדיר את החלק של אנרגיה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0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>
                <a:cs typeface="Calibri"/>
              </a:rPr>
              <a:t>פורת: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90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>
                <a:cs typeface="Calibri"/>
              </a:rPr>
              <a:t>פורת:</a:t>
            </a:r>
          </a:p>
          <a:p>
            <a:pPr algn="r" rtl="1"/>
            <a:endParaRPr lang="en-US" b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>
                <a:cs typeface="Calibri"/>
              </a:rPr>
              <a:t>מוריה</a:t>
            </a:r>
            <a:r>
              <a:rPr lang="he-IL" b="1" dirty="0" smtClean="0">
                <a:cs typeface="Calibri"/>
              </a:rPr>
              <a:t>:</a:t>
            </a:r>
          </a:p>
          <a:p>
            <a:pPr algn="r" rtl="1"/>
            <a:endParaRPr lang="he-IL" b="1" dirty="0" smtClean="0">
              <a:cs typeface="Calibri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b="0" dirty="0" smtClean="0">
                <a:cs typeface="Calibri"/>
              </a:rPr>
              <a:t>בהינתן מטריצת המילטוניאן </a:t>
            </a:r>
            <a:r>
              <a:rPr lang="en-US" b="0" dirty="0" smtClean="0">
                <a:cs typeface="Calibri"/>
              </a:rPr>
              <a:t>H</a:t>
            </a:r>
            <a:endParaRPr lang="he-IL" b="0" dirty="0" smtClean="0">
              <a:cs typeface="Calibri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 smtClean="0">
                <a:cs typeface="Calibri"/>
              </a:rPr>
              <a:t>GSE </a:t>
            </a:r>
            <a:r>
              <a:rPr lang="he-IL" dirty="0">
                <a:cs typeface="Calibri"/>
              </a:rPr>
              <a:t>- למדא 0 </a:t>
            </a:r>
            <a:endParaRPr lang="he-IL" dirty="0" smtClean="0">
              <a:cs typeface="Calibri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 smtClean="0">
                <a:cs typeface="Calibri"/>
              </a:rPr>
              <a:t>נעלה </a:t>
            </a:r>
            <a:r>
              <a:rPr lang="he-IL" dirty="0">
                <a:cs typeface="Calibri"/>
              </a:rPr>
              <a:t>את בעיית </a:t>
            </a:r>
            <a:r>
              <a:rPr lang="en-US" dirty="0"/>
              <a:t>LHP</a:t>
            </a:r>
            <a:r>
              <a:rPr lang="he-IL" dirty="0">
                <a:cs typeface="Calibri"/>
              </a:rPr>
              <a:t> שמאחדת </a:t>
            </a:r>
            <a:r>
              <a:rPr lang="he-IL" dirty="0" smtClean="0">
                <a:cs typeface="Calibri"/>
              </a:rPr>
              <a:t>את</a:t>
            </a:r>
            <a:r>
              <a:rPr lang="en-US" dirty="0" smtClean="0"/>
              <a:t>3sat</a:t>
            </a:r>
            <a:r>
              <a:rPr lang="en-US" dirty="0"/>
              <a:t> </a:t>
            </a:r>
            <a:r>
              <a:rPr lang="he-IL" dirty="0">
                <a:cs typeface="Calibri"/>
              </a:rPr>
              <a:t> לנושא שלנו ומוכיחה את הקושי </a:t>
            </a:r>
            <a:r>
              <a:rPr lang="he-IL" dirty="0" smtClean="0">
                <a:cs typeface="Calibri"/>
              </a:rPr>
              <a:t>בלמצוא</a:t>
            </a:r>
            <a:r>
              <a:rPr lang="en-US" dirty="0" smtClean="0"/>
              <a:t>ground </a:t>
            </a:r>
            <a:r>
              <a:rPr lang="en-US" dirty="0"/>
              <a:t>state </a:t>
            </a:r>
            <a:r>
              <a:rPr lang="en-US" dirty="0" smtClean="0"/>
              <a:t>energy</a:t>
            </a:r>
            <a:r>
              <a:rPr lang="en-US" dirty="0"/>
              <a:t> </a:t>
            </a:r>
            <a:endParaRPr lang="en-US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 smtClean="0">
                <a:cs typeface="Calibri"/>
              </a:rPr>
              <a:t>נראה</a:t>
            </a:r>
            <a:r>
              <a:rPr lang="he-IL" baseline="0" dirty="0" smtClean="0">
                <a:cs typeface="Calibri"/>
              </a:rPr>
              <a:t> רדוקציה פולינומית בין </a:t>
            </a:r>
            <a:r>
              <a:rPr lang="en-US" baseline="0" dirty="0" smtClean="0">
                <a:cs typeface="Calibri"/>
              </a:rPr>
              <a:t>3sat</a:t>
            </a:r>
            <a:r>
              <a:rPr lang="he-IL" baseline="0" dirty="0" smtClean="0">
                <a:cs typeface="Calibri"/>
              </a:rPr>
              <a:t> להמילטוניאן. </a:t>
            </a:r>
          </a:p>
          <a:p>
            <a:pPr algn="r" rtl="1"/>
            <a:endParaRPr lang="he-IL" baseline="0" dirty="0" smtClean="0">
              <a:cs typeface="Calibri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cs typeface="Calibri"/>
              </a:rPr>
              <a:t>(219 החל מ-</a:t>
            </a:r>
            <a:r>
              <a:rPr lang="en-US" dirty="0" smtClean="0"/>
              <a:t>OK</a:t>
            </a:r>
            <a:r>
              <a:rPr lang="he-IL" dirty="0" smtClean="0">
                <a:cs typeface="Calibri"/>
              </a:rPr>
              <a:t>)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>
                <a:cs typeface="Calibri"/>
              </a:rPr>
              <a:t>פורת:</a:t>
            </a:r>
          </a:p>
          <a:p>
            <a:pPr algn="r" rtl="1"/>
            <a:endParaRPr lang="en-US" dirty="0" smtClean="0">
              <a:cs typeface="Calibri"/>
            </a:endParaRPr>
          </a:p>
          <a:p>
            <a:pPr algn="r" rtl="1"/>
            <a:r>
              <a:rPr lang="en-US" dirty="0" smtClean="0">
                <a:cs typeface="Calibri"/>
              </a:rPr>
              <a:t>X</a:t>
            </a:r>
            <a:r>
              <a:rPr lang="he-IL" dirty="0" smtClean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משתנים</a:t>
            </a:r>
          </a:p>
          <a:p>
            <a:pPr algn="r" rtl="1"/>
            <a:r>
              <a:rPr lang="en-US" dirty="0" smtClean="0">
                <a:cs typeface="Calibri"/>
              </a:rPr>
              <a:t>C</a:t>
            </a:r>
            <a:r>
              <a:rPr lang="he-IL" dirty="0" smtClean="0">
                <a:cs typeface="Calibri"/>
              </a:rPr>
              <a:t>-</a:t>
            </a:r>
            <a:r>
              <a:rPr lang="he-IL" baseline="0" dirty="0" smtClean="0">
                <a:cs typeface="Calibri"/>
              </a:rPr>
              <a:t> </a:t>
            </a:r>
            <a:r>
              <a:rPr lang="en-US" dirty="0" smtClean="0">
                <a:cs typeface="Calibri"/>
              </a:rPr>
              <a:t>פסוקיות</a:t>
            </a:r>
            <a:endParaRPr lang="en-US" dirty="0">
              <a:cs typeface="Calibri"/>
            </a:endParaRPr>
          </a:p>
          <a:p>
            <a:pPr algn="r" rtl="1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86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>
                <a:cs typeface="Calibri"/>
              </a:rPr>
              <a:t>פורת: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cs typeface="Calibri"/>
              </a:rPr>
              <a:t>מוריה:</a:t>
            </a:r>
          </a:p>
          <a:p>
            <a:pPr algn="r" rtl="1"/>
            <a:endParaRPr lang="en-US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Calibri"/>
              </a:rPr>
              <a:t>קישור בין 3SAT</a:t>
            </a:r>
            <a:r>
              <a:rPr lang="he-IL" baseline="0" dirty="0" smtClean="0">
                <a:cs typeface="Calibri"/>
              </a:rPr>
              <a:t> </a:t>
            </a:r>
            <a:r>
              <a:rPr lang="en-US" dirty="0" smtClean="0">
                <a:cs typeface="Calibri"/>
              </a:rPr>
              <a:t>לקוונטום בכללי</a:t>
            </a:r>
            <a:r>
              <a:rPr lang="he-IL" dirty="0" smtClean="0">
                <a:cs typeface="Calibri"/>
              </a:rPr>
              <a:t>,</a:t>
            </a:r>
            <a:r>
              <a:rPr lang="he-IL" baseline="0" dirty="0" smtClean="0">
                <a:cs typeface="Calibri"/>
              </a:rPr>
              <a:t> ב</a:t>
            </a:r>
            <a:r>
              <a:rPr lang="en-US" dirty="0" smtClean="0">
                <a:cs typeface="Calibri"/>
              </a:rPr>
              <a:t>אמצעות </a:t>
            </a:r>
            <a:r>
              <a:rPr lang="he-IL" dirty="0" smtClean="0">
                <a:cs typeface="Calibri"/>
              </a:rPr>
              <a:t>בעיית</a:t>
            </a:r>
            <a:r>
              <a:rPr lang="he-IL" baseline="0" dirty="0" smtClean="0">
                <a:cs typeface="Calibri"/>
              </a:rPr>
              <a:t> </a:t>
            </a:r>
            <a:r>
              <a:rPr lang="en-US" dirty="0" smtClean="0">
                <a:cs typeface="Calibri"/>
              </a:rPr>
              <a:t>המילטוניאן.</a:t>
            </a:r>
            <a:endParaRPr lang="he-IL" dirty="0" smtClean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/>
              <a:t>מוריה:</a:t>
            </a:r>
            <a:endParaRPr lang="he-IL" b="1" dirty="0">
              <a:cs typeface="Arial" panose="020B0604020202020204" pitchFamily="34" charset="0"/>
            </a:endParaRPr>
          </a:p>
          <a:p>
            <a:pPr algn="r" rtl="1"/>
            <a:endParaRPr lang="en-US" dirty="0"/>
          </a:p>
          <a:p>
            <a:pPr algn="r" rtl="1"/>
            <a:r>
              <a:rPr lang="en-US" dirty="0"/>
              <a:t>25.2 (208)</a:t>
            </a:r>
            <a:endParaRPr lang="he-IL" dirty="0">
              <a:cs typeface="Calibri"/>
            </a:endParaRPr>
          </a:p>
          <a:p>
            <a:pPr algn="r" rtl="1"/>
            <a:endParaRPr lang="en-US" dirty="0">
              <a:cs typeface="Calibri"/>
            </a:endParaRP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 smtClean="0">
                <a:cs typeface="Calibri"/>
              </a:rPr>
              <a:t>עד היום אנחנו רגילים למצב בו פעולות אוניטריות עובדות בזמן דיסקרטי, כלומר אנחנו עוברים מפסאי ל-U פסאי.</a:t>
            </a:r>
            <a:r>
              <a:rPr lang="he-IL" baseline="0" dirty="0" smtClean="0">
                <a:cs typeface="Calibri"/>
              </a:rPr>
              <a:t> 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baseline="0" dirty="0" smtClean="0">
                <a:cs typeface="Calibri"/>
              </a:rPr>
              <a:t>אנו לא מתייחסים </a:t>
            </a:r>
            <a:r>
              <a:rPr lang="he-IL" dirty="0" smtClean="0">
                <a:cs typeface="Calibri"/>
              </a:rPr>
              <a:t>למה שקורה באמצע, כלומר איך קורה המעבר. אנו מתייחסים רק למצב</a:t>
            </a:r>
            <a:r>
              <a:rPr lang="he-IL" baseline="0" dirty="0" smtClean="0">
                <a:cs typeface="Calibri"/>
              </a:rPr>
              <a:t> ההתחלתי והסופי</a:t>
            </a:r>
            <a:r>
              <a:rPr lang="he-IL" dirty="0" smtClean="0">
                <a:cs typeface="Calibri"/>
              </a:rPr>
              <a:t>. 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 smtClean="0">
                <a:cs typeface="Calibri"/>
              </a:rPr>
              <a:t>בפיזיקה הזמן הוא רציף ולא דיסקרטי כפי שלמדנו עד היום, לכן המשוואה בשקף הבא נוצרה,</a:t>
            </a:r>
            <a:r>
              <a:rPr lang="he-IL" baseline="0" dirty="0" smtClean="0">
                <a:cs typeface="Calibri"/>
              </a:rPr>
              <a:t> </a:t>
            </a:r>
            <a:r>
              <a:rPr lang="en-US" baseline="0" dirty="0" smtClean="0">
                <a:cs typeface="Calibri"/>
              </a:rPr>
              <a:t/>
            </a:r>
            <a:br>
              <a:rPr lang="en-US" baseline="0" dirty="0" smtClean="0">
                <a:cs typeface="Calibri"/>
              </a:rPr>
            </a:br>
            <a:r>
              <a:rPr lang="he-IL" dirty="0" smtClean="0">
                <a:cs typeface="Calibri"/>
              </a:rPr>
              <a:t>כלומר שיש קפיצה בין המצב (פסאי) למצב עם המטריצה,</a:t>
            </a:r>
            <a:r>
              <a:rPr lang="he-IL" baseline="0" dirty="0" smtClean="0">
                <a:cs typeface="Calibri"/>
              </a:rPr>
              <a:t> </a:t>
            </a:r>
            <a:r>
              <a:rPr lang="he-IL" dirty="0" smtClean="0">
                <a:cs typeface="Calibri"/>
              </a:rPr>
              <a:t>לצורה היותר פיסיקלית של זמן רציף.</a:t>
            </a:r>
            <a:endParaRPr lang="en-US" dirty="0" smtClean="0">
              <a:cs typeface="Calibri"/>
            </a:endParaRP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e-IL" dirty="0" smtClean="0">
              <a:cs typeface="Calibri"/>
            </a:endParaRPr>
          </a:p>
          <a:p>
            <a:pPr algn="r" rtl="1"/>
            <a:endParaRPr lang="he-IL" dirty="0" smtClean="0">
              <a:cs typeface="Calibri"/>
            </a:endParaRPr>
          </a:p>
          <a:p>
            <a:pPr algn="r" rtl="1"/>
            <a:r>
              <a:rPr lang="he-IL" dirty="0" smtClean="0">
                <a:cs typeface="Calibri"/>
              </a:rPr>
              <a:t>להעביר </a:t>
            </a:r>
            <a:r>
              <a:rPr lang="he-IL" dirty="0">
                <a:cs typeface="Calibri"/>
              </a:rPr>
              <a:t>אותם מהעולם שלהם (פסאי </a:t>
            </a:r>
            <a:r>
              <a:rPr lang="he-IL" dirty="0" smtClean="0">
                <a:cs typeface="Calibri"/>
              </a:rPr>
              <a:t>ל--&gt; U-פסאי</a:t>
            </a:r>
            <a:r>
              <a:rPr lang="he-IL" dirty="0">
                <a:cs typeface="Calibri"/>
              </a:rPr>
              <a:t>) לעולם שלנו (שקף הבא</a:t>
            </a:r>
            <a:r>
              <a:rPr lang="he-IL" dirty="0" smtClean="0">
                <a:cs typeface="Calibri"/>
              </a:rPr>
              <a:t>).</a:t>
            </a:r>
            <a:endParaRPr lang="he-IL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/>
              <a:t>מוריה: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/>
              <a:t>25.2 (209)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cs typeface="Calibri"/>
              </a:rPr>
              <a:t>משוואה של שרדינגר, פריצת דרך (חרוט על האנדרטה</a:t>
            </a:r>
            <a:r>
              <a:rPr lang="he-IL" dirty="0" smtClean="0">
                <a:cs typeface="Calibri"/>
              </a:rPr>
              <a:t>).</a:t>
            </a:r>
          </a:p>
          <a:p>
            <a:pPr algn="r" rtl="1"/>
            <a:endParaRPr lang="he-IL" dirty="0">
              <a:cs typeface="Calibri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 smtClean="0">
                <a:cs typeface="Calibri"/>
              </a:rPr>
              <a:t>צד </a:t>
            </a:r>
            <a:r>
              <a:rPr lang="he-IL" dirty="0">
                <a:cs typeface="Calibri"/>
              </a:rPr>
              <a:t>שמאל - נגזרת של סטייט (נגזרת של פסאי בזמן). </a:t>
            </a:r>
            <a:endParaRPr lang="he-IL" dirty="0" smtClean="0">
              <a:cs typeface="Calibri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 smtClean="0">
                <a:cs typeface="Calibri"/>
              </a:rPr>
              <a:t>H </a:t>
            </a:r>
            <a:r>
              <a:rPr lang="he-IL" dirty="0">
                <a:cs typeface="Calibri"/>
              </a:rPr>
              <a:t>(המילטוניאן) היא מטריצה </a:t>
            </a:r>
            <a:r>
              <a:rPr lang="he-IL" dirty="0" smtClean="0">
                <a:cs typeface="Calibri"/>
              </a:rPr>
              <a:t>הרמטית</a:t>
            </a:r>
            <a:r>
              <a:rPr lang="he-IL" baseline="0" dirty="0" smtClean="0">
                <a:cs typeface="Calibri"/>
              </a:rPr>
              <a:t>, ז"א </a:t>
            </a:r>
            <a:r>
              <a:rPr lang="he-IL" dirty="0" smtClean="0">
                <a:cs typeface="Calibri"/>
              </a:rPr>
              <a:t>שהמטריצה </a:t>
            </a:r>
            <a:r>
              <a:rPr lang="he-IL" dirty="0">
                <a:cs typeface="Calibri"/>
              </a:rPr>
              <a:t>שווה להפוכה והצמודה שלה</a:t>
            </a:r>
            <a:r>
              <a:rPr lang="he-IL" dirty="0" smtClean="0">
                <a:cs typeface="Calibri"/>
              </a:rPr>
              <a:t>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h</a:t>
            </a:r>
            <a:r>
              <a:rPr lang="he-IL" dirty="0">
                <a:cs typeface="Calibri"/>
              </a:rPr>
              <a:t> פלאנק </a:t>
            </a:r>
            <a:r>
              <a:rPr lang="he-IL" dirty="0" smtClean="0">
                <a:cs typeface="Calibri"/>
              </a:rPr>
              <a:t>– קבוע שנועד </a:t>
            </a:r>
            <a:r>
              <a:rPr lang="he-IL" dirty="0">
                <a:cs typeface="Calibri"/>
              </a:rPr>
              <a:t>להמיר יחידות בין זמן </a:t>
            </a:r>
            <a:r>
              <a:rPr lang="he-IL" dirty="0" smtClean="0">
                <a:cs typeface="Calibri"/>
              </a:rPr>
              <a:t>לאנרגיה. אצלנו </a:t>
            </a:r>
            <a:r>
              <a:rPr lang="he-IL" dirty="0">
                <a:cs typeface="Calibri"/>
              </a:rPr>
              <a:t>זה לא רלוונטי וניתן לנרמל </a:t>
            </a:r>
            <a:r>
              <a:rPr lang="he-IL" dirty="0" smtClean="0">
                <a:cs typeface="Calibri"/>
              </a:rPr>
              <a:t>ל-1 (לזרוק אותו).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>
                <a:cs typeface="Calibri"/>
              </a:rPr>
              <a:t>פורת: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>
                <a:cs typeface="Calibri"/>
              </a:rPr>
              <a:t>פורת:</a:t>
            </a:r>
            <a:endParaRPr lang="en-US" b="1" dirty="0">
              <a:cs typeface="Calibri"/>
            </a:endParaRPr>
          </a:p>
          <a:p>
            <a:pPr algn="r" rtl="1"/>
            <a:endParaRPr lang="he-IL" dirty="0">
              <a:cs typeface="Calibri"/>
            </a:endParaRPr>
          </a:p>
          <a:p>
            <a:pPr algn="r" rtl="1"/>
            <a:r>
              <a:rPr lang="he-IL" dirty="0">
                <a:cs typeface="Calibri"/>
              </a:rPr>
              <a:t>להסביר את ההוכחה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/>
              <a:t>מוריה:</a:t>
            </a:r>
          </a:p>
          <a:p>
            <a:pPr algn="r" rtl="1"/>
            <a:endParaRPr lang="he-IL" dirty="0">
              <a:cs typeface="Calibri"/>
            </a:endParaRPr>
          </a:p>
          <a:p>
            <a:pPr algn="r" rtl="1"/>
            <a:r>
              <a:rPr lang="he-IL" dirty="0">
                <a:cs typeface="Calibri"/>
              </a:rPr>
              <a:t>למדנו שאנחנו חייבים שפעולה על סטייט חייבת להיות אוניטרית. </a:t>
            </a:r>
            <a:endParaRPr lang="en-US" dirty="0">
              <a:cs typeface="Calibri"/>
            </a:endParaRPr>
          </a:p>
          <a:p>
            <a:pPr algn="r" rtl="1"/>
            <a:r>
              <a:rPr lang="he-IL" dirty="0">
                <a:cs typeface="Calibri"/>
              </a:rPr>
              <a:t>לכן, חייב להראות </a:t>
            </a:r>
            <a:r>
              <a:rPr lang="he-IL" dirty="0" smtClean="0">
                <a:cs typeface="Calibri"/>
              </a:rPr>
              <a:t>ש-()^</a:t>
            </a:r>
            <a:r>
              <a:rPr lang="en-US" dirty="0" smtClean="0">
                <a:cs typeface="Calibri"/>
              </a:rPr>
              <a:t>e</a:t>
            </a:r>
            <a:r>
              <a:rPr lang="he-IL" dirty="0" smtClean="0">
                <a:cs typeface="Calibri"/>
              </a:rPr>
              <a:t> אוניטרי.</a:t>
            </a:r>
            <a:r>
              <a:rPr lang="he-IL" baseline="0" dirty="0" smtClean="0">
                <a:cs typeface="Calibri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6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/>
              <a:t>מוריה: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/>
              <a:t>25.2.1</a:t>
            </a:r>
            <a:r>
              <a:rPr lang="he-IL" dirty="0">
                <a:cs typeface="Calibri"/>
              </a:rPr>
              <a:t> (209 - 211)</a:t>
            </a:r>
          </a:p>
          <a:p>
            <a:pPr algn="r" rtl="1"/>
            <a:endParaRPr lang="he-IL" dirty="0">
              <a:cs typeface="Calibri"/>
            </a:endParaRPr>
          </a:p>
          <a:p>
            <a:pPr algn="r" rtl="1"/>
            <a:r>
              <a:rPr lang="he-IL" dirty="0" smtClean="0"/>
              <a:t>הוכחת האוניטריות </a:t>
            </a:r>
            <a:r>
              <a:rPr lang="he-IL" dirty="0"/>
              <a:t>של המטריצה. </a:t>
            </a:r>
            <a:endParaRPr lang="he-IL" dirty="0" smtClean="0"/>
          </a:p>
          <a:p>
            <a:pPr marL="228600" indent="-228600" algn="r" rtl="1">
              <a:buAutoNum type="arabicPeriod"/>
            </a:pPr>
            <a:r>
              <a:rPr lang="he-IL" dirty="0" smtClean="0"/>
              <a:t>סדרת טיילור סטנדרטית עבור פונקציה אקספוננציאלית</a:t>
            </a:r>
            <a:r>
              <a:rPr lang="he-IL" baseline="0" dirty="0" smtClean="0"/>
              <a:t> </a:t>
            </a:r>
          </a:p>
          <a:p>
            <a:pPr marL="228600" indent="-228600" algn="r" rtl="1">
              <a:buAutoNum type="arabicPeriod"/>
            </a:pPr>
            <a:r>
              <a:rPr lang="he-IL" baseline="0" dirty="0" smtClean="0"/>
              <a:t>המעבר מתקיים עבור מטריצה אלכסונית</a:t>
            </a:r>
          </a:p>
          <a:p>
            <a:pPr marL="228600" indent="-228600" algn="r" rtl="1">
              <a:buAutoNum type="arabicPeriod"/>
            </a:pPr>
            <a:r>
              <a:rPr lang="he-IL" baseline="0" dirty="0" smtClean="0"/>
              <a:t>עבור מטריצה הרמטית זה כל מה שנצטרך, </a:t>
            </a:r>
            <a:r>
              <a:rPr lang="en-US" baseline="0" dirty="0" smtClean="0"/>
              <a:t>D</a:t>
            </a:r>
            <a:r>
              <a:rPr lang="he-IL" baseline="0" dirty="0" smtClean="0"/>
              <a:t>-מטריצה אלכסונית, </a:t>
            </a:r>
            <a:r>
              <a:rPr lang="en-US" baseline="0" dirty="0" smtClean="0"/>
              <a:t>U</a:t>
            </a:r>
            <a:r>
              <a:rPr lang="he-IL" baseline="0" dirty="0" smtClean="0"/>
              <a:t>- טרנספורמציה אוניטרית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dirty="0"/>
              <a:t>מוריה:</a:t>
            </a:r>
            <a:endParaRPr lang="he-IL" b="1" dirty="0"/>
          </a:p>
          <a:p>
            <a:pPr algn="r" rtl="1"/>
            <a:endParaRPr lang="he-IL" b="1" dirty="0" smtClean="0">
              <a:cs typeface="Calibri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E332-9C5B-4139-8465-82CBB646A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8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5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382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4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9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857D462-A60F-4805-8F40-F73FB806B74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A05324-F46E-4CE9-83CE-9B79B5D8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ottaaronson.com/qcle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317F-1A98-791F-B8C8-A6D7EDEC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790826"/>
            <a:ext cx="8689976" cy="1276349"/>
          </a:xfrm>
        </p:spPr>
        <p:txBody>
          <a:bodyPr>
            <a:noAutofit/>
          </a:bodyPr>
          <a:lstStyle/>
          <a:p>
            <a:r>
              <a:rPr lang="en-US" sz="8800" b="1" dirty="0"/>
              <a:t>Hamiltonians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77951-1861-7606-F599-B664989D4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91000"/>
            <a:ext cx="8689976" cy="1066799"/>
          </a:xfrm>
        </p:spPr>
        <p:txBody>
          <a:bodyPr/>
          <a:lstStyle/>
          <a:p>
            <a:r>
              <a:rPr lang="en-US" b="1"/>
              <a:t>Porat AHARON</a:t>
            </a:r>
          </a:p>
          <a:p>
            <a:r>
              <a:rPr lang="en-US" b="1"/>
              <a:t>Moriya bitton  </a:t>
            </a:r>
          </a:p>
        </p:txBody>
      </p:sp>
    </p:spTree>
    <p:extLst>
      <p:ext uri="{BB962C8B-B14F-4D97-AF65-F5344CB8AC3E}">
        <p14:creationId xmlns:p14="http://schemas.microsoft.com/office/powerpoint/2010/main" val="22042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Matrix Exponentiation</a:t>
            </a:r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8813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𝑈𝐷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𝑖𝐷𝑡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5.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𝑏𝑒𝑐𝑎𝑢𝑠𝑒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𝑟𝑒𝑎𝑙𝑠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𝑐𝑙𝑒𝑎𝑟𝑙𝑦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𝑢𝑛𝑖𝑡𝑎𝑟𝑦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𝑖𝐷𝑡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𝑖𝑡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𝑖𝑡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6. 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𝑒𝑟𝑒𝑓𝑜𝑟𝑒</m:t>
                    </m:r>
                    <m:r>
                      <a:rPr lang="en-US" b="0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𝑖𝐷𝑡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𝑢𝑛𝑖𝑡𝑎𝑟𝑦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𝑤𝑒𝑙𝑙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he-I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881308"/>
              </a:xfrm>
              <a:blipFill>
                <a:blip r:embed="rId3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68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D0FAB-CECE-2C80-EC8F-DE6B49028C74}"/>
                  </a:ext>
                </a:extLst>
              </p:cNvPr>
              <p:cNvSpPr txBox="1"/>
              <p:nvPr/>
            </p:nvSpPr>
            <p:spPr>
              <a:xfrm>
                <a:off x="1782810" y="2214694"/>
                <a:ext cx="8626379" cy="3355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4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4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4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4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algn="ctr"/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latin typeface="Cambria Math" panose="02040503050406030204" pitchFamily="18" charset="0"/>
                        </a:rPr>
                        <m:t>…≤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000"/>
              </a:p>
              <a:p>
                <a:pPr algn="ctr"/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D0FAB-CECE-2C80-EC8F-DE6B4902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810" y="2214694"/>
                <a:ext cx="8626379" cy="3355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b="1"/>
              <a:t>Energy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42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CC089A-27F6-BED8-4672-CF2EEF2F0E61}"/>
                  </a:ext>
                </a:extLst>
              </p:cNvPr>
              <p:cNvSpPr txBox="1"/>
              <p:nvPr/>
            </p:nvSpPr>
            <p:spPr>
              <a:xfrm>
                <a:off x="2056268" y="922530"/>
                <a:ext cx="8079463" cy="856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4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𝒊𝑯𝒕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sz="4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4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44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4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lang="en-US" sz="4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CC089A-27F6-BED8-4672-CF2EEF2F0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68" y="922530"/>
                <a:ext cx="8079463" cy="856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E166E3-3AD5-EE14-596B-06E6C2A4B1E4}"/>
                  </a:ext>
                </a:extLst>
              </p:cNvPr>
              <p:cNvSpPr txBox="1"/>
              <p:nvPr/>
            </p:nvSpPr>
            <p:spPr>
              <a:xfrm>
                <a:off x="81484" y="1978279"/>
                <a:ext cx="12029032" cy="4034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Using Euler’s formula: 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=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If we define:</a:t>
                </a:r>
                <a:r>
                  <a:rPr lang="en-US" sz="2000" dirty="0"/>
                  <a:t> 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</a:t>
                </a:r>
                <a:r>
                  <a:rPr lang="en-US" sz="2000" dirty="0"/>
                  <a:t>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get that:   </a:t>
                </a:r>
                <a:endParaRPr lang="en-US" sz="20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Therefore:</a:t>
                </a:r>
                <a:endParaRPr lang="en-US" sz="2000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E166E3-3AD5-EE14-596B-06E6C2A4B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4" y="1978279"/>
                <a:ext cx="12029032" cy="4034502"/>
              </a:xfrm>
              <a:prstGeom prst="rect">
                <a:avLst/>
              </a:prstGeom>
              <a:blipFill>
                <a:blip r:embed="rId4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25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03EAED-EE0A-7C52-E154-60B01F945E5F}"/>
                  </a:ext>
                </a:extLst>
              </p:cNvPr>
              <p:cNvSpPr txBox="1"/>
              <p:nvPr/>
            </p:nvSpPr>
            <p:spPr>
              <a:xfrm>
                <a:off x="-1" y="3028378"/>
                <a:ext cx="12192001" cy="736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40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03EAED-EE0A-7C52-E154-60B01F945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28378"/>
                <a:ext cx="12192001" cy="736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88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7E3836-1D13-36EC-3DEC-B1BFC1E52B4B}"/>
                  </a:ext>
                </a:extLst>
              </p:cNvPr>
              <p:cNvSpPr txBox="1"/>
              <p:nvPr/>
            </p:nvSpPr>
            <p:spPr>
              <a:xfrm>
                <a:off x="330826" y="2151728"/>
                <a:ext cx="10411485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𝑤𝑎𝑛𝑡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𝒆𝒏𝒆𝒓𝒈𝒚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𝑤𝑎𝑠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𝑓𝑜𝑢𝑛𝑑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𝑵𝑷𝑪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7E3836-1D13-36EC-3DEC-B1BFC1E5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6" y="2151728"/>
                <a:ext cx="10411485" cy="3046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159EA8-A3AE-9A01-B589-7DD71CF60259}"/>
              </a:ext>
            </a:extLst>
          </p:cNvPr>
          <p:cNvSpPr txBox="1"/>
          <p:nvPr/>
        </p:nvSpPr>
        <p:spPr>
          <a:xfrm>
            <a:off x="2408222" y="808905"/>
            <a:ext cx="728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Finding The Ground State Energy</a:t>
            </a:r>
          </a:p>
        </p:txBody>
      </p:sp>
    </p:spTree>
    <p:extLst>
      <p:ext uri="{BB962C8B-B14F-4D97-AF65-F5344CB8AC3E}">
        <p14:creationId xmlns:p14="http://schemas.microsoft.com/office/powerpoint/2010/main" val="151760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A1E4-638F-82EE-0DFF-3D3609E3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00" y="687586"/>
            <a:ext cx="10364451" cy="1445673"/>
          </a:xfrm>
        </p:spPr>
        <p:txBody>
          <a:bodyPr>
            <a:noAutofit/>
          </a:bodyPr>
          <a:lstStyle/>
          <a:p>
            <a:r>
              <a:rPr lang="en-US" b="1" dirty="0"/>
              <a:t>NP Completeness of</a:t>
            </a:r>
            <a:br>
              <a:rPr lang="en-US" b="1" dirty="0"/>
            </a:br>
            <a:r>
              <a:rPr lang="en-US" b="1" dirty="0"/>
              <a:t>Finding The Ground State </a:t>
            </a:r>
            <a:r>
              <a:rPr lang="en-US" b="1" dirty="0" smtClean="0"/>
              <a:t>Energy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06E384-5265-A3EB-69B7-E23F78989A74}"/>
                  </a:ext>
                </a:extLst>
              </p:cNvPr>
              <p:cNvSpPr txBox="1"/>
              <p:nvPr/>
            </p:nvSpPr>
            <p:spPr>
              <a:xfrm>
                <a:off x="344854" y="2483725"/>
                <a:ext cx="11535542" cy="3253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𝑏𝑜𝑜𝑙𝑒𝑎𝑛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,… 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𝑑𝑒𝑓𝑖𝑛𝑒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𝐻𝑎𝑚𝑖𝑙𝑡𝑜𝑛𝑖𝑎𝑛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𝑎𝑐𝑡𝑠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𝑞𝑢𝑏𝑖𝑡𝑠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corresponding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bits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acted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by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identity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qubits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imposes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“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energy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penalty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” 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iff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qubits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way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that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violated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06E384-5265-A3EB-69B7-E23F7898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54" y="2483725"/>
                <a:ext cx="11535542" cy="3253839"/>
              </a:xfrm>
              <a:prstGeom prst="rect">
                <a:avLst/>
              </a:prstGeom>
              <a:blipFill>
                <a:blip r:embed="rId3"/>
                <a:stretch>
                  <a:fillRect l="-1216" b="-33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79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41FC83-8772-6EB5-39DB-2F17E754D577}"/>
                  </a:ext>
                </a:extLst>
              </p:cNvPr>
              <p:cNvSpPr txBox="1"/>
              <p:nvPr/>
            </p:nvSpPr>
            <p:spPr>
              <a:xfrm>
                <a:off x="704348" y="1747468"/>
                <a:ext cx="10783304" cy="3757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41FC83-8772-6EB5-39DB-2F17E754D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48" y="1747468"/>
                <a:ext cx="10783304" cy="3757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1CE5CD-B545-BF42-5199-589A74EF5D9C}"/>
              </a:ext>
            </a:extLst>
          </p:cNvPr>
          <p:cNvSpPr txBox="1"/>
          <p:nvPr/>
        </p:nvSpPr>
        <p:spPr>
          <a:xfrm>
            <a:off x="3334694" y="543208"/>
            <a:ext cx="552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84196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913774" y="3101788"/>
            <a:ext cx="10363826" cy="26894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www.scottaaronson.com/qclec.pdf</a:t>
            </a:r>
            <a:endParaRPr lang="en-US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570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3-SAT</a:t>
            </a:r>
            <a:endParaRPr lang="he-IL" b="1" dirty="0"/>
          </a:p>
        </p:txBody>
      </p:sp>
      <p:pic>
        <p:nvPicPr>
          <p:cNvPr id="1036" name="Picture 12" descr="Euler diagram for P, NP, NP-complete, and NP-hard set of problem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2214694"/>
            <a:ext cx="5598686" cy="35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tom Molecule | Powerpoint animation, Chemistry classroom, Chemistry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06" y="2214694"/>
            <a:ext cx="3641620" cy="388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919693-B3B7-DD6E-D59B-81518C38C711}"/>
                  </a:ext>
                </a:extLst>
              </p:cNvPr>
              <p:cNvSpPr txBox="1"/>
              <p:nvPr/>
            </p:nvSpPr>
            <p:spPr>
              <a:xfrm>
                <a:off x="1605887" y="2497976"/>
                <a:ext cx="8973213" cy="1862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5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5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115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5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115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15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5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919693-B3B7-DD6E-D59B-81518C38C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887" y="2497976"/>
                <a:ext cx="8973213" cy="186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0E46-7409-D7C0-C654-EA24D935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Schrödinger's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AECC1E-A6C2-B4B3-6B0D-670B3962A406}"/>
                  </a:ext>
                </a:extLst>
              </p:cNvPr>
              <p:cNvSpPr txBox="1"/>
              <p:nvPr/>
            </p:nvSpPr>
            <p:spPr>
              <a:xfrm>
                <a:off x="1646831" y="2506312"/>
                <a:ext cx="8898339" cy="1845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6000" i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60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6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AECC1E-A6C2-B4B3-6B0D-670B3962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31" y="2506312"/>
                <a:ext cx="8898339" cy="1845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F98C5C-E914-A859-B67B-405C00A13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4" y="243808"/>
            <a:ext cx="2439498" cy="325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FC765A1-16FF-0E2F-5C0B-98F6EC16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84" y="3429000"/>
            <a:ext cx="2439498" cy="325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1E09F-65A9-D68F-C74C-F03075DC77BE}"/>
                  </a:ext>
                </a:extLst>
              </p:cNvPr>
              <p:cNvSpPr txBox="1"/>
              <p:nvPr/>
            </p:nvSpPr>
            <p:spPr>
              <a:xfrm>
                <a:off x="1380699" y="2810914"/>
                <a:ext cx="9430602" cy="1236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7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7200" i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7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7200" i="0"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r>
                        <a:rPr lang="en-US" sz="7200" i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7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72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1E09F-65A9-D68F-C74C-F03075DC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99" y="2810914"/>
                <a:ext cx="9430602" cy="1236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B7A438-8EFE-6A07-EC52-96F986E72BF4}"/>
                  </a:ext>
                </a:extLst>
              </p:cNvPr>
              <p:cNvSpPr txBox="1"/>
              <p:nvPr/>
            </p:nvSpPr>
            <p:spPr>
              <a:xfrm>
                <a:off x="2975971" y="1107435"/>
                <a:ext cx="6240059" cy="4643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marR="0" indent="-514350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𝒊</m:t>
                    </m:r>
                    <m:f>
                      <m:f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𝒅</m:t>
                        </m:r>
                      </m:num>
                      <m:den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𝒅𝒕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𝝍</m:t>
                            </m:r>
                            <m:d>
                              <m:dPr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𝑯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𝝍</m:t>
                        </m:r>
                        <m:d>
                          <m:dPr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800" b="1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14350" marR="0" indent="-514350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𝑑𝑡</m:t>
                            </m:r>
                          </m:den>
                        </m:f>
                        <m:d>
                          <m:dPr>
                            <m:begChr m:val=""/>
                            <m:endChr m:val="⟩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endChr m:val="⟩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14350" marR="0" indent="-514350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𝑙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2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14350" marR="0" indent="-514350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𝑙</m:t>
                        </m:r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14350" marR="0" indent="-514350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  </m:t>
                        </m:r>
                        <m:func>
                          <m:func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𝑙𝑛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|</m:t>
                                    </m:r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endParaRPr lang="en-US" sz="2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14350" marR="0" indent="-514350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𝝍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𝒊𝑯𝒕</m:t>
                        </m:r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𝝍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8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B7A438-8EFE-6A07-EC52-96F986E72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71" y="1107435"/>
                <a:ext cx="6240059" cy="4643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03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1E09F-65A9-D68F-C74C-F03075DC77BE}"/>
                  </a:ext>
                </a:extLst>
              </p:cNvPr>
              <p:cNvSpPr txBox="1"/>
              <p:nvPr/>
            </p:nvSpPr>
            <p:spPr>
              <a:xfrm>
                <a:off x="1380699" y="2810914"/>
                <a:ext cx="9430602" cy="1236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7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7200" i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7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7200" i="0"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r>
                        <a:rPr lang="en-US" sz="7200" i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7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72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1E09F-65A9-D68F-C74C-F03075DC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99" y="2810914"/>
                <a:ext cx="9430602" cy="1236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24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A46-D99D-2982-DE9E-53022502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Matrix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8B251-281A-2588-4F54-645A9CCC3E7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𝑆𝑝𝑒𝑐𝑡𝑟𝑎𝑙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𝑒𝑜𝑟𝑒𝑚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4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2400"/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400"/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8B251-281A-2588-4F54-645A9CCC3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17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𝑯𝒆𝒓𝒎𝒊𝒕𝒊𝒂𝒏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𝒊𝒕𝒔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𝒆𝒊𝒈𝒆𝒏𝒗𝒂𝒍𝒖𝒆𝒔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𝒓𝒆𝒂𝒍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he-IL" sz="3200" b="1"/>
              </a:p>
            </p:txBody>
          </p:sp>
        </mc:Choice>
        <mc:Fallback xmlns="">
          <p:sp>
            <p:nvSpPr>
              <p:cNvPr id="2" name="כותרת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087" y="1956436"/>
                <a:ext cx="10363826" cy="418610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𝑆𝑢𝑝𝑝𝑜𝑠𝑒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𝑒𝑖𝑔𝑒𝑛𝑣𝑎𝑙𝑢𝑒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𝑒𝑖𝑔𝑒𝑛𝑣𝑒𝑐𝑡𝑜𝑟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𝑢𝑙𝑡𝑖𝑝𝑙𝑦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𝑏𝑜𝑡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𝑠𝑖𝑑𝑒𝑠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𝑏𝑟𝑎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𝑐𝑜𝑛𝑗𝑢𝑔𝑎𝑡𝑒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𝑏𝑜𝑡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𝑠𝑖𝑑𝑒𝑠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/>
                                <m:t>†</m:t>
                              </m:r>
                            </m:sup>
                          </m:sSup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𝑖𝑚𝑝𝑙𝑖𝑒𝑠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087" y="1956436"/>
                <a:ext cx="10363826" cy="418610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4133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108</TotalTime>
  <Words>1858</Words>
  <Application>Microsoft Office PowerPoint</Application>
  <PresentationFormat>מסך רחב</PresentationFormat>
  <Paragraphs>151</Paragraphs>
  <Slides>17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Tw Cen MT</vt:lpstr>
      <vt:lpstr>Droplet</vt:lpstr>
      <vt:lpstr>Hamiltonians</vt:lpstr>
      <vt:lpstr>3-SAT</vt:lpstr>
      <vt:lpstr>מצגת של PowerPoint‏</vt:lpstr>
      <vt:lpstr>Schrödinger's Equation</vt:lpstr>
      <vt:lpstr>מצגת של PowerPoint‏</vt:lpstr>
      <vt:lpstr>מצגת של PowerPoint‏</vt:lpstr>
      <vt:lpstr>מצגת של PowerPoint‏</vt:lpstr>
      <vt:lpstr>Matrix Exponentiation</vt:lpstr>
      <vt:lpstr>H is Hermitian→all its eigenvalues are real.</vt:lpstr>
      <vt:lpstr>Matrix Exponentiation</vt:lpstr>
      <vt:lpstr>Energy</vt:lpstr>
      <vt:lpstr>מצגת של PowerPoint‏</vt:lpstr>
      <vt:lpstr>מצגת של PowerPoint‏</vt:lpstr>
      <vt:lpstr>מצגת של PowerPoint‏</vt:lpstr>
      <vt:lpstr>NP Completeness of Finding The Ground State Energy</vt:lpstr>
      <vt:lpstr>מצגת של PowerPoint‏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Hamiltonians</dc:title>
  <dc:creator>porat aharon</dc:creator>
  <cp:lastModifiedBy>moriya bitton</cp:lastModifiedBy>
  <cp:revision>14</cp:revision>
  <dcterms:created xsi:type="dcterms:W3CDTF">2022-05-08T16:04:23Z</dcterms:created>
  <dcterms:modified xsi:type="dcterms:W3CDTF">2022-05-12T08:41:49Z</dcterms:modified>
</cp:coreProperties>
</file>