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60" r:id="rId3"/>
    <p:sldId id="257" r:id="rId4"/>
    <p:sldId id="268" r:id="rId5"/>
    <p:sldId id="261" r:id="rId6"/>
    <p:sldId id="258" r:id="rId7"/>
    <p:sldId id="262" r:id="rId8"/>
    <p:sldId id="266" r:id="rId9"/>
    <p:sldId id="269" r:id="rId10"/>
    <p:sldId id="270" r:id="rId11"/>
    <p:sldId id="263" r:id="rId12"/>
    <p:sldId id="265" r:id="rId13"/>
  </p:sldIdLst>
  <p:sldSz cx="9144000" cy="5143500" type="screen16x9"/>
  <p:notesSz cx="7315200" cy="9601200"/>
  <p:embeddedFontLst>
    <p:embeddedFont>
      <p:font typeface="Bahnschrift" panose="020B0502040204020203" pitchFamily="34" charset="0"/>
      <p:regular r:id="rId15"/>
      <p:bold r:id="rId16"/>
    </p:embeddedFont>
    <p:embeddedFont>
      <p:font typeface="BN United" panose="02000500000000000000" pitchFamily="2" charset="-79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Segoe UI Semilight" panose="020B0402040204020203" pitchFamily="34" charset="0"/>
      <p:regular r:id="rId24"/>
      <p:italic r:id="rId25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0E8"/>
    <a:srgbClr val="D2CCC8"/>
    <a:srgbClr val="D1C6BA"/>
    <a:srgbClr val="CCA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52" autoAdjust="0"/>
  </p:normalViewPr>
  <p:slideViewPr>
    <p:cSldViewPr snapToGrid="0">
      <p:cViewPr>
        <p:scale>
          <a:sx n="69" d="100"/>
          <a:sy n="69" d="100"/>
        </p:scale>
        <p:origin x="112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6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22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rtl="1">
              <a:buNone/>
            </a:pPr>
            <a:r>
              <a:rPr lang="en-US" dirty="0"/>
              <a:t>Embedding</a:t>
            </a:r>
            <a:r>
              <a:rPr lang="he-IL" dirty="0"/>
              <a:t> זו שיטה המשמשת לייצוג משתנים בדידים כ-וקטורים רציפים. בעצם מיפוי של משתנה קטגורי/בדיד </a:t>
            </a:r>
            <a:r>
              <a:rPr lang="he-IL" dirty="0" err="1"/>
              <a:t>לוקטור</a:t>
            </a:r>
            <a:r>
              <a:rPr lang="he-IL" dirty="0"/>
              <a:t> של מספרים רציפים.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  <a:p>
            <a:pPr marL="0" indent="0" algn="r" defTabSz="966612" rtl="1">
              <a:buNone/>
              <a:defRPr/>
            </a:pPr>
            <a:r>
              <a:rPr lang="he-IL" sz="1200" dirty="0"/>
              <a:t>שלושת סוגי ה</a:t>
            </a:r>
            <a:r>
              <a:rPr lang="en-US" sz="1200" dirty="0"/>
              <a:t>embedding</a:t>
            </a:r>
            <a:r>
              <a:rPr lang="he-IL" sz="1200" dirty="0"/>
              <a:t> בעצם יוצרים לנו וקטורים לכל אינפוט - תמונה \ מילה </a:t>
            </a:r>
            <a:r>
              <a:rPr lang="he-IL" sz="1200" dirty="0" err="1"/>
              <a:t>וכו</a:t>
            </a:r>
            <a:r>
              <a:rPr lang="he-IL" sz="1200" dirty="0"/>
              <a:t>', זה מקל על הלמידה בהרבה מקרים (כי הממד מוקטן) ואפשר להשתמש בזה גם להבעת משמעות קרובה בין 2 דברים למשל עם </a:t>
            </a:r>
            <a:r>
              <a:rPr lang="en-US" sz="1200" dirty="0"/>
              <a:t>Word embedding</a:t>
            </a:r>
            <a:r>
              <a:rPr lang="he-IL" sz="1200" dirty="0"/>
              <a:t> נוכל לקבל שלמילים בעל משמעות דומה נקבל וקטורים קרובים.</a:t>
            </a:r>
            <a:endParaRPr lang="en-US" sz="1200" dirty="0"/>
          </a:p>
          <a:p>
            <a:pPr marL="0" indent="0" algn="r" defTabSz="966612" rtl="1">
              <a:buNone/>
            </a:pPr>
            <a:r>
              <a:rPr lang="he-IL" dirty="0"/>
              <a:t>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54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לדוגמה, אתה יכול לאמן מודל שבהינתן גם תמונה של /כתום/ וגם כיתוב האומר "כתום", יוציא מערך שמתאר גם את התמונה וגם את הטקסט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37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5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483306" lvl="1" indent="0" algn="r" rtl="1">
              <a:buNone/>
            </a:pPr>
            <a:r>
              <a:rPr lang="he-IL" dirty="0"/>
              <a:t>אם יש לנו מודל המשלב בין שני קלטים שונים או יותר (מבחינה מרחבית), למשל בין קלט של טקסט וקלט של תמונה אז לאחר </a:t>
            </a:r>
            <a:r>
              <a:rPr lang="en-US" dirty="0"/>
              <a:t>embedding</a:t>
            </a:r>
            <a:r>
              <a:rPr lang="he-IL" dirty="0"/>
              <a:t> על הקלט, הפלט של ה-</a:t>
            </a:r>
            <a:r>
              <a:rPr lang="en-US" dirty="0"/>
              <a:t>embedding </a:t>
            </a:r>
            <a:r>
              <a:rPr lang="he-IL" dirty="0"/>
              <a:t> על כל קלט הוא וקטור המתאר אותו - כלומר יש לנו עכשיו שני מרחבים וקטורים שונים לשני המודלים. שני המרחבי האלו נקראים מרחבים סמויים (</a:t>
            </a:r>
            <a:r>
              <a:rPr lang="en-US" dirty="0"/>
              <a:t>latent space</a:t>
            </a:r>
            <a:r>
              <a:rPr lang="he-IL" dirty="0"/>
              <a:t>) ולבסוף 2 המרחבים הסמויים משולבים ל-</a:t>
            </a:r>
            <a:r>
              <a:rPr lang="en-US" dirty="0"/>
              <a:t>Joint Space </a:t>
            </a:r>
            <a:r>
              <a:rPr lang="he-IL" dirty="0"/>
              <a:t> ששם הם ברי השוואה - כלומר מדברים באותה ה"שפה" למרות שהגיעו ממרחבים שונים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83306" lvl="1" indent="0" algn="r" rtl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09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defTabSz="966612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בני אדם מסוגלים למקד את השמיעה שלהם בדובר אחד גם אם הסביבה רועשת, אפקט זה נקרא אפקט מסיבת הקוקטייל.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פתרון של בעיה זו בעזרת שמע בלבד כקלט הוא הרבה יותר קשה, יש מחקר שהראה שצפייה בפנים של הדובר משפרת את היכולת להקשיב לו.</a:t>
            </a:r>
            <a:b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ולכן גם הוידאו בנוסף עוזר למודל להתמקד למי שייך כל שמע ולשפר את ההפרדה של הדיבור.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ועכשיו נראה איך עושים זאת מבחינה חישובית.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7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SNR</a:t>
            </a:r>
            <a:r>
              <a:rPr lang="he-IL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מדידת היחס בין עוצמת הרעש לעוצמת הקול, אם היחס הוא יותר מ1:1 אז עוצמת האות יותר חזקה מעוצמת הרעש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26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rtl="1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7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F067F-1ABF-7BD0-7126-71E212CC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7F95D8B-DB05-B6F7-F22E-0A97423A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C4DCDA-A7A4-5C85-8106-2386AD71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B0C229-7801-0517-1DDF-40885F4B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F02E8D-86BD-C538-B113-950696CF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96772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2B7B46-A0FA-7A24-C60B-D713575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777C12-4532-0855-56E8-A0263D75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889D4B-726B-59E1-C13F-7D7E7ACB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CB8828-D7DC-0D05-A0E4-EEEE91C7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07EF5-A017-48E7-1E87-53CF49B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13012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AA58E7B-6A17-B620-5655-38FED9EE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C1CF4FA-7311-C473-7658-0D8CC935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C49275-20F9-E70C-FD1E-9B063DE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458B13-7334-2BE7-4629-CB438E5E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6861E1-6EA5-AB31-90A4-8570824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0850215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24B590-BDE5-A318-33A2-FED3B1B3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FCAB1-E26E-34AB-93FF-9527BF8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6F8E82-1D45-EBCE-D89D-1595D9BD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748E1-FA5B-058F-7CBB-E03A7C2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10884-1D39-CBDC-5454-33C6C23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52449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7AA321-0C31-B267-CEBF-D6A8C554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08B983-C7DB-463D-D0E3-F5B4D66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B112BB-F00F-E208-132E-EBF5B9B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83D9D0-35E1-19D6-3993-A0496D70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CE1D09-2EFB-722D-AC6C-CE4307A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92092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7448-2E12-CCEC-AD26-237338F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AA8366-F2E5-35F4-4C1C-B9C80F7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F9526F-8721-1994-C8BC-CC49C5E4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3F5638-4B5B-921C-16D4-B8F42804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5B5D4F-4EDF-5288-2922-1BB881E9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A85363-0AE3-7C49-3400-F1AABC24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524275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0629B-0247-8C26-72AA-546C64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084B8C-B0C7-FFE0-274D-7382DB85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179170-76F9-25E7-804F-FFEE1765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F45062-8349-3635-7A49-E95A546DE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DCBB69-E690-D55C-F2EE-C03371B3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33ED0B-3A61-4CAA-2473-4F03439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ACA208-99E4-63E1-5C9D-50BD06A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0D6E0D-5F51-F7C7-FC49-AF32170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943168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63FB15-E345-9339-3B9A-A21F96AF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C7AAD97-E3E2-B637-F6AD-777F0E45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1106BF9-DB72-B232-A8F7-7C3E3844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9779C4-C880-40A3-39CA-BEF79910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3235968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9A5692-BF05-67CF-C3AB-EA400735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D76E84-271A-7C58-9FBD-CA0480F4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525AA9-A028-2A6A-4DA1-6047FA87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937036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3472A-384C-F1B3-7812-C4E0793E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CA44A7-5331-26D2-59E1-0754E92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02311A-40FF-B15F-7E1F-4D361ECB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86BDD7-54E9-22C9-7E10-322FCC4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D44179-0B25-02B8-D5C1-0B29D181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4F2855-9C86-D27C-81FC-03D2834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6277645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1D2D5-DA8E-AB12-086F-01DAD72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5462C14-5ADF-9AF0-0F05-5AD298CF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99A51C-474B-7496-6630-FF5372BB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FEAA70-B166-1066-B257-988B5034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351618-CD98-3BF7-41F8-79D054F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21BAAE-2740-E365-3E35-9169548D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540715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196954-BF25-8904-29F0-FA249487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B4A52-121D-DB54-CCB1-E43AA263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CD0D69-0B2C-3D2C-A4C3-0CDD1700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04B0F6-2619-D822-E56D-5184E2D8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96971B-1D10-25DD-3097-4476AAA5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5918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QVAPiJWKU&amp;t=199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m1504.medium.com/image-embeddings-ed1b194d113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699" y="1278467"/>
            <a:ext cx="3119033" cy="1702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4400" b="1" dirty="0">
                <a:solidFill>
                  <a:srgbClr val="030303"/>
                </a:solidFill>
                <a:latin typeface="Bahnschrift" panose="020B0502040204020203" pitchFamily="34" charset="0"/>
              </a:rPr>
              <a:t>Joint Embedding</a:t>
            </a:r>
            <a:endParaRPr sz="4400" b="1" dirty="0">
              <a:solidFill>
                <a:srgbClr val="030303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55850" y="2918546"/>
            <a:ext cx="3449233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80000"/>
              </a:lnSpc>
            </a:pPr>
            <a:r>
              <a:rPr lang="en-US" sz="2400" dirty="0">
                <a:latin typeface="BN United" panose="02000500000000000000" pitchFamily="2" charset="-79"/>
                <a:cs typeface="BN United" panose="02000500000000000000" pitchFamily="2" charset="-79"/>
              </a:rPr>
              <a:t>Eden Shkuri &amp; Moria Bitton</a:t>
            </a:r>
            <a:endParaRPr sz="2400" dirty="0">
              <a:latin typeface="BN United" panose="02000500000000000000" pitchFamily="2" charset="-79"/>
              <a:cs typeface="BN United" panose="02000500000000000000" pitchFamily="2" charset="-79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69F600C-8DF5-BF29-1877-BE31833063F4}"/>
              </a:ext>
            </a:extLst>
          </p:cNvPr>
          <p:cNvGrpSpPr/>
          <p:nvPr/>
        </p:nvGrpSpPr>
        <p:grpSpPr>
          <a:xfrm>
            <a:off x="695658" y="584200"/>
            <a:ext cx="7987318" cy="3706283"/>
            <a:chOff x="695658" y="584200"/>
            <a:chExt cx="7987318" cy="3706283"/>
          </a:xfrm>
        </p:grpSpPr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454924EE-133E-C32E-9717-0C6C7C1F8C5A}"/>
                </a:ext>
              </a:extLst>
            </p:cNvPr>
            <p:cNvSpPr/>
            <p:nvPr/>
          </p:nvSpPr>
          <p:spPr>
            <a:xfrm rot="12267996">
              <a:off x="910879" y="947561"/>
              <a:ext cx="487149" cy="51653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2349B3D0-01A5-C398-4618-CF4E08702B66}"/>
                </a:ext>
              </a:extLst>
            </p:cNvPr>
            <p:cNvGrpSpPr/>
            <p:nvPr/>
          </p:nvGrpSpPr>
          <p:grpSpPr>
            <a:xfrm>
              <a:off x="2599266" y="584200"/>
              <a:ext cx="1761067" cy="1718733"/>
              <a:chOff x="2599266" y="584200"/>
              <a:chExt cx="1761067" cy="1718733"/>
            </a:xfrm>
          </p:grpSpPr>
          <p:cxnSp>
            <p:nvCxnSpPr>
              <p:cNvPr id="8" name="מחבר ישר 7">
                <a:extLst>
                  <a:ext uri="{FF2B5EF4-FFF2-40B4-BE49-F238E27FC236}">
                    <a16:creationId xmlns:a16="http://schemas.microsoft.com/office/drawing/2014/main" id="{FC792E17-FDC7-9633-77D6-B35E9A0D3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>
                <a:extLst>
                  <a:ext uri="{FF2B5EF4-FFF2-40B4-BE49-F238E27FC236}">
                    <a16:creationId xmlns:a16="http://schemas.microsoft.com/office/drawing/2014/main" id="{3DBA26B6-AEFC-E85A-479A-B82945E32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D7F2A566-324D-2534-9FDF-CC9E4D1C2E5A}"/>
                </a:ext>
              </a:extLst>
            </p:cNvPr>
            <p:cNvGrpSpPr/>
            <p:nvPr/>
          </p:nvGrpSpPr>
          <p:grpSpPr>
            <a:xfrm rot="10800000">
              <a:off x="4964047" y="2571750"/>
              <a:ext cx="1761067" cy="1718733"/>
              <a:chOff x="2599266" y="584200"/>
              <a:chExt cx="1761067" cy="1718733"/>
            </a:xfrm>
          </p:grpSpPr>
          <p:cxnSp>
            <p:nvCxnSpPr>
              <p:cNvPr id="17" name="מחבר ישר 16">
                <a:extLst>
                  <a:ext uri="{FF2B5EF4-FFF2-40B4-BE49-F238E27FC236}">
                    <a16:creationId xmlns:a16="http://schemas.microsoft.com/office/drawing/2014/main" id="{89E47E08-0584-63AA-01AA-327BFBA1C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AD01C494-D4B6-AED8-BDCF-A0B63A4B6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משולש שווה-שוקיים 24">
              <a:extLst>
                <a:ext uri="{FF2B5EF4-FFF2-40B4-BE49-F238E27FC236}">
                  <a16:creationId xmlns:a16="http://schemas.microsoft.com/office/drawing/2014/main" id="{7A9ECEDA-AB73-2311-EA81-3D82641FB4BC}"/>
                </a:ext>
              </a:extLst>
            </p:cNvPr>
            <p:cNvSpPr/>
            <p:nvPr/>
          </p:nvSpPr>
          <p:spPr>
            <a:xfrm rot="4598014">
              <a:off x="1405972" y="2948465"/>
              <a:ext cx="753531" cy="702733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שולש שווה-שוקיים 25">
              <a:extLst>
                <a:ext uri="{FF2B5EF4-FFF2-40B4-BE49-F238E27FC236}">
                  <a16:creationId xmlns:a16="http://schemas.microsoft.com/office/drawing/2014/main" id="{62038DCF-E530-8B79-F5E3-3D8EFDB7411A}"/>
                </a:ext>
              </a:extLst>
            </p:cNvPr>
            <p:cNvSpPr/>
            <p:nvPr/>
          </p:nvSpPr>
          <p:spPr>
            <a:xfrm rot="12267996">
              <a:off x="695658" y="3459478"/>
              <a:ext cx="1394452" cy="757347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שולש שווה-שוקיים 27">
              <a:extLst>
                <a:ext uri="{FF2B5EF4-FFF2-40B4-BE49-F238E27FC236}">
                  <a16:creationId xmlns:a16="http://schemas.microsoft.com/office/drawing/2014/main" id="{F7849C49-9FD7-F58A-E05B-7BA07E2BB4F5}"/>
                </a:ext>
              </a:extLst>
            </p:cNvPr>
            <p:cNvSpPr/>
            <p:nvPr/>
          </p:nvSpPr>
          <p:spPr>
            <a:xfrm rot="12267996">
              <a:off x="7358847" y="1490722"/>
              <a:ext cx="1324129" cy="88180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A2EBC1EB-0AFA-F32F-3CF3-BFE01A665105}"/>
                </a:ext>
              </a:extLst>
            </p:cNvPr>
            <p:cNvSpPr/>
            <p:nvPr/>
          </p:nvSpPr>
          <p:spPr>
            <a:xfrm rot="4598014">
              <a:off x="7401495" y="1711987"/>
              <a:ext cx="1040449" cy="974809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שולש שווה-שוקיים 29">
              <a:extLst>
                <a:ext uri="{FF2B5EF4-FFF2-40B4-BE49-F238E27FC236}">
                  <a16:creationId xmlns:a16="http://schemas.microsoft.com/office/drawing/2014/main" id="{A8331E6C-DD68-3007-C3F5-E3883A8DB144}"/>
                </a:ext>
              </a:extLst>
            </p:cNvPr>
            <p:cNvSpPr/>
            <p:nvPr/>
          </p:nvSpPr>
          <p:spPr>
            <a:xfrm rot="4598014">
              <a:off x="925759" y="636630"/>
              <a:ext cx="555880" cy="567050"/>
            </a:xfrm>
            <a:prstGeom prst="triangle">
              <a:avLst>
                <a:gd name="adj" fmla="val 41155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הצגת הפתרון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280860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6196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הצגת הפתרון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סרטון - 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cocktail party</a:t>
            </a: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0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104325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15503" y="1106720"/>
            <a:ext cx="8716796" cy="380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היתרונות של הגישה על פני שיטות שמע בלבד: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/>
              <a:t>● 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תוצאות ההפרדה של המודל האודיו-וידיאו הן באיכות גבוהה יותר מאלו של מודל שמע בלבד.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הגישה מתפקדת היטב בהינתן כמות מדברים מרובים יחד עם רעשי רקע, שום שיטת שמע בלבד לא נפתרה באופן מספק (ביחס למה שמצאנו באינטרנט).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פותר במשותף שתי בעיות בעיבוד דיבור: הפרדת דיבור והקצאת אות דיבור לפני כל מדבר בסרטון במקביל (עד כה טופלו בנפרד).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הוא בלתי תלוי בדוברים </a:t>
            </a:r>
            <a:r>
              <a:rPr lang="he-IL" sz="1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שבוידאו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בגישות קודמות, המודלים היו תלויים בדוברים כלומר יש להכשיר מודל ייעודי בנפרד לכל בן אדם.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מסוגל להפריד ולשפר את הדוברים שיש בסרטון גם לגבי דוברים שאין בדאטה והמודל לא ראה מעולם לפני כן (בסט האימונים).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עובד גם על שפות שלא היו באימון המודל.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164474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131014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91567570-81A3-3245-886F-4871793D9EB1}"/>
              </a:ext>
            </a:extLst>
          </p:cNvPr>
          <p:cNvSpPr txBox="1">
            <a:spLocks/>
          </p:cNvSpPr>
          <p:nvPr/>
        </p:nvSpPr>
        <p:spPr>
          <a:xfrm>
            <a:off x="828066" y="2740587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Word embedding</a:t>
            </a:r>
          </a:p>
        </p:txBody>
      </p:sp>
      <p:sp>
        <p:nvSpPr>
          <p:cNvPr id="16" name="Google Shape;68;p14">
            <a:extLst>
              <a:ext uri="{FF2B5EF4-FFF2-40B4-BE49-F238E27FC236}">
                <a16:creationId xmlns:a16="http://schemas.microsoft.com/office/drawing/2014/main" id="{C8CC14C1-C828-9FBD-0DC8-5EAC95FD303C}"/>
              </a:ext>
            </a:extLst>
          </p:cNvPr>
          <p:cNvSpPr txBox="1">
            <a:spLocks/>
          </p:cNvSpPr>
          <p:nvPr/>
        </p:nvSpPr>
        <p:spPr>
          <a:xfrm>
            <a:off x="3532771" y="2740587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Image embedding</a:t>
            </a:r>
          </a:p>
        </p:txBody>
      </p:sp>
      <p:sp>
        <p:nvSpPr>
          <p:cNvPr id="17" name="Google Shape;68;p14">
            <a:extLst>
              <a:ext uri="{FF2B5EF4-FFF2-40B4-BE49-F238E27FC236}">
                <a16:creationId xmlns:a16="http://schemas.microsoft.com/office/drawing/2014/main" id="{38343036-EDFD-889D-02E6-46788FBCE019}"/>
              </a:ext>
            </a:extLst>
          </p:cNvPr>
          <p:cNvSpPr txBox="1">
            <a:spLocks/>
          </p:cNvSpPr>
          <p:nvPr/>
        </p:nvSpPr>
        <p:spPr>
          <a:xfrm>
            <a:off x="6165194" y="2742574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Audio embedding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78920515-CBE9-4E6D-5B60-6F545CE60BB7}"/>
              </a:ext>
            </a:extLst>
          </p:cNvPr>
          <p:cNvCxnSpPr/>
          <p:nvPr/>
        </p:nvCxnSpPr>
        <p:spPr>
          <a:xfrm flipH="1">
            <a:off x="2380891" y="2046644"/>
            <a:ext cx="1151880" cy="715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95DED1A9-0902-5792-BAB5-0DBFEB3AE435}"/>
              </a:ext>
            </a:extLst>
          </p:cNvPr>
          <p:cNvCxnSpPr>
            <a:cxnSpLocks/>
          </p:cNvCxnSpPr>
          <p:nvPr/>
        </p:nvCxnSpPr>
        <p:spPr>
          <a:xfrm>
            <a:off x="5523859" y="2044031"/>
            <a:ext cx="1199410" cy="716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8CA26E4-97C5-86F1-DD57-EE6081D15074}"/>
              </a:ext>
            </a:extLst>
          </p:cNvPr>
          <p:cNvCxnSpPr>
            <a:cxnSpLocks/>
          </p:cNvCxnSpPr>
          <p:nvPr/>
        </p:nvCxnSpPr>
        <p:spPr>
          <a:xfrm>
            <a:off x="4598298" y="2064246"/>
            <a:ext cx="0" cy="798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embedding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הרחבה פוטנציאלית -  מציאת תמונות דומות עם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KNN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hlinkClick r:id="rId3"/>
              </a:rPr>
              <a:t>https://rom1504.medium.com/image-embeddings-ed1b194d113e</a:t>
            </a:r>
            <a:br>
              <a:rPr lang="en-US" dirty="0"/>
            </a:br>
            <a:endParaRPr lang="he-IL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6200" y="1225225"/>
            <a:ext cx="8520600" cy="360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שילוב של לפחות שני סוגי דאטה שונים 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(למשל טקסט\ תמונה\ שמע) למרחב אחד  -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space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הרעיון הוא לאמן מודל שיכול ללמוד לייצג סוגים שונים של דאטה באותו ייצוג.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  אפשרויות לביצוע –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כל סוג דאטה בנפרד ואז  לחבר את 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ההחלטות מכל המודלים בשכבה האחרונה.</a:t>
            </a:r>
          </a:p>
          <a:p>
            <a:pPr marL="342900" lvl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ללמוד את הקשר בין שני המרחבים כבר 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בהתחלה לפני המודל.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Learnable PINs">
            <a:extLst>
              <a:ext uri="{FF2B5EF4-FFF2-40B4-BE49-F238E27FC236}">
                <a16:creationId xmlns:a16="http://schemas.microsoft.com/office/drawing/2014/main" id="{4F693872-6739-ED53-427C-F29A7176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3" y="2704716"/>
            <a:ext cx="4233334" cy="20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729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5769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תמונה של כלב וכיתוב האומר "כלב" - פלט דומה מאוד.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תמונות וכיתובים לא קשורים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יציגו קואורדינטות שונות מאוד במרחב.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69E685-2CA4-5830-B600-14AAD8C8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1767960"/>
            <a:ext cx="3254712" cy="21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Instead of relying on a joint embedding space, we address the problem... |  Download Scientific Diagram">
            <a:extLst>
              <a:ext uri="{FF2B5EF4-FFF2-40B4-BE49-F238E27FC236}">
                <a16:creationId xmlns:a16="http://schemas.microsoft.com/office/drawing/2014/main" id="{C59940A0-9BA6-D755-D438-D1F3751A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99" y="2777481"/>
            <a:ext cx="3537428" cy="15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2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9EFDAB9B-F7B0-973A-DCC4-EB7BA45116FF}"/>
              </a:ext>
            </a:extLst>
          </p:cNvPr>
          <p:cNvGrpSpPr/>
          <p:nvPr/>
        </p:nvGrpSpPr>
        <p:grpSpPr>
          <a:xfrm>
            <a:off x="717457" y="1463150"/>
            <a:ext cx="7709083" cy="2854951"/>
            <a:chOff x="596302" y="1365411"/>
            <a:chExt cx="7709083" cy="2854951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2FD83407-9D36-F61F-0C17-F01974043847}"/>
                </a:ext>
              </a:extLst>
            </p:cNvPr>
            <p:cNvSpPr/>
            <p:nvPr/>
          </p:nvSpPr>
          <p:spPr>
            <a:xfrm>
              <a:off x="596303" y="1596380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Text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45E66EE2-EBBE-1773-4058-D1CF688C7808}"/>
                </a:ext>
              </a:extLst>
            </p:cNvPr>
            <p:cNvSpPr/>
            <p:nvPr/>
          </p:nvSpPr>
          <p:spPr>
            <a:xfrm>
              <a:off x="596302" y="3259651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Image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2C008528-37E6-01E1-3850-00C2E7025C53}"/>
                </a:ext>
              </a:extLst>
            </p:cNvPr>
            <p:cNvSpPr/>
            <p:nvPr/>
          </p:nvSpPr>
          <p:spPr>
            <a:xfrm>
              <a:off x="3557418" y="1607530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4897BA13-FC85-3AA8-56CE-B6F2B8FDB39F}"/>
                </a:ext>
              </a:extLst>
            </p:cNvPr>
            <p:cNvSpPr/>
            <p:nvPr/>
          </p:nvSpPr>
          <p:spPr>
            <a:xfrm>
              <a:off x="3557418" y="3289727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אליפסה 40">
              <a:extLst>
                <a:ext uri="{FF2B5EF4-FFF2-40B4-BE49-F238E27FC236}">
                  <a16:creationId xmlns:a16="http://schemas.microsoft.com/office/drawing/2014/main" id="{B9B0AB52-4DE0-AC99-5D5C-22DF3F9C888A}"/>
                </a:ext>
              </a:extLst>
            </p:cNvPr>
            <p:cNvSpPr/>
            <p:nvPr/>
          </p:nvSpPr>
          <p:spPr>
            <a:xfrm>
              <a:off x="6478070" y="2450549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מחבר חץ ישר 45">
              <a:extLst>
                <a:ext uri="{FF2B5EF4-FFF2-40B4-BE49-F238E27FC236}">
                  <a16:creationId xmlns:a16="http://schemas.microsoft.com/office/drawing/2014/main" id="{1989E49A-2409-D359-87F1-D790B074F5C8}"/>
                </a:ext>
              </a:extLst>
            </p:cNvPr>
            <p:cNvCxnSpPr>
              <a:cxnSpLocks/>
            </p:cNvCxnSpPr>
            <p:nvPr/>
          </p:nvCxnSpPr>
          <p:spPr>
            <a:xfrm>
              <a:off x="2442907" y="3755045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40B91A46-EDDE-E604-2C41-226883FE6B3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91" y="2056346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8F265B99-10CE-78E0-7572-4D46CB3E5C33}"/>
                </a:ext>
              </a:extLst>
            </p:cNvPr>
            <p:cNvSpPr txBox="1"/>
            <p:nvPr/>
          </p:nvSpPr>
          <p:spPr>
            <a:xfrm>
              <a:off x="4674814" y="2270032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Joint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6464152-B548-D4D5-DCCD-7EB0AEF0EC5B}"/>
                </a:ext>
              </a:extLst>
            </p:cNvPr>
            <p:cNvSpPr txBox="1"/>
            <p:nvPr/>
          </p:nvSpPr>
          <p:spPr>
            <a:xfrm>
              <a:off x="1966037" y="1365411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Text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D82538B6-9C9B-6075-0CB3-73534EB3234E}"/>
                </a:ext>
              </a:extLst>
            </p:cNvPr>
            <p:cNvSpPr txBox="1"/>
            <p:nvPr/>
          </p:nvSpPr>
          <p:spPr>
            <a:xfrm>
              <a:off x="1932410" y="3022407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Image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614C6A6C-0DB4-B645-8DAF-F196745F98DD}"/>
                </a:ext>
              </a:extLst>
            </p:cNvPr>
            <p:cNvCxnSpPr>
              <a:cxnSpLocks/>
            </p:cNvCxnSpPr>
            <p:nvPr/>
          </p:nvCxnSpPr>
          <p:spPr>
            <a:xfrm>
              <a:off x="4474573" y="2556862"/>
              <a:ext cx="1980000" cy="360000"/>
            </a:xfrm>
            <a:prstGeom prst="bentConnector3">
              <a:avLst>
                <a:gd name="adj1" fmla="val -42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: מרפקי 58">
              <a:extLst>
                <a:ext uri="{FF2B5EF4-FFF2-40B4-BE49-F238E27FC236}">
                  <a16:creationId xmlns:a16="http://schemas.microsoft.com/office/drawing/2014/main" id="{E4AFF414-D6BA-D5D1-14DE-6FDD01ED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421" y="2915865"/>
              <a:ext cx="2016000" cy="373862"/>
            </a:xfrm>
            <a:prstGeom prst="bentConnector3">
              <a:avLst>
                <a:gd name="adj1" fmla="val 82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4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video &amp; audio Embedding - Cocktail Party </a:t>
            </a:r>
          </a:p>
        </p:txBody>
      </p:sp>
      <p:sp>
        <p:nvSpPr>
          <p:cNvPr id="17" name="Google Shape;69;p14">
            <a:extLst>
              <a:ext uri="{FF2B5EF4-FFF2-40B4-BE49-F238E27FC236}">
                <a16:creationId xmlns:a16="http://schemas.microsoft.com/office/drawing/2014/main" id="{D63D6CFD-7B83-BA7E-7708-2A728FF88B8D}"/>
              </a:ext>
            </a:extLst>
          </p:cNvPr>
          <p:cNvSpPr txBox="1">
            <a:spLocks/>
          </p:cNvSpPr>
          <p:nvPr/>
        </p:nvSpPr>
        <p:spPr>
          <a:xfrm>
            <a:off x="196196" y="1225225"/>
            <a:ext cx="8520600" cy="33540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t" anchorCtr="0">
            <a:normAutofit/>
          </a:bodyPr>
          <a:lstStyle>
            <a:lvl1pPr marL="457200" lvl="0" indent="-3429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בעיית מסיבת הקוקטייל - תפיסת דיבור במסגרות חברתיות רועשות.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EE8C94-4B30-9826-70E4-45570B36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3065F73-550C-9299-0844-F289842C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6" y="2014967"/>
            <a:ext cx="7757886" cy="19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528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מאגר הנתונים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AVSpeech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מורכב מסרטונים של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TED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Youtube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שחולצו מהם כל הקטעים הנקיים ללא רעש והפרעות (כ-4700 שעות של סרטונים).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כמו כן, ניתחו את הסרטונים לפריימים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וכל פריים שהפנים של הדובר היו מטושטשות או ללא הבעת פנים ברורה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נמחק, סרטונים שבהם היה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יותר מ15% פריימים לא ברורים נמחקו לגמרי.</a:t>
            </a:r>
            <a:b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גם קטעים רועשים מידי הוסרו בעזרת שימוש ב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SNR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Signal-to-noise ratio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כדי ליצור מאגר אימון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train set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יצרו </a:t>
            </a:r>
            <a:b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תערובת של סרטונים עם דיבור נקי עם </a:t>
            </a:r>
            <a:b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שמע שמכיל רעשי רקע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317A0F-FCCB-715A-6AA9-7B5DCE0A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20069C-64D2-FC6A-C092-D1AE6CB9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BCA0644-A4B4-1173-3019-3B3DFF8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25" y="3300354"/>
            <a:ext cx="4795597" cy="14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39160730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6404</TotalTime>
  <Words>717</Words>
  <Application>Microsoft Office PowerPoint</Application>
  <PresentationFormat>‫הצגה על המסך (16:9)</PresentationFormat>
  <Paragraphs>59</Paragraphs>
  <Slides>12</Slides>
  <Notes>12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Bahnschrift</vt:lpstr>
      <vt:lpstr>Segoe UI Semilight</vt:lpstr>
      <vt:lpstr>Calibri Light</vt:lpstr>
      <vt:lpstr>Courier New</vt:lpstr>
      <vt:lpstr>BN United</vt:lpstr>
      <vt:lpstr>Arial</vt:lpstr>
      <vt:lpstr>Calibri</vt:lpstr>
      <vt:lpstr>ערכת נושא Office</vt:lpstr>
      <vt:lpstr>Joint Embedding</vt:lpstr>
      <vt:lpstr>Embedding</vt:lpstr>
      <vt:lpstr>Image embedding</vt:lpstr>
      <vt:lpstr>Joint embedding</vt:lpstr>
      <vt:lpstr>Joint embedding</vt:lpstr>
      <vt:lpstr>Joint embedding</vt:lpstr>
      <vt:lpstr>Joint video &amp; audio Embedding - Cocktail Party </vt:lpstr>
      <vt:lpstr>Data set</vt:lpstr>
      <vt:lpstr>Cocktail Party </vt:lpstr>
      <vt:lpstr>Cocktail Party </vt:lpstr>
      <vt:lpstr>Cocktail Party </vt:lpstr>
      <vt:lpstr>Cocktail Party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</dc:title>
  <cp:lastModifiedBy>עדן שקורי</cp:lastModifiedBy>
  <cp:revision>18</cp:revision>
  <dcterms:modified xsi:type="dcterms:W3CDTF">2022-05-16T18:49:00Z</dcterms:modified>
</cp:coreProperties>
</file>