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2"/>
  </p:notesMasterIdLst>
  <p:sldIdLst>
    <p:sldId id="256" r:id="rId2"/>
    <p:sldId id="260" r:id="rId3"/>
    <p:sldId id="262" r:id="rId4"/>
    <p:sldId id="257" r:id="rId5"/>
    <p:sldId id="258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egoe UI Semilight" panose="020B0402040204020203" pitchFamily="34" charset="0"/>
      <p:regular r:id="rId29"/>
      <p: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6BA"/>
    <a:srgbClr val="CCA677"/>
    <a:srgbClr val="D2CCC8"/>
    <a:srgbClr val="F6F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71" autoAdjust="0"/>
  </p:normalViewPr>
  <p:slideViewPr>
    <p:cSldViewPr snapToGrid="0">
      <p:cViewPr varScale="1">
        <p:scale>
          <a:sx n="75" d="100"/>
          <a:sy n="75" d="100"/>
        </p:scale>
        <p:origin x="166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04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124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52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415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96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718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03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78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988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77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549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4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 smtClean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לכן,</a:t>
            </a:r>
            <a:r>
              <a:rPr lang="he-IL" baseline="0" dirty="0" smtClean="0"/>
              <a:t> רשתות עצביות אלו הן שימושיות ביותר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08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עדן: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לדוגמה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אתה יכול לאמן מודל שבהינתן גם תמונה של /כתום/ וגם כיתוב האומר "כתום", יוציא מערך שמתאר גם את התמונה וגם את הטקסט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עדן: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he-IL" sz="11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כך </a:t>
            </a:r>
            <a:r>
              <a:rPr lang="he-IL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יראו שניתן להשתמש במרחב כדי לקשר את קווי הדמיון בין סוגים שונים דאטה.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09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85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 smtClean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 לחבר את המקורות השונים בשני מקומות ברשת אחת. </a:t>
            </a:r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 כל מקור בנפרד, </a:t>
            </a:r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ובשכבה האחרונה, או קרוב אליה, לחבר את שתי ההחלטות של המודלים השונים.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</a:t>
            </a:r>
            <a:r>
              <a:rPr lang="he-IL" sz="1100" baseline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מההתחלה את הקשר בין שני המרחבים</a:t>
            </a: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98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 smtClean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 לחבר את המקורות השונים בשני מקומות ברשת אחת. </a:t>
            </a:r>
            <a:b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 כל מקור בנפרד, </a:t>
            </a:r>
            <a:b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ובשכבה האחרונה, או קרוב אליה, לחבר את שתי ההחלטות של המודלים השונים.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</a:t>
            </a:r>
            <a:r>
              <a:rPr lang="he-IL" sz="1100" baseline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מההתחלה את הקשר בין שני המרחבים</a:t>
            </a: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he-IL" dirty="0" smtClean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52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8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F067F-1ABF-7BD0-7126-71E212CC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7F95D8B-DB05-B6F7-F22E-0A97423A1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C4DCDA-A7A4-5C85-8106-2386AD71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B0C229-7801-0517-1DDF-40885F4B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F02E8D-86BD-C538-B113-950696CF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967726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2B7B46-A0FA-7A24-C60B-D713575F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777C12-4532-0855-56E8-A0263D75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889D4B-726B-59E1-C13F-7D7E7ACB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CB8828-D7DC-0D05-A0E4-EEEE91C7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107EF5-A017-48E7-1E87-53CF49B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13012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AA58E7B-6A17-B620-5655-38FED9EE2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C1CF4FA-7311-C473-7658-0D8CC935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C49275-20F9-E70C-FD1E-9B063DE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458B13-7334-2BE7-4629-CB438E5E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6861E1-6EA5-AB31-90A4-8570824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0850215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8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24B590-BDE5-A318-33A2-FED3B1B3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FCAB1-E26E-34AB-93FF-9527BF8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6F8E82-1D45-EBCE-D89D-1595D9BD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1748E1-FA5B-058F-7CBB-E03A7C2D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10884-1D39-CBDC-5454-33C6C23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152449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7AA321-0C31-B267-CEBF-D6A8C554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08B983-C7DB-463D-D0E3-F5B4D668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B112BB-F00F-E208-132E-EBF5B9B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83D9D0-35E1-19D6-3993-A0496D70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CE1D09-2EFB-722D-AC6C-CE4307A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9920920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CD7448-2E12-CCEC-AD26-237338FF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AA8366-F2E5-35F4-4C1C-B9C80F70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F9526F-8721-1994-C8BC-CC49C5E4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3F5638-4B5B-921C-16D4-B8F42804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5B5D4F-4EDF-5288-2922-1BB881E9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A85363-0AE3-7C49-3400-F1AABC24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5242754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A0629B-0247-8C26-72AA-546C640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084B8C-B0C7-FFE0-274D-7382DB85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179170-76F9-25E7-804F-FFEE1765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F45062-8349-3635-7A49-E95A546DE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BDCBB69-E690-D55C-F2EE-C03371B3E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733ED0B-3A61-4CAA-2473-4F03439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0ACA208-99E4-63E1-5C9D-50BD06AC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C0D6E0D-5F51-F7C7-FC49-AF32170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943168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63FB15-E345-9339-3B9A-A21F96AF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C7AAD97-E3E2-B637-F6AD-777F0E45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1106BF9-DB72-B232-A8F7-7C3E3844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9779C4-C880-40A3-39CA-BEF79910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3235968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9A5692-BF05-67CF-C3AB-EA400735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AD76E84-271A-7C58-9FBD-CA0480F4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525AA9-A028-2A6A-4DA1-6047FA87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937036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3472A-384C-F1B3-7812-C4E0793E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CA44A7-5331-26D2-59E1-0754E925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102311A-40FF-B15F-7E1F-4D361ECB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86BDD7-54E9-22C9-7E10-322FCC45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D44179-0B25-02B8-D5C1-0B29D181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4F2855-9C86-D27C-81FC-03D2834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6277645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1D2D5-DA8E-AB12-086F-01DAD72C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5462C14-5ADF-9AF0-0F05-5AD298CF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99A51C-474B-7496-6630-FF5372BB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FEAA70-B166-1066-B257-988B5034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351618-CD98-3BF7-41F8-79D054FB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21BAAE-2740-E365-3E35-9169548D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540715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196954-BF25-8904-29F0-FA249487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B4A52-121D-DB54-CCB1-E43AA263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CD0D69-0B2C-3D2C-A4C3-0CDD1700E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08ED-2FCE-4E32-9F15-1878F0743409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04B0F6-2619-D822-E56D-5184E2D8C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96971B-1D10-25DD-3097-4476AAA57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5918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699" y="1278467"/>
            <a:ext cx="3119033" cy="1702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4400" b="1" dirty="0">
                <a:solidFill>
                  <a:srgbClr val="030303"/>
                </a:solidFill>
                <a:latin typeface="Bahnschrift" panose="020B0502040204020203" pitchFamily="34" charset="0"/>
              </a:rPr>
              <a:t>Joint Embedding</a:t>
            </a:r>
            <a:endParaRPr sz="4400" b="1" dirty="0">
              <a:solidFill>
                <a:srgbClr val="030303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55850" y="3108113"/>
            <a:ext cx="3449233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</a:pPr>
            <a:r>
              <a:rPr lang="en-US" sz="2400" dirty="0"/>
              <a:t>Eden Shkuri &amp; Moria Bitton</a:t>
            </a:r>
            <a:endParaRPr sz="2400" dirty="0"/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E69F600C-8DF5-BF29-1877-BE31833063F4}"/>
              </a:ext>
            </a:extLst>
          </p:cNvPr>
          <p:cNvGrpSpPr/>
          <p:nvPr/>
        </p:nvGrpSpPr>
        <p:grpSpPr>
          <a:xfrm>
            <a:off x="695658" y="584200"/>
            <a:ext cx="7987318" cy="3706283"/>
            <a:chOff x="695658" y="584200"/>
            <a:chExt cx="7987318" cy="3706283"/>
          </a:xfrm>
        </p:grpSpPr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454924EE-133E-C32E-9717-0C6C7C1F8C5A}"/>
                </a:ext>
              </a:extLst>
            </p:cNvPr>
            <p:cNvSpPr/>
            <p:nvPr/>
          </p:nvSpPr>
          <p:spPr>
            <a:xfrm rot="12267996">
              <a:off x="910879" y="947561"/>
              <a:ext cx="487149" cy="51653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2349B3D0-01A5-C398-4618-CF4E08702B66}"/>
                </a:ext>
              </a:extLst>
            </p:cNvPr>
            <p:cNvGrpSpPr/>
            <p:nvPr/>
          </p:nvGrpSpPr>
          <p:grpSpPr>
            <a:xfrm>
              <a:off x="2599266" y="584200"/>
              <a:ext cx="1761067" cy="1718733"/>
              <a:chOff x="2599266" y="584200"/>
              <a:chExt cx="1761067" cy="1718733"/>
            </a:xfrm>
          </p:grpSpPr>
          <p:cxnSp>
            <p:nvCxnSpPr>
              <p:cNvPr id="8" name="מחבר ישר 7">
                <a:extLst>
                  <a:ext uri="{FF2B5EF4-FFF2-40B4-BE49-F238E27FC236}">
                    <a16:creationId xmlns:a16="http://schemas.microsoft.com/office/drawing/2014/main" id="{FC792E17-FDC7-9633-77D6-B35E9A0D39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>
                <a:extLst>
                  <a:ext uri="{FF2B5EF4-FFF2-40B4-BE49-F238E27FC236}">
                    <a16:creationId xmlns:a16="http://schemas.microsoft.com/office/drawing/2014/main" id="{3DBA26B6-AEFC-E85A-479A-B82945E32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D7F2A566-324D-2534-9FDF-CC9E4D1C2E5A}"/>
                </a:ext>
              </a:extLst>
            </p:cNvPr>
            <p:cNvGrpSpPr/>
            <p:nvPr/>
          </p:nvGrpSpPr>
          <p:grpSpPr>
            <a:xfrm rot="10800000">
              <a:off x="4964047" y="2571750"/>
              <a:ext cx="1761067" cy="1718733"/>
              <a:chOff x="2599266" y="584200"/>
              <a:chExt cx="1761067" cy="1718733"/>
            </a:xfrm>
          </p:grpSpPr>
          <p:cxnSp>
            <p:nvCxnSpPr>
              <p:cNvPr id="17" name="מחבר ישר 16">
                <a:extLst>
                  <a:ext uri="{FF2B5EF4-FFF2-40B4-BE49-F238E27FC236}">
                    <a16:creationId xmlns:a16="http://schemas.microsoft.com/office/drawing/2014/main" id="{89E47E08-0584-63AA-01AA-327BFBA1C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>
                <a:extLst>
                  <a:ext uri="{FF2B5EF4-FFF2-40B4-BE49-F238E27FC236}">
                    <a16:creationId xmlns:a16="http://schemas.microsoft.com/office/drawing/2014/main" id="{AD01C494-D4B6-AED8-BDCF-A0B63A4B6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משולש שווה-שוקיים 24">
              <a:extLst>
                <a:ext uri="{FF2B5EF4-FFF2-40B4-BE49-F238E27FC236}">
                  <a16:creationId xmlns:a16="http://schemas.microsoft.com/office/drawing/2014/main" id="{7A9ECEDA-AB73-2311-EA81-3D82641FB4BC}"/>
                </a:ext>
              </a:extLst>
            </p:cNvPr>
            <p:cNvSpPr/>
            <p:nvPr/>
          </p:nvSpPr>
          <p:spPr>
            <a:xfrm rot="4598014">
              <a:off x="1405972" y="2948465"/>
              <a:ext cx="753531" cy="702733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שולש שווה-שוקיים 25">
              <a:extLst>
                <a:ext uri="{FF2B5EF4-FFF2-40B4-BE49-F238E27FC236}">
                  <a16:creationId xmlns:a16="http://schemas.microsoft.com/office/drawing/2014/main" id="{62038DCF-E530-8B79-F5E3-3D8EFDB7411A}"/>
                </a:ext>
              </a:extLst>
            </p:cNvPr>
            <p:cNvSpPr/>
            <p:nvPr/>
          </p:nvSpPr>
          <p:spPr>
            <a:xfrm rot="12267996">
              <a:off x="695658" y="3459478"/>
              <a:ext cx="1394452" cy="757347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שולש שווה-שוקיים 27">
              <a:extLst>
                <a:ext uri="{FF2B5EF4-FFF2-40B4-BE49-F238E27FC236}">
                  <a16:creationId xmlns:a16="http://schemas.microsoft.com/office/drawing/2014/main" id="{F7849C49-9FD7-F58A-E05B-7BA07E2BB4F5}"/>
                </a:ext>
              </a:extLst>
            </p:cNvPr>
            <p:cNvSpPr/>
            <p:nvPr/>
          </p:nvSpPr>
          <p:spPr>
            <a:xfrm rot="12267996">
              <a:off x="7358847" y="1490722"/>
              <a:ext cx="1324129" cy="88180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A2EBC1EB-0AFA-F32F-3CF3-BFE01A665105}"/>
                </a:ext>
              </a:extLst>
            </p:cNvPr>
            <p:cNvSpPr/>
            <p:nvPr/>
          </p:nvSpPr>
          <p:spPr>
            <a:xfrm rot="4598014">
              <a:off x="7401495" y="1711987"/>
              <a:ext cx="1040449" cy="974809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שולש שווה-שוקיים 29">
              <a:extLst>
                <a:ext uri="{FF2B5EF4-FFF2-40B4-BE49-F238E27FC236}">
                  <a16:creationId xmlns:a16="http://schemas.microsoft.com/office/drawing/2014/main" id="{A8331E6C-DD68-3007-C3F5-E3883A8DB144}"/>
                </a:ext>
              </a:extLst>
            </p:cNvPr>
            <p:cNvSpPr/>
            <p:nvPr/>
          </p:nvSpPr>
          <p:spPr>
            <a:xfrm rot="4598014">
              <a:off x="925759" y="636630"/>
              <a:ext cx="555880" cy="567050"/>
            </a:xfrm>
            <a:prstGeom prst="triangle">
              <a:avLst>
                <a:gd name="adj" fmla="val 41155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5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5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1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9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3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0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1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520711"/>
            <a:ext cx="8520600" cy="305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שיטה המשמשת לייצוג משתנים בדידים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כווקטורים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רציפים.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בעצם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מיפוי של משתנה קטגורי/בדיד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לווקטור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 מספרים רציפים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/>
              <a:t>Embedding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15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4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394231"/>
            <a:ext cx="8520600" cy="3184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42900" lvl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להפחית את הממד של משתנים קטגוריים ולייצג בצורה משמעותית בממד הקטן יותר. </a:t>
            </a:r>
            <a:endParaRPr lang="he-IL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he-IL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lvl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הווקטורים הסופיים הם ייצוגים של </a:t>
            </a:r>
            <a:r>
              <a:rPr lang="he-IL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המשתנה 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הבדיד</a:t>
            </a:r>
          </a:p>
          <a:p>
            <a:pPr marL="342900" lvl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עבור 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משתנים </a:t>
            </a:r>
            <a:r>
              <a:rPr lang="he-IL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דומים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הווקטורים המייצגים אותם יהיו קרובים יותר זה לזה במרחב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/>
              <a:t>NN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Thumbs Up Snoopy GIF - Thumbs Up Snoopy Cool - Discover &amp; Share GIF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061698"/>
            <a:ext cx="1530096" cy="127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85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Joint Embedding</a:t>
            </a:r>
            <a:endParaRPr lang="en-US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 embedding </a:t>
            </a:r>
            <a:r>
              <a:rPr lang="he-IL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-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שילוב של שני סוגי דאטה שונים,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למשל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תמונות וטקסט.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הרעיון הוא לאמן מודל שיכול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 לייצג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סוגים שונים של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דאטה בייצוג יחיד.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Learnable PINs">
            <a:extLst>
              <a:ext uri="{FF2B5EF4-FFF2-40B4-BE49-F238E27FC236}">
                <a16:creationId xmlns:a16="http://schemas.microsoft.com/office/drawing/2014/main" id="{4F693872-6739-ED53-427C-F29A7176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" y="2576476"/>
            <a:ext cx="4233334" cy="20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תמונה של כלב וכיתוב האומר "כלב" - פלט דומה מאוד.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תמונות וכיתובים לא קשורים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יציגו קואורדינטות שונות מאוד במרחב.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שימוש נפוץ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תמונות ב-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Google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images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69E685-2CA4-5830-B600-14AAD8C8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7" y="1826191"/>
            <a:ext cx="4373033" cy="29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1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520711"/>
            <a:ext cx="8520600" cy="305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מרחב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בעל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ממד שניתן לתרגם אליו וקטורים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בעלי ממדים גבוהים. </a:t>
            </a:r>
            <a:endParaRPr lang="he-IL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he-IL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lvl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שימוש במרחב הטמעה זה מקל על תהליך למידת המכונה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בהינתן קלט בעל ממד גבוהה. </a:t>
            </a: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 smtClean="0"/>
              <a:t>Embedding Space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JSB1+ BB1+ U7 L6 - Revision by adrianna.izy on Geniall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981135"/>
            <a:ext cx="1682200" cy="159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520711"/>
            <a:ext cx="8520600" cy="305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  <a:spcAft>
                <a:spcPts val="1200"/>
              </a:spcAft>
              <a:buNone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מודל המשלב בין שני קלטים שונים מבחינה מרחבית, למשל תמונה וטקסט. </a:t>
            </a:r>
          </a:p>
          <a:p>
            <a:pPr marL="0" indent="0">
              <a:lnSpc>
                <a:spcPct val="170000"/>
              </a:lnSpc>
              <a:spcAft>
                <a:spcPts val="1200"/>
              </a:spcAft>
              <a:buNone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לאחד ה-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embedding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כל קלט, נקבל ווקטור המתאר אותו. </a:t>
            </a:r>
          </a:p>
          <a:p>
            <a:pPr marL="0" indent="0">
              <a:lnSpc>
                <a:spcPct val="170000"/>
              </a:lnSpc>
              <a:spcAft>
                <a:spcPts val="1200"/>
              </a:spcAft>
              <a:buNone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מה קיבלנו? 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6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520711"/>
            <a:ext cx="8520600" cy="305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  <a:spcAft>
                <a:spcPts val="1200"/>
              </a:spcAft>
              <a:buNone/>
            </a:pPr>
            <a:r>
              <a:rPr lang="he-IL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מרחבי וקטורים המשתרעים על נתונים שלא ניתנים לצפייה 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ישירה.</a:t>
            </a:r>
            <a:endParaRPr lang="he-IL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מרחבי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הווקטורים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האלו נקראים </a:t>
            </a:r>
            <a:r>
              <a:rPr lang="he-IL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מרחבים 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סמויים. </a:t>
            </a:r>
          </a:p>
          <a:p>
            <a:pPr marL="342900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לבסוף נשלב את שני המרחבים הסמויים הללו לאותו ה-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Space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ושם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הם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יהיו ברי השוואה, כלומר מדברים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באותה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"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". </a:t>
            </a: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/>
              <a:t>What we </a:t>
            </a:r>
            <a:r>
              <a:rPr lang="en-US" dirty="0" smtClean="0"/>
              <a:t>got?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4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432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400</Words>
  <Application>Microsoft Office PowerPoint</Application>
  <PresentationFormat>‫הצגה על המסך (16:9)</PresentationFormat>
  <Paragraphs>63</Paragraphs>
  <Slides>20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8" baseType="lpstr">
      <vt:lpstr>Bahnschrift</vt:lpstr>
      <vt:lpstr>Calibri</vt:lpstr>
      <vt:lpstr>Segoe UI Semilight</vt:lpstr>
      <vt:lpstr>Calibri Light</vt:lpstr>
      <vt:lpstr>Arial</vt:lpstr>
      <vt:lpstr>Wingdings</vt:lpstr>
      <vt:lpstr>Times New Roman</vt:lpstr>
      <vt:lpstr>ערכת נושא Office</vt:lpstr>
      <vt:lpstr>Joint Embedding</vt:lpstr>
      <vt:lpstr>Embedding</vt:lpstr>
      <vt:lpstr>NN Embedding</vt:lpstr>
      <vt:lpstr>Joint Embedding</vt:lpstr>
      <vt:lpstr>Joint Embedding</vt:lpstr>
      <vt:lpstr>Embedding Space</vt:lpstr>
      <vt:lpstr>Example</vt:lpstr>
      <vt:lpstr>What we got?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embedding</dc:title>
  <cp:lastModifiedBy>moriya bitton</cp:lastModifiedBy>
  <cp:revision>9</cp:revision>
  <dcterms:modified xsi:type="dcterms:W3CDTF">2022-05-18T18:00:11Z</dcterms:modified>
</cp:coreProperties>
</file>