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61" r:id="rId4"/>
    <p:sldId id="275" r:id="rId5"/>
    <p:sldId id="273" r:id="rId6"/>
    <p:sldId id="271" r:id="rId7"/>
    <p:sldId id="274" r:id="rId8"/>
    <p:sldId id="272" r:id="rId9"/>
    <p:sldId id="269" r:id="rId10"/>
    <p:sldId id="27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5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6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tags" Target="../tags/tag9.xml"/><Relationship Id="rId4" Type="http://schemas.openxmlformats.org/officeDocument/2006/relationships/image" Target="../media/image1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image" Target="../media/image4.png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5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emf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8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7.emf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0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3" Type="http://schemas.openxmlformats.org/officeDocument/2006/relationships/tags" Target="../tags/tag33.xml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46.xml"/><Relationship Id="rId23" Type="http://schemas.openxmlformats.org/officeDocument/2006/relationships/tags" Target="../tags/tag45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tags" Target="../tags/tag32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image" Target="../media/image11.emf"/><Relationship Id="rId16" Type="http://schemas.openxmlformats.org/officeDocument/2006/relationships/oleObject" Target="../embeddings/oleObject5.bin"/><Relationship Id="rId15" Type="http://schemas.openxmlformats.org/officeDocument/2006/relationships/tags" Target="../tags/tag39.xml"/><Relationship Id="rId14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image" Target="../media/image10.emf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13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2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Introduction: AIMD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Machine Learning Potential Models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0" y="615950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arXiv:2202.02541 [cs.LG]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https://doi.org/10.48550/arXiv.2202.02541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Excited States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76250" y="5205095"/>
            <a:ext cx="5732780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molecule absorbs photon(s) to be excited, and is described by excited states.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224280"/>
            <a:ext cx="6390532" cy="3600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箭头连接符 12"/>
          <p:cNvCxnSpPr>
            <a:stCxn id="102" idx="3"/>
            <a:endCxn id="17" idx="1"/>
          </p:cNvCxnSpPr>
          <p:nvPr/>
        </p:nvCxnSpPr>
        <p:spPr>
          <a:xfrm flipV="1">
            <a:off x="6476365" y="2423160"/>
            <a:ext cx="2409190" cy="6013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885555" y="1553845"/>
            <a:ext cx="2880000" cy="1738383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8763635" y="3333115"/>
            <a:ext cx="3510280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Spectrum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885555" y="3876040"/>
            <a:ext cx="2880000" cy="1154588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8675370" y="5030470"/>
            <a:ext cx="3510280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Bio probes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>
            <a:stCxn id="102" idx="3"/>
            <a:endCxn id="19" idx="1"/>
          </p:cNvCxnSpPr>
          <p:nvPr/>
        </p:nvCxnSpPr>
        <p:spPr>
          <a:xfrm>
            <a:off x="6476365" y="3024505"/>
            <a:ext cx="2409190" cy="14287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09030" y="668655"/>
            <a:ext cx="3017520" cy="902970"/>
          </a:xfrm>
          <a:prstGeom prst="rect">
            <a:avLst/>
          </a:prstGeom>
        </p:spPr>
      </p:pic>
      <p:cxnSp>
        <p:nvCxnSpPr>
          <p:cNvPr id="23" name="直接箭头连接符 22"/>
          <p:cNvCxnSpPr>
            <a:endCxn id="22" idx="2"/>
          </p:cNvCxnSpPr>
          <p:nvPr>
            <p:custDataLst>
              <p:tags r:id="rId13"/>
            </p:custDataLst>
          </p:nvPr>
        </p:nvCxnSpPr>
        <p:spPr>
          <a:xfrm flipV="1">
            <a:off x="6476365" y="1571625"/>
            <a:ext cx="1241425" cy="145288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9226550" y="876300"/>
            <a:ext cx="2583815" cy="48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Photochemistry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Machine Learning Potential Models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0" y="615950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arXiv:2202.02541 [cs.LG]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https://doi.org/10.48550/arXiv.2202.02541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172460" y="4487545"/>
            <a:ext cx="8028305" cy="1671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There’re various machine learning potential(MLP) models,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Most of them do achieve chemical accuracy(below 1kcal/mol MAE &amp; RMSE) for </a:t>
            </a:r>
            <a:r>
              <a:rPr lang="en-US" altLang="zh-CN" sz="2400" b="1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ground states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 b="1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What about</a:t>
            </a:r>
            <a:r>
              <a:rPr lang="en-US" altLang="zh-CN" sz="2400" b="1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 excited states?</a:t>
            </a:r>
            <a:endParaRPr lang="en-US" altLang="zh-CN" sz="2400" b="1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torchmdnet_phbdiepoch1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045" y="647065"/>
            <a:ext cx="9307195" cy="387794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157480" y="1179195"/>
            <a:ext cx="2902585" cy="2424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Figure 1. TorchmdNet model results for energy and forces of PhBDI</a:t>
            </a:r>
            <a:r>
              <a:rPr lang="en-US" sz="2000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, ground states. Trained on 1000 frames with 200 validation frames. Tested on 400 frames.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595630" y="4945380"/>
            <a:ext cx="1844040" cy="1214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400" b="1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Charge:-1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58775" y="3735070"/>
          <a:ext cx="230886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1094740" imgH="576580" progId="ChemDraw.Document.6.0">
                  <p:embed/>
                </p:oleObj>
              </mc:Choice>
              <mc:Fallback>
                <p:oleObj name="" r:id="rId9" imgW="1094740" imgH="57658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775" y="3735070"/>
                        <a:ext cx="230886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2159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Configuration Interaction Singles (CIS)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515" y="1382395"/>
            <a:ext cx="6109335" cy="33210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673850" y="619125"/>
            <a:ext cx="551180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01955" y="4990465"/>
            <a:ext cx="6271895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Configuration Interaction Singles(CIS)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excited 1 electron each time from ground states to get single-excited configuration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57440" y="1714500"/>
            <a:ext cx="3787140" cy="1116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73265" y="3455670"/>
            <a:ext cx="471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Ground State: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Hartree-Fock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DFT</a:t>
            </a:r>
            <a:endParaRPr lang="en-US" altLang="zh-CN" sz="2400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922770" y="4392930"/>
            <a:ext cx="496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Excited States:        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CIS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TDDFT</a:t>
            </a:r>
            <a:endParaRPr lang="en-US" altLang="zh-CN" sz="2400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9777730" y="3949700"/>
            <a:ext cx="10160" cy="431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0"/>
            </p:custDataLst>
          </p:nvPr>
        </p:nvCxnSpPr>
        <p:spPr>
          <a:xfrm flipH="1">
            <a:off x="11066780" y="3961130"/>
            <a:ext cx="10160" cy="431800"/>
          </a:xfrm>
          <a:prstGeom prst="straightConnector1">
            <a:avLst/>
          </a:prstGeom>
          <a:ln w="38100">
            <a:solidFill>
              <a:srgbClr val="B27FD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Sample molecule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81990" y="937895"/>
          <a:ext cx="1436538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27710" imgH="908685" progId="ChemDraw.Document.6.0">
                  <p:embed/>
                </p:oleObj>
              </mc:Choice>
              <mc:Fallback>
                <p:oleObj name="" r:id="rId4" imgW="727710" imgH="908685" progId="ChemDraw.Document.6.0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990" y="937895"/>
                        <a:ext cx="1436538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3235" y="2858770"/>
            <a:ext cx="1834515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Bodipy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31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771775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PhBDI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Charge:-1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160645" y="1004570"/>
          <a:ext cx="2744470" cy="175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298575" imgH="826770" progId="ChemDraw.Document.6.0">
                  <p:embed/>
                </p:oleObj>
              </mc:Choice>
              <mc:Fallback>
                <p:oleObj name="" r:id="rId9" imgW="1298575" imgH="826770" progId="ChemDraw.Document.6.0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0645" y="1004570"/>
                        <a:ext cx="2744470" cy="175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615940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Rhodamine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648585" y="1302385"/>
          <a:ext cx="230886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3" imgW="1094740" imgH="576580" progId="ChemDraw.Document.6.0">
                  <p:embed/>
                </p:oleObj>
              </mc:Choice>
              <mc:Fallback>
                <p:oleObj name="" r:id="rId13" imgW="1094740" imgH="57658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8585" y="1302385"/>
                        <a:ext cx="230886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162925" y="1102360"/>
          <a:ext cx="3434080" cy="175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502410" imgH="768985" progId="ChemDraw.Document.6.0">
                  <p:embed/>
                </p:oleObj>
              </mc:Choice>
              <mc:Fallback>
                <p:oleObj name="" r:id="rId16" imgW="1502410" imgH="768985" progId="ChemDraw.Document.6.0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62925" y="1102360"/>
                        <a:ext cx="3434080" cy="175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8"/>
            </p:custDataLst>
          </p:nvPr>
        </p:nvSpPr>
        <p:spPr>
          <a:xfrm>
            <a:off x="8962390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Squaraine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84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610235" y="4730115"/>
            <a:ext cx="1276985" cy="144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AIMD ~10000 frames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V="1">
            <a:off x="1887220" y="5443855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3164840" y="4730115"/>
            <a:ext cx="1276985" cy="144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Sample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~3000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frames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5830570" y="4947920"/>
            <a:ext cx="1945640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TDDFT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calculation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1" name="直接箭头连接符 30"/>
          <p:cNvCxnSpPr/>
          <p:nvPr>
            <p:custDataLst>
              <p:tags r:id="rId22"/>
            </p:custDataLst>
          </p:nvPr>
        </p:nvCxnSpPr>
        <p:spPr>
          <a:xfrm flipV="1">
            <a:off x="4489450" y="5453380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23"/>
            </p:custDataLst>
          </p:nvPr>
        </p:nvCxnSpPr>
        <p:spPr>
          <a:xfrm flipV="1">
            <a:off x="7892415" y="5443855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9335135" y="5151120"/>
            <a:ext cx="1945640" cy="61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Train/Test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597535" y="5284470"/>
            <a:ext cx="183451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tensornet_phbdi_tddft_5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626745"/>
            <a:ext cx="6374765" cy="26562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15290" y="5708650"/>
            <a:ext cx="10419715" cy="814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TensorNet model for PhBDI⁻, trained on 250/500/1000/2000 frames with 50/100/200/400 validation frames, and tested on same 400 frames in total. MAE=1/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0.11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/1/0.04, RMSE=1/0.12/1/0.05 kcal/mol for energy and  MAE=1/0.22/1/0.12, RMSE=1/0.72/1/0.81 kcal/mol·Å for force.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2700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800" b="1" baseline="30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 Size Benchmark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energy_force_hexbi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3435" y="3119755"/>
            <a:ext cx="6292215" cy="262128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401685" y="5436870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(2000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8401685" y="2969895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(500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97535" y="5284470"/>
            <a:ext cx="183451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tensornet_phbdi_tddft_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" y="1205865"/>
            <a:ext cx="10972800" cy="4572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-377190" y="570865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TensorNet model for PhBDI⁻, trained on 500 frames with 100 validation frames, and tested on 400 frames in total.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2700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800" b="1" baseline="30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 Size Benchmark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MzcyODMxYTE0ZTc0ZGU3Y2QwODc3MzYzN2Q1YmNiM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演示</Application>
  <PresentationFormat>宽屏</PresentationFormat>
  <Paragraphs>130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1_WPS</vt:lpstr>
      <vt:lpstr>ChemDraw.Document.6.0</vt:lpstr>
      <vt:lpstr>ChemDraw.Document.6.0</vt:lpstr>
      <vt:lpstr>ChemDraw.Document.6.0</vt:lpstr>
      <vt:lpstr>ChemDraw.Document.6.0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46060</cp:lastModifiedBy>
  <cp:revision>12</cp:revision>
  <dcterms:created xsi:type="dcterms:W3CDTF">2023-08-09T12:44:00Z</dcterms:created>
  <dcterms:modified xsi:type="dcterms:W3CDTF">2025-09-26T21:44:39Z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