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3"/>
  </p:notesMasterIdLst>
  <p:sldIdLst>
    <p:sldId id="256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7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7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43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emf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3.xml"/><Relationship Id="rId4" Type="http://schemas.openxmlformats.org/officeDocument/2006/relationships/image" Target="../media/image3.pn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.bin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6.emf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oleObject" Target="../embeddings/oleObject3.bin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0" Type="http://schemas.openxmlformats.org/officeDocument/2006/relationships/vmlDrawing" Target="../drawings/vmlDrawing2.vml"/><Relationship Id="rId2" Type="http://schemas.openxmlformats.org/officeDocument/2006/relationships/tags" Target="../tags/tag20.xml"/><Relationship Id="rId19" Type="http://schemas.openxmlformats.org/officeDocument/2006/relationships/slideLayout" Target="../slideLayouts/slideLayout12.xml"/><Relationship Id="rId18" Type="http://schemas.openxmlformats.org/officeDocument/2006/relationships/image" Target="../media/image11.emf"/><Relationship Id="rId17" Type="http://schemas.openxmlformats.org/officeDocument/2006/relationships/oleObject" Target="../embeddings/oleObject6.bin"/><Relationship Id="rId16" Type="http://schemas.openxmlformats.org/officeDocument/2006/relationships/tags" Target="../tags/tag28.xml"/><Relationship Id="rId15" Type="http://schemas.openxmlformats.org/officeDocument/2006/relationships/image" Target="../media/image10.emf"/><Relationship Id="rId14" Type="http://schemas.openxmlformats.org/officeDocument/2006/relationships/oleObject" Target="../embeddings/oleObject5.bin"/><Relationship Id="rId13" Type="http://schemas.openxmlformats.org/officeDocument/2006/relationships/tags" Target="../tags/tag27.xml"/><Relationship Id="rId12" Type="http://schemas.openxmlformats.org/officeDocument/2006/relationships/image" Target="../media/image9.emf"/><Relationship Id="rId11" Type="http://schemas.openxmlformats.org/officeDocument/2006/relationships/oleObject" Target="../embeddings/oleObject4.bin"/><Relationship Id="rId10" Type="http://schemas.openxmlformats.org/officeDocument/2006/relationships/tags" Target="../tags/tag26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tags" Target="../tags/tag33.xml"/><Relationship Id="rId7" Type="http://schemas.openxmlformats.org/officeDocument/2006/relationships/image" Target="../media/image13.emf"/><Relationship Id="rId6" Type="http://schemas.openxmlformats.org/officeDocument/2006/relationships/oleObject" Target="../embeddings/oleObject7.bin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image" Target="../media/image12.png"/><Relationship Id="rId2" Type="http://schemas.openxmlformats.org/officeDocument/2006/relationships/tags" Target="../tags/tag30.xml"/><Relationship Id="rId19" Type="http://schemas.openxmlformats.org/officeDocument/2006/relationships/vmlDrawing" Target="../drawings/vmlDrawing3.vml"/><Relationship Id="rId18" Type="http://schemas.openxmlformats.org/officeDocument/2006/relationships/slideLayout" Target="../slideLayouts/slideLayout12.xml"/><Relationship Id="rId17" Type="http://schemas.openxmlformats.org/officeDocument/2006/relationships/image" Target="../media/image16.emf"/><Relationship Id="rId16" Type="http://schemas.openxmlformats.org/officeDocument/2006/relationships/oleObject" Target="../embeddings/oleObject10.bin"/><Relationship Id="rId15" Type="http://schemas.openxmlformats.org/officeDocument/2006/relationships/tags" Target="../tags/tag36.xml"/><Relationship Id="rId14" Type="http://schemas.openxmlformats.org/officeDocument/2006/relationships/tags" Target="../tags/tag35.xml"/><Relationship Id="rId13" Type="http://schemas.openxmlformats.org/officeDocument/2006/relationships/image" Target="../media/image15.emf"/><Relationship Id="rId12" Type="http://schemas.openxmlformats.org/officeDocument/2006/relationships/oleObject" Target="../embeddings/oleObject9.bin"/><Relationship Id="rId11" Type="http://schemas.openxmlformats.org/officeDocument/2006/relationships/tags" Target="../tags/tag34.xml"/><Relationship Id="rId10" Type="http://schemas.openxmlformats.org/officeDocument/2006/relationships/image" Target="../media/image14.emf"/><Relationship Id="rId1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1.bin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25" b="2684"/>
          <a:stretch>
            <a:fillRect/>
          </a:stretch>
        </p:blipFill>
        <p:spPr>
          <a:xfrm>
            <a:off x="2444750" y="351155"/>
            <a:ext cx="7751445" cy="61702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6537325"/>
            <a:ext cx="161988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Iron-NAT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161988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Iron-NAT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-434" b="45052"/>
          <a:stretch>
            <a:fillRect/>
          </a:stretch>
        </p:blipFill>
        <p:spPr>
          <a:xfrm>
            <a:off x="9525" y="922655"/>
            <a:ext cx="12191365" cy="4209415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4318000" y="0"/>
            <a:ext cx="5751195" cy="377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Iron-Catalyzed Reaction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161988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Iron-NAT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10" y="619125"/>
            <a:ext cx="8077200" cy="5893435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4318000" y="0"/>
            <a:ext cx="5751195" cy="377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Proposed Mechanism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665855" y="1869440"/>
            <a:ext cx="8413115" cy="63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8589645" y="862330"/>
            <a:ext cx="3477260" cy="956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Step I: Formation of Fe-N complex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8601710" y="2087245"/>
            <a:ext cx="3477260" cy="956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Step II: Addition on glycosyl 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277350" y="3520440"/>
            <a:ext cx="2114550" cy="2409825"/>
          </a:xfrm>
          <a:prstGeom prst="rect">
            <a:avLst/>
          </a:prstGeom>
        </p:spPr>
      </p:pic>
      <p:sp>
        <p:nvSpPr>
          <p:cNvPr id="22" name="椭圆 21"/>
          <p:cNvSpPr/>
          <p:nvPr>
            <p:custDataLst>
              <p:tags r:id="rId7"/>
            </p:custDataLst>
          </p:nvPr>
        </p:nvSpPr>
        <p:spPr>
          <a:xfrm>
            <a:off x="10097770" y="5217160"/>
            <a:ext cx="487680" cy="182880"/>
          </a:xfrm>
          <a:prstGeom prst="ellipse">
            <a:avLst/>
          </a:prstGeom>
          <a:noFill/>
          <a:ln w="38100">
            <a:solidFill>
              <a:srgbClr val="B27FD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>
            <p:custDataLst>
              <p:tags r:id="rId8"/>
            </p:custDataLst>
          </p:nvPr>
        </p:nvSpPr>
        <p:spPr>
          <a:xfrm>
            <a:off x="8589645" y="5760085"/>
            <a:ext cx="341693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The highest barrier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energy should below 20kcal/mol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161988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Iron-NAT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17285" y="3851910"/>
            <a:ext cx="5852795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How does the N–O bond cleavage and Fe–N bond formation occur during the transformation from Int III to Int IV?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Step I: Formation of Fe-N complex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32972" r="-758" b="77782"/>
          <a:stretch>
            <a:fillRect/>
          </a:stretch>
        </p:blipFill>
        <p:spPr>
          <a:xfrm>
            <a:off x="939800" y="1395095"/>
            <a:ext cx="9721215" cy="2324735"/>
          </a:xfrm>
          <a:prstGeom prst="rect">
            <a:avLst/>
          </a:prstGeom>
        </p:spPr>
      </p:pic>
      <p:sp>
        <p:nvSpPr>
          <p:cNvPr id="26" name="文本框 25"/>
          <p:cNvSpPr txBox="1"/>
          <p:nvPr>
            <p:custDataLst>
              <p:tags r:id="rId5"/>
            </p:custDataLst>
          </p:nvPr>
        </p:nvSpPr>
        <p:spPr>
          <a:xfrm>
            <a:off x="167640" y="3912870"/>
            <a:ext cx="5852795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What’s the structure of Int III?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161988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Iron-NAT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Step I: Stable Configuration of Int1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192530" y="1053465"/>
          <a:ext cx="5835650" cy="3577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4" imgW="3209290" imgH="1968500" progId="ChemDraw.Document.6.0">
                  <p:embed/>
                </p:oleObj>
              </mc:Choice>
              <mc:Fallback>
                <p:oleObj name="" r:id="rId4" imgW="3209290" imgH="1968500" progId="ChemDraw.Document.6.0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530" y="1053465"/>
                        <a:ext cx="5835650" cy="3577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0" y="563245"/>
            <a:ext cx="12217400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opt/freq at ωB97X-D/6-31G* level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gas phase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7"/>
            </p:custDataLst>
          </p:nvPr>
        </p:nvSpPr>
        <p:spPr>
          <a:xfrm>
            <a:off x="1175385" y="4743450"/>
            <a:ext cx="5852795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The most possible 3 structrues within 20 kcal/mol restriction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8411210" y="951230"/>
          <a:ext cx="3774440" cy="556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9" imgW="2719705" imgH="4012565" progId="ChemDraw.Document.6.0">
                  <p:embed/>
                </p:oleObj>
              </mc:Choice>
              <mc:Fallback>
                <p:oleObj name="" r:id="rId9" imgW="2719705" imgH="4012565" progId="ChemDraw.Document.6.0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411210" y="951230"/>
                        <a:ext cx="3774440" cy="5567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N-O bond sc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0050" y="972820"/>
            <a:ext cx="7933055" cy="52889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161988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Iron-NAT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626745"/>
            <a:ext cx="12217400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opt/freq at ωB97X-D/6-31G* level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gas phase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Step I: Scan of N-O Bond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3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246380" y="5670550"/>
            <a:ext cx="4208145" cy="702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Total Barrier: ~50kcal/mol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" name="直接箭头连接符 2"/>
          <p:cNvCxnSpPr/>
          <p:nvPr>
            <p:custDataLst>
              <p:tags r:id="rId5"/>
            </p:custDataLst>
          </p:nvPr>
        </p:nvCxnSpPr>
        <p:spPr>
          <a:xfrm flipH="1">
            <a:off x="8940165" y="1375410"/>
            <a:ext cx="1905" cy="3879215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7505700" y="3536315"/>
            <a:ext cx="1434465" cy="4699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~50kcal/mol</a:t>
            </a:r>
            <a:endParaRPr lang="en-US" altLang="zh-CN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5264150" y="3536315"/>
          <a:ext cx="932202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8" imgW="850265" imgH="1316355" progId="ChemDraw.Document.6.0">
                  <p:embed/>
                </p:oleObj>
              </mc:Choice>
              <mc:Fallback>
                <p:oleObj name="" r:id="rId8" imgW="850265" imgH="1316355" progId="ChemDraw.Document.6.0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4150" y="3536315"/>
                        <a:ext cx="932202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0158095" y="2383155"/>
          <a:ext cx="922142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1" imgW="861695" imgH="1339850" progId="ChemDraw.Document.6.0">
                  <p:embed/>
                </p:oleObj>
              </mc:Choice>
              <mc:Fallback>
                <p:oleObj name="" r:id="rId11" imgW="861695" imgH="1339850" progId="ChemDraw.Document.6.0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158095" y="2383155"/>
                        <a:ext cx="922142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473200" y="1186180"/>
          <a:ext cx="1876634" cy="43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4" imgW="850265" imgH="1962785" progId="ChemDraw.Document.6.0">
                  <p:embed/>
                </p:oleObj>
              </mc:Choice>
              <mc:Fallback>
                <p:oleObj name="" r:id="rId14" imgW="850265" imgH="1962785" progId="ChemDraw.Document.6.0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73200" y="1186180"/>
                        <a:ext cx="1876634" cy="43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7984490" y="1897380"/>
          <a:ext cx="844428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7" imgW="780415" imgH="1327785" progId="ChemDraw.Document.6.0">
                  <p:embed/>
                </p:oleObj>
              </mc:Choice>
              <mc:Fallback>
                <p:oleObj name="" r:id="rId17" imgW="780415" imgH="1327785" progId="ChemDraw.Document.6.0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984490" y="1897380"/>
                        <a:ext cx="844428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161988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Iron-NAT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626745"/>
            <a:ext cx="12217400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opt/freq at ωB97X-D/6-31G* level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gas phase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Step I: Scan of N-O Bond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3840480" y="1070610"/>
            <a:ext cx="8099425" cy="5400040"/>
            <a:chOff x="3235" y="1459"/>
            <a:chExt cx="12755" cy="8504"/>
          </a:xfrm>
        </p:grpSpPr>
        <p:pic>
          <p:nvPicPr>
            <p:cNvPr id="19" name="图片 18" descr="N-O bond sca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5" y="1459"/>
              <a:ext cx="12755" cy="8504"/>
            </a:xfrm>
            <a:prstGeom prst="rect">
              <a:avLst/>
            </a:prstGeom>
          </p:spPr>
        </p:pic>
        <p:cxnSp>
          <p:nvCxnSpPr>
            <p:cNvPr id="27" name="直接箭头连接符 26"/>
            <p:cNvCxnSpPr/>
            <p:nvPr/>
          </p:nvCxnSpPr>
          <p:spPr>
            <a:xfrm>
              <a:off x="8565" y="4419"/>
              <a:ext cx="26" cy="3928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>
              <p:custDataLst>
                <p:tags r:id="rId4"/>
              </p:custDataLst>
            </p:nvPr>
          </p:nvSpPr>
          <p:spPr>
            <a:xfrm>
              <a:off x="8565" y="6243"/>
              <a:ext cx="2259" cy="740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r>
                <a:rPr lang="en-US" altLang="zh-CN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~20kcal/mol</a:t>
              </a:r>
              <a:endPara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aphicFrame>
        <p:nvGraphicFramePr>
          <p:cNvPr id="35" name="对象 3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202055" y="1189990"/>
          <a:ext cx="2309109" cy="43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6" imgW="995680" imgH="1869440" progId="ChemDraw.Document.6.0">
                  <p:embed/>
                </p:oleObj>
              </mc:Choice>
              <mc:Fallback>
                <p:oleObj name="" r:id="rId6" imgW="995680" imgH="1869440" progId="ChemDraw.Document.6.0">
                  <p:embed/>
                  <p:pic>
                    <p:nvPicPr>
                      <p:cNvPr id="0" name="图片 3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2055" y="1189990"/>
                        <a:ext cx="2309109" cy="43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5320665" y="3477260"/>
          <a:ext cx="1176000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9" imgW="995680" imgH="1223010" progId="ChemDraw.Document.6.0">
                  <p:embed/>
                </p:oleObj>
              </mc:Choice>
              <mc:Fallback>
                <p:oleObj name="" r:id="rId9" imgW="995680" imgH="1223010" progId="ChemDraw.Document.6.0">
                  <p:embed/>
                  <p:pic>
                    <p:nvPicPr>
                      <p:cNvPr id="0" name="图片 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20665" y="3477260"/>
                        <a:ext cx="1176000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8557895" y="3892550"/>
          <a:ext cx="1083423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12" imgW="920115" imgH="1223010" progId="ChemDraw.Document.6.0">
                  <p:embed/>
                </p:oleObj>
              </mc:Choice>
              <mc:Fallback>
                <p:oleObj name="" r:id="rId12" imgW="920115" imgH="1223010" progId="ChemDraw.Document.6.0">
                  <p:embed/>
                  <p:pic>
                    <p:nvPicPr>
                      <p:cNvPr id="0" name="图片 4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557895" y="3892550"/>
                        <a:ext cx="1083423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>
            <p:custDataLst>
              <p:tags r:id="rId14"/>
            </p:custDataLst>
          </p:nvPr>
        </p:nvSpPr>
        <p:spPr>
          <a:xfrm>
            <a:off x="246380" y="5670550"/>
            <a:ext cx="4208145" cy="702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Total Barrier: ~26kcal/mol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6691630" y="1408430"/>
          <a:ext cx="1083423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6" imgW="920115" imgH="1223010" progId="ChemDraw.Document.6.0">
                  <p:embed/>
                </p:oleObj>
              </mc:Choice>
              <mc:Fallback>
                <p:oleObj name="" r:id="rId16" imgW="920115" imgH="1223010" progId="ChemDraw.Document.6.0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691630" y="1408430"/>
                        <a:ext cx="1083423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161988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Iron-NAT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626745"/>
            <a:ext cx="12217400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opt/freq at ωB97X-D/6-31G* level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gas phase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Step I: Problems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>
            <p:custDataLst>
              <p:tags r:id="rId3"/>
            </p:custDataLst>
          </p:nvPr>
        </p:nvSpPr>
        <p:spPr>
          <a:xfrm>
            <a:off x="246380" y="5670550"/>
            <a:ext cx="4208145" cy="702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Total Barrier: kcal/mol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386205" y="1289685"/>
          <a:ext cx="2257809" cy="43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1002030" imgH="1916430" progId="ChemDraw.Document.6.0">
                  <p:embed/>
                </p:oleObj>
              </mc:Choice>
              <mc:Fallback>
                <p:oleObj name="" r:id="rId5" imgW="1002030" imgH="1916430" progId="ChemDraw.Document.6.0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6205" y="1289685"/>
                        <a:ext cx="2257809" cy="43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161988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Iron-NAT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626745"/>
            <a:ext cx="12217400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opt/freq at ωB97X-D/6-31G* level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gas phase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Step I: Scan of N-O Bond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commondata" val="eyJoZGlkIjoiMzcyODMxYTE0ZTc0ZGU3Y2QwODc3MzYzN2Q1YmNiM2E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1096</Words>
  <Application>WPS Presentation</Application>
  <PresentationFormat>宽屏</PresentationFormat>
  <Paragraphs>103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9</vt:i4>
      </vt:variant>
    </vt:vector>
  </HeadingPairs>
  <TitlesOfParts>
    <vt:vector size="31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PMingLiU</vt:lpstr>
      <vt:lpstr>Segoe Print</vt:lpstr>
      <vt:lpstr>WPS</vt:lpstr>
      <vt:lpstr>1_WPS</vt:lpstr>
      <vt:lpstr>ChemDraw.Document.6.0</vt:lpstr>
      <vt:lpstr>ChemDraw.Document.6.0</vt:lpstr>
      <vt:lpstr>ChemDraw.Document.6.0</vt:lpstr>
      <vt:lpstr>ChemDraw.Document.6.0</vt:lpstr>
      <vt:lpstr>ChemDraw.Document.6.0</vt:lpstr>
      <vt:lpstr>ChemDraw.Document.6.0</vt:lpstr>
      <vt:lpstr>ChemDraw.Document.6.0</vt:lpstr>
      <vt:lpstr>ChemDraw.Document.6.0</vt:lpstr>
      <vt:lpstr>ChemDraw.Document.6.0</vt:lpstr>
      <vt:lpstr>ChemDraw.Document.6.0</vt:lpstr>
      <vt:lpstr>ChemDraw.Document.6.0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Suwako Moriya</dc:creator>
  <cp:lastModifiedBy>suwak</cp:lastModifiedBy>
  <cp:revision>4</cp:revision>
  <dcterms:created xsi:type="dcterms:W3CDTF">2023-08-09T12:44:00Z</dcterms:created>
  <dcterms:modified xsi:type="dcterms:W3CDTF">2025-09-25T23:52:22Z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3076-12.2.0.22549</vt:lpwstr>
  </property>
</Properties>
</file>