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61" r:id="rId4"/>
    <p:sldId id="275" r:id="rId5"/>
    <p:sldId id="273" r:id="rId6"/>
    <p:sldId id="271" r:id="rId7"/>
    <p:sldId id="274" r:id="rId8"/>
    <p:sldId id="272" r:id="rId9"/>
    <p:sldId id="269" r:id="rId10"/>
    <p:sldId id="270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5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6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tags" Target="../tags/tag9.xml"/><Relationship Id="rId4" Type="http://schemas.openxmlformats.org/officeDocument/2006/relationships/image" Target="../media/image1.jpe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image" Target="../media/image4.png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5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6.emf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../media/image8.png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image" Target="../media/image7.emf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0.xml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3" Type="http://schemas.openxmlformats.org/officeDocument/2006/relationships/tags" Target="../tags/tag33.xml"/><Relationship Id="rId26" Type="http://schemas.openxmlformats.org/officeDocument/2006/relationships/vmlDrawing" Target="../drawings/vmlDrawing2.v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46.xml"/><Relationship Id="rId23" Type="http://schemas.openxmlformats.org/officeDocument/2006/relationships/tags" Target="../tags/tag45.xml"/><Relationship Id="rId22" Type="http://schemas.openxmlformats.org/officeDocument/2006/relationships/tags" Target="../tags/tag44.xml"/><Relationship Id="rId21" Type="http://schemas.openxmlformats.org/officeDocument/2006/relationships/tags" Target="../tags/tag43.xml"/><Relationship Id="rId20" Type="http://schemas.openxmlformats.org/officeDocument/2006/relationships/tags" Target="../tags/tag42.xml"/><Relationship Id="rId2" Type="http://schemas.openxmlformats.org/officeDocument/2006/relationships/tags" Target="../tags/tag32.xml"/><Relationship Id="rId19" Type="http://schemas.openxmlformats.org/officeDocument/2006/relationships/tags" Target="../tags/tag41.xml"/><Relationship Id="rId18" Type="http://schemas.openxmlformats.org/officeDocument/2006/relationships/tags" Target="../tags/tag40.xml"/><Relationship Id="rId17" Type="http://schemas.openxmlformats.org/officeDocument/2006/relationships/image" Target="../media/image11.emf"/><Relationship Id="rId16" Type="http://schemas.openxmlformats.org/officeDocument/2006/relationships/oleObject" Target="../embeddings/oleObject5.bin"/><Relationship Id="rId15" Type="http://schemas.openxmlformats.org/officeDocument/2006/relationships/tags" Target="../tags/tag39.xml"/><Relationship Id="rId14" Type="http://schemas.openxmlformats.org/officeDocument/2006/relationships/image" Target="../media/image6.emf"/><Relationship Id="rId13" Type="http://schemas.openxmlformats.org/officeDocument/2006/relationships/oleObject" Target="../embeddings/oleObject4.bin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image" Target="../media/image10.emf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../media/image13.png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12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2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Introduction: AIMD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Machine Learning Potential Models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0" y="6159500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arXiv:2202.02541 [cs.LG]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https://doi.org/10.48550/arXiv.2202.02541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Excited States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76250" y="5205095"/>
            <a:ext cx="5732780" cy="951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molecule absorbs photon(s) to be excited, and is described by excited states.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1224280"/>
            <a:ext cx="6390532" cy="3600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直接箭头连接符 12"/>
          <p:cNvCxnSpPr>
            <a:stCxn id="102" idx="3"/>
            <a:endCxn id="17" idx="1"/>
          </p:cNvCxnSpPr>
          <p:nvPr/>
        </p:nvCxnSpPr>
        <p:spPr>
          <a:xfrm flipV="1">
            <a:off x="6476365" y="2423160"/>
            <a:ext cx="2409190" cy="60134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885555" y="1553845"/>
            <a:ext cx="2880000" cy="1738383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8763635" y="3333115"/>
            <a:ext cx="3510280" cy="464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Spectrum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885555" y="3876040"/>
            <a:ext cx="2880000" cy="1154588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8675370" y="5030470"/>
            <a:ext cx="3510280" cy="464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Bio probes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接箭头连接符 20"/>
          <p:cNvCxnSpPr>
            <a:stCxn id="102" idx="3"/>
            <a:endCxn id="19" idx="1"/>
          </p:cNvCxnSpPr>
          <p:nvPr/>
        </p:nvCxnSpPr>
        <p:spPr>
          <a:xfrm>
            <a:off x="6476365" y="3024505"/>
            <a:ext cx="2409190" cy="14287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09030" y="668655"/>
            <a:ext cx="3017520" cy="902970"/>
          </a:xfrm>
          <a:prstGeom prst="rect">
            <a:avLst/>
          </a:prstGeom>
        </p:spPr>
      </p:pic>
      <p:cxnSp>
        <p:nvCxnSpPr>
          <p:cNvPr id="23" name="直接箭头连接符 22"/>
          <p:cNvCxnSpPr>
            <a:endCxn id="22" idx="2"/>
          </p:cNvCxnSpPr>
          <p:nvPr>
            <p:custDataLst>
              <p:tags r:id="rId13"/>
            </p:custDataLst>
          </p:nvPr>
        </p:nvCxnSpPr>
        <p:spPr>
          <a:xfrm flipV="1">
            <a:off x="6476365" y="1571625"/>
            <a:ext cx="1241425" cy="145288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9226550" y="876300"/>
            <a:ext cx="2583815" cy="487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Photochemistry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Machine Learning Potential Models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0" y="6159500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arXiv:2202.02541 [cs.LG]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https://doi.org/10.48550/arXiv.2202.02541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172460" y="4487545"/>
            <a:ext cx="8028305" cy="1671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There’re various machine learning potential(MLP) models,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Most of them do achieve chemical accuracy(below 1kcal/mol MAE &amp; RMSE) for </a:t>
            </a:r>
            <a:r>
              <a:rPr lang="en-US" altLang="zh-CN" sz="2400" b="1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ground states</a:t>
            </a:r>
            <a:r>
              <a:rPr lang="en-US" altLang="zh-CN" sz="2400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400" b="1">
              <a:solidFill>
                <a:srgbClr val="B27FD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What about</a:t>
            </a:r>
            <a:r>
              <a:rPr lang="en-US" altLang="zh-CN" sz="2400" b="1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 excited states?</a:t>
            </a:r>
            <a:endParaRPr lang="en-US" altLang="zh-CN" sz="2400" b="1">
              <a:solidFill>
                <a:srgbClr val="B27FD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torchmdnet_phbdiepoch18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045" y="647065"/>
            <a:ext cx="9307195" cy="3877945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157480" y="1179195"/>
            <a:ext cx="2902585" cy="24244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Figure 1. TorchmdNet model results for energy and forces of PhBDI</a:t>
            </a:r>
            <a:r>
              <a:rPr lang="en-US" sz="2000" baseline="3000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, ground states. Trained on 1000 frames with 200 validation frames. Tested on 400 frames.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7"/>
            </p:custDataLst>
          </p:nvPr>
        </p:nvSpPr>
        <p:spPr>
          <a:xfrm>
            <a:off x="595630" y="4945380"/>
            <a:ext cx="1844040" cy="1214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PhBDI</a:t>
            </a:r>
            <a:r>
              <a:rPr lang="en-US" altLang="zh-CN" sz="2400" b="1" baseline="30000">
                <a:latin typeface="Times New Roman" panose="02020603050405020304" charset="0"/>
                <a:cs typeface="Times New Roman" panose="02020603050405020304" charset="0"/>
              </a:rPr>
              <a:t>-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Charge:-1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27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58775" y="3735070"/>
          <a:ext cx="2308860" cy="12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9" imgW="1094740" imgH="576580" progId="ChemDraw.Document.6.0">
                  <p:embed/>
                </p:oleObj>
              </mc:Choice>
              <mc:Fallback>
                <p:oleObj name="" r:id="rId9" imgW="1094740" imgH="576580" progId="ChemDraw.Document.6.0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775" y="3735070"/>
                        <a:ext cx="2308860" cy="12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-2159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Configuration Interaction Singles (CIS)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515" y="1382395"/>
            <a:ext cx="6109335" cy="33210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673850" y="619125"/>
            <a:ext cx="551180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01955" y="4990465"/>
            <a:ext cx="6271895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Configuration Interaction Singles(CIS)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excited 1 electron each time from ground states to get single-excited configuration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57440" y="1714500"/>
            <a:ext cx="3787140" cy="11169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73265" y="3455670"/>
            <a:ext cx="471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Ground State: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Hartree-Fock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400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DFT</a:t>
            </a:r>
            <a:endParaRPr lang="en-US" altLang="zh-CN" sz="2400">
              <a:solidFill>
                <a:srgbClr val="B27FD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6922770" y="4392930"/>
            <a:ext cx="4968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Excited States:         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CIS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zh-CN" sz="2400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TDDFT</a:t>
            </a:r>
            <a:endParaRPr lang="en-US" altLang="zh-CN" sz="2400">
              <a:solidFill>
                <a:srgbClr val="B27FD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9777730" y="3949700"/>
            <a:ext cx="10160" cy="4318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10"/>
            </p:custDataLst>
          </p:nvPr>
        </p:nvCxnSpPr>
        <p:spPr>
          <a:xfrm flipH="1">
            <a:off x="11066780" y="3961130"/>
            <a:ext cx="10160" cy="431800"/>
          </a:xfrm>
          <a:prstGeom prst="straightConnector1">
            <a:avLst/>
          </a:prstGeom>
          <a:ln w="38100">
            <a:solidFill>
              <a:srgbClr val="B27FD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Sample molecule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81990" y="937895"/>
          <a:ext cx="1436538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727710" imgH="908685" progId="ChemDraw.Document.6.0">
                  <p:embed/>
                </p:oleObj>
              </mc:Choice>
              <mc:Fallback>
                <p:oleObj name="" r:id="rId4" imgW="727710" imgH="908685" progId="ChemDraw.Document.6.0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990" y="937895"/>
                        <a:ext cx="1436538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83235" y="2858770"/>
            <a:ext cx="1834515" cy="1182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Bodipy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Charge:0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31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2771775" y="2858770"/>
            <a:ext cx="1834515" cy="1439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PhBDI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Charge:-1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27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160645" y="1004570"/>
          <a:ext cx="2744470" cy="175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298575" imgH="826770" progId="ChemDraw.Document.6.0">
                  <p:embed/>
                </p:oleObj>
              </mc:Choice>
              <mc:Fallback>
                <p:oleObj name="" r:id="rId9" imgW="1298575" imgH="826770" progId="ChemDraw.Document.6.0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60645" y="1004570"/>
                        <a:ext cx="2744470" cy="1750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5615940" y="2858770"/>
            <a:ext cx="1834515" cy="1439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Rhodamine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Charge:1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37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648585" y="1302385"/>
          <a:ext cx="2308860" cy="12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3" imgW="1094740" imgH="576580" progId="ChemDraw.Document.6.0">
                  <p:embed/>
                </p:oleObj>
              </mc:Choice>
              <mc:Fallback>
                <p:oleObj name="" r:id="rId13" imgW="1094740" imgH="576580" progId="ChemDraw.Document.6.0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48585" y="1302385"/>
                        <a:ext cx="2308860" cy="12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8162925" y="1102360"/>
          <a:ext cx="3434080" cy="175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6" imgW="1502410" imgH="768985" progId="ChemDraw.Document.6.0">
                  <p:embed/>
                </p:oleObj>
              </mc:Choice>
              <mc:Fallback>
                <p:oleObj name="" r:id="rId16" imgW="1502410" imgH="768985" progId="ChemDraw.Document.6.0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62925" y="1102360"/>
                        <a:ext cx="3434080" cy="175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>
            <p:custDataLst>
              <p:tags r:id="rId18"/>
            </p:custDataLst>
          </p:nvPr>
        </p:nvSpPr>
        <p:spPr>
          <a:xfrm>
            <a:off x="8962390" y="2858770"/>
            <a:ext cx="1834515" cy="1439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Squaraine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Charge:0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84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9"/>
            </p:custDataLst>
          </p:nvPr>
        </p:nvSpPr>
        <p:spPr>
          <a:xfrm>
            <a:off x="610235" y="4730115"/>
            <a:ext cx="1276985" cy="1446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AIMD ~10000 frames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 flipV="1">
            <a:off x="1887220" y="5443855"/>
            <a:ext cx="113538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3164840" y="4730115"/>
            <a:ext cx="1276985" cy="1446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Sample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~3000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frames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5830570" y="4947920"/>
            <a:ext cx="1945640" cy="1021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TDDFT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calculation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1" name="直接箭头连接符 30"/>
          <p:cNvCxnSpPr/>
          <p:nvPr>
            <p:custDataLst>
              <p:tags r:id="rId22"/>
            </p:custDataLst>
          </p:nvPr>
        </p:nvCxnSpPr>
        <p:spPr>
          <a:xfrm flipV="1">
            <a:off x="4489450" y="5453380"/>
            <a:ext cx="113538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>
            <p:custDataLst>
              <p:tags r:id="rId23"/>
            </p:custDataLst>
          </p:nvPr>
        </p:nvCxnSpPr>
        <p:spPr>
          <a:xfrm flipV="1">
            <a:off x="7892415" y="5443855"/>
            <a:ext cx="113538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9335135" y="5151120"/>
            <a:ext cx="1945640" cy="615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Train/Test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597535" y="5284470"/>
            <a:ext cx="183451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 descr="tensornet_phbdi_tddft_5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619125"/>
            <a:ext cx="6120000" cy="2550051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15290" y="5708650"/>
            <a:ext cx="10419715" cy="814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TensorNet model for PhBDI⁻, trained on 250/500/1000/2000 frames with 50/100/200/400 validation frames, and tested on same 400 frames in total. MAE=0.11/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0.06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/0.02/0.04, RMSE=0.12/0.09/0.04/0.05 kcal/mol for energy and  MAE=0.22/0.28/0.09/0.12, RMSE=0.72/0.55/0.36/0.81 kcal/mol·Å for force.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27000" y="3937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PhBDI</a:t>
            </a:r>
            <a:r>
              <a:rPr lang="en-US" altLang="zh-CN" sz="2800" b="1" baseline="30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-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Dataset Size Benchmark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 descr="energy_force_hexbi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5520" y="3119755"/>
            <a:ext cx="6120000" cy="2549537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8401685" y="5436870"/>
            <a:ext cx="1275715" cy="395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000" b="1">
                <a:latin typeface="Times New Roman" panose="02020603050405020304" charset="0"/>
                <a:cs typeface="Times New Roman" panose="02020603050405020304" charset="0"/>
              </a:rPr>
              <a:t>(2000 frames)</a:t>
            </a:r>
            <a:endParaRPr 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2568575" y="2962275"/>
            <a:ext cx="1275715" cy="395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000" b="1">
                <a:latin typeface="Times New Roman" panose="02020603050405020304" charset="0"/>
                <a:cs typeface="Times New Roman" panose="02020603050405020304" charset="0"/>
              </a:rPr>
              <a:t>(250 frames)</a:t>
            </a:r>
            <a:endParaRPr 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tensornet_phbdi_tddft_5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5520" y="619125"/>
            <a:ext cx="6120000" cy="2550000"/>
          </a:xfrm>
          <a:prstGeom prst="rect">
            <a:avLst/>
          </a:prstGeom>
        </p:spPr>
      </p:pic>
      <p:pic>
        <p:nvPicPr>
          <p:cNvPr id="3" name="图片 2" descr="energy_force_hexbin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50" y="3076575"/>
            <a:ext cx="6120000" cy="255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597535" y="5284470"/>
            <a:ext cx="183451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 descr="tensornet_phbdi_tddft_5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" y="1205865"/>
            <a:ext cx="10972800" cy="45720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-377190" y="5708650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TensorNet model for PhBDI⁻, trained on 500 frames with 100 validation frames, and tested on 400 frames in total.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127000" y="3937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PhBDI</a:t>
            </a:r>
            <a:r>
              <a:rPr lang="en-US" altLang="zh-CN" sz="2800" b="1" baseline="30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-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Dataset Size Benchmark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commondata" val="eyJoZGlkIjoiMzcyODMxYTE0ZTc0ZGU3Y2QwODc3MzYzN2Q1YmNiM2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1892</Words>
  <Application>WPS 演示</Application>
  <PresentationFormat>宽屏</PresentationFormat>
  <Paragraphs>130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1_WPS</vt:lpstr>
      <vt:lpstr>ChemDraw.Document.6.0</vt:lpstr>
      <vt:lpstr>ChemDraw.Document.6.0</vt:lpstr>
      <vt:lpstr>ChemDraw.Document.6.0</vt:lpstr>
      <vt:lpstr>ChemDraw.Document.6.0</vt:lpstr>
      <vt:lpstr>ChemDraw.Document.6.0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Suwako Moriya</dc:creator>
  <cp:lastModifiedBy>46060</cp:lastModifiedBy>
  <cp:revision>13</cp:revision>
  <dcterms:created xsi:type="dcterms:W3CDTF">2023-08-09T12:44:00Z</dcterms:created>
  <dcterms:modified xsi:type="dcterms:W3CDTF">2025-09-29T16:34:01Z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