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4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.emf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oleObject" Target="../embeddings/oleObject3.bin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0" Type="http://schemas.openxmlformats.org/officeDocument/2006/relationships/vmlDrawing" Target="../drawings/vmlDrawing2.v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6.bin"/><Relationship Id="rId16" Type="http://schemas.openxmlformats.org/officeDocument/2006/relationships/tags" Target="../tags/tag28.xml"/><Relationship Id="rId15" Type="http://schemas.openxmlformats.org/officeDocument/2006/relationships/image" Target="../media/image10.emf"/><Relationship Id="rId14" Type="http://schemas.openxmlformats.org/officeDocument/2006/relationships/oleObject" Target="../embeddings/oleObject5.bin"/><Relationship Id="rId13" Type="http://schemas.openxmlformats.org/officeDocument/2006/relationships/tags" Target="../tags/tag27.xml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4.bin"/><Relationship Id="rId10" Type="http://schemas.openxmlformats.org/officeDocument/2006/relationships/tags" Target="../tags/tag2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33.xml"/><Relationship Id="rId7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2.png"/><Relationship Id="rId2" Type="http://schemas.openxmlformats.org/officeDocument/2006/relationships/tags" Target="../tags/tag30.xml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6.emf"/><Relationship Id="rId16" Type="http://schemas.openxmlformats.org/officeDocument/2006/relationships/oleObject" Target="../embeddings/oleObject10.bin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11" Type="http://schemas.openxmlformats.org/officeDocument/2006/relationships/tags" Target="../tags/tag34.xml"/><Relationship Id="rId10" Type="http://schemas.openxmlformats.org/officeDocument/2006/relationships/image" Target="../media/image14.emf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" b="2684"/>
          <a:stretch>
            <a:fillRect/>
          </a:stretch>
        </p:blipFill>
        <p:spPr>
          <a:xfrm>
            <a:off x="2444750" y="351155"/>
            <a:ext cx="7751445" cy="6170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434" b="45052"/>
          <a:stretch>
            <a:fillRect/>
          </a:stretch>
        </p:blipFill>
        <p:spPr>
          <a:xfrm>
            <a:off x="9525" y="922655"/>
            <a:ext cx="12191365" cy="420941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Iron-Catalyzed Reaction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619125"/>
            <a:ext cx="8077200" cy="58934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Proposed Mechanism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16840" y="1818005"/>
            <a:ext cx="8589645" cy="127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589645" y="862330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8589645" y="2472690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II: Addition on glycosyl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77350" y="3520440"/>
            <a:ext cx="2114550" cy="2409825"/>
          </a:xfrm>
          <a:prstGeom prst="rect">
            <a:avLst/>
          </a:prstGeom>
        </p:spPr>
      </p:pic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10097770" y="5217160"/>
            <a:ext cx="487680" cy="182880"/>
          </a:xfrm>
          <a:prstGeom prst="ellipse">
            <a:avLst/>
          </a:prstGeom>
          <a:noFill/>
          <a:ln w="38100">
            <a:solidFill>
              <a:srgbClr val="B27F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8589645" y="5760085"/>
            <a:ext cx="341693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highest barrier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energy should below 20kcal/mol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7285" y="385191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does the N–O bond cleavage and Fe–N bond formation occur during the transformation from Int III to Int IV?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972" r="-758" b="77782"/>
          <a:stretch>
            <a:fillRect/>
          </a:stretch>
        </p:blipFill>
        <p:spPr>
          <a:xfrm>
            <a:off x="939800" y="1395095"/>
            <a:ext cx="9721215" cy="232473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167640" y="391287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What’s the structure of Int III?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Stable Configuration of Int1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92530" y="1053465"/>
          <a:ext cx="5835650" cy="357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3209290" imgH="1968500" progId="ChemDraw.Document.6.0">
                  <p:embed/>
                </p:oleObj>
              </mc:Choice>
              <mc:Fallback>
                <p:oleObj name="" r:id="rId4" imgW="3209290" imgH="196850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530" y="1053465"/>
                        <a:ext cx="5835650" cy="357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0" y="5632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1175385" y="474345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most possible 3 structrues within 20 kcal/mol restriction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411210" y="951230"/>
          <a:ext cx="3774440" cy="556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2719705" imgH="4012565" progId="ChemDraw.Document.6.0">
                  <p:embed/>
                </p:oleObj>
              </mc:Choice>
              <mc:Fallback>
                <p:oleObj name="" r:id="rId9" imgW="2719705" imgH="4012565" progId="ChemDraw.Document.6.0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11210" y="951230"/>
                        <a:ext cx="3774440" cy="556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N-O bond sc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972820"/>
            <a:ext cx="7933055" cy="5288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~50kcal/mol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>
            <p:custDataLst>
              <p:tags r:id="rId5"/>
            </p:custDataLst>
          </p:nvPr>
        </p:nvCxnSpPr>
        <p:spPr>
          <a:xfrm flipH="1">
            <a:off x="8940165" y="1375410"/>
            <a:ext cx="1905" cy="387921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505700" y="3536315"/>
            <a:ext cx="1434465" cy="46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~50kcal/mol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64150" y="3536315"/>
          <a:ext cx="93220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850265" imgH="1316355" progId="ChemDraw.Document.6.0">
                  <p:embed/>
                </p:oleObj>
              </mc:Choice>
              <mc:Fallback>
                <p:oleObj name="" r:id="rId8" imgW="850265" imgH="131635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4150" y="3536315"/>
                        <a:ext cx="93220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158095" y="2383155"/>
          <a:ext cx="92214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861695" imgH="1339850" progId="ChemDraw.Document.6.0">
                  <p:embed/>
                </p:oleObj>
              </mc:Choice>
              <mc:Fallback>
                <p:oleObj name="" r:id="rId11" imgW="861695" imgH="1339850" progId="ChemDraw.Document.6.0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58095" y="2383155"/>
                        <a:ext cx="92214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473200" y="1186180"/>
          <a:ext cx="1876634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4" imgW="850265" imgH="1962785" progId="ChemDraw.Document.6.0">
                  <p:embed/>
                </p:oleObj>
              </mc:Choice>
              <mc:Fallback>
                <p:oleObj name="" r:id="rId14" imgW="850265" imgH="1962785" progId="ChemDraw.Document.6.0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73200" y="1186180"/>
                        <a:ext cx="1876634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7984490" y="1897380"/>
          <a:ext cx="84442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780415" imgH="1327785" progId="ChemDraw.Document.6.0">
                  <p:embed/>
                </p:oleObj>
              </mc:Choice>
              <mc:Fallback>
                <p:oleObj name="" r:id="rId17" imgW="780415" imgH="1327785" progId="ChemDraw.Document.6.0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4490" y="1897380"/>
                        <a:ext cx="84442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840480" y="1070610"/>
            <a:ext cx="8099425" cy="5400040"/>
            <a:chOff x="3235" y="1459"/>
            <a:chExt cx="12755" cy="8504"/>
          </a:xfrm>
        </p:grpSpPr>
        <p:pic>
          <p:nvPicPr>
            <p:cNvPr id="19" name="图片 18" descr="N-O bond sca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" y="1459"/>
              <a:ext cx="12755" cy="8504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>
              <a:off x="8565" y="4419"/>
              <a:ext cx="26" cy="3928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8565" y="6243"/>
              <a:ext cx="2259" cy="74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~20kcal/mol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02055" y="1189990"/>
          <a:ext cx="23091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995680" imgH="1869440" progId="ChemDraw.Document.6.0">
                  <p:embed/>
                </p:oleObj>
              </mc:Choice>
              <mc:Fallback>
                <p:oleObj name="" r:id="rId6" imgW="995680" imgH="1869440" progId="ChemDraw.Document.6.0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055" y="1189990"/>
                        <a:ext cx="23091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320665" y="3477260"/>
          <a:ext cx="1176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995680" imgH="1223010" progId="ChemDraw.Document.6.0">
                  <p:embed/>
                </p:oleObj>
              </mc:Choice>
              <mc:Fallback>
                <p:oleObj name="" r:id="rId9" imgW="995680" imgH="1223010" progId="ChemDraw.Document.6.0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0665" y="3477260"/>
                        <a:ext cx="1176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557895" y="389255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2" imgW="920115" imgH="1223010" progId="ChemDraw.Document.6.0">
                  <p:embed/>
                </p:oleObj>
              </mc:Choice>
              <mc:Fallback>
                <p:oleObj name="" r:id="rId12" imgW="920115" imgH="1223010" progId="ChemDraw.Document.6.0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57895" y="389255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~26kcal/mol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691630" y="140843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6" imgW="920115" imgH="1223010" progId="ChemDraw.Document.6.0">
                  <p:embed/>
                </p:oleObj>
              </mc:Choice>
              <mc:Fallback>
                <p:oleObj name="" r:id="rId16" imgW="920115" imgH="122301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91630" y="140843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Problems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86205" y="1289685"/>
          <a:ext cx="22578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002030" imgH="1916430" progId="ChemDraw.Document.6.0">
                  <p:embed/>
                </p:oleObj>
              </mc:Choice>
              <mc:Fallback>
                <p:oleObj name="" r:id="rId5" imgW="1002030" imgH="1916430" progId="ChemDraw.Document.6.0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6205" y="1289685"/>
                        <a:ext cx="22578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commondata" val="eyJoZGlkIjoiMzcyODMxYTE0ZTc0ZGU3Y2QwODc3MzYzN2Q1YmNiM2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1096</Words>
  <Application>WPS 演示</Application>
  <PresentationFormat>宽屏</PresentationFormat>
  <Paragraphs>103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1_WPS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3</cp:revision>
  <dcterms:created xsi:type="dcterms:W3CDTF">2023-08-09T12:44:00Z</dcterms:created>
  <dcterms:modified xsi:type="dcterms:W3CDTF">2025-09-25T21:55:46Z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