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71" r:id="rId4"/>
    <p:sldId id="273" r:id="rId5"/>
    <p:sldId id="258" r:id="rId6"/>
    <p:sldId id="274" r:id="rId7"/>
    <p:sldId id="275" r:id="rId8"/>
    <p:sldId id="272" r:id="rId9"/>
    <p:sldId id="281" r:id="rId10"/>
    <p:sldId id="282" r:id="rId11"/>
    <p:sldId id="259" r:id="rId12"/>
    <p:sldId id="267" r:id="rId13"/>
    <p:sldId id="266" r:id="rId14"/>
    <p:sldId id="262" r:id="rId15"/>
    <p:sldId id="261" r:id="rId16"/>
    <p:sldId id="280" r:id="rId17"/>
    <p:sldId id="279" r:id="rId18"/>
    <p:sldId id="278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79303" autoAdjust="0"/>
  </p:normalViewPr>
  <p:slideViewPr>
    <p:cSldViewPr snapToGrid="0" snapToObjects="1">
      <p:cViewPr varScale="1">
        <p:scale>
          <a:sx n="76" d="100"/>
          <a:sy n="76" d="100"/>
        </p:scale>
        <p:origin x="-17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6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2" d="100"/>
          <a:sy n="102" d="100"/>
        </p:scale>
        <p:origin x="-35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</c:spPr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</c:spPr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</c:spPr>
          </c:dPt>
          <c:dPt>
            <c:idx val="3"/>
            <c:bubble3D val="0"/>
            <c:spPr>
              <a:solidFill>
                <a:schemeClr val="bg1">
                  <a:lumMod val="95000"/>
                </a:schemeClr>
              </a:solidFill>
            </c:spPr>
          </c:dPt>
          <c:cat>
            <c:strRef>
              <c:f>Tabelle1!$A$2:$A$5</c:f>
              <c:strCache>
                <c:ptCount val="4"/>
                <c:pt idx="0">
                  <c:v>1. Quartal</c:v>
                </c:pt>
                <c:pt idx="1">
                  <c:v>2. Quartal</c:v>
                </c:pt>
                <c:pt idx="2">
                  <c:v>3. Quartal</c:v>
                </c:pt>
                <c:pt idx="3">
                  <c:v>4. Quartal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45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0E102-0E85-45BC-BC45-BAB9D66E7EF2}" type="datetimeFigureOut">
              <a:rPr lang="de-DE" smtClean="0"/>
              <a:t>28.11.2012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6238B-84CF-47D8-A987-A44818F12E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344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4795D-47E8-774D-9ED5-0B5304BFB957}" type="datetimeFigureOut">
              <a:rPr lang="de-DE" smtClean="0"/>
              <a:t>28.11.2012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91994-E55D-CE4B-A805-5346FBD73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61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581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Scene Graph: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Baumstruktur mit Elementen die 0..1 Parent haben können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2 Primärklassen: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Scene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Node</a:t>
            </a:r>
            <a:r>
              <a:rPr lang="de-DE" baseline="0" dirty="0" smtClean="0"/>
              <a:t> (Abstrakte Basisklasse für alle Knoten im Baum)</a:t>
            </a:r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Scene wird von Stage gekapselt -&gt; Stage äquivalent </a:t>
            </a:r>
            <a:r>
              <a:rPr lang="de-DE" baseline="0" dirty="0" err="1" smtClean="0"/>
              <a:t>Window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Scene Graph: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Baumstruktur mit Elementen die 0..1 Parent haben können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2 Primärklassen: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Scene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Node</a:t>
            </a:r>
            <a:r>
              <a:rPr lang="de-DE" baseline="0" dirty="0" smtClean="0"/>
              <a:t> (Abstrakte Basisklasse für alle Knoten im Baum)</a:t>
            </a:r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Scene wird von Stage gekapselt -&gt; Stage äquivalent </a:t>
            </a:r>
            <a:r>
              <a:rPr lang="de-DE" baseline="0" dirty="0" err="1" smtClean="0"/>
              <a:t>Window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3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Scene Graph: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Baumstruktur mit Elementen die 0..1 Parent haben können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2 Primärklassen: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Scene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Node</a:t>
            </a:r>
            <a:r>
              <a:rPr lang="de-DE" baseline="0" dirty="0" smtClean="0"/>
              <a:t> (Abstrakte Basisklasse für alle Knoten im Baum)</a:t>
            </a:r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Scene wird von Stage gekapselt -&gt; Stage äquivalent </a:t>
            </a:r>
            <a:r>
              <a:rPr lang="de-DE" baseline="0" dirty="0" err="1" smtClean="0"/>
              <a:t>Window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3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484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975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7"/>
            <a:ext cx="5669280" cy="5832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51665B-C24A-4702-B522-6A4334602E03}" type="datetimeFigureOut">
              <a:rPr lang="en-US" smtClean="0"/>
              <a:t>11/28/2012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,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4251665B-C24A-4702-B522-6A4334602E0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05676"/>
            <a:ext cx="6508377" cy="551723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dirty="0" smtClean="0"/>
              <a:t>Mastertitelformat bearbeiten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82625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/>
              <a:t>Test</a:t>
            </a:r>
            <a:endParaRPr lang="de-DE" dirty="0"/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7642700" y="5893351"/>
            <a:ext cx="1476000" cy="871912"/>
            <a:chOff x="6510021" y="5896010"/>
            <a:chExt cx="1476000" cy="871912"/>
          </a:xfrm>
        </p:grpSpPr>
        <p:pic>
          <p:nvPicPr>
            <p:cNvPr id="2051" name="Picture 3" descr="C:\Users\alexander.casall\Desktop\SaxSys_Logo_4c_pos.jpg"/>
            <p:cNvPicPr>
              <a:picLocks noChangeAspect="1" noChangeArrowheads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" r="76186"/>
            <a:stretch/>
          </p:blipFill>
          <p:spPr bwMode="auto">
            <a:xfrm>
              <a:off x="6965576" y="5944870"/>
              <a:ext cx="774291" cy="823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Bild 7" descr="Javafx_logo_color.png"/>
            <p:cNvPicPr>
              <a:picLocks noChangeAspect="1"/>
            </p:cNvPicPr>
            <p:nvPr userDrawn="1"/>
          </p:nvPicPr>
          <p:blipFill rotWithShape="1">
            <a:blip r:embed="rId3" cstate="email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325"/>
            <a:stretch/>
          </p:blipFill>
          <p:spPr>
            <a:xfrm>
              <a:off x="6510021" y="5896010"/>
              <a:ext cx="1476000" cy="82296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03388"/>
            <a:ext cx="6508377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Mastertitelformat bearbeiten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Bild 7" descr="Javafx_logo_color.png"/>
          <p:cNvPicPr>
            <a:picLocks noChangeAspect="1"/>
          </p:cNvPicPr>
          <p:nvPr userDrawn="1"/>
        </p:nvPicPr>
        <p:blipFill>
          <a:blip r:embed="rId2" cstate="email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06" y="682717"/>
            <a:ext cx="1645920" cy="822960"/>
          </a:xfrm>
          <a:prstGeom prst="rect">
            <a:avLst/>
          </a:prstGeom>
        </p:spPr>
      </p:pic>
      <p:sp>
        <p:nvSpPr>
          <p:cNvPr id="11" name="Inhaltsplatzhalter 10"/>
          <p:cNvSpPr>
            <a:spLocks noGrp="1"/>
          </p:cNvSpPr>
          <p:nvPr>
            <p:ph sz="quarter" idx="13" hasCustomPrompt="1"/>
          </p:nvPr>
        </p:nvSpPr>
        <p:spPr>
          <a:xfrm>
            <a:off x="457200" y="1595438"/>
            <a:ext cx="6508750" cy="319087"/>
          </a:xfrm>
        </p:spPr>
        <p:txBody>
          <a:bodyPr/>
          <a:lstStyle/>
          <a:p>
            <a:pPr lvl="0"/>
            <a:r>
              <a:rPr lang="de-DE" dirty="0" smtClean="0"/>
              <a:t> Mastertext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3675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69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  <p:sldLayoutId id="2147483966" r:id="rId18"/>
    <p:sldLayoutId id="2147483967" r:id="rId19"/>
    <p:sldLayoutId id="2147483968" r:id="rId2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fx/overview/faq-1446554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chart" Target="../charts/chart1.xml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JavaFX</a:t>
            </a:r>
            <a:r>
              <a:rPr lang="de-DE" dirty="0" smtClean="0"/>
              <a:t> 2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Swing war gestern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23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199" y="1505675"/>
            <a:ext cx="6962504" cy="636633"/>
          </a:xfrm>
        </p:spPr>
        <p:txBody>
          <a:bodyPr/>
          <a:lstStyle/>
          <a:p>
            <a:r>
              <a:rPr lang="de-DE" dirty="0" smtClean="0"/>
              <a:t>FXML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93" b="957"/>
          <a:stretch/>
        </p:blipFill>
        <p:spPr bwMode="auto">
          <a:xfrm>
            <a:off x="507574" y="2952368"/>
            <a:ext cx="5086350" cy="118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19" y="4965043"/>
            <a:ext cx="3657600" cy="171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Gruppieren 30"/>
          <p:cNvGrpSpPr/>
          <p:nvPr/>
        </p:nvGrpSpPr>
        <p:grpSpPr>
          <a:xfrm>
            <a:off x="1998619" y="4140368"/>
            <a:ext cx="4359907" cy="1098308"/>
            <a:chOff x="1998619" y="4152894"/>
            <a:chExt cx="4359907" cy="1098308"/>
          </a:xfrm>
        </p:grpSpPr>
        <p:cxnSp>
          <p:nvCxnSpPr>
            <p:cNvPr id="7" name="Gekrümmte Verbindung 6"/>
            <p:cNvCxnSpPr/>
            <p:nvPr/>
          </p:nvCxnSpPr>
          <p:spPr>
            <a:xfrm rot="10800000" flipV="1">
              <a:off x="1998619" y="4425751"/>
              <a:ext cx="1645918" cy="539291"/>
            </a:xfrm>
            <a:prstGeom prst="curvedConnector2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krümmte Verbindung 33"/>
            <p:cNvCxnSpPr/>
            <p:nvPr/>
          </p:nvCxnSpPr>
          <p:spPr>
            <a:xfrm>
              <a:off x="3592285" y="4425751"/>
              <a:ext cx="2766241" cy="825451"/>
            </a:xfrm>
            <a:prstGeom prst="curvedConnector2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flipV="1">
              <a:off x="3644533" y="4152894"/>
              <a:ext cx="0" cy="28538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364" y="5251202"/>
            <a:ext cx="4770323" cy="668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" name="Gerade Verbindung mit Pfeil 32"/>
          <p:cNvCxnSpPr/>
          <p:nvPr/>
        </p:nvCxnSpPr>
        <p:spPr>
          <a:xfrm>
            <a:off x="2377440" y="5134240"/>
            <a:ext cx="5408023" cy="451330"/>
          </a:xfrm>
          <a:prstGeom prst="straightConnector1">
            <a:avLst/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5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Scene Graph</a:t>
            </a:r>
            <a:endParaRPr lang="de-DE" dirty="0"/>
          </a:p>
        </p:txBody>
      </p:sp>
      <p:grpSp>
        <p:nvGrpSpPr>
          <p:cNvPr id="41" name="Gruppieren 40"/>
          <p:cNvGrpSpPr/>
          <p:nvPr/>
        </p:nvGrpSpPr>
        <p:grpSpPr>
          <a:xfrm>
            <a:off x="4693693" y="2044635"/>
            <a:ext cx="1724802" cy="908971"/>
            <a:chOff x="4693693" y="2044635"/>
            <a:chExt cx="1724802" cy="908971"/>
          </a:xfrm>
        </p:grpSpPr>
        <p:sp>
          <p:nvSpPr>
            <p:cNvPr id="15" name="Freihandform 14"/>
            <p:cNvSpPr/>
            <p:nvPr/>
          </p:nvSpPr>
          <p:spPr>
            <a:xfrm>
              <a:off x="4992933" y="2736281"/>
              <a:ext cx="91440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Ellipse 15"/>
            <p:cNvSpPr/>
            <p:nvPr/>
          </p:nvSpPr>
          <p:spPr>
            <a:xfrm>
              <a:off x="4693693" y="2046360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ihandform 16"/>
            <p:cNvSpPr/>
            <p:nvPr/>
          </p:nvSpPr>
          <p:spPr>
            <a:xfrm>
              <a:off x="5383614" y="2044635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Stage</a:t>
              </a:r>
              <a:endParaRPr lang="de-DE" sz="1400" kern="1200" dirty="0"/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4693693" y="2951881"/>
            <a:ext cx="1724802" cy="691646"/>
            <a:chOff x="4693693" y="2951881"/>
            <a:chExt cx="1724802" cy="691646"/>
          </a:xfrm>
        </p:grpSpPr>
        <p:sp>
          <p:nvSpPr>
            <p:cNvPr id="18" name="Ellipse 17"/>
            <p:cNvSpPr/>
            <p:nvPr/>
          </p:nvSpPr>
          <p:spPr>
            <a:xfrm>
              <a:off x="4693693" y="2953606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reihandform 18"/>
            <p:cNvSpPr/>
            <p:nvPr/>
          </p:nvSpPr>
          <p:spPr>
            <a:xfrm>
              <a:off x="5383614" y="2951881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Scene</a:t>
              </a:r>
              <a:endParaRPr lang="de-DE" sz="1400" kern="12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899127" y="5458019"/>
            <a:ext cx="3622085" cy="907246"/>
            <a:chOff x="899127" y="5458019"/>
            <a:chExt cx="3622085" cy="907246"/>
          </a:xfrm>
        </p:grpSpPr>
        <p:sp>
          <p:nvSpPr>
            <p:cNvPr id="11" name="Freihandform 10"/>
            <p:cNvSpPr/>
            <p:nvPr/>
          </p:nvSpPr>
          <p:spPr>
            <a:xfrm>
              <a:off x="2192729" y="5458019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9524"/>
                  </a:lnTo>
                  <a:lnTo>
                    <a:pt x="948641" y="109524"/>
                  </a:lnTo>
                  <a:lnTo>
                    <a:pt x="948641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ihandform 11"/>
            <p:cNvSpPr/>
            <p:nvPr/>
          </p:nvSpPr>
          <p:spPr>
            <a:xfrm>
              <a:off x="1244088" y="5458019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8641" y="0"/>
                  </a:moveTo>
                  <a:lnTo>
                    <a:pt x="948641" y="109524"/>
                  </a:lnTo>
                  <a:lnTo>
                    <a:pt x="0" y="109524"/>
                  </a:lnTo>
                  <a:lnTo>
                    <a:pt x="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Ellipse 23"/>
            <p:cNvSpPr/>
            <p:nvPr/>
          </p:nvSpPr>
          <p:spPr>
            <a:xfrm>
              <a:off x="899127" y="5675344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Freihandform 24"/>
            <p:cNvSpPr/>
            <p:nvPr/>
          </p:nvSpPr>
          <p:spPr>
            <a:xfrm>
              <a:off x="1589048" y="5673619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MeineKomponente</a:t>
              </a:r>
              <a:endParaRPr lang="de-DE" sz="1400" kern="1200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2796410" y="5675344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Freihandform 26"/>
            <p:cNvSpPr/>
            <p:nvPr/>
          </p:nvSpPr>
          <p:spPr>
            <a:xfrm>
              <a:off x="3486331" y="5673619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TextField</a:t>
              </a:r>
              <a:endParaRPr lang="de-DE" sz="1400" kern="1200" dirty="0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2796410" y="3643527"/>
            <a:ext cx="5519368" cy="907246"/>
            <a:chOff x="2796410" y="3643527"/>
            <a:chExt cx="5519368" cy="907246"/>
          </a:xfrm>
        </p:grpSpPr>
        <p:sp>
          <p:nvSpPr>
            <p:cNvPr id="9" name="Freihandform 8"/>
            <p:cNvSpPr/>
            <p:nvPr/>
          </p:nvSpPr>
          <p:spPr>
            <a:xfrm>
              <a:off x="5038653" y="3643527"/>
              <a:ext cx="1897282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9524"/>
                  </a:lnTo>
                  <a:lnTo>
                    <a:pt x="1897282" y="109524"/>
                  </a:lnTo>
                  <a:lnTo>
                    <a:pt x="1897282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ihandform 13"/>
            <p:cNvSpPr/>
            <p:nvPr/>
          </p:nvSpPr>
          <p:spPr>
            <a:xfrm>
              <a:off x="3141371" y="3643527"/>
              <a:ext cx="1897282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97282" y="0"/>
                  </a:moveTo>
                  <a:lnTo>
                    <a:pt x="1897282" y="109524"/>
                  </a:lnTo>
                  <a:lnTo>
                    <a:pt x="0" y="109524"/>
                  </a:lnTo>
                  <a:lnTo>
                    <a:pt x="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Ellipse 19"/>
            <p:cNvSpPr/>
            <p:nvPr/>
          </p:nvSpPr>
          <p:spPr>
            <a:xfrm>
              <a:off x="2796410" y="3860852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reihandform 20"/>
            <p:cNvSpPr/>
            <p:nvPr/>
          </p:nvSpPr>
          <p:spPr>
            <a:xfrm>
              <a:off x="3486331" y="3859127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Pane</a:t>
              </a:r>
              <a:endParaRPr lang="de-DE" sz="1400" kern="1200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6590976" y="3860852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Freihandform 30"/>
            <p:cNvSpPr/>
            <p:nvPr/>
          </p:nvSpPr>
          <p:spPr>
            <a:xfrm>
              <a:off x="7280897" y="3859127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StackPane</a:t>
              </a:r>
              <a:endParaRPr lang="de-DE" sz="1400" kern="1200" dirty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847769" y="4550773"/>
            <a:ext cx="7416650" cy="907246"/>
            <a:chOff x="1847769" y="4550773"/>
            <a:chExt cx="7416650" cy="907246"/>
          </a:xfrm>
        </p:grpSpPr>
        <p:sp>
          <p:nvSpPr>
            <p:cNvPr id="7" name="Freihandform 6"/>
            <p:cNvSpPr/>
            <p:nvPr/>
          </p:nvSpPr>
          <p:spPr>
            <a:xfrm>
              <a:off x="6935936" y="4550773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9524"/>
                  </a:lnTo>
                  <a:lnTo>
                    <a:pt x="948641" y="109524"/>
                  </a:lnTo>
                  <a:lnTo>
                    <a:pt x="948641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ihandform 7"/>
            <p:cNvSpPr/>
            <p:nvPr/>
          </p:nvSpPr>
          <p:spPr>
            <a:xfrm>
              <a:off x="5987295" y="4550773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8641" y="0"/>
                  </a:moveTo>
                  <a:lnTo>
                    <a:pt x="948641" y="109524"/>
                  </a:lnTo>
                  <a:lnTo>
                    <a:pt x="0" y="109524"/>
                  </a:lnTo>
                  <a:lnTo>
                    <a:pt x="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ihandform 9"/>
            <p:cNvSpPr/>
            <p:nvPr/>
          </p:nvSpPr>
          <p:spPr>
            <a:xfrm>
              <a:off x="3141371" y="4550773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9524"/>
                  </a:lnTo>
                  <a:lnTo>
                    <a:pt x="948641" y="109524"/>
                  </a:lnTo>
                  <a:lnTo>
                    <a:pt x="948641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ihandform 12"/>
            <p:cNvSpPr/>
            <p:nvPr/>
          </p:nvSpPr>
          <p:spPr>
            <a:xfrm>
              <a:off x="2192729" y="4550773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8641" y="0"/>
                  </a:moveTo>
                  <a:lnTo>
                    <a:pt x="948641" y="109524"/>
                  </a:lnTo>
                  <a:lnTo>
                    <a:pt x="0" y="109524"/>
                  </a:lnTo>
                  <a:lnTo>
                    <a:pt x="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Ellipse 21"/>
            <p:cNvSpPr/>
            <p:nvPr/>
          </p:nvSpPr>
          <p:spPr>
            <a:xfrm>
              <a:off x="1847769" y="4768098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Freihandform 22"/>
            <p:cNvSpPr/>
            <p:nvPr/>
          </p:nvSpPr>
          <p:spPr>
            <a:xfrm>
              <a:off x="2537690" y="4766373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Group</a:t>
              </a:r>
              <a:endParaRPr lang="de-DE" sz="1400" kern="1200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3745051" y="4768098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Freihandform 28"/>
            <p:cNvSpPr/>
            <p:nvPr/>
          </p:nvSpPr>
          <p:spPr>
            <a:xfrm>
              <a:off x="4434973" y="4766373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Label</a:t>
              </a:r>
              <a:endParaRPr lang="de-DE" sz="1400" kern="1200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5642334" y="4768098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Freihandform 32"/>
            <p:cNvSpPr/>
            <p:nvPr/>
          </p:nvSpPr>
          <p:spPr>
            <a:xfrm>
              <a:off x="6332255" y="4766373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Rectangle</a:t>
              </a:r>
              <a:endParaRPr lang="de-DE" sz="1400" kern="1200" dirty="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7539617" y="4768098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Freihandform 34"/>
            <p:cNvSpPr/>
            <p:nvPr/>
          </p:nvSpPr>
          <p:spPr>
            <a:xfrm>
              <a:off x="8229538" y="4766373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Button</a:t>
              </a:r>
              <a:endParaRPr lang="de-DE" sz="1400" kern="1200" dirty="0"/>
            </a:p>
          </p:txBody>
        </p:sp>
      </p:grp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grpSp>
        <p:nvGrpSpPr>
          <p:cNvPr id="48" name="Gruppieren 47"/>
          <p:cNvGrpSpPr/>
          <p:nvPr/>
        </p:nvGrpSpPr>
        <p:grpSpPr>
          <a:xfrm>
            <a:off x="130641" y="3677662"/>
            <a:ext cx="8616337" cy="307777"/>
            <a:chOff x="130641" y="3650767"/>
            <a:chExt cx="8616337" cy="307777"/>
          </a:xfrm>
        </p:grpSpPr>
        <p:sp>
          <p:nvSpPr>
            <p:cNvPr id="5" name="Textfeld 4"/>
            <p:cNvSpPr txBox="1"/>
            <p:nvPr/>
          </p:nvSpPr>
          <p:spPr>
            <a:xfrm>
              <a:off x="130641" y="3650767"/>
              <a:ext cx="2568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err="1" smtClean="0"/>
                <a:t>extends</a:t>
              </a:r>
              <a:r>
                <a:rPr lang="de-DE" sz="1400" b="1" dirty="0"/>
                <a:t> </a:t>
              </a:r>
              <a:r>
                <a:rPr lang="de-DE" sz="1400" dirty="0" err="1"/>
                <a:t>javafx.scene.Node</a:t>
              </a:r>
              <a:endParaRPr lang="de-DE" sz="1400" dirty="0"/>
            </a:p>
          </p:txBody>
        </p:sp>
        <p:cxnSp>
          <p:nvCxnSpPr>
            <p:cNvPr id="47" name="Gerade Verbindung 46"/>
            <p:cNvCxnSpPr/>
            <p:nvPr/>
          </p:nvCxnSpPr>
          <p:spPr>
            <a:xfrm>
              <a:off x="215153" y="3686627"/>
              <a:ext cx="8531825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501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327556" y="4013170"/>
            <a:ext cx="3134846" cy="1613647"/>
            <a:chOff x="4458649" y="5081202"/>
            <a:chExt cx="1237709" cy="689921"/>
          </a:xfrm>
        </p:grpSpPr>
        <p:sp>
          <p:nvSpPr>
            <p:cNvPr id="12" name="Ellipse 11"/>
            <p:cNvSpPr/>
            <p:nvPr/>
          </p:nvSpPr>
          <p:spPr>
            <a:xfrm>
              <a:off x="4458649" y="5081202"/>
              <a:ext cx="1237709" cy="689921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656280" y="5205602"/>
              <a:ext cx="884924" cy="197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 err="1" smtClean="0">
                  <a:solidFill>
                    <a:schemeClr val="bg1"/>
                  </a:solidFill>
                </a:rPr>
                <a:t>StringProperty</a:t>
              </a:r>
              <a:endParaRPr lang="de-DE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1285089" y="4855444"/>
            <a:ext cx="1237709" cy="689921"/>
            <a:chOff x="1186474" y="5214044"/>
            <a:chExt cx="1237709" cy="689921"/>
          </a:xfrm>
        </p:grpSpPr>
        <p:sp>
          <p:nvSpPr>
            <p:cNvPr id="6" name="Ellipse 5"/>
            <p:cNvSpPr/>
            <p:nvPr/>
          </p:nvSpPr>
          <p:spPr>
            <a:xfrm>
              <a:off x="1186474" y="5214044"/>
              <a:ext cx="1237709" cy="6899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374167" y="5346368"/>
              <a:ext cx="8579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2000" dirty="0" smtClean="0">
                  <a:solidFill>
                    <a:schemeClr val="bg1"/>
                  </a:solidFill>
                </a:rPr>
                <a:t>String</a:t>
              </a:r>
              <a:endParaRPr lang="de-DE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074" name="Picture 2" descr="Datei:Antenne sym.sv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634" y="3287032"/>
            <a:ext cx="660764" cy="93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/>
          <p:cNvSpPr txBox="1"/>
          <p:nvPr/>
        </p:nvSpPr>
        <p:spPr>
          <a:xfrm>
            <a:off x="2188219" y="2462895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Notifikationen über Änderungen (Events)</a:t>
            </a:r>
            <a:endParaRPr lang="de-DE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5616894" y="4013169"/>
            <a:ext cx="3134846" cy="1613647"/>
            <a:chOff x="4458649" y="5081202"/>
            <a:chExt cx="1237709" cy="689921"/>
          </a:xfrm>
        </p:grpSpPr>
        <p:sp>
          <p:nvSpPr>
            <p:cNvPr id="20" name="Ellipse 19"/>
            <p:cNvSpPr/>
            <p:nvPr/>
          </p:nvSpPr>
          <p:spPr>
            <a:xfrm>
              <a:off x="4458649" y="5081202"/>
              <a:ext cx="1237709" cy="689921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4656280" y="5205602"/>
              <a:ext cx="884924" cy="197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 err="1" smtClean="0">
                  <a:solidFill>
                    <a:schemeClr val="bg1"/>
                  </a:solidFill>
                </a:rPr>
                <a:t>StringProperty</a:t>
              </a:r>
              <a:endParaRPr lang="de-DE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6574427" y="4855443"/>
            <a:ext cx="1237709" cy="689921"/>
            <a:chOff x="4472809" y="4950272"/>
            <a:chExt cx="1237709" cy="689921"/>
          </a:xfrm>
        </p:grpSpPr>
        <p:sp>
          <p:nvSpPr>
            <p:cNvPr id="23" name="Ellipse 22"/>
            <p:cNvSpPr/>
            <p:nvPr/>
          </p:nvSpPr>
          <p:spPr>
            <a:xfrm>
              <a:off x="4472809" y="4950272"/>
              <a:ext cx="1237709" cy="6899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660502" y="5082596"/>
              <a:ext cx="8579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2000" dirty="0" smtClean="0">
                  <a:solidFill>
                    <a:schemeClr val="bg1"/>
                  </a:solidFill>
                </a:rPr>
                <a:t>String</a:t>
              </a:r>
              <a:endParaRPr lang="de-DE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5" name="Picture 2" descr="Datei:Antenne sym.sv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972" y="3287031"/>
            <a:ext cx="660764" cy="93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Gerade Verbindung mit Pfeil 25"/>
          <p:cNvCxnSpPr>
            <a:stCxn id="12" idx="6"/>
            <a:endCxn id="20" idx="2"/>
          </p:cNvCxnSpPr>
          <p:nvPr/>
        </p:nvCxnSpPr>
        <p:spPr>
          <a:xfrm flipV="1">
            <a:off x="3462402" y="4819993"/>
            <a:ext cx="2154492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3728902" y="485689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Databinding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4296969" y="4109280"/>
            <a:ext cx="4716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 smtClean="0">
                <a:solidFill>
                  <a:schemeClr val="bg2"/>
                </a:solidFill>
                <a:latin typeface="Angsana New" pitchFamily="18" charset="-34"/>
                <a:cs typeface="Angsana New" pitchFamily="18" charset="-34"/>
              </a:rPr>
              <a:t>=</a:t>
            </a:r>
            <a:endParaRPr lang="de-DE" sz="6000" dirty="0">
              <a:solidFill>
                <a:schemeClr val="bg2"/>
              </a:solidFill>
              <a:latin typeface="Angsana New" pitchFamily="18" charset="-34"/>
              <a:cs typeface="Angsana New" pitchFamily="18" charset="-34"/>
            </a:endParaRPr>
          </a:p>
        </p:txBody>
      </p:sp>
      <p:cxnSp>
        <p:nvCxnSpPr>
          <p:cNvPr id="47" name="Gekrümmte Verbindung 46"/>
          <p:cNvCxnSpPr>
            <a:stCxn id="3074" idx="0"/>
          </p:cNvCxnSpPr>
          <p:nvPr/>
        </p:nvCxnSpPr>
        <p:spPr>
          <a:xfrm rot="5400000" flipH="1" flipV="1">
            <a:off x="1823805" y="2894439"/>
            <a:ext cx="454805" cy="330382"/>
          </a:xfrm>
          <a:prstGeom prst="curvedConnector3">
            <a:avLst>
              <a:gd name="adj1" fmla="val 50000"/>
            </a:avLst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25" idx="0"/>
          </p:cNvCxnSpPr>
          <p:nvPr/>
        </p:nvCxnSpPr>
        <p:spPr>
          <a:xfrm rot="16200000" flipV="1">
            <a:off x="6741335" y="2853012"/>
            <a:ext cx="454804" cy="413234"/>
          </a:xfrm>
          <a:prstGeom prst="curvedConnector3">
            <a:avLst/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43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Bindings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2209801"/>
            <a:ext cx="8351803" cy="2019469"/>
          </a:xfrm>
        </p:spPr>
        <p:txBody>
          <a:bodyPr>
            <a:normAutofit/>
          </a:bodyPr>
          <a:lstStyle/>
          <a:p>
            <a:r>
              <a:rPr lang="de-DE" sz="2400" dirty="0" smtClean="0"/>
              <a:t>Relationen zwischen </a:t>
            </a:r>
            <a:r>
              <a:rPr lang="de-DE" sz="2400" dirty="0" err="1" smtClean="0"/>
              <a:t>Propertys</a:t>
            </a:r>
            <a:endParaRPr lang="de-DE" sz="2400" dirty="0" smtClean="0"/>
          </a:p>
          <a:p>
            <a:r>
              <a:rPr lang="de-DE" sz="2400" dirty="0" smtClean="0"/>
              <a:t>Änderungen an gebundenen </a:t>
            </a:r>
            <a:r>
              <a:rPr lang="de-DE" sz="2400" dirty="0" err="1" smtClean="0"/>
              <a:t>Propertys</a:t>
            </a:r>
            <a:r>
              <a:rPr lang="de-DE" sz="2400" dirty="0" smtClean="0"/>
              <a:t> wirken sich auf den Bindungspartner aus</a:t>
            </a:r>
          </a:p>
          <a:p>
            <a:endParaRPr lang="de-DE" sz="2400" dirty="0"/>
          </a:p>
        </p:txBody>
      </p:sp>
      <p:sp>
        <p:nvSpPr>
          <p:cNvPr id="6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141" y="1799174"/>
            <a:ext cx="2797008" cy="871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43" y="4426493"/>
            <a:ext cx="7369009" cy="1337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Gerade Verbindung 8"/>
          <p:cNvCxnSpPr/>
          <p:nvPr/>
        </p:nvCxnSpPr>
        <p:spPr>
          <a:xfrm>
            <a:off x="456826" y="3908612"/>
            <a:ext cx="833504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53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29726" y="3451695"/>
            <a:ext cx="4466946" cy="3762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Direkte Aktionen auf Änderungen</a:t>
            </a:r>
            <a:endParaRPr lang="de-DE" dirty="0"/>
          </a:p>
        </p:txBody>
      </p:sp>
      <p:sp>
        <p:nvSpPr>
          <p:cNvPr id="5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824" y="2043723"/>
            <a:ext cx="4052047" cy="1357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Gerade Verbindung 7"/>
          <p:cNvCxnSpPr/>
          <p:nvPr/>
        </p:nvCxnSpPr>
        <p:spPr>
          <a:xfrm>
            <a:off x="456826" y="3908612"/>
            <a:ext cx="833504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457199" y="2039469"/>
            <a:ext cx="4172527" cy="1689848"/>
          </a:xfrm>
          <a:prstGeom prst="rect">
            <a:avLst/>
          </a:prstGeom>
          <a:solidFill>
            <a:schemeClr val="bg1">
              <a:lumMod val="95000"/>
              <a:alpha val="28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4130171"/>
            <a:ext cx="7379277" cy="2519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417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JavaBean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048" y="3147452"/>
            <a:ext cx="393382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229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Erweiterung durch Property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520" y="3182465"/>
            <a:ext cx="559117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95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Anpassung der Zugriffe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657" y="3161461"/>
            <a:ext cx="606742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95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Property sichtbar machen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98" y="3147171"/>
            <a:ext cx="612457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95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</a:t>
            </a:r>
            <a:r>
              <a:rPr lang="de-DE" sz="3200" dirty="0" err="1" smtClean="0"/>
              <a:t>ReadOnly</a:t>
            </a:r>
            <a:r>
              <a:rPr lang="de-DE" sz="3200" dirty="0" smtClean="0"/>
              <a:t> auch möglich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1780327" y="3144648"/>
            <a:ext cx="6067426" cy="3419475"/>
            <a:chOff x="1672758" y="2929498"/>
            <a:chExt cx="6067426" cy="3419475"/>
          </a:xfrm>
        </p:grpSpPr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2759" y="2929498"/>
              <a:ext cx="6067425" cy="3419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" name="Gerade Verbindung 3"/>
            <p:cNvCxnSpPr/>
            <p:nvPr/>
          </p:nvCxnSpPr>
          <p:spPr>
            <a:xfrm>
              <a:off x="1672759" y="4814047"/>
              <a:ext cx="3939147" cy="5647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 flipV="1">
              <a:off x="1672758" y="4814047"/>
              <a:ext cx="3939148" cy="5647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895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Einführung </a:t>
            </a:r>
            <a:r>
              <a:rPr lang="de-DE" dirty="0" err="1" smtClean="0"/>
              <a:t>JavaFX</a:t>
            </a:r>
            <a:endParaRPr lang="de-DE" dirty="0" smtClean="0"/>
          </a:p>
          <a:p>
            <a:pPr lvl="1"/>
            <a:r>
              <a:rPr lang="de-DE" dirty="0" smtClean="0"/>
              <a:t>Geschichte</a:t>
            </a:r>
          </a:p>
          <a:p>
            <a:pPr lvl="1"/>
            <a:r>
              <a:rPr lang="de-DE" dirty="0" smtClean="0"/>
              <a:t>Neuerungen</a:t>
            </a:r>
          </a:p>
          <a:p>
            <a:pPr lvl="1"/>
            <a:r>
              <a:rPr lang="de-DE" dirty="0" smtClean="0"/>
              <a:t>Einsatzmöglichkeiten</a:t>
            </a:r>
          </a:p>
          <a:p>
            <a:pPr lvl="1"/>
            <a:r>
              <a:rPr lang="de-DE" dirty="0" smtClean="0"/>
              <a:t>Ökosystem</a:t>
            </a:r>
          </a:p>
          <a:p>
            <a:r>
              <a:rPr lang="de-DE" dirty="0" smtClean="0"/>
              <a:t>Konzepte</a:t>
            </a:r>
          </a:p>
          <a:p>
            <a:pPr lvl="1"/>
            <a:r>
              <a:rPr lang="de-DE" dirty="0" smtClean="0"/>
              <a:t>Trennung GUI / Implementierung</a:t>
            </a:r>
          </a:p>
          <a:p>
            <a:pPr lvl="1"/>
            <a:r>
              <a:rPr lang="de-DE" dirty="0" smtClean="0"/>
              <a:t>Scene Graph</a:t>
            </a:r>
          </a:p>
          <a:p>
            <a:pPr lvl="1"/>
            <a:r>
              <a:rPr lang="de-DE" dirty="0" err="1" smtClean="0"/>
              <a:t>Propertys</a:t>
            </a:r>
            <a:endParaRPr lang="de-DE" dirty="0" smtClean="0"/>
          </a:p>
          <a:p>
            <a:r>
              <a:rPr lang="de-DE" dirty="0" smtClean="0"/>
              <a:t>Beispiele</a:t>
            </a:r>
            <a:endParaRPr lang="de-DE" dirty="0" smtClean="0"/>
          </a:p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9757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80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Geschichte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2007 </a:t>
            </a:r>
            <a:r>
              <a:rPr lang="de-DE" dirty="0" err="1" smtClean="0"/>
              <a:t>JavaFX</a:t>
            </a:r>
            <a:r>
              <a:rPr lang="de-DE" dirty="0" smtClean="0"/>
              <a:t> Script</a:t>
            </a:r>
          </a:p>
          <a:p>
            <a:r>
              <a:rPr lang="de-DE" dirty="0" smtClean="0"/>
              <a:t>2011 </a:t>
            </a:r>
            <a:r>
              <a:rPr lang="de-DE" dirty="0" err="1" smtClean="0"/>
              <a:t>JavaFX</a:t>
            </a:r>
            <a:r>
              <a:rPr lang="de-DE" dirty="0" smtClean="0"/>
              <a:t> 2.0: Java API</a:t>
            </a:r>
          </a:p>
          <a:p>
            <a:r>
              <a:rPr lang="de-DE" dirty="0" err="1" smtClean="0"/>
              <a:t>JavaFX</a:t>
            </a:r>
            <a:r>
              <a:rPr lang="de-DE" dirty="0" smtClean="0"/>
              <a:t> 2.2 mit </a:t>
            </a:r>
            <a:r>
              <a:rPr lang="de-DE" dirty="0" err="1" smtClean="0"/>
              <a:t>JavaSE</a:t>
            </a:r>
            <a:r>
              <a:rPr lang="de-DE" dirty="0" smtClean="0"/>
              <a:t> 7u6 ausgeliefert</a:t>
            </a:r>
          </a:p>
          <a:p>
            <a:r>
              <a:rPr lang="de-DE" dirty="0" err="1" smtClean="0"/>
              <a:t>JavaFX</a:t>
            </a:r>
            <a:r>
              <a:rPr lang="de-DE" dirty="0" smtClean="0"/>
              <a:t> 8</a:t>
            </a:r>
          </a:p>
          <a:p>
            <a:r>
              <a:rPr lang="de-DE" dirty="0" err="1" smtClean="0"/>
              <a:t>OpenJFX</a:t>
            </a:r>
            <a:endParaRPr lang="de-DE" dirty="0" smtClean="0"/>
          </a:p>
          <a:p>
            <a:r>
              <a:rPr lang="de-DE" dirty="0" smtClean="0"/>
              <a:t>Ersatz für Swing</a:t>
            </a:r>
          </a:p>
          <a:p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www.oracle.com/technetwork/java/javafx/overview/faq-1446554.html</a:t>
            </a:r>
            <a:r>
              <a:rPr lang="de-DE" dirty="0" smtClean="0"/>
              <a:t> </a:t>
            </a:r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Einführung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00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Neuerungen </a:t>
            </a:r>
            <a:r>
              <a:rPr lang="de-DE" dirty="0" err="1" smtClean="0"/>
              <a:t>ggü</a:t>
            </a:r>
            <a:r>
              <a:rPr lang="de-DE" dirty="0" smtClean="0"/>
              <a:t>. Swing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4164" y="2539022"/>
            <a:ext cx="4493206" cy="3992563"/>
          </a:xfrm>
        </p:spPr>
        <p:txBody>
          <a:bodyPr>
            <a:normAutofit/>
          </a:bodyPr>
          <a:lstStyle/>
          <a:p>
            <a:r>
              <a:rPr lang="de-DE" dirty="0" err="1" smtClean="0"/>
              <a:t>Propertys</a:t>
            </a:r>
            <a:r>
              <a:rPr lang="de-DE" dirty="0" smtClean="0"/>
              <a:t> / </a:t>
            </a:r>
            <a:r>
              <a:rPr lang="de-DE" dirty="0" err="1" smtClean="0"/>
              <a:t>Bindings</a:t>
            </a:r>
            <a:endParaRPr lang="de-DE" dirty="0" smtClean="0"/>
          </a:p>
          <a:p>
            <a:r>
              <a:rPr lang="de-DE" dirty="0" smtClean="0"/>
              <a:t>Multi-Touch</a:t>
            </a:r>
          </a:p>
          <a:p>
            <a:r>
              <a:rPr lang="de-DE" dirty="0" smtClean="0"/>
              <a:t>Animationen </a:t>
            </a:r>
          </a:p>
          <a:p>
            <a:r>
              <a:rPr lang="de-DE" dirty="0" smtClean="0"/>
              <a:t>Timelines (Interpolation)</a:t>
            </a:r>
          </a:p>
          <a:p>
            <a:r>
              <a:rPr lang="de-DE" dirty="0" smtClean="0"/>
              <a:t>Charts</a:t>
            </a:r>
          </a:p>
          <a:p>
            <a:r>
              <a:rPr lang="de-DE" dirty="0" smtClean="0"/>
              <a:t>Media Engine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650794" y="2539022"/>
            <a:ext cx="4493206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Effekte</a:t>
            </a:r>
          </a:p>
          <a:p>
            <a:r>
              <a:rPr lang="de-DE" dirty="0" smtClean="0"/>
              <a:t>Viele Tools (Webbrowser, HTML Editor)</a:t>
            </a:r>
          </a:p>
          <a:p>
            <a:r>
              <a:rPr lang="de-DE" dirty="0" smtClean="0"/>
              <a:t>FXML, CSS</a:t>
            </a:r>
          </a:p>
          <a:p>
            <a:r>
              <a:rPr lang="de-DE" dirty="0" smtClean="0"/>
              <a:t>Hardwarebeschleunigung</a:t>
            </a:r>
          </a:p>
          <a:p>
            <a:r>
              <a:rPr lang="de-DE" dirty="0" smtClean="0"/>
              <a:t>Natives </a:t>
            </a:r>
            <a:r>
              <a:rPr lang="de-DE" dirty="0" err="1" smtClean="0"/>
              <a:t>Packaging</a:t>
            </a:r>
            <a:endParaRPr lang="de-DE" dirty="0" smtClean="0"/>
          </a:p>
        </p:txBody>
      </p:sp>
      <p:sp>
        <p:nvSpPr>
          <p:cNvPr id="5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Einführung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169" y="2016915"/>
            <a:ext cx="633449" cy="45268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Einsatzmöglichkeiten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Einführung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1026" name="Picture 2" descr="http://files.softicons.com/download/system-icons/phuzion-icons-by-kyo-tux/png/256/Windows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011" y="3907509"/>
            <a:ext cx="1107586" cy="110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1.bp.blogspot.com/-QAvdSEh9G0Q/TZEutMh_BFI/AAAAAAAAAMc/ezrXzXHX6dM/s1600/mac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052" y="3783225"/>
            <a:ext cx="924909" cy="108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getfile9.posterous.com/getfile/files.posterous.com/temp-2010-06-17/tialljHdrkatAIavItaEkgAHFzGytbvcfvzEsBGckEIAcCqdjjHyjcgfldgy/browser-logo-major.png.scaled500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421" y="5331024"/>
            <a:ext cx="1629388" cy="116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pieren 9"/>
          <p:cNvGrpSpPr/>
          <p:nvPr/>
        </p:nvGrpSpPr>
        <p:grpSpPr>
          <a:xfrm>
            <a:off x="3376755" y="2440142"/>
            <a:ext cx="1890981" cy="1124799"/>
            <a:chOff x="3440998" y="4976579"/>
            <a:chExt cx="1890981" cy="1124799"/>
          </a:xfrm>
        </p:grpSpPr>
        <p:grpSp>
          <p:nvGrpSpPr>
            <p:cNvPr id="8" name="Gruppieren 7"/>
            <p:cNvGrpSpPr/>
            <p:nvPr/>
          </p:nvGrpSpPr>
          <p:grpSpPr>
            <a:xfrm>
              <a:off x="3440998" y="4976579"/>
              <a:ext cx="1890981" cy="1124799"/>
              <a:chOff x="3408938" y="5049426"/>
              <a:chExt cx="1890981" cy="1124799"/>
            </a:xfrm>
          </p:grpSpPr>
          <p:sp>
            <p:nvSpPr>
              <p:cNvPr id="6" name="Ellipse 5"/>
              <p:cNvSpPr/>
              <p:nvPr/>
            </p:nvSpPr>
            <p:spPr>
              <a:xfrm>
                <a:off x="3408938" y="5049426"/>
                <a:ext cx="1800076" cy="1001969"/>
              </a:xfrm>
              <a:prstGeom prst="ellipse">
                <a:avLst/>
              </a:prstGeom>
              <a:ln w="31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1036" name="Picture 12" descr="http://www.stealth-commando.de/images/news-pics/42_1305842338png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95949" y="5070255"/>
                <a:ext cx="1103970" cy="11039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2" name="Picture 18" descr="http://www.heredis.com/wp-content/themes/heredis/iphone/ios.png"/>
              <p:cNvPicPr>
                <a:picLocks noChangeAspect="1" noChangeArrowheads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9657" y="5392947"/>
                <a:ext cx="812645" cy="5519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Textfeld 8"/>
            <p:cNvSpPr txBox="1"/>
            <p:nvPr/>
          </p:nvSpPr>
          <p:spPr>
            <a:xfrm>
              <a:off x="4180575" y="4977423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" pitchFamily="34" charset="0"/>
                </a:rPr>
                <a:t>?</a:t>
              </a:r>
              <a:endParaRPr lang="de-DE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endParaRPr>
            </a:p>
          </p:txBody>
        </p: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290" y="3917891"/>
            <a:ext cx="801651" cy="94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4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Einführung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583" y="2183526"/>
            <a:ext cx="1014353" cy="50616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323" y="2205185"/>
            <a:ext cx="1553278" cy="46284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64" y="2885697"/>
            <a:ext cx="1083806" cy="108380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618" y="2962836"/>
            <a:ext cx="1185343" cy="118534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054" y="4430846"/>
            <a:ext cx="980473" cy="98047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47" y="4194896"/>
            <a:ext cx="774440" cy="106876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334" y="5791882"/>
            <a:ext cx="1530629" cy="858862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65" y="5791881"/>
            <a:ext cx="1524606" cy="858862"/>
          </a:xfrm>
          <a:prstGeom prst="rect">
            <a:avLst/>
          </a:prstGeom>
        </p:spPr>
      </p:pic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559993232"/>
              </p:ext>
            </p:extLst>
          </p:nvPr>
        </p:nvGraphicFramePr>
        <p:xfrm>
          <a:off x="1994602" y="2694447"/>
          <a:ext cx="4383074" cy="2978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6" name="Textfeld 15"/>
          <p:cNvSpPr txBox="1"/>
          <p:nvPr/>
        </p:nvSpPr>
        <p:spPr>
          <a:xfrm>
            <a:off x="3658651" y="2962836"/>
            <a:ext cx="1056777" cy="27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DSL</a:t>
            </a:r>
            <a:endParaRPr lang="de-DE" sz="1400" dirty="0"/>
          </a:p>
        </p:txBody>
      </p:sp>
      <p:sp>
        <p:nvSpPr>
          <p:cNvPr id="17" name="Textfeld 16"/>
          <p:cNvSpPr txBox="1"/>
          <p:nvPr/>
        </p:nvSpPr>
        <p:spPr>
          <a:xfrm>
            <a:off x="2820838" y="4009083"/>
            <a:ext cx="119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Integration</a:t>
            </a:r>
            <a:endParaRPr lang="de-DE" sz="1400" dirty="0"/>
          </a:p>
        </p:txBody>
      </p:sp>
      <p:sp>
        <p:nvSpPr>
          <p:cNvPr id="18" name="Textfeld 17"/>
          <p:cNvSpPr txBox="1"/>
          <p:nvPr/>
        </p:nvSpPr>
        <p:spPr>
          <a:xfrm>
            <a:off x="4449023" y="4009082"/>
            <a:ext cx="1056777" cy="27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IDE</a:t>
            </a:r>
            <a:endParaRPr lang="de-DE" sz="1400" dirty="0"/>
          </a:p>
        </p:txBody>
      </p:sp>
      <p:sp>
        <p:nvSpPr>
          <p:cNvPr id="19" name="Textfeld 18"/>
          <p:cNvSpPr txBox="1"/>
          <p:nvPr/>
        </p:nvSpPr>
        <p:spPr>
          <a:xfrm>
            <a:off x="3658651" y="5124570"/>
            <a:ext cx="1056777" cy="27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Tooling</a:t>
            </a:r>
            <a:endParaRPr lang="de-DE" sz="1400" dirty="0"/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457199" y="1505676"/>
            <a:ext cx="6508377" cy="551723"/>
          </a:xfrm>
        </p:spPr>
        <p:txBody>
          <a:bodyPr/>
          <a:lstStyle/>
          <a:p>
            <a:r>
              <a:rPr lang="de-DE" dirty="0" smtClean="0"/>
              <a:t>Ökosyste</a:t>
            </a:r>
            <a:r>
              <a:rPr lang="de-DE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02594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468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199" y="1505676"/>
            <a:ext cx="6962504" cy="897890"/>
          </a:xfrm>
        </p:spPr>
        <p:txBody>
          <a:bodyPr/>
          <a:lstStyle/>
          <a:p>
            <a:r>
              <a:rPr lang="de-DE" dirty="0" smtClean="0"/>
              <a:t>Möglichkeit der Trennung GUI / Implementierung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grpSp>
        <p:nvGrpSpPr>
          <p:cNvPr id="44" name="Gruppieren 43"/>
          <p:cNvGrpSpPr/>
          <p:nvPr/>
        </p:nvGrpSpPr>
        <p:grpSpPr>
          <a:xfrm>
            <a:off x="325675" y="2594173"/>
            <a:ext cx="4764363" cy="1171690"/>
            <a:chOff x="237357" y="2820863"/>
            <a:chExt cx="4302696" cy="1418881"/>
          </a:xfrm>
        </p:grpSpPr>
        <p:sp>
          <p:nvSpPr>
            <p:cNvPr id="6" name="Fensterinhalt vertikal verschieben 5"/>
            <p:cNvSpPr/>
            <p:nvPr/>
          </p:nvSpPr>
          <p:spPr>
            <a:xfrm>
              <a:off x="411410" y="3278780"/>
              <a:ext cx="2683408" cy="960964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FXML+CSS</a:t>
              </a:r>
              <a:endParaRPr lang="de-DE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37357" y="2820863"/>
              <a:ext cx="4302696" cy="447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Beschreibung der Oberfläche</a:t>
              </a:r>
              <a:endParaRPr lang="de-DE" dirty="0"/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156755" y="4735183"/>
            <a:ext cx="3749040" cy="1971686"/>
            <a:chOff x="4474029" y="3416361"/>
            <a:chExt cx="3749040" cy="1971686"/>
          </a:xfrm>
        </p:grpSpPr>
        <p:sp>
          <p:nvSpPr>
            <p:cNvPr id="36" name="Rechteck 35"/>
            <p:cNvSpPr/>
            <p:nvPr/>
          </p:nvSpPr>
          <p:spPr>
            <a:xfrm>
              <a:off x="5381255" y="4062692"/>
              <a:ext cx="1809206" cy="13253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Java Klasse</a:t>
              </a:r>
              <a:endParaRPr lang="de-DE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4474029" y="3416361"/>
              <a:ext cx="3749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Implementierung der Logik z.B. Aktionen auf </a:t>
              </a:r>
              <a:r>
                <a:rPr lang="de-DE" dirty="0" smtClean="0"/>
                <a:t>Mausklick</a:t>
              </a:r>
              <a:endParaRPr lang="de-DE" dirty="0"/>
            </a:p>
          </p:txBody>
        </p:sp>
      </p:grpSp>
      <p:sp>
        <p:nvSpPr>
          <p:cNvPr id="45" name="Textfeld 44"/>
          <p:cNvSpPr txBox="1"/>
          <p:nvPr/>
        </p:nvSpPr>
        <p:spPr>
          <a:xfrm>
            <a:off x="1600201" y="3545004"/>
            <a:ext cx="9927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dirty="0" smtClean="0">
                <a:solidFill>
                  <a:schemeClr val="bg2"/>
                </a:solidFill>
              </a:rPr>
              <a:t>+</a:t>
            </a:r>
            <a:endParaRPr lang="de-DE" sz="8800" dirty="0">
              <a:solidFill>
                <a:schemeClr val="bg2"/>
              </a:solidFill>
            </a:endParaRPr>
          </a:p>
        </p:txBody>
      </p:sp>
      <p:pic>
        <p:nvPicPr>
          <p:cNvPr id="1029" name="Picture 5" descr="http://docs.oracle.com/javafx/2/get_started/img/login_fxml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206" y="2982249"/>
            <a:ext cx="2610677" cy="261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feld 52"/>
          <p:cNvSpPr txBox="1"/>
          <p:nvPr/>
        </p:nvSpPr>
        <p:spPr>
          <a:xfrm>
            <a:off x="3879669" y="3553711"/>
            <a:ext cx="9927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dirty="0">
                <a:solidFill>
                  <a:schemeClr val="bg2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32516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0</TotalTime>
  <Words>328</Words>
  <Application>Microsoft Office PowerPoint</Application>
  <PresentationFormat>Bildschirmpräsentation (4:3)</PresentationFormat>
  <Paragraphs>135</Paragraphs>
  <Slides>19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Plaza</vt:lpstr>
      <vt:lpstr>JavaFX 2</vt:lpstr>
      <vt:lpstr>Agenda</vt:lpstr>
      <vt:lpstr>Einführung</vt:lpstr>
      <vt:lpstr>Geschichte</vt:lpstr>
      <vt:lpstr>Neuerungen ggü. Swing</vt:lpstr>
      <vt:lpstr>Einsatzmöglichkeiten</vt:lpstr>
      <vt:lpstr>Ökosystem</vt:lpstr>
      <vt:lpstr>Konzepte</vt:lpstr>
      <vt:lpstr>Möglichkeit der Trennung GUI / Implementierung</vt:lpstr>
      <vt:lpstr>FXML</vt:lpstr>
      <vt:lpstr>Scene Graph</vt:lpstr>
      <vt:lpstr>Propertys</vt:lpstr>
      <vt:lpstr>Propertys und Bindings</vt:lpstr>
      <vt:lpstr>Propertys und Events</vt:lpstr>
      <vt:lpstr>Propertys und JavaBeans</vt:lpstr>
      <vt:lpstr>Propertys und JavaBeans</vt:lpstr>
      <vt:lpstr>Propertys und JavaBeans</vt:lpstr>
      <vt:lpstr>Propertys und JavaBeans</vt:lpstr>
      <vt:lpstr>Propertys und JavaBeans</vt:lpstr>
    </vt:vector>
  </TitlesOfParts>
  <Company>Saxonia Systems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Konzepte und Neuerungen</dc:title>
  <dc:creator>Alexander Casall</dc:creator>
  <cp:lastModifiedBy>Thiele, Michael</cp:lastModifiedBy>
  <cp:revision>166</cp:revision>
  <dcterms:created xsi:type="dcterms:W3CDTF">2012-11-20T20:06:04Z</dcterms:created>
  <dcterms:modified xsi:type="dcterms:W3CDTF">2012-11-28T17:49:31Z</dcterms:modified>
</cp:coreProperties>
</file>