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1" r:id="rId4"/>
    <p:sldId id="273" r:id="rId5"/>
    <p:sldId id="258" r:id="rId6"/>
    <p:sldId id="283" r:id="rId7"/>
    <p:sldId id="274" r:id="rId8"/>
    <p:sldId id="272" r:id="rId9"/>
    <p:sldId id="259" r:id="rId10"/>
    <p:sldId id="267" r:id="rId11"/>
    <p:sldId id="266" r:id="rId12"/>
    <p:sldId id="262" r:id="rId13"/>
    <p:sldId id="261" r:id="rId14"/>
    <p:sldId id="280" r:id="rId15"/>
    <p:sldId id="279" r:id="rId16"/>
    <p:sldId id="278" r:id="rId17"/>
    <p:sldId id="277" r:id="rId18"/>
    <p:sldId id="281" r:id="rId19"/>
    <p:sldId id="284" r:id="rId20"/>
    <p:sldId id="282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79304" autoAdjust="0"/>
  </p:normalViewPr>
  <p:slideViewPr>
    <p:cSldViewPr snapToGrid="0" snapToObjects="1">
      <p:cViewPr varScale="1">
        <p:scale>
          <a:sx n="110" d="100"/>
          <a:sy n="110" d="100"/>
        </p:scale>
        <p:origin x="-145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35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E102-0E85-45BC-BC45-BAB9D66E7EF2}" type="datetimeFigureOut">
              <a:rPr lang="de-DE" smtClean="0"/>
              <a:t>15.03.2013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6238B-84CF-47D8-A987-A44818F12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344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795D-47E8-774D-9ED5-0B5304BFB957}" type="datetimeFigureOut">
              <a:rPr lang="de-DE" smtClean="0"/>
              <a:t>15.03.2013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91994-E55D-CE4B-A805-5346FBD73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61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581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48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97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7"/>
            <a:ext cx="5669280" cy="583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51665B-C24A-4702-B522-6A4334602E03}" type="datetimeFigureOut">
              <a:rPr lang="en-US" smtClean="0"/>
              <a:t>3/15/2013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251665B-C24A-4702-B522-6A4334602E0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508377" cy="551723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82625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/>
              <a:t>Test</a:t>
            </a:r>
            <a:endParaRPr lang="de-DE" dirty="0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7642700" y="5893351"/>
            <a:ext cx="1476000" cy="871912"/>
            <a:chOff x="6510021" y="5896010"/>
            <a:chExt cx="1476000" cy="871912"/>
          </a:xfrm>
        </p:grpSpPr>
        <p:pic>
          <p:nvPicPr>
            <p:cNvPr id="2051" name="Picture 3" descr="C:\Users\alexander.casall\Desktop\SaxSys_Logo_4c_pos.jpg"/>
            <p:cNvPicPr>
              <a:picLocks noChangeAspect="1" noChangeArrowheads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" r="76186"/>
            <a:stretch/>
          </p:blipFill>
          <p:spPr bwMode="auto">
            <a:xfrm>
              <a:off x="6965576" y="5944870"/>
              <a:ext cx="774291" cy="823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Bild 7" descr="Javafx_logo_color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325"/>
            <a:stretch/>
          </p:blipFill>
          <p:spPr>
            <a:xfrm>
              <a:off x="6510021" y="5896010"/>
              <a:ext cx="1476000" cy="8229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3388"/>
            <a:ext cx="650837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Javafx_logo_color.png"/>
          <p:cNvPicPr>
            <a:picLocks noChangeAspect="1"/>
          </p:cNvPicPr>
          <p:nvPr userDrawn="1"/>
        </p:nvPicPr>
        <p:blipFill>
          <a:blip r:embed="rId2" cstate="email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06" y="682717"/>
            <a:ext cx="1645920" cy="82296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457200" y="1595438"/>
            <a:ext cx="6508750" cy="319087"/>
          </a:xfrm>
        </p:spPr>
        <p:txBody>
          <a:bodyPr/>
          <a:lstStyle/>
          <a:p>
            <a:pPr lvl="0"/>
            <a:r>
              <a:rPr lang="de-DE" dirty="0" smtClean="0"/>
              <a:t> Mastertext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67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69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  <p:sldLayoutId id="2147483967" r:id="rId19"/>
    <p:sldLayoutId id="2147483968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fx/overview/faq-144655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JavaFX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Swing war gestern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327556" y="4013170"/>
            <a:ext cx="3134846" cy="1613647"/>
            <a:chOff x="4458649" y="5081202"/>
            <a:chExt cx="1237709" cy="689921"/>
          </a:xfrm>
        </p:grpSpPr>
        <p:sp>
          <p:nvSpPr>
            <p:cNvPr id="12" name="Ellipse 11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1285089" y="4855444"/>
            <a:ext cx="1237709" cy="689921"/>
            <a:chOff x="1186474" y="5214044"/>
            <a:chExt cx="1237709" cy="689921"/>
          </a:xfrm>
        </p:grpSpPr>
        <p:sp>
          <p:nvSpPr>
            <p:cNvPr id="6" name="Ellipse 5"/>
            <p:cNvSpPr/>
            <p:nvPr/>
          </p:nvSpPr>
          <p:spPr>
            <a:xfrm>
              <a:off x="1186474" y="5214044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374167" y="5346368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34" y="3287032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2188219" y="2462895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Notifikationen über Änderungen (Events)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5616894" y="4013169"/>
            <a:ext cx="3134846" cy="1613647"/>
            <a:chOff x="4458649" y="5081202"/>
            <a:chExt cx="1237709" cy="689921"/>
          </a:xfrm>
        </p:grpSpPr>
        <p:sp>
          <p:nvSpPr>
            <p:cNvPr id="20" name="Ellipse 19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574427" y="4855443"/>
            <a:ext cx="1237709" cy="689921"/>
            <a:chOff x="4472809" y="4950272"/>
            <a:chExt cx="1237709" cy="689921"/>
          </a:xfrm>
        </p:grpSpPr>
        <p:sp>
          <p:nvSpPr>
            <p:cNvPr id="23" name="Ellipse 22"/>
            <p:cNvSpPr/>
            <p:nvPr/>
          </p:nvSpPr>
          <p:spPr>
            <a:xfrm>
              <a:off x="4472809" y="4950272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660502" y="5082596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72" y="3287031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/>
          <p:cNvCxnSpPr>
            <a:stCxn id="12" idx="6"/>
            <a:endCxn id="20" idx="2"/>
          </p:cNvCxnSpPr>
          <p:nvPr/>
        </p:nvCxnSpPr>
        <p:spPr>
          <a:xfrm flipV="1">
            <a:off x="3462402" y="4819993"/>
            <a:ext cx="215449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728902" y="485689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Databinding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296969" y="4109280"/>
            <a:ext cx="471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bg2"/>
                </a:solidFill>
                <a:latin typeface="Angsana New" pitchFamily="18" charset="-34"/>
                <a:cs typeface="Angsana New" pitchFamily="18" charset="-34"/>
              </a:rPr>
              <a:t>=</a:t>
            </a:r>
            <a:endParaRPr lang="de-DE" sz="6000" dirty="0">
              <a:solidFill>
                <a:schemeClr val="bg2"/>
              </a:solidFill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47" name="Gekrümmte Verbindung 46"/>
          <p:cNvCxnSpPr>
            <a:stCxn id="3074" idx="0"/>
          </p:cNvCxnSpPr>
          <p:nvPr/>
        </p:nvCxnSpPr>
        <p:spPr>
          <a:xfrm rot="5400000" flipH="1" flipV="1">
            <a:off x="1823805" y="2894439"/>
            <a:ext cx="454805" cy="330382"/>
          </a:xfrm>
          <a:prstGeom prst="curvedConnector3">
            <a:avLst>
              <a:gd name="adj1" fmla="val 50000"/>
            </a:avLst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25" idx="0"/>
          </p:cNvCxnSpPr>
          <p:nvPr/>
        </p:nvCxnSpPr>
        <p:spPr>
          <a:xfrm rot="16200000" flipV="1">
            <a:off x="6741335" y="2853012"/>
            <a:ext cx="454804" cy="413234"/>
          </a:xfrm>
          <a:prstGeom prst="curvedConnector3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</a:t>
            </a:r>
            <a:r>
              <a:rPr lang="de-DE" dirty="0" smtClean="0"/>
              <a:t>und </a:t>
            </a:r>
            <a:r>
              <a:rPr lang="de-DE" dirty="0" err="1" smtClean="0"/>
              <a:t>Bindings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1"/>
            <a:ext cx="8351803" cy="2019469"/>
          </a:xfrm>
        </p:spPr>
        <p:txBody>
          <a:bodyPr>
            <a:normAutofit/>
          </a:bodyPr>
          <a:lstStyle/>
          <a:p>
            <a:r>
              <a:rPr lang="de-DE" sz="2400" dirty="0" smtClean="0"/>
              <a:t>Relationen zwischen </a:t>
            </a:r>
            <a:r>
              <a:rPr lang="de-DE" sz="2400" dirty="0" smtClean="0"/>
              <a:t>Properties</a:t>
            </a:r>
            <a:endParaRPr lang="de-DE" sz="2400" dirty="0" smtClean="0"/>
          </a:p>
          <a:p>
            <a:r>
              <a:rPr lang="de-DE" sz="2400" dirty="0" smtClean="0"/>
              <a:t>Änderungen an gebundenen </a:t>
            </a:r>
            <a:r>
              <a:rPr lang="de-DE" sz="2400" dirty="0" smtClean="0"/>
              <a:t>Properties </a:t>
            </a:r>
            <a:r>
              <a:rPr lang="de-DE" sz="2400" dirty="0" smtClean="0"/>
              <a:t>wirken sich auf den Bindungspartner aus</a:t>
            </a:r>
          </a:p>
          <a:p>
            <a:endParaRPr lang="de-DE" sz="240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41" y="1799174"/>
            <a:ext cx="2797008" cy="87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43" y="4426493"/>
            <a:ext cx="7369009" cy="133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3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</a:t>
            </a:r>
            <a:r>
              <a:rPr lang="de-DE" dirty="0" smtClean="0"/>
              <a:t>und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9726" y="3451695"/>
            <a:ext cx="4466946" cy="3762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Direkte Aktionen auf Änderungen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824" y="2043723"/>
            <a:ext cx="4052047" cy="135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7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57199" y="2039469"/>
            <a:ext cx="4172527" cy="1689848"/>
          </a:xfrm>
          <a:prstGeom prst="rect">
            <a:avLst/>
          </a:prstGeom>
          <a:solidFill>
            <a:schemeClr val="bg1">
              <a:lumMod val="95000"/>
              <a:alpha val="28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130171"/>
            <a:ext cx="7379277" cy="251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17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JavaBean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</a:t>
            </a:r>
            <a:r>
              <a:rPr lang="de-DE" dirty="0" smtClean="0"/>
              <a:t>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C:\jfxpresentation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14" y="2680443"/>
            <a:ext cx="5323229" cy="29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29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Erweiterung durch Property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</a:t>
            </a:r>
            <a:r>
              <a:rPr lang="de-DE" dirty="0" smtClean="0"/>
              <a:t>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 descr="C:\jfxpresentation\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"/>
          <a:stretch/>
        </p:blipFill>
        <p:spPr bwMode="auto">
          <a:xfrm>
            <a:off x="887369" y="2680441"/>
            <a:ext cx="6877353" cy="312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Anpassung der Zugriffe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</a:t>
            </a:r>
            <a:r>
              <a:rPr lang="de-DE" dirty="0" smtClean="0"/>
              <a:t>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3074" name="Picture 2" descr="C:\jfxpresentation\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 bwMode="auto">
          <a:xfrm>
            <a:off x="889930" y="2671476"/>
            <a:ext cx="6824754" cy="312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Property sichtbar machen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4098" name="Picture 2" descr="C:\jfxpresentation\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2"/>
          <a:stretch/>
        </p:blipFill>
        <p:spPr bwMode="auto">
          <a:xfrm>
            <a:off x="877327" y="2698371"/>
            <a:ext cx="6783509" cy="387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</a:t>
            </a:r>
            <a:r>
              <a:rPr lang="de-DE" sz="3200" dirty="0" err="1" smtClean="0"/>
              <a:t>ReadOnly</a:t>
            </a:r>
            <a:r>
              <a:rPr lang="de-DE" sz="3200" dirty="0" smtClean="0"/>
              <a:t> auch möglich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122" name="Picture 2" descr="C:\jfxpresentation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6" y="2662511"/>
            <a:ext cx="6744070" cy="399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3"/>
          <p:cNvCxnSpPr/>
          <p:nvPr/>
        </p:nvCxnSpPr>
        <p:spPr>
          <a:xfrm>
            <a:off x="1255059" y="4831976"/>
            <a:ext cx="4849906" cy="555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H="1">
            <a:off x="1255061" y="4733365"/>
            <a:ext cx="4849904" cy="744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962504" cy="573290"/>
          </a:xfrm>
        </p:spPr>
        <p:txBody>
          <a:bodyPr/>
          <a:lstStyle/>
          <a:p>
            <a:r>
              <a:rPr lang="de-DE" dirty="0" smtClean="0"/>
              <a:t>Timelines und </a:t>
            </a:r>
            <a:r>
              <a:rPr lang="de-DE" dirty="0" err="1" smtClean="0"/>
              <a:t>Transitions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34837" y="2449893"/>
            <a:ext cx="1104181" cy="845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7484" y="3338435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layoutX</a:t>
            </a:r>
            <a:r>
              <a:rPr lang="de-DE" dirty="0" smtClean="0"/>
              <a:t> </a:t>
            </a:r>
            <a:r>
              <a:rPr lang="de-DE" dirty="0" smtClean="0"/>
              <a:t>== 0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3137139" y="2449893"/>
            <a:ext cx="1104181" cy="845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2781769" y="3338435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layoutX</a:t>
            </a:r>
            <a:r>
              <a:rPr lang="de-DE" dirty="0" smtClean="0"/>
              <a:t> == </a:t>
            </a:r>
            <a:r>
              <a:rPr lang="de-DE" dirty="0" smtClean="0"/>
              <a:t>100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6512365" y="2449893"/>
            <a:ext cx="1104181" cy="845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6180536" y="3338429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layoutX</a:t>
            </a:r>
            <a:r>
              <a:rPr lang="de-DE" dirty="0" smtClean="0"/>
              <a:t> == </a:t>
            </a:r>
            <a:r>
              <a:rPr lang="de-DE" dirty="0" smtClean="0"/>
              <a:t>250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883307" y="20703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0 s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455832" y="206810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4 s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790479" y="206810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10 s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" name="Gerade Verbindung mit Pfeil 10"/>
          <p:cNvCxnSpPr>
            <a:stCxn id="3" idx="3"/>
          </p:cNvCxnSpPr>
          <p:nvPr/>
        </p:nvCxnSpPr>
        <p:spPr>
          <a:xfrm flipV="1">
            <a:off x="1639018" y="2872587"/>
            <a:ext cx="1498121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23" idx="1"/>
          </p:cNvCxnSpPr>
          <p:nvPr/>
        </p:nvCxnSpPr>
        <p:spPr>
          <a:xfrm>
            <a:off x="4241320" y="2872587"/>
            <a:ext cx="2271045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33" y="4147696"/>
            <a:ext cx="6044445" cy="91428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1" y="5629830"/>
            <a:ext cx="6019048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6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/>
      <p:bldP spid="8" grpId="1"/>
      <p:bldP spid="19" grpId="0" animBg="1"/>
      <p:bldP spid="19" grpId="1" animBg="1"/>
      <p:bldP spid="21" grpId="0"/>
      <p:bldP spid="21" grpId="1"/>
      <p:bldP spid="23" grpId="0" animBg="1"/>
      <p:bldP spid="25" grpId="0"/>
      <p:bldP spid="26" grpId="0"/>
      <p:bldP spid="26" grpId="1"/>
      <p:bldP spid="27" grpId="0"/>
      <p:bldP spid="27" grpId="1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962504" cy="897890"/>
          </a:xfrm>
        </p:spPr>
        <p:txBody>
          <a:bodyPr/>
          <a:lstStyle/>
          <a:p>
            <a:r>
              <a:rPr lang="de-DE" dirty="0" smtClean="0"/>
              <a:t>Möglichkeit der Trennung GUI / Implementierung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325675" y="2594173"/>
            <a:ext cx="4764363" cy="1171690"/>
            <a:chOff x="237357" y="2820863"/>
            <a:chExt cx="4302696" cy="1418881"/>
          </a:xfrm>
        </p:grpSpPr>
        <p:sp>
          <p:nvSpPr>
            <p:cNvPr id="6" name="Fensterinhalt vertikal verschieben 5"/>
            <p:cNvSpPr/>
            <p:nvPr/>
          </p:nvSpPr>
          <p:spPr>
            <a:xfrm>
              <a:off x="411410" y="3278780"/>
              <a:ext cx="2683408" cy="960964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FXML+CSS</a:t>
              </a:r>
              <a:endParaRPr lang="de-DE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37357" y="2820863"/>
              <a:ext cx="4302696" cy="44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Beschreibung der Oberfläche</a:t>
              </a:r>
              <a:endParaRPr lang="de-DE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156755" y="4735183"/>
            <a:ext cx="3749040" cy="1971686"/>
            <a:chOff x="4474029" y="3416361"/>
            <a:chExt cx="3749040" cy="1971686"/>
          </a:xfrm>
        </p:grpSpPr>
        <p:sp>
          <p:nvSpPr>
            <p:cNvPr id="36" name="Rechteck 35"/>
            <p:cNvSpPr/>
            <p:nvPr/>
          </p:nvSpPr>
          <p:spPr>
            <a:xfrm>
              <a:off x="5381255" y="4062692"/>
              <a:ext cx="1809206" cy="13253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Java Klasse</a:t>
              </a:r>
              <a:endParaRPr lang="de-DE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4474029" y="3416361"/>
              <a:ext cx="3749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Implementierung der Logik z.B. Aktionen auf Mausklick</a:t>
              </a:r>
              <a:endParaRPr lang="de-DE" dirty="0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1600201" y="3545004"/>
            <a:ext cx="992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smtClean="0">
                <a:solidFill>
                  <a:schemeClr val="bg2"/>
                </a:solidFill>
              </a:rPr>
              <a:t>+</a:t>
            </a:r>
            <a:endParaRPr lang="de-DE" sz="8800" dirty="0">
              <a:solidFill>
                <a:schemeClr val="bg2"/>
              </a:solidFill>
            </a:endParaRPr>
          </a:p>
        </p:txBody>
      </p:sp>
      <p:pic>
        <p:nvPicPr>
          <p:cNvPr id="1029" name="Picture 5" descr="http://docs.oracle.com/javafx/2/get_started/img/login_fxml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06" y="2982249"/>
            <a:ext cx="2610677" cy="261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feld 52"/>
          <p:cNvSpPr txBox="1"/>
          <p:nvPr/>
        </p:nvSpPr>
        <p:spPr>
          <a:xfrm>
            <a:off x="3879669" y="3553711"/>
            <a:ext cx="992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>
                <a:solidFill>
                  <a:schemeClr val="bg2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061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Einführung </a:t>
            </a:r>
            <a:r>
              <a:rPr lang="de-DE" dirty="0" err="1" smtClean="0"/>
              <a:t>JavaFX</a:t>
            </a:r>
            <a:endParaRPr lang="de-DE" dirty="0" smtClean="0"/>
          </a:p>
          <a:p>
            <a:pPr lvl="1"/>
            <a:r>
              <a:rPr lang="de-DE" dirty="0" smtClean="0"/>
              <a:t>Geschichte</a:t>
            </a:r>
          </a:p>
          <a:p>
            <a:pPr lvl="1"/>
            <a:r>
              <a:rPr lang="de-DE" dirty="0" smtClean="0"/>
              <a:t>Neuerungen</a:t>
            </a:r>
          </a:p>
          <a:p>
            <a:pPr lvl="1"/>
            <a:r>
              <a:rPr lang="de-DE" dirty="0"/>
              <a:t>Beispiele</a:t>
            </a:r>
            <a:endParaRPr lang="de-DE" dirty="0" smtClean="0"/>
          </a:p>
          <a:p>
            <a:pPr lvl="1"/>
            <a:r>
              <a:rPr lang="de-DE" dirty="0" smtClean="0"/>
              <a:t>Einsatzmöglichkeiten</a:t>
            </a:r>
          </a:p>
          <a:p>
            <a:r>
              <a:rPr lang="de-DE" dirty="0" smtClean="0"/>
              <a:t>Konzepte </a:t>
            </a:r>
            <a:r>
              <a:rPr lang="de-DE" dirty="0" smtClean="0"/>
              <a:t>/ Live </a:t>
            </a:r>
            <a:r>
              <a:rPr lang="de-DE" dirty="0" err="1" smtClean="0"/>
              <a:t>Coding</a:t>
            </a:r>
            <a:endParaRPr lang="de-DE" dirty="0" smtClean="0"/>
          </a:p>
          <a:p>
            <a:pPr lvl="1"/>
            <a:r>
              <a:rPr lang="de-DE" dirty="0"/>
              <a:t>Scene </a:t>
            </a:r>
            <a:r>
              <a:rPr lang="de-DE" dirty="0" smtClean="0"/>
              <a:t>Graph</a:t>
            </a:r>
          </a:p>
          <a:p>
            <a:pPr lvl="1"/>
            <a:r>
              <a:rPr lang="de-DE" dirty="0" smtClean="0"/>
              <a:t>Properties</a:t>
            </a:r>
            <a:endParaRPr lang="de-DE" dirty="0"/>
          </a:p>
          <a:p>
            <a:pPr lvl="1"/>
            <a:r>
              <a:rPr lang="de-DE" dirty="0" smtClean="0"/>
              <a:t>Trennung GUI / </a:t>
            </a:r>
            <a:r>
              <a:rPr lang="de-DE" dirty="0" smtClean="0"/>
              <a:t>Implementierung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de-DE" dirty="0" smtClean="0"/>
              <a:t>Ökosystem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5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5"/>
            <a:ext cx="6962504" cy="636633"/>
          </a:xfrm>
        </p:spPr>
        <p:txBody>
          <a:bodyPr/>
          <a:lstStyle/>
          <a:p>
            <a:r>
              <a:rPr lang="de-DE" dirty="0" smtClean="0"/>
              <a:t>FXML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3" b="957"/>
          <a:stretch/>
        </p:blipFill>
        <p:spPr bwMode="auto">
          <a:xfrm>
            <a:off x="507574" y="2952368"/>
            <a:ext cx="5086350" cy="118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9" y="4965043"/>
            <a:ext cx="36576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uppieren 30"/>
          <p:cNvGrpSpPr/>
          <p:nvPr/>
        </p:nvGrpSpPr>
        <p:grpSpPr>
          <a:xfrm>
            <a:off x="1998619" y="4140368"/>
            <a:ext cx="4359907" cy="1098308"/>
            <a:chOff x="1998619" y="4152894"/>
            <a:chExt cx="4359907" cy="1098308"/>
          </a:xfrm>
        </p:grpSpPr>
        <p:cxnSp>
          <p:nvCxnSpPr>
            <p:cNvPr id="7" name="Gekrümmte Verbindung 6"/>
            <p:cNvCxnSpPr/>
            <p:nvPr/>
          </p:nvCxnSpPr>
          <p:spPr>
            <a:xfrm rot="10800000" flipV="1">
              <a:off x="1998619" y="4425751"/>
              <a:ext cx="1645918" cy="539291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krümmte Verbindung 33"/>
            <p:cNvCxnSpPr/>
            <p:nvPr/>
          </p:nvCxnSpPr>
          <p:spPr>
            <a:xfrm>
              <a:off x="3592285" y="4425751"/>
              <a:ext cx="2766241" cy="825451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flipV="1">
              <a:off x="3644533" y="4152894"/>
              <a:ext cx="0" cy="28538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364" y="5251202"/>
            <a:ext cx="4770323" cy="668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Gerade Verbindung mit Pfeil 32"/>
          <p:cNvCxnSpPr/>
          <p:nvPr/>
        </p:nvCxnSpPr>
        <p:spPr>
          <a:xfrm>
            <a:off x="2377440" y="5134240"/>
            <a:ext cx="5408023" cy="451330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5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76248"/>
              </p:ext>
            </p:extLst>
          </p:nvPr>
        </p:nvGraphicFramePr>
        <p:xfrm>
          <a:off x="456824" y="2424759"/>
          <a:ext cx="7919424" cy="3312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39808"/>
                <a:gridCol w="2639808"/>
                <a:gridCol w="2639808"/>
              </a:tblGrid>
              <a:tr h="82800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DSLs</a:t>
                      </a:r>
                      <a:endParaRPr lang="de-DE" b="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00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Tooling</a:t>
                      </a:r>
                      <a:endParaRPr lang="de-DE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28000">
                <a:tc>
                  <a:txBody>
                    <a:bodyPr/>
                    <a:lstStyle/>
                    <a:p>
                      <a:r>
                        <a:rPr lang="de-DE" dirty="0" smtClean="0"/>
                        <a:t>Rich Client</a:t>
                      </a:r>
                      <a:r>
                        <a:rPr lang="de-DE" baseline="0" dirty="0" smtClean="0"/>
                        <a:t> Frameworks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828000">
                <a:tc>
                  <a:txBody>
                    <a:bodyPr/>
                    <a:lstStyle/>
                    <a:p>
                      <a:r>
                        <a:rPr lang="de-DE" dirty="0" smtClean="0"/>
                        <a:t>Bibliotheken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Ökosystem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508377" cy="551723"/>
          </a:xfrm>
        </p:spPr>
        <p:txBody>
          <a:bodyPr/>
          <a:lstStyle/>
          <a:p>
            <a:r>
              <a:rPr lang="de-DE" dirty="0" smtClean="0"/>
              <a:t>…wächst stetig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34" y="2643412"/>
            <a:ext cx="1462675" cy="38413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63" y="3419954"/>
            <a:ext cx="523401" cy="52340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85" y="3471250"/>
            <a:ext cx="1333575" cy="420808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6177556" y="5131096"/>
            <a:ext cx="19784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SynchronizeFX</a:t>
            </a:r>
            <a:endParaRPr lang="de-DE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 descr="D:\Screenshots\2013-03-15 10_43_30-JFXtras 2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028" y="5086920"/>
            <a:ext cx="1345870" cy="48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chael.thiele\Pictures\2013-03-15 10_47_15-Björn's Blog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668" y="4391874"/>
            <a:ext cx="1916205" cy="34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ichael.thiele\Pictures\opendolphin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21" y="4314226"/>
            <a:ext cx="788884" cy="50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ichael.thiele\Pictures\Scala_logo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658" y="2598868"/>
            <a:ext cx="1588609" cy="4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9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2007 </a:t>
            </a:r>
            <a:r>
              <a:rPr lang="de-DE" dirty="0" err="1" smtClean="0"/>
              <a:t>JavaFX</a:t>
            </a:r>
            <a:r>
              <a:rPr lang="de-DE" dirty="0" smtClean="0"/>
              <a:t> Script</a:t>
            </a:r>
          </a:p>
          <a:p>
            <a:r>
              <a:rPr lang="de-DE" dirty="0" smtClean="0"/>
              <a:t>2011 </a:t>
            </a:r>
            <a:r>
              <a:rPr lang="de-DE" dirty="0" err="1" smtClean="0"/>
              <a:t>JavaFX</a:t>
            </a:r>
            <a:r>
              <a:rPr lang="de-DE" dirty="0" smtClean="0"/>
              <a:t> 2.0: Java API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2.2 mit </a:t>
            </a:r>
            <a:r>
              <a:rPr lang="de-DE" dirty="0" err="1" smtClean="0"/>
              <a:t>JavaSE</a:t>
            </a:r>
            <a:r>
              <a:rPr lang="de-DE" dirty="0" smtClean="0"/>
              <a:t> 7u6 ausgeliefert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8</a:t>
            </a:r>
          </a:p>
          <a:p>
            <a:r>
              <a:rPr lang="de-DE" dirty="0" err="1" smtClean="0"/>
              <a:t>OpenJFX</a:t>
            </a:r>
            <a:endParaRPr lang="de-DE" dirty="0" smtClean="0"/>
          </a:p>
          <a:p>
            <a:r>
              <a:rPr lang="de-DE" dirty="0" smtClean="0"/>
              <a:t>Ersatz für Swing</a:t>
            </a:r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www.oracle.com/technetwork/java/javafx/overview/faq-1446554.html</a:t>
            </a:r>
            <a:r>
              <a:rPr lang="de-DE" dirty="0" smtClean="0"/>
              <a:t> </a:t>
            </a:r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Neuerungen </a:t>
            </a:r>
            <a:r>
              <a:rPr lang="de-DE" dirty="0" err="1" smtClean="0"/>
              <a:t>ggü</a:t>
            </a:r>
            <a:r>
              <a:rPr lang="de-DE" dirty="0" smtClean="0"/>
              <a:t>. Swing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4164" y="2539022"/>
            <a:ext cx="4493206" cy="3992563"/>
          </a:xfrm>
        </p:spPr>
        <p:txBody>
          <a:bodyPr>
            <a:normAutofit/>
          </a:bodyPr>
          <a:lstStyle/>
          <a:p>
            <a:r>
              <a:rPr lang="de-DE" dirty="0" smtClean="0"/>
              <a:t>Properties </a:t>
            </a:r>
            <a:r>
              <a:rPr lang="de-DE" dirty="0" smtClean="0"/>
              <a:t>/ </a:t>
            </a:r>
            <a:r>
              <a:rPr lang="de-DE" dirty="0" err="1" smtClean="0"/>
              <a:t>Bindings</a:t>
            </a:r>
            <a:endParaRPr lang="de-DE" dirty="0" smtClean="0"/>
          </a:p>
          <a:p>
            <a:r>
              <a:rPr lang="de-DE" dirty="0" smtClean="0"/>
              <a:t>Multi-Touch</a:t>
            </a:r>
          </a:p>
          <a:p>
            <a:r>
              <a:rPr lang="de-DE" dirty="0" smtClean="0"/>
              <a:t>Animationen </a:t>
            </a:r>
          </a:p>
          <a:p>
            <a:r>
              <a:rPr lang="de-DE" dirty="0" smtClean="0"/>
              <a:t>Timelines (Interpolation)</a:t>
            </a:r>
          </a:p>
          <a:p>
            <a:r>
              <a:rPr lang="de-DE" dirty="0" smtClean="0"/>
              <a:t>Charts</a:t>
            </a:r>
          </a:p>
          <a:p>
            <a:r>
              <a:rPr lang="de-DE" dirty="0" smtClean="0"/>
              <a:t>Media Engine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650794" y="2539022"/>
            <a:ext cx="4493206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Effekte</a:t>
            </a:r>
          </a:p>
          <a:p>
            <a:r>
              <a:rPr lang="de-DE" dirty="0" smtClean="0"/>
              <a:t>Viele Tools (Webbrowser, HTML Editor)</a:t>
            </a:r>
          </a:p>
          <a:p>
            <a:r>
              <a:rPr lang="de-DE" dirty="0" smtClean="0"/>
              <a:t>FXML, CSS</a:t>
            </a:r>
          </a:p>
          <a:p>
            <a:r>
              <a:rPr lang="de-DE" dirty="0" smtClean="0"/>
              <a:t>Hardwarebeschleunigung</a:t>
            </a:r>
          </a:p>
          <a:p>
            <a:r>
              <a:rPr lang="de-DE" dirty="0" smtClean="0"/>
              <a:t>Natives </a:t>
            </a:r>
            <a:r>
              <a:rPr lang="de-DE" dirty="0" err="1" smtClean="0"/>
              <a:t>Packaging</a:t>
            </a:r>
            <a:endParaRPr lang="de-DE" dirty="0" smtClean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69" y="2016915"/>
            <a:ext cx="633449" cy="4526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Einsatzmöglichkeiten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http://files.softicons.com/download/system-icons/phuzion-icons-by-kyo-tux/png/256/Window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11" y="3907509"/>
            <a:ext cx="1107586" cy="110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-QAvdSEh9G0Q/TZEutMh_BFI/AAAAAAAAAMc/ezrXzXHX6dM/s1600/mac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52" y="3783225"/>
            <a:ext cx="924909" cy="108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getfile9.posterous.com/getfile/files.posterous.com/temp-2010-06-17/tialljHdrkatAIavItaEkgAHFzGytbvcfvzEsBGckEIAcCqdjjHyjcgfldgy/browser-logo-major.png.scaled50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21" y="5331024"/>
            <a:ext cx="1629388" cy="11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/>
          <p:cNvGrpSpPr/>
          <p:nvPr/>
        </p:nvGrpSpPr>
        <p:grpSpPr>
          <a:xfrm>
            <a:off x="3376755" y="2440142"/>
            <a:ext cx="1890981" cy="1124799"/>
            <a:chOff x="3440998" y="4976579"/>
            <a:chExt cx="1890981" cy="1124799"/>
          </a:xfrm>
        </p:grpSpPr>
        <p:grpSp>
          <p:nvGrpSpPr>
            <p:cNvPr id="8" name="Gruppieren 7"/>
            <p:cNvGrpSpPr/>
            <p:nvPr/>
          </p:nvGrpSpPr>
          <p:grpSpPr>
            <a:xfrm>
              <a:off x="3440998" y="4976579"/>
              <a:ext cx="1890981" cy="1124799"/>
              <a:chOff x="3408938" y="5049426"/>
              <a:chExt cx="1890981" cy="1124799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3408938" y="5049426"/>
                <a:ext cx="1800076" cy="1001969"/>
              </a:xfrm>
              <a:prstGeom prst="ellipse">
                <a:avLst/>
              </a:prstGeom>
              <a:ln w="31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036" name="Picture 12" descr="http://www.stealth-commando.de/images/news-pics/42_1305842338png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5949" y="5070255"/>
                <a:ext cx="1103970" cy="1103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http://www.heredis.com/wp-content/themes/heredis/iphone/ios.png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9657" y="5392947"/>
                <a:ext cx="812645" cy="551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feld 8"/>
            <p:cNvSpPr txBox="1"/>
            <p:nvPr/>
          </p:nvSpPr>
          <p:spPr>
            <a:xfrm>
              <a:off x="4240957" y="4977423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!</a:t>
              </a:r>
              <a:endParaRPr lang="de-DE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endParaRP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90" y="3917891"/>
            <a:ext cx="801651" cy="9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4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6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Graph</a:t>
            </a:r>
            <a:endParaRPr lang="de-DE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4693693" y="2044635"/>
            <a:ext cx="1724802" cy="908971"/>
            <a:chOff x="4693693" y="2044635"/>
            <a:chExt cx="1724802" cy="908971"/>
          </a:xfrm>
        </p:grpSpPr>
        <p:sp>
          <p:nvSpPr>
            <p:cNvPr id="15" name="Freihandform 14"/>
            <p:cNvSpPr/>
            <p:nvPr/>
          </p:nvSpPr>
          <p:spPr>
            <a:xfrm>
              <a:off x="4992933" y="2736281"/>
              <a:ext cx="91440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Ellipse 15"/>
            <p:cNvSpPr/>
            <p:nvPr/>
          </p:nvSpPr>
          <p:spPr>
            <a:xfrm>
              <a:off x="4693693" y="2046360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383614" y="2044635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Stage</a:t>
              </a:r>
              <a:endParaRPr lang="de-DE" sz="1400" kern="1200" dirty="0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4693693" y="2951881"/>
            <a:ext cx="1724802" cy="691646"/>
            <a:chOff x="4693693" y="2951881"/>
            <a:chExt cx="1724802" cy="691646"/>
          </a:xfrm>
        </p:grpSpPr>
        <p:sp>
          <p:nvSpPr>
            <p:cNvPr id="18" name="Ellipse 17"/>
            <p:cNvSpPr/>
            <p:nvPr/>
          </p:nvSpPr>
          <p:spPr>
            <a:xfrm>
              <a:off x="4693693" y="2953606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ihandform 18"/>
            <p:cNvSpPr/>
            <p:nvPr/>
          </p:nvSpPr>
          <p:spPr>
            <a:xfrm>
              <a:off x="5383614" y="2951881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Scene</a:t>
              </a:r>
              <a:endParaRPr lang="de-DE" sz="1400" kern="12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899127" y="5458019"/>
            <a:ext cx="3622085" cy="907246"/>
            <a:chOff x="899127" y="5458019"/>
            <a:chExt cx="3622085" cy="907246"/>
          </a:xfrm>
        </p:grpSpPr>
        <p:sp>
          <p:nvSpPr>
            <p:cNvPr id="11" name="Freihandform 10"/>
            <p:cNvSpPr/>
            <p:nvPr/>
          </p:nvSpPr>
          <p:spPr>
            <a:xfrm>
              <a:off x="2192729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1244088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Ellipse 23"/>
            <p:cNvSpPr/>
            <p:nvPr/>
          </p:nvSpPr>
          <p:spPr>
            <a:xfrm>
              <a:off x="899127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ihandform 24"/>
            <p:cNvSpPr/>
            <p:nvPr/>
          </p:nvSpPr>
          <p:spPr>
            <a:xfrm>
              <a:off x="1589048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MeineKomponente</a:t>
              </a:r>
              <a:endParaRPr lang="de-DE" sz="1400" kern="1200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796410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ihandform 26"/>
            <p:cNvSpPr/>
            <p:nvPr/>
          </p:nvSpPr>
          <p:spPr>
            <a:xfrm>
              <a:off x="3486331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TextField</a:t>
              </a:r>
              <a:endParaRPr lang="de-DE" sz="1400" kern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796410" y="3643527"/>
            <a:ext cx="5519368" cy="907246"/>
            <a:chOff x="2796410" y="3643527"/>
            <a:chExt cx="5519368" cy="907246"/>
          </a:xfrm>
        </p:grpSpPr>
        <p:sp>
          <p:nvSpPr>
            <p:cNvPr id="9" name="Freihandform 8"/>
            <p:cNvSpPr/>
            <p:nvPr/>
          </p:nvSpPr>
          <p:spPr>
            <a:xfrm>
              <a:off x="5038653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1897282" y="109524"/>
                  </a:lnTo>
                  <a:lnTo>
                    <a:pt x="1897282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ihandform 13"/>
            <p:cNvSpPr/>
            <p:nvPr/>
          </p:nvSpPr>
          <p:spPr>
            <a:xfrm>
              <a:off x="3141371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97282" y="0"/>
                  </a:moveTo>
                  <a:lnTo>
                    <a:pt x="1897282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Ellipse 19"/>
            <p:cNvSpPr/>
            <p:nvPr/>
          </p:nvSpPr>
          <p:spPr>
            <a:xfrm>
              <a:off x="2796410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ihandform 20"/>
            <p:cNvSpPr/>
            <p:nvPr/>
          </p:nvSpPr>
          <p:spPr>
            <a:xfrm>
              <a:off x="3486331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Pane</a:t>
              </a:r>
              <a:endParaRPr lang="de-DE" sz="1400" kern="1200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590976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reihandform 30"/>
            <p:cNvSpPr/>
            <p:nvPr/>
          </p:nvSpPr>
          <p:spPr>
            <a:xfrm>
              <a:off x="7280897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StackPane</a:t>
              </a:r>
              <a:endParaRPr lang="de-DE" sz="1400" kern="12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847769" y="4550773"/>
            <a:ext cx="7416650" cy="907246"/>
            <a:chOff x="1847769" y="4550773"/>
            <a:chExt cx="7416650" cy="907246"/>
          </a:xfrm>
        </p:grpSpPr>
        <p:sp>
          <p:nvSpPr>
            <p:cNvPr id="7" name="Freihandform 6"/>
            <p:cNvSpPr/>
            <p:nvPr/>
          </p:nvSpPr>
          <p:spPr>
            <a:xfrm>
              <a:off x="6935936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ihandform 7"/>
            <p:cNvSpPr/>
            <p:nvPr/>
          </p:nvSpPr>
          <p:spPr>
            <a:xfrm>
              <a:off x="5987295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ihandform 9"/>
            <p:cNvSpPr/>
            <p:nvPr/>
          </p:nvSpPr>
          <p:spPr>
            <a:xfrm>
              <a:off x="3141371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ihandform 12"/>
            <p:cNvSpPr/>
            <p:nvPr/>
          </p:nvSpPr>
          <p:spPr>
            <a:xfrm>
              <a:off x="2192729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Ellipse 21"/>
            <p:cNvSpPr/>
            <p:nvPr/>
          </p:nvSpPr>
          <p:spPr>
            <a:xfrm>
              <a:off x="1847769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ihandform 22"/>
            <p:cNvSpPr/>
            <p:nvPr/>
          </p:nvSpPr>
          <p:spPr>
            <a:xfrm>
              <a:off x="2537690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Group</a:t>
              </a:r>
              <a:endParaRPr lang="de-DE" sz="1400" kern="1200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745051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ihandform 28"/>
            <p:cNvSpPr/>
            <p:nvPr/>
          </p:nvSpPr>
          <p:spPr>
            <a:xfrm>
              <a:off x="4434973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Label</a:t>
              </a:r>
              <a:endParaRPr lang="de-DE" sz="1400" kern="1200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5642334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reihandform 32"/>
            <p:cNvSpPr/>
            <p:nvPr/>
          </p:nvSpPr>
          <p:spPr>
            <a:xfrm>
              <a:off x="6332255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Rectangle</a:t>
              </a:r>
              <a:endParaRPr lang="de-DE" sz="1400" kern="1200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7539617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reihandform 34"/>
            <p:cNvSpPr/>
            <p:nvPr/>
          </p:nvSpPr>
          <p:spPr>
            <a:xfrm>
              <a:off x="8229538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Button</a:t>
              </a:r>
              <a:endParaRPr lang="de-DE" sz="1400" kern="1200" dirty="0"/>
            </a:p>
          </p:txBody>
        </p:sp>
      </p:grp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130641" y="3677662"/>
            <a:ext cx="8616337" cy="307777"/>
            <a:chOff x="130641" y="3650767"/>
            <a:chExt cx="8616337" cy="307777"/>
          </a:xfrm>
        </p:grpSpPr>
        <p:sp>
          <p:nvSpPr>
            <p:cNvPr id="5" name="Textfeld 4"/>
            <p:cNvSpPr txBox="1"/>
            <p:nvPr/>
          </p:nvSpPr>
          <p:spPr>
            <a:xfrm>
              <a:off x="130641" y="3650767"/>
              <a:ext cx="2568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 smtClean="0"/>
                <a:t>extends</a:t>
              </a:r>
              <a:r>
                <a:rPr lang="de-DE" sz="1400" b="1" dirty="0"/>
                <a:t> </a:t>
              </a:r>
              <a:r>
                <a:rPr lang="de-DE" sz="1400" dirty="0" err="1"/>
                <a:t>javafx.scene.Node</a:t>
              </a:r>
              <a:endParaRPr lang="de-DE" sz="1400" dirty="0"/>
            </a:p>
          </p:txBody>
        </p:sp>
        <p:cxnSp>
          <p:nvCxnSpPr>
            <p:cNvPr id="47" name="Gerade Verbindung 46"/>
            <p:cNvCxnSpPr/>
            <p:nvPr/>
          </p:nvCxnSpPr>
          <p:spPr>
            <a:xfrm>
              <a:off x="215153" y="3686627"/>
              <a:ext cx="8531825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0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392</Words>
  <Application>Microsoft Office PowerPoint</Application>
  <PresentationFormat>Bildschirmpräsentation (4:3)</PresentationFormat>
  <Paragraphs>152</Paragraphs>
  <Slides>21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Plaza</vt:lpstr>
      <vt:lpstr>JavaFX 2</vt:lpstr>
      <vt:lpstr>Agenda</vt:lpstr>
      <vt:lpstr>Einführung</vt:lpstr>
      <vt:lpstr>Geschichte</vt:lpstr>
      <vt:lpstr>Neuerungen ggü. Swing</vt:lpstr>
      <vt:lpstr>Beispiele</vt:lpstr>
      <vt:lpstr>Einsatzmöglichkeiten</vt:lpstr>
      <vt:lpstr>Konzepte</vt:lpstr>
      <vt:lpstr>Scene Graph</vt:lpstr>
      <vt:lpstr>Properties</vt:lpstr>
      <vt:lpstr>Properties und Bindings</vt:lpstr>
      <vt:lpstr>Properties und Events</vt:lpstr>
      <vt:lpstr>Properties und JavaBeans</vt:lpstr>
      <vt:lpstr>Properties und JavaBeans</vt:lpstr>
      <vt:lpstr>Properties und JavaBeans</vt:lpstr>
      <vt:lpstr>Propertys und JavaBeans</vt:lpstr>
      <vt:lpstr>Propertys und JavaBeans</vt:lpstr>
      <vt:lpstr>Timelines und Transitions</vt:lpstr>
      <vt:lpstr>Möglichkeit der Trennung GUI / Implementierung</vt:lpstr>
      <vt:lpstr>FXML</vt:lpstr>
      <vt:lpstr>…wächst stetig</vt:lpstr>
    </vt:vector>
  </TitlesOfParts>
  <Company>Saxonia Systems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Neuerungen</dc:title>
  <dc:creator>Alexander Casall</dc:creator>
  <cp:lastModifiedBy>Thiele, Michael</cp:lastModifiedBy>
  <cp:revision>202</cp:revision>
  <dcterms:created xsi:type="dcterms:W3CDTF">2012-11-20T20:06:04Z</dcterms:created>
  <dcterms:modified xsi:type="dcterms:W3CDTF">2013-03-15T12:16:22Z</dcterms:modified>
</cp:coreProperties>
</file>