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71" r:id="rId4"/>
    <p:sldId id="273" r:id="rId5"/>
    <p:sldId id="289" r:id="rId6"/>
    <p:sldId id="288" r:id="rId7"/>
    <p:sldId id="258" r:id="rId8"/>
    <p:sldId id="283" r:id="rId9"/>
    <p:sldId id="272" r:id="rId10"/>
    <p:sldId id="259" r:id="rId11"/>
    <p:sldId id="267" r:id="rId12"/>
    <p:sldId id="266" r:id="rId13"/>
    <p:sldId id="262" r:id="rId14"/>
    <p:sldId id="261" r:id="rId15"/>
    <p:sldId id="280" r:id="rId16"/>
    <p:sldId id="279" r:id="rId17"/>
    <p:sldId id="278" r:id="rId18"/>
    <p:sldId id="277" r:id="rId19"/>
    <p:sldId id="281" r:id="rId20"/>
    <p:sldId id="284" r:id="rId21"/>
    <p:sldId id="282" r:id="rId22"/>
    <p:sldId id="290" r:id="rId23"/>
    <p:sldId id="292" r:id="rId24"/>
    <p:sldId id="293" r:id="rId25"/>
    <p:sldId id="294" r:id="rId26"/>
    <p:sldId id="295" r:id="rId27"/>
    <p:sldId id="28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 autoAdjust="0"/>
    <p:restoredTop sz="79304" autoAdjust="0"/>
  </p:normalViewPr>
  <p:slideViewPr>
    <p:cSldViewPr snapToGrid="0" snapToObjects="1">
      <p:cViewPr>
        <p:scale>
          <a:sx n="100" d="100"/>
          <a:sy n="100" d="100"/>
        </p:scale>
        <p:origin x="-194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-35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solidFill>
              <a:srgbClr val="00B050"/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</c:dPt>
          <c:dPt>
            <c:idx val="1"/>
            <c:bubble3D val="0"/>
            <c:spPr>
              <a:solidFill>
                <a:srgbClr val="00B0F0"/>
              </a:solidFill>
            </c:spPr>
          </c:dPt>
          <c:cat>
            <c:strRef>
              <c:f>Tabelle1!$A$2:$A$4</c:f>
              <c:strCache>
                <c:ptCount val="3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0.33</c:v>
                </c:pt>
                <c:pt idx="1">
                  <c:v>0.33</c:v>
                </c:pt>
                <c:pt idx="2">
                  <c:v>0.33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6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0E102-0E85-45BC-BC45-BAB9D66E7EF2}" type="datetimeFigureOut">
              <a:rPr lang="de-DE" smtClean="0"/>
              <a:t>09.07.2013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6238B-84CF-47D8-A987-A44818F12E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344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4795D-47E8-774D-9ED5-0B5304BFB957}" type="datetimeFigureOut">
              <a:rPr lang="de-DE" smtClean="0"/>
              <a:t>09.07.2013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91994-E55D-CE4B-A805-5346FBD73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61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581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Scene Graph: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Baumstruktur mit Elementen die 0..1 Parent haben können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 Primärklassen: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Scene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Node</a:t>
            </a:r>
            <a:r>
              <a:rPr lang="de-DE" baseline="0" dirty="0" smtClean="0"/>
              <a:t> (Abstrakte Basisklasse für alle Knoten im Baum)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Scene wird von Stage gekapselt -&gt; Stage äquivalent </a:t>
            </a:r>
            <a:r>
              <a:rPr lang="de-DE" baseline="0" dirty="0" err="1" smtClean="0"/>
              <a:t>Window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3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Scene Graph: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Baumstruktur mit Elementen die 0..1 Parent haben können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 Primärklassen: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Scene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Node</a:t>
            </a:r>
            <a:r>
              <a:rPr lang="de-DE" baseline="0" dirty="0" smtClean="0"/>
              <a:t> (Abstrakte Basisklasse für alle Knoten im Baum)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Scene wird von Stage gekapselt -&gt; Stage äquivalent </a:t>
            </a:r>
            <a:r>
              <a:rPr lang="de-DE" baseline="0" dirty="0" err="1" smtClean="0"/>
              <a:t>Window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3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Scene Graph: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Baumstruktur mit Elementen die 0..1 Parent haben können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 Primärklassen: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Scene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Node</a:t>
            </a:r>
            <a:r>
              <a:rPr lang="de-DE" baseline="0" dirty="0" smtClean="0"/>
              <a:t> (Abstrakte Basisklasse für alle Knoten im Baum)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Scene wird von Stage gekapselt -&gt; Stage äquivalent </a:t>
            </a:r>
            <a:r>
              <a:rPr lang="de-DE" baseline="0" dirty="0" err="1" smtClean="0"/>
              <a:t>Window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3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Scene Graph: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Baumstruktur mit Elementen die 0..1 Parent haben können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 Primärklassen: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Scene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Node</a:t>
            </a:r>
            <a:r>
              <a:rPr lang="de-DE" baseline="0" dirty="0" smtClean="0"/>
              <a:t> (Abstrakte Basisklasse für alle Knoten im Baum)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Scene wird von Stage gekapselt -&gt; Stage äquivalent </a:t>
            </a:r>
            <a:r>
              <a:rPr lang="de-DE" baseline="0" dirty="0" err="1" smtClean="0"/>
              <a:t>Window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3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Super PM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Verschiedene</a:t>
            </a:r>
            <a:r>
              <a:rPr lang="de-DE" baseline="0" dirty="0" smtClean="0"/>
              <a:t> Reihenfolgen von </a:t>
            </a:r>
            <a:r>
              <a:rPr lang="de-DE" baseline="0" dirty="0" err="1" smtClean="0"/>
              <a:t>instanzierung</a:t>
            </a:r>
            <a:r>
              <a:rPr lang="de-DE" baseline="0" dirty="0" smtClean="0"/>
              <a:t> -&gt; erst </a:t>
            </a:r>
            <a:r>
              <a:rPr lang="de-DE" baseline="0" dirty="0" err="1" smtClean="0"/>
              <a:t>view</a:t>
            </a:r>
            <a:r>
              <a:rPr lang="de-DE" baseline="0" dirty="0" smtClean="0"/>
              <a:t>, dann VM, oder erst VM dann </a:t>
            </a:r>
            <a:r>
              <a:rPr lang="de-DE" baseline="0" dirty="0" err="1" smtClean="0"/>
              <a:t>view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610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REIHENFOLGE</a:t>
            </a:r>
            <a:r>
              <a:rPr lang="de-DE" baseline="0" dirty="0" smtClean="0"/>
              <a:t> ÄNDERN -&gt; VIEW CODE ZUERST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25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de-DE" dirty="0" err="1" smtClean="0"/>
              <a:t>OpenDolphin</a:t>
            </a:r>
            <a:r>
              <a:rPr lang="de-DE" dirty="0" smtClean="0"/>
              <a:t>: Synchronisierung zwischen </a:t>
            </a:r>
            <a:r>
              <a:rPr lang="de-DE" dirty="0" err="1" smtClean="0"/>
              <a:t>Server+Clients</a:t>
            </a:r>
            <a:r>
              <a:rPr lang="de-DE" dirty="0" smtClean="0"/>
              <a:t> über explizite</a:t>
            </a:r>
            <a:r>
              <a:rPr lang="de-DE" baseline="0" dirty="0" smtClean="0"/>
              <a:t> </a:t>
            </a:r>
            <a:r>
              <a:rPr lang="de-DE" dirty="0" err="1" smtClean="0"/>
              <a:t>Commands</a:t>
            </a:r>
            <a:r>
              <a:rPr lang="de-DE" baseline="0" dirty="0" smtClean="0"/>
              <a:t>; Groovy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709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Scene Graph: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Baumstruktur mit Elementen die 0..1 Parent haben können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 Primärklassen: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Scene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Node</a:t>
            </a:r>
            <a:r>
              <a:rPr lang="de-DE" baseline="0" dirty="0" smtClean="0"/>
              <a:t> (Abstrakte Basisklasse für alle Knoten im Baum)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Scene wird von Stage gekapselt -&gt; Stage äquivalent </a:t>
            </a:r>
            <a:r>
              <a:rPr lang="de-DE" baseline="0" dirty="0" err="1" smtClean="0"/>
              <a:t>Window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3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484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975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7"/>
            <a:ext cx="5669280" cy="5832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51665B-C24A-4702-B522-6A4334602E03}" type="datetimeFigureOut">
              <a:rPr lang="en-US" smtClean="0"/>
              <a:t>7/9/2013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4251665B-C24A-4702-B522-6A4334602E03}" type="datetimeFigureOut">
              <a:rPr lang="en-US" smtClean="0"/>
              <a:t>7/9/2013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05676"/>
            <a:ext cx="6508377" cy="551723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82625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/>
              <a:t>Test</a:t>
            </a:r>
            <a:endParaRPr lang="de-DE" dirty="0"/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7642700" y="5893351"/>
            <a:ext cx="1476000" cy="871912"/>
            <a:chOff x="6510021" y="5896010"/>
            <a:chExt cx="1476000" cy="871912"/>
          </a:xfrm>
        </p:grpSpPr>
        <p:pic>
          <p:nvPicPr>
            <p:cNvPr id="2051" name="Picture 3" descr="C:\Users\alexander.casall\Desktop\SaxSys_Logo_4c_pos.jpg"/>
            <p:cNvPicPr>
              <a:picLocks noChangeAspect="1" noChangeArrowheads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" r="76186"/>
            <a:stretch/>
          </p:blipFill>
          <p:spPr bwMode="auto">
            <a:xfrm>
              <a:off x="6965576" y="5944870"/>
              <a:ext cx="774291" cy="823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Bild 7" descr="Javafx_logo_color.png"/>
            <p:cNvPicPr>
              <a:picLocks noChangeAspect="1"/>
            </p:cNvPicPr>
            <p:nvPr userDrawn="1"/>
          </p:nvPicPr>
          <p:blipFill rotWithShape="1">
            <a:blip r:embed="rId3" cstate="email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325"/>
            <a:stretch/>
          </p:blipFill>
          <p:spPr>
            <a:xfrm>
              <a:off x="6510021" y="5896010"/>
              <a:ext cx="1476000" cy="82296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03388"/>
            <a:ext cx="6508377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7/9/2013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Bild 7" descr="Javafx_logo_color.png"/>
          <p:cNvPicPr>
            <a:picLocks noChangeAspect="1"/>
          </p:cNvPicPr>
          <p:nvPr userDrawn="1"/>
        </p:nvPicPr>
        <p:blipFill>
          <a:blip r:embed="rId2" cstate="email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06" y="682717"/>
            <a:ext cx="1645920" cy="822960"/>
          </a:xfrm>
          <a:prstGeom prst="rect">
            <a:avLst/>
          </a:prstGeom>
        </p:spPr>
      </p:pic>
      <p:sp>
        <p:nvSpPr>
          <p:cNvPr id="11" name="Inhaltsplatzhalter 10"/>
          <p:cNvSpPr>
            <a:spLocks noGrp="1"/>
          </p:cNvSpPr>
          <p:nvPr>
            <p:ph sz="quarter" idx="13" hasCustomPrompt="1"/>
          </p:nvPr>
        </p:nvSpPr>
        <p:spPr>
          <a:xfrm>
            <a:off x="457200" y="1595438"/>
            <a:ext cx="6508750" cy="319087"/>
          </a:xfrm>
        </p:spPr>
        <p:txBody>
          <a:bodyPr/>
          <a:lstStyle/>
          <a:p>
            <a:pPr lvl="0"/>
            <a:r>
              <a:rPr lang="de-DE" dirty="0" smtClean="0"/>
              <a:t> Mastertext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675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7/9/2013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7/9/2013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69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  <p:sldLayoutId id="2147483966" r:id="rId18"/>
    <p:sldLayoutId id="2147483967" r:id="rId19"/>
    <p:sldLayoutId id="2147483968" r:id="rId2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7" Type="http://schemas.openxmlformats.org/officeDocument/2006/relationships/image" Target="../media/image41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4.xml"/><Relationship Id="rId6" Type="http://schemas.openxmlformats.org/officeDocument/2006/relationships/chart" Target="../charts/char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fx/overview/faq-1446554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gi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JavaFX</a:t>
            </a:r>
            <a:r>
              <a:rPr lang="de-DE" dirty="0" smtClean="0"/>
              <a:t> 2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Swing war gestern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23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Scene Graph</a:t>
            </a:r>
            <a:endParaRPr lang="de-DE" dirty="0"/>
          </a:p>
        </p:txBody>
      </p:sp>
      <p:grpSp>
        <p:nvGrpSpPr>
          <p:cNvPr id="41" name="Gruppieren 40"/>
          <p:cNvGrpSpPr/>
          <p:nvPr/>
        </p:nvGrpSpPr>
        <p:grpSpPr>
          <a:xfrm>
            <a:off x="4693693" y="2044635"/>
            <a:ext cx="1724802" cy="908971"/>
            <a:chOff x="4693693" y="2044635"/>
            <a:chExt cx="1724802" cy="908971"/>
          </a:xfrm>
        </p:grpSpPr>
        <p:sp>
          <p:nvSpPr>
            <p:cNvPr id="15" name="Freihandform 14"/>
            <p:cNvSpPr/>
            <p:nvPr/>
          </p:nvSpPr>
          <p:spPr>
            <a:xfrm>
              <a:off x="4992933" y="2736281"/>
              <a:ext cx="91440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Ellipse 15"/>
            <p:cNvSpPr/>
            <p:nvPr/>
          </p:nvSpPr>
          <p:spPr>
            <a:xfrm>
              <a:off x="4693693" y="2046360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ihandform 16"/>
            <p:cNvSpPr/>
            <p:nvPr/>
          </p:nvSpPr>
          <p:spPr>
            <a:xfrm>
              <a:off x="5383614" y="2044635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Stage</a:t>
              </a:r>
              <a:endParaRPr lang="de-DE" sz="1400" kern="1200" dirty="0"/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4693693" y="2951881"/>
            <a:ext cx="1724802" cy="691646"/>
            <a:chOff x="4693693" y="2951881"/>
            <a:chExt cx="1724802" cy="691646"/>
          </a:xfrm>
        </p:grpSpPr>
        <p:sp>
          <p:nvSpPr>
            <p:cNvPr id="18" name="Ellipse 17"/>
            <p:cNvSpPr/>
            <p:nvPr/>
          </p:nvSpPr>
          <p:spPr>
            <a:xfrm>
              <a:off x="4693693" y="2953606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ihandform 18"/>
            <p:cNvSpPr/>
            <p:nvPr/>
          </p:nvSpPr>
          <p:spPr>
            <a:xfrm>
              <a:off x="5383614" y="2951881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Scene</a:t>
              </a:r>
              <a:endParaRPr lang="de-DE" sz="1400" kern="12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899127" y="5458019"/>
            <a:ext cx="3622085" cy="907246"/>
            <a:chOff x="899127" y="5458019"/>
            <a:chExt cx="3622085" cy="907246"/>
          </a:xfrm>
        </p:grpSpPr>
        <p:sp>
          <p:nvSpPr>
            <p:cNvPr id="11" name="Freihandform 10"/>
            <p:cNvSpPr/>
            <p:nvPr/>
          </p:nvSpPr>
          <p:spPr>
            <a:xfrm>
              <a:off x="2192729" y="5458019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948641" y="109524"/>
                  </a:lnTo>
                  <a:lnTo>
                    <a:pt x="948641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ihandform 11"/>
            <p:cNvSpPr/>
            <p:nvPr/>
          </p:nvSpPr>
          <p:spPr>
            <a:xfrm>
              <a:off x="1244088" y="5458019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8641" y="0"/>
                  </a:moveTo>
                  <a:lnTo>
                    <a:pt x="948641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Ellipse 23"/>
            <p:cNvSpPr/>
            <p:nvPr/>
          </p:nvSpPr>
          <p:spPr>
            <a:xfrm>
              <a:off x="899127" y="5675344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Freihandform 24"/>
            <p:cNvSpPr/>
            <p:nvPr/>
          </p:nvSpPr>
          <p:spPr>
            <a:xfrm>
              <a:off x="1589048" y="5673619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MeineKomponente</a:t>
              </a:r>
              <a:endParaRPr lang="de-DE" sz="1400" kern="1200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2796410" y="5675344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Freihandform 26"/>
            <p:cNvSpPr/>
            <p:nvPr/>
          </p:nvSpPr>
          <p:spPr>
            <a:xfrm>
              <a:off x="3486331" y="5673619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TextField</a:t>
              </a:r>
              <a:endParaRPr lang="de-DE" sz="1400" kern="1200" dirty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2796410" y="3643527"/>
            <a:ext cx="5519368" cy="907246"/>
            <a:chOff x="2796410" y="3643527"/>
            <a:chExt cx="5519368" cy="907246"/>
          </a:xfrm>
        </p:grpSpPr>
        <p:sp>
          <p:nvSpPr>
            <p:cNvPr id="9" name="Freihandform 8"/>
            <p:cNvSpPr/>
            <p:nvPr/>
          </p:nvSpPr>
          <p:spPr>
            <a:xfrm>
              <a:off x="5038653" y="3643527"/>
              <a:ext cx="1897282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1897282" y="109524"/>
                  </a:lnTo>
                  <a:lnTo>
                    <a:pt x="1897282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ihandform 13"/>
            <p:cNvSpPr/>
            <p:nvPr/>
          </p:nvSpPr>
          <p:spPr>
            <a:xfrm>
              <a:off x="3141371" y="3643527"/>
              <a:ext cx="1897282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97282" y="0"/>
                  </a:moveTo>
                  <a:lnTo>
                    <a:pt x="1897282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Ellipse 19"/>
            <p:cNvSpPr/>
            <p:nvPr/>
          </p:nvSpPr>
          <p:spPr>
            <a:xfrm>
              <a:off x="2796410" y="3860852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ihandform 20"/>
            <p:cNvSpPr/>
            <p:nvPr/>
          </p:nvSpPr>
          <p:spPr>
            <a:xfrm>
              <a:off x="3486331" y="3859127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Pane</a:t>
              </a:r>
              <a:endParaRPr lang="de-DE" sz="1400" kern="1200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6590976" y="3860852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Freihandform 30"/>
            <p:cNvSpPr/>
            <p:nvPr/>
          </p:nvSpPr>
          <p:spPr>
            <a:xfrm>
              <a:off x="7280897" y="3859127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StackPane</a:t>
              </a:r>
              <a:endParaRPr lang="de-DE" sz="1400" kern="1200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847769" y="4550773"/>
            <a:ext cx="7416650" cy="907246"/>
            <a:chOff x="1847769" y="4550773"/>
            <a:chExt cx="7416650" cy="907246"/>
          </a:xfrm>
        </p:grpSpPr>
        <p:sp>
          <p:nvSpPr>
            <p:cNvPr id="7" name="Freihandform 6"/>
            <p:cNvSpPr/>
            <p:nvPr/>
          </p:nvSpPr>
          <p:spPr>
            <a:xfrm>
              <a:off x="6935936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948641" y="109524"/>
                  </a:lnTo>
                  <a:lnTo>
                    <a:pt x="948641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ihandform 7"/>
            <p:cNvSpPr/>
            <p:nvPr/>
          </p:nvSpPr>
          <p:spPr>
            <a:xfrm>
              <a:off x="5987295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8641" y="0"/>
                  </a:moveTo>
                  <a:lnTo>
                    <a:pt x="948641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ihandform 9"/>
            <p:cNvSpPr/>
            <p:nvPr/>
          </p:nvSpPr>
          <p:spPr>
            <a:xfrm>
              <a:off x="3141371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948641" y="109524"/>
                  </a:lnTo>
                  <a:lnTo>
                    <a:pt x="948641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ihandform 12"/>
            <p:cNvSpPr/>
            <p:nvPr/>
          </p:nvSpPr>
          <p:spPr>
            <a:xfrm>
              <a:off x="2192729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8641" y="0"/>
                  </a:moveTo>
                  <a:lnTo>
                    <a:pt x="948641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Ellipse 21"/>
            <p:cNvSpPr/>
            <p:nvPr/>
          </p:nvSpPr>
          <p:spPr>
            <a:xfrm>
              <a:off x="1847769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Freihandform 22"/>
            <p:cNvSpPr/>
            <p:nvPr/>
          </p:nvSpPr>
          <p:spPr>
            <a:xfrm>
              <a:off x="2537690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Group</a:t>
              </a:r>
              <a:endParaRPr lang="de-DE" sz="1400" kern="1200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3745051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Freihandform 28"/>
            <p:cNvSpPr/>
            <p:nvPr/>
          </p:nvSpPr>
          <p:spPr>
            <a:xfrm>
              <a:off x="4434973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Label</a:t>
              </a:r>
              <a:endParaRPr lang="de-DE" sz="1400" kern="1200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5642334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Freihandform 32"/>
            <p:cNvSpPr/>
            <p:nvPr/>
          </p:nvSpPr>
          <p:spPr>
            <a:xfrm>
              <a:off x="6332255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Rectangle</a:t>
              </a:r>
              <a:endParaRPr lang="de-DE" sz="1400" kern="1200" dirty="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7539617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Freihandform 34"/>
            <p:cNvSpPr/>
            <p:nvPr/>
          </p:nvSpPr>
          <p:spPr>
            <a:xfrm>
              <a:off x="8229538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Button</a:t>
              </a:r>
              <a:endParaRPr lang="de-DE" sz="1400" kern="1200" dirty="0"/>
            </a:p>
          </p:txBody>
        </p:sp>
      </p:grp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grpSp>
        <p:nvGrpSpPr>
          <p:cNvPr id="48" name="Gruppieren 47"/>
          <p:cNvGrpSpPr/>
          <p:nvPr/>
        </p:nvGrpSpPr>
        <p:grpSpPr>
          <a:xfrm>
            <a:off x="130641" y="3677662"/>
            <a:ext cx="8616337" cy="307777"/>
            <a:chOff x="130641" y="3650767"/>
            <a:chExt cx="8616337" cy="307777"/>
          </a:xfrm>
        </p:grpSpPr>
        <p:sp>
          <p:nvSpPr>
            <p:cNvPr id="5" name="Textfeld 4"/>
            <p:cNvSpPr txBox="1"/>
            <p:nvPr/>
          </p:nvSpPr>
          <p:spPr>
            <a:xfrm>
              <a:off x="130641" y="3650767"/>
              <a:ext cx="2568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err="1" smtClean="0"/>
                <a:t>extends</a:t>
              </a:r>
              <a:r>
                <a:rPr lang="de-DE" sz="1400" b="1" dirty="0"/>
                <a:t> </a:t>
              </a:r>
              <a:r>
                <a:rPr lang="de-DE" sz="1400" dirty="0" err="1"/>
                <a:t>javafx.scene.Node</a:t>
              </a:r>
              <a:endParaRPr lang="de-DE" sz="1400" dirty="0"/>
            </a:p>
          </p:txBody>
        </p:sp>
        <p:cxnSp>
          <p:nvCxnSpPr>
            <p:cNvPr id="47" name="Gerade Verbindung 46"/>
            <p:cNvCxnSpPr/>
            <p:nvPr/>
          </p:nvCxnSpPr>
          <p:spPr>
            <a:xfrm>
              <a:off x="215153" y="3686627"/>
              <a:ext cx="8531825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501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327556" y="4013170"/>
            <a:ext cx="3134846" cy="1613647"/>
            <a:chOff x="4458649" y="5081202"/>
            <a:chExt cx="1237709" cy="689921"/>
          </a:xfrm>
        </p:grpSpPr>
        <p:sp>
          <p:nvSpPr>
            <p:cNvPr id="12" name="Ellipse 11"/>
            <p:cNvSpPr/>
            <p:nvPr/>
          </p:nvSpPr>
          <p:spPr>
            <a:xfrm>
              <a:off x="4458649" y="5081202"/>
              <a:ext cx="1237709" cy="68992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656280" y="5205602"/>
              <a:ext cx="884924" cy="197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err="1" smtClean="0">
                  <a:solidFill>
                    <a:schemeClr val="bg1"/>
                  </a:solidFill>
                </a:rPr>
                <a:t>StringProperty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1285089" y="4855444"/>
            <a:ext cx="1237709" cy="689921"/>
            <a:chOff x="1186474" y="5214044"/>
            <a:chExt cx="1237709" cy="689921"/>
          </a:xfrm>
        </p:grpSpPr>
        <p:sp>
          <p:nvSpPr>
            <p:cNvPr id="6" name="Ellipse 5"/>
            <p:cNvSpPr/>
            <p:nvPr/>
          </p:nvSpPr>
          <p:spPr>
            <a:xfrm>
              <a:off x="1186474" y="5214044"/>
              <a:ext cx="1237709" cy="689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374167" y="5346368"/>
              <a:ext cx="8579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2000" dirty="0" smtClean="0">
                  <a:solidFill>
                    <a:schemeClr val="bg1"/>
                  </a:solidFill>
                </a:rPr>
                <a:t>String</a:t>
              </a:r>
              <a:endParaRPr lang="de-DE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074" name="Picture 2" descr="Datei:Antenne sym.sv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634" y="3287032"/>
            <a:ext cx="660764" cy="93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2188219" y="2462895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Notifikationen über Änderungen (Events)</a:t>
            </a:r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5616894" y="4013169"/>
            <a:ext cx="3134846" cy="1613647"/>
            <a:chOff x="4458649" y="5081202"/>
            <a:chExt cx="1237709" cy="689921"/>
          </a:xfrm>
        </p:grpSpPr>
        <p:sp>
          <p:nvSpPr>
            <p:cNvPr id="20" name="Ellipse 19"/>
            <p:cNvSpPr/>
            <p:nvPr/>
          </p:nvSpPr>
          <p:spPr>
            <a:xfrm>
              <a:off x="4458649" y="5081202"/>
              <a:ext cx="1237709" cy="68992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4656280" y="5205602"/>
              <a:ext cx="884924" cy="197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err="1" smtClean="0">
                  <a:solidFill>
                    <a:schemeClr val="bg1"/>
                  </a:solidFill>
                </a:rPr>
                <a:t>StringProperty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6574427" y="4855443"/>
            <a:ext cx="1237709" cy="689921"/>
            <a:chOff x="4472809" y="4950272"/>
            <a:chExt cx="1237709" cy="689921"/>
          </a:xfrm>
        </p:grpSpPr>
        <p:sp>
          <p:nvSpPr>
            <p:cNvPr id="23" name="Ellipse 22"/>
            <p:cNvSpPr/>
            <p:nvPr/>
          </p:nvSpPr>
          <p:spPr>
            <a:xfrm>
              <a:off x="4472809" y="4950272"/>
              <a:ext cx="1237709" cy="689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660502" y="5082596"/>
              <a:ext cx="8579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2000" dirty="0" smtClean="0">
                  <a:solidFill>
                    <a:schemeClr val="bg1"/>
                  </a:solidFill>
                </a:rPr>
                <a:t>String</a:t>
              </a:r>
              <a:endParaRPr lang="de-DE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5" name="Picture 2" descr="Datei:Antenne sym.sv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972" y="3287031"/>
            <a:ext cx="660764" cy="93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Gerade Verbindung mit Pfeil 25"/>
          <p:cNvCxnSpPr>
            <a:stCxn id="12" idx="6"/>
            <a:endCxn id="20" idx="2"/>
          </p:cNvCxnSpPr>
          <p:nvPr/>
        </p:nvCxnSpPr>
        <p:spPr>
          <a:xfrm flipV="1">
            <a:off x="3462402" y="4819993"/>
            <a:ext cx="2154492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3728902" y="485689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Databinding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4296969" y="4109280"/>
            <a:ext cx="471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 smtClean="0">
                <a:solidFill>
                  <a:schemeClr val="bg2"/>
                </a:solidFill>
                <a:latin typeface="Angsana New" pitchFamily="18" charset="-34"/>
                <a:cs typeface="Angsana New" pitchFamily="18" charset="-34"/>
              </a:rPr>
              <a:t>=</a:t>
            </a:r>
            <a:endParaRPr lang="de-DE" sz="6000" dirty="0">
              <a:solidFill>
                <a:schemeClr val="bg2"/>
              </a:solidFill>
              <a:latin typeface="Angsana New" pitchFamily="18" charset="-34"/>
              <a:cs typeface="Angsana New" pitchFamily="18" charset="-34"/>
            </a:endParaRPr>
          </a:p>
        </p:txBody>
      </p:sp>
      <p:cxnSp>
        <p:nvCxnSpPr>
          <p:cNvPr id="47" name="Gekrümmte Verbindung 46"/>
          <p:cNvCxnSpPr>
            <a:stCxn id="3074" idx="0"/>
          </p:cNvCxnSpPr>
          <p:nvPr/>
        </p:nvCxnSpPr>
        <p:spPr>
          <a:xfrm rot="5400000" flipH="1" flipV="1">
            <a:off x="1823805" y="2894439"/>
            <a:ext cx="454805" cy="330382"/>
          </a:xfrm>
          <a:prstGeom prst="curvedConnector3">
            <a:avLst>
              <a:gd name="adj1" fmla="val 50000"/>
            </a:avLst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25" idx="0"/>
          </p:cNvCxnSpPr>
          <p:nvPr/>
        </p:nvCxnSpPr>
        <p:spPr>
          <a:xfrm rot="16200000" flipV="1">
            <a:off x="6741335" y="2853012"/>
            <a:ext cx="454804" cy="413234"/>
          </a:xfrm>
          <a:prstGeom prst="curvedConnector3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3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und </a:t>
            </a:r>
            <a:r>
              <a:rPr lang="de-DE" dirty="0" err="1" smtClean="0"/>
              <a:t>Bindings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2209801"/>
            <a:ext cx="8351803" cy="2019469"/>
          </a:xfrm>
        </p:spPr>
        <p:txBody>
          <a:bodyPr>
            <a:normAutofit/>
          </a:bodyPr>
          <a:lstStyle/>
          <a:p>
            <a:r>
              <a:rPr lang="de-DE" sz="2400" dirty="0" smtClean="0"/>
              <a:t>Relationen zwischen Properties</a:t>
            </a:r>
          </a:p>
          <a:p>
            <a:r>
              <a:rPr lang="de-DE" sz="2400" dirty="0" smtClean="0"/>
              <a:t>Änderungen an gebundenen Properties wirken sich auf den Bindungspartner aus</a:t>
            </a:r>
          </a:p>
          <a:p>
            <a:endParaRPr lang="de-DE" sz="2400" dirty="0"/>
          </a:p>
        </p:txBody>
      </p:sp>
      <p:sp>
        <p:nvSpPr>
          <p:cNvPr id="6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141" y="1799174"/>
            <a:ext cx="2797008" cy="871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43" y="4426493"/>
            <a:ext cx="7369009" cy="1337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Gerade Verbindung 8"/>
          <p:cNvCxnSpPr/>
          <p:nvPr/>
        </p:nvCxnSpPr>
        <p:spPr>
          <a:xfrm>
            <a:off x="456826" y="3908612"/>
            <a:ext cx="833504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53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und 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29726" y="3451695"/>
            <a:ext cx="4466946" cy="3762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Direkte Aktionen auf Änderungen</a:t>
            </a:r>
            <a:endParaRPr lang="de-DE" dirty="0"/>
          </a:p>
        </p:txBody>
      </p:sp>
      <p:sp>
        <p:nvSpPr>
          <p:cNvPr id="5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824" y="2043723"/>
            <a:ext cx="4052047" cy="1357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7"/>
          <p:cNvCxnSpPr/>
          <p:nvPr/>
        </p:nvCxnSpPr>
        <p:spPr>
          <a:xfrm>
            <a:off x="456826" y="3908612"/>
            <a:ext cx="833504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457199" y="2039469"/>
            <a:ext cx="4172527" cy="1689848"/>
          </a:xfrm>
          <a:prstGeom prst="rect">
            <a:avLst/>
          </a:prstGeom>
          <a:solidFill>
            <a:schemeClr val="bg1">
              <a:lumMod val="95000"/>
              <a:alpha val="28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4130171"/>
            <a:ext cx="7379277" cy="251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417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JavaBean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1026" name="Picture 2" descr="C:\jfxpresentation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14" y="2680443"/>
            <a:ext cx="5323229" cy="297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29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Erweiterung durch Property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2050" name="Picture 2" descr="C:\jfxpresentation\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"/>
          <a:stretch/>
        </p:blipFill>
        <p:spPr bwMode="auto">
          <a:xfrm>
            <a:off x="887369" y="2680441"/>
            <a:ext cx="6877353" cy="312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Anpassung der Zugriffe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3074" name="Picture 2" descr="C:\jfxpresentation\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8"/>
          <a:stretch/>
        </p:blipFill>
        <p:spPr bwMode="auto">
          <a:xfrm>
            <a:off x="889930" y="2671476"/>
            <a:ext cx="6824754" cy="312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Property sichtbar machen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4098" name="Picture 2" descr="C:\jfxpresentation\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2"/>
          <a:stretch/>
        </p:blipFill>
        <p:spPr bwMode="auto">
          <a:xfrm>
            <a:off x="877327" y="2698371"/>
            <a:ext cx="6783509" cy="387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</a:t>
            </a:r>
            <a:r>
              <a:rPr lang="de-DE" sz="3200" dirty="0" err="1" smtClean="0"/>
              <a:t>ReadOnly</a:t>
            </a:r>
            <a:r>
              <a:rPr lang="de-DE" sz="3200" dirty="0" smtClean="0"/>
              <a:t> auch möglich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5122" name="Picture 2" descr="C:\jfxpresentation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6" y="2662511"/>
            <a:ext cx="6744070" cy="399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Gerade Verbindung 3"/>
          <p:cNvCxnSpPr/>
          <p:nvPr/>
        </p:nvCxnSpPr>
        <p:spPr>
          <a:xfrm>
            <a:off x="1255059" y="4831976"/>
            <a:ext cx="4849906" cy="5558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flipH="1">
            <a:off x="1255061" y="4733365"/>
            <a:ext cx="4849904" cy="744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199" y="1505676"/>
            <a:ext cx="6962504" cy="573290"/>
          </a:xfrm>
        </p:spPr>
        <p:txBody>
          <a:bodyPr/>
          <a:lstStyle/>
          <a:p>
            <a:r>
              <a:rPr lang="de-DE" dirty="0" smtClean="0"/>
              <a:t>Timelines und </a:t>
            </a:r>
            <a:r>
              <a:rPr lang="de-DE" dirty="0" err="1" smtClean="0"/>
              <a:t>Transitions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868212" y="2449893"/>
            <a:ext cx="1104181" cy="845389"/>
          </a:xfrm>
          <a:prstGeom prst="rect">
            <a:avLst/>
          </a:prstGeom>
          <a:solidFill>
            <a:schemeClr val="accent1">
              <a:alpha val="1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871619" y="2449892"/>
            <a:ext cx="1104181" cy="8453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1188107" y="207034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0 s</a:t>
            </a:r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095279" y="206810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10 s</a:t>
            </a:r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33" y="4147696"/>
            <a:ext cx="6044445" cy="914286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31" y="5629830"/>
            <a:ext cx="6019048" cy="342857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66819" y="3314700"/>
            <a:ext cx="176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layoutXProperty</a:t>
            </a:r>
            <a:r>
              <a:rPr lang="de-DE" sz="1200" dirty="0" smtClean="0"/>
              <a:t> == 0 </a:t>
            </a:r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6462264" y="3307981"/>
            <a:ext cx="1936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layoutXProperty</a:t>
            </a:r>
            <a:r>
              <a:rPr lang="de-DE" sz="1200" dirty="0" smtClean="0"/>
              <a:t> == 250 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32516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1.85185E-6 L 0.65486 1.85185E-6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5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Einführung </a:t>
            </a:r>
            <a:r>
              <a:rPr lang="de-DE" dirty="0" err="1" smtClean="0"/>
              <a:t>JavaFX</a:t>
            </a:r>
            <a:endParaRPr lang="de-DE" dirty="0" smtClean="0"/>
          </a:p>
          <a:p>
            <a:pPr lvl="1"/>
            <a:r>
              <a:rPr lang="de-DE" dirty="0" smtClean="0"/>
              <a:t>Geschichte</a:t>
            </a:r>
          </a:p>
          <a:p>
            <a:pPr lvl="1"/>
            <a:r>
              <a:rPr lang="de-DE" dirty="0" smtClean="0"/>
              <a:t>Einsatzmöglichkeiten</a:t>
            </a:r>
            <a:endParaRPr lang="de-DE" dirty="0" smtClean="0"/>
          </a:p>
          <a:p>
            <a:pPr lvl="1"/>
            <a:r>
              <a:rPr lang="de-DE" dirty="0" smtClean="0"/>
              <a:t>Neuerungen gegenüber Swing</a:t>
            </a:r>
            <a:endParaRPr lang="de-DE" dirty="0"/>
          </a:p>
          <a:p>
            <a:pPr lvl="1"/>
            <a:r>
              <a:rPr lang="de-DE" dirty="0" smtClean="0"/>
              <a:t>Beispiele</a:t>
            </a:r>
          </a:p>
          <a:p>
            <a:r>
              <a:rPr lang="de-DE" dirty="0" smtClean="0"/>
              <a:t>Konzepte / Live </a:t>
            </a:r>
            <a:r>
              <a:rPr lang="de-DE" dirty="0" err="1" smtClean="0"/>
              <a:t>Coding</a:t>
            </a:r>
            <a:endParaRPr lang="de-DE" dirty="0" smtClean="0"/>
          </a:p>
          <a:p>
            <a:pPr lvl="1"/>
            <a:r>
              <a:rPr lang="de-DE" dirty="0"/>
              <a:t>Scene </a:t>
            </a:r>
            <a:r>
              <a:rPr lang="de-DE" dirty="0" smtClean="0"/>
              <a:t>Graph</a:t>
            </a:r>
          </a:p>
          <a:p>
            <a:pPr lvl="1"/>
            <a:r>
              <a:rPr lang="de-DE" dirty="0" smtClean="0"/>
              <a:t>Properties</a:t>
            </a:r>
            <a:endParaRPr lang="de-DE" dirty="0"/>
          </a:p>
          <a:p>
            <a:pPr lvl="1"/>
            <a:r>
              <a:rPr lang="de-DE" dirty="0" smtClean="0"/>
              <a:t>Trennung GUI / </a:t>
            </a:r>
            <a:r>
              <a:rPr lang="de-DE" dirty="0" smtClean="0"/>
              <a:t>Implementierung</a:t>
            </a:r>
          </a:p>
          <a:p>
            <a:pPr lvl="1"/>
            <a:r>
              <a:rPr lang="de-DE" dirty="0" smtClean="0"/>
              <a:t>Architektur-Patterns</a:t>
            </a:r>
            <a:endParaRPr lang="de-DE" dirty="0" smtClean="0"/>
          </a:p>
          <a:p>
            <a:pPr marL="0" lvl="1" indent="0">
              <a:spcBef>
                <a:spcPts val="1800"/>
              </a:spcBef>
              <a:buClr>
                <a:schemeClr val="accent1"/>
              </a:buClr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757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199" y="1505676"/>
            <a:ext cx="6962504" cy="897890"/>
          </a:xfrm>
        </p:spPr>
        <p:txBody>
          <a:bodyPr/>
          <a:lstStyle/>
          <a:p>
            <a:r>
              <a:rPr lang="de-DE" dirty="0" smtClean="0"/>
              <a:t>Möglichkeit der Trennung GUI / Implementierung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grpSp>
        <p:nvGrpSpPr>
          <p:cNvPr id="44" name="Gruppieren 43"/>
          <p:cNvGrpSpPr/>
          <p:nvPr/>
        </p:nvGrpSpPr>
        <p:grpSpPr>
          <a:xfrm>
            <a:off x="325675" y="2594173"/>
            <a:ext cx="4764363" cy="1171690"/>
            <a:chOff x="237357" y="2820863"/>
            <a:chExt cx="4302696" cy="1418881"/>
          </a:xfrm>
        </p:grpSpPr>
        <p:sp>
          <p:nvSpPr>
            <p:cNvPr id="6" name="Fensterinhalt vertikal verschieben 5"/>
            <p:cNvSpPr/>
            <p:nvPr/>
          </p:nvSpPr>
          <p:spPr>
            <a:xfrm>
              <a:off x="411410" y="3278780"/>
              <a:ext cx="2683408" cy="960964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FXML+CSS</a:t>
              </a:r>
              <a:endParaRPr lang="de-DE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37357" y="2820863"/>
              <a:ext cx="4302696" cy="447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Beschreibung der Oberfläche</a:t>
              </a:r>
              <a:endParaRPr lang="de-DE" dirty="0"/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156755" y="4735183"/>
            <a:ext cx="3749040" cy="1971686"/>
            <a:chOff x="4474029" y="3416361"/>
            <a:chExt cx="3749040" cy="1971686"/>
          </a:xfrm>
        </p:grpSpPr>
        <p:sp>
          <p:nvSpPr>
            <p:cNvPr id="36" name="Rechteck 35"/>
            <p:cNvSpPr/>
            <p:nvPr/>
          </p:nvSpPr>
          <p:spPr>
            <a:xfrm>
              <a:off x="5381255" y="4062692"/>
              <a:ext cx="1809206" cy="13253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Java Klasse</a:t>
              </a:r>
              <a:endParaRPr lang="de-DE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4474029" y="3416361"/>
              <a:ext cx="3749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Implementierung der Logik z.B. Aktionen auf Mausklick</a:t>
              </a:r>
              <a:endParaRPr lang="de-DE" dirty="0"/>
            </a:p>
          </p:txBody>
        </p:sp>
      </p:grpSp>
      <p:sp>
        <p:nvSpPr>
          <p:cNvPr id="45" name="Textfeld 44"/>
          <p:cNvSpPr txBox="1"/>
          <p:nvPr/>
        </p:nvSpPr>
        <p:spPr>
          <a:xfrm>
            <a:off x="1600201" y="3545004"/>
            <a:ext cx="9927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 smtClean="0">
                <a:solidFill>
                  <a:schemeClr val="bg2"/>
                </a:solidFill>
              </a:rPr>
              <a:t>+</a:t>
            </a:r>
            <a:endParaRPr lang="de-DE" sz="8800" dirty="0">
              <a:solidFill>
                <a:schemeClr val="bg2"/>
              </a:solidFill>
            </a:endParaRPr>
          </a:p>
        </p:txBody>
      </p:sp>
      <p:pic>
        <p:nvPicPr>
          <p:cNvPr id="1029" name="Picture 5" descr="http://docs.oracle.com/javafx/2/get_started/img/login_fxml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206" y="2982249"/>
            <a:ext cx="2610677" cy="261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feld 52"/>
          <p:cNvSpPr txBox="1"/>
          <p:nvPr/>
        </p:nvSpPr>
        <p:spPr>
          <a:xfrm>
            <a:off x="3879669" y="3553711"/>
            <a:ext cx="9927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>
                <a:solidFill>
                  <a:schemeClr val="bg2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50611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199" y="1505675"/>
            <a:ext cx="6962504" cy="636633"/>
          </a:xfrm>
        </p:spPr>
        <p:txBody>
          <a:bodyPr/>
          <a:lstStyle/>
          <a:p>
            <a:r>
              <a:rPr lang="de-DE" dirty="0" smtClean="0"/>
              <a:t>FXML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93" b="957"/>
          <a:stretch/>
        </p:blipFill>
        <p:spPr bwMode="auto">
          <a:xfrm>
            <a:off x="507574" y="2952368"/>
            <a:ext cx="5086350" cy="118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9" y="4965043"/>
            <a:ext cx="3657600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Gruppieren 30"/>
          <p:cNvGrpSpPr/>
          <p:nvPr/>
        </p:nvGrpSpPr>
        <p:grpSpPr>
          <a:xfrm>
            <a:off x="1998619" y="4140368"/>
            <a:ext cx="4359907" cy="1098308"/>
            <a:chOff x="1998619" y="4152894"/>
            <a:chExt cx="4359907" cy="1098308"/>
          </a:xfrm>
        </p:grpSpPr>
        <p:cxnSp>
          <p:nvCxnSpPr>
            <p:cNvPr id="7" name="Gekrümmte Verbindung 6"/>
            <p:cNvCxnSpPr/>
            <p:nvPr/>
          </p:nvCxnSpPr>
          <p:spPr>
            <a:xfrm rot="10800000" flipV="1">
              <a:off x="1998619" y="4425751"/>
              <a:ext cx="1645918" cy="539291"/>
            </a:xfrm>
            <a:prstGeom prst="curvedConnector2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krümmte Verbindung 33"/>
            <p:cNvCxnSpPr/>
            <p:nvPr/>
          </p:nvCxnSpPr>
          <p:spPr>
            <a:xfrm>
              <a:off x="3592285" y="4425751"/>
              <a:ext cx="2766241" cy="825451"/>
            </a:xfrm>
            <a:prstGeom prst="curvedConnector2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flipV="1">
              <a:off x="3644533" y="4152894"/>
              <a:ext cx="0" cy="28538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364" y="5251202"/>
            <a:ext cx="4770323" cy="668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Gerade Verbindung mit Pfeil 32"/>
          <p:cNvCxnSpPr/>
          <p:nvPr/>
        </p:nvCxnSpPr>
        <p:spPr>
          <a:xfrm>
            <a:off x="2377440" y="5134240"/>
            <a:ext cx="5408023" cy="451330"/>
          </a:xfrm>
          <a:prstGeom prst="straightConnector1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5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199" y="1505676"/>
            <a:ext cx="6832122" cy="551723"/>
          </a:xfrm>
        </p:spPr>
        <p:txBody>
          <a:bodyPr/>
          <a:lstStyle/>
          <a:p>
            <a:r>
              <a:rPr lang="de-DE" dirty="0" smtClean="0"/>
              <a:t>Deklarative Beschreibung </a:t>
            </a:r>
            <a:r>
              <a:rPr lang="de-DE" dirty="0" smtClean="0"/>
              <a:t>der GUI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4038599"/>
            <a:ext cx="9143999" cy="1749725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de-DE" sz="2800" dirty="0" smtClean="0"/>
              <a:t>Designer designt / layoutet</a:t>
            </a:r>
          </a:p>
          <a:p>
            <a:pPr marL="0" indent="0" algn="ctr">
              <a:buNone/>
            </a:pPr>
            <a:r>
              <a:rPr lang="de-DE" sz="2800" dirty="0" smtClean="0"/>
              <a:t>Entwickler entwickelt</a:t>
            </a:r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FXML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1" y="2429774"/>
            <a:ext cx="9144000" cy="1778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4000" dirty="0" err="1" smtClean="0"/>
              <a:t>Benefit</a:t>
            </a:r>
            <a:r>
              <a:rPr lang="de-DE" sz="40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3532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Pattern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3360901" y="2200172"/>
            <a:ext cx="2447954" cy="83963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View</a:t>
            </a:r>
            <a:br>
              <a:rPr lang="de-DE" sz="2800" dirty="0" smtClean="0"/>
            </a:br>
            <a:r>
              <a:rPr lang="de-DE" sz="1600" dirty="0" smtClean="0"/>
              <a:t>(FXML + </a:t>
            </a:r>
            <a:r>
              <a:rPr lang="de-DE" sz="1600" dirty="0" err="1" smtClean="0"/>
              <a:t>code</a:t>
            </a:r>
            <a:r>
              <a:rPr lang="de-DE" sz="1600" dirty="0" smtClean="0"/>
              <a:t> </a:t>
            </a:r>
            <a:r>
              <a:rPr lang="de-DE" sz="1600" dirty="0" err="1" smtClean="0"/>
              <a:t>behind</a:t>
            </a:r>
            <a:r>
              <a:rPr lang="de-DE" sz="1600" dirty="0" smtClean="0"/>
              <a:t>)</a:t>
            </a:r>
            <a:endParaRPr lang="de-DE" sz="1600" dirty="0"/>
          </a:p>
        </p:txBody>
      </p:sp>
      <p:sp>
        <p:nvSpPr>
          <p:cNvPr id="6" name="Rechteck 5"/>
          <p:cNvSpPr/>
          <p:nvPr/>
        </p:nvSpPr>
        <p:spPr>
          <a:xfrm>
            <a:off x="3485072" y="3497871"/>
            <a:ext cx="2199611" cy="6504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 smtClean="0"/>
              <a:t>Databinding</a:t>
            </a:r>
            <a:endParaRPr lang="de-DE" sz="2000" dirty="0"/>
          </a:p>
        </p:txBody>
      </p:sp>
      <p:sp>
        <p:nvSpPr>
          <p:cNvPr id="7" name="Rechteck 6"/>
          <p:cNvSpPr/>
          <p:nvPr/>
        </p:nvSpPr>
        <p:spPr>
          <a:xfrm>
            <a:off x="3821497" y="4608575"/>
            <a:ext cx="1537362" cy="64451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View Model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821497" y="5711292"/>
            <a:ext cx="1537362" cy="53610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Model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2" idx="2"/>
            <a:endCxn id="6" idx="0"/>
          </p:cNvCxnSpPr>
          <p:nvPr/>
        </p:nvCxnSpPr>
        <p:spPr>
          <a:xfrm>
            <a:off x="4584878" y="3039805"/>
            <a:ext cx="0" cy="458066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7" idx="0"/>
            <a:endCxn id="6" idx="2"/>
          </p:cNvCxnSpPr>
          <p:nvPr/>
        </p:nvCxnSpPr>
        <p:spPr>
          <a:xfrm flipH="1" flipV="1">
            <a:off x="4584878" y="4148298"/>
            <a:ext cx="5300" cy="460277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7" idx="2"/>
            <a:endCxn id="8" idx="0"/>
          </p:cNvCxnSpPr>
          <p:nvPr/>
        </p:nvCxnSpPr>
        <p:spPr>
          <a:xfrm>
            <a:off x="4590178" y="5253085"/>
            <a:ext cx="0" cy="458207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Titel 2"/>
          <p:cNvSpPr txBox="1">
            <a:spLocks/>
          </p:cNvSpPr>
          <p:nvPr/>
        </p:nvSpPr>
        <p:spPr>
          <a:xfrm>
            <a:off x="457573" y="1511875"/>
            <a:ext cx="6508377" cy="55172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PM </a:t>
            </a:r>
            <a:r>
              <a:rPr lang="de-DE" sz="2000" dirty="0" smtClean="0"/>
              <a:t>(MVVM)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81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44444E-6 L -0.30521 -4.44444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60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59259E-6 L -0.30521 2.59259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6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8148E-6 L -0.30573 -1.48148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95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741E-7 L -0.30573 7.40741E-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95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-0.30521 -3.7037E-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60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0.30538 4.07407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78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44444E-6 L -0.30573 4.44444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Pattern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574571" y="2200172"/>
            <a:ext cx="2447954" cy="4047227"/>
            <a:chOff x="3360901" y="2200172"/>
            <a:chExt cx="2447954" cy="4047227"/>
          </a:xfrm>
        </p:grpSpPr>
        <p:sp>
          <p:nvSpPr>
            <p:cNvPr id="2" name="Rechteck 1"/>
            <p:cNvSpPr/>
            <p:nvPr/>
          </p:nvSpPr>
          <p:spPr>
            <a:xfrm>
              <a:off x="3360901" y="2200172"/>
              <a:ext cx="2447954" cy="8396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/>
                <a:t>View</a:t>
              </a:r>
              <a:br>
                <a:rPr lang="de-DE" sz="2800" dirty="0" smtClean="0"/>
              </a:br>
              <a:r>
                <a:rPr lang="de-DE" sz="1600" dirty="0" smtClean="0"/>
                <a:t>(FXML + </a:t>
              </a:r>
              <a:r>
                <a:rPr lang="de-DE" sz="1600" dirty="0" err="1" smtClean="0"/>
                <a:t>code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behind</a:t>
              </a:r>
              <a:r>
                <a:rPr lang="de-DE" sz="1600" dirty="0" smtClean="0"/>
                <a:t>)</a:t>
              </a:r>
              <a:endParaRPr lang="de-DE" sz="16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3485072" y="3497871"/>
              <a:ext cx="2199611" cy="6504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 smtClean="0"/>
                <a:t>Databinding</a:t>
              </a:r>
              <a:endParaRPr lang="de-DE" sz="2000" dirty="0" smtClean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821497" y="4608575"/>
              <a:ext cx="1537362" cy="6445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View Model</a:t>
              </a:r>
              <a:endParaRPr lang="de-DE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821497" y="5711292"/>
              <a:ext cx="1537362" cy="5361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Model</a:t>
              </a:r>
              <a:endParaRPr lang="de-DE" dirty="0"/>
            </a:p>
          </p:txBody>
        </p:sp>
        <p:cxnSp>
          <p:nvCxnSpPr>
            <p:cNvPr id="10" name="Gerade Verbindung mit Pfeil 9"/>
            <p:cNvCxnSpPr>
              <a:stCxn id="2" idx="2"/>
              <a:endCxn id="6" idx="0"/>
            </p:cNvCxnSpPr>
            <p:nvPr/>
          </p:nvCxnSpPr>
          <p:spPr>
            <a:xfrm>
              <a:off x="4584878" y="3039805"/>
              <a:ext cx="0" cy="458066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stCxn id="7" idx="0"/>
              <a:endCxn id="6" idx="2"/>
            </p:cNvCxnSpPr>
            <p:nvPr/>
          </p:nvCxnSpPr>
          <p:spPr>
            <a:xfrm flipH="1" flipV="1">
              <a:off x="4584878" y="4148298"/>
              <a:ext cx="5300" cy="460277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7" idx="2"/>
              <a:endCxn id="8" idx="0"/>
            </p:cNvCxnSpPr>
            <p:nvPr/>
          </p:nvCxnSpPr>
          <p:spPr>
            <a:xfrm>
              <a:off x="4590178" y="5253085"/>
              <a:ext cx="0" cy="458207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1" name="Textfeld 10"/>
          <p:cNvSpPr txBox="1"/>
          <p:nvPr/>
        </p:nvSpPr>
        <p:spPr>
          <a:xfrm>
            <a:off x="4330482" y="2295541"/>
            <a:ext cx="350929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dirty="0" smtClean="0"/>
              <a:t>Beschreibung der Oberfläche</a:t>
            </a:r>
          </a:p>
          <a:p>
            <a:pPr algn="ctr"/>
            <a:r>
              <a:rPr lang="de-DE" dirty="0" smtClean="0"/>
              <a:t>Eventhandling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977294" y="3471160"/>
            <a:ext cx="221567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dirty="0" smtClean="0"/>
              <a:t>Datenaustausch</a:t>
            </a:r>
          </a:p>
          <a:p>
            <a:pPr algn="ctr"/>
            <a:r>
              <a:rPr lang="de-DE" dirty="0" smtClean="0"/>
              <a:t>auch bidirektional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3693290" y="4574070"/>
            <a:ext cx="478368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dirty="0" smtClean="0"/>
              <a:t>Bereitet Model für Darstellung in View auf</a:t>
            </a:r>
          </a:p>
          <a:p>
            <a:pPr algn="ctr"/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Logic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5215337" y="5805353"/>
            <a:ext cx="173957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dirty="0" smtClean="0"/>
              <a:t>Business </a:t>
            </a:r>
            <a:r>
              <a:rPr lang="de-DE" dirty="0" err="1" smtClean="0"/>
              <a:t>Logic</a:t>
            </a:r>
            <a:endParaRPr lang="de-DE" dirty="0" smtClean="0"/>
          </a:p>
        </p:txBody>
      </p:sp>
      <p:sp>
        <p:nvSpPr>
          <p:cNvPr id="19" name="Titel 2"/>
          <p:cNvSpPr txBox="1">
            <a:spLocks/>
          </p:cNvSpPr>
          <p:nvPr/>
        </p:nvSpPr>
        <p:spPr>
          <a:xfrm>
            <a:off x="457573" y="1511875"/>
            <a:ext cx="6508377" cy="55172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PM </a:t>
            </a:r>
            <a:r>
              <a:rPr lang="de-DE" sz="2000" dirty="0" smtClean="0"/>
              <a:t>(MVVM)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32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4" grpId="0"/>
      <p:bldP spid="14" grpId="1"/>
      <p:bldP spid="16" grpId="0"/>
      <p:bldP spid="16" grpId="1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884" y="1848463"/>
            <a:ext cx="6395116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Pattern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574571" y="2200172"/>
            <a:ext cx="2447954" cy="4047227"/>
            <a:chOff x="3360901" y="2200172"/>
            <a:chExt cx="2447954" cy="4047227"/>
          </a:xfrm>
        </p:grpSpPr>
        <p:sp>
          <p:nvSpPr>
            <p:cNvPr id="2" name="Rechteck 1"/>
            <p:cNvSpPr/>
            <p:nvPr/>
          </p:nvSpPr>
          <p:spPr>
            <a:xfrm>
              <a:off x="3360901" y="2200172"/>
              <a:ext cx="2447954" cy="8396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/>
                <a:t>View</a:t>
              </a:r>
              <a:br>
                <a:rPr lang="de-DE" sz="2800" dirty="0" smtClean="0"/>
              </a:br>
              <a:r>
                <a:rPr lang="de-DE" sz="1600" dirty="0" smtClean="0"/>
                <a:t>(FXML + </a:t>
              </a:r>
              <a:r>
                <a:rPr lang="de-DE" sz="1600" dirty="0" err="1" smtClean="0"/>
                <a:t>code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behind</a:t>
              </a:r>
              <a:r>
                <a:rPr lang="de-DE" sz="1600" dirty="0" smtClean="0"/>
                <a:t>)</a:t>
              </a:r>
              <a:endParaRPr lang="de-DE" sz="16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3485072" y="3497871"/>
              <a:ext cx="2199611" cy="6504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 smtClean="0"/>
                <a:t>Databinding</a:t>
              </a:r>
              <a:endParaRPr lang="de-DE" sz="2000" dirty="0" smtClean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821497" y="4608575"/>
              <a:ext cx="1537362" cy="6445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View Model</a:t>
              </a:r>
              <a:endParaRPr lang="de-DE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821497" y="5711292"/>
              <a:ext cx="1537362" cy="5361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Model</a:t>
              </a:r>
              <a:endParaRPr lang="de-DE" dirty="0"/>
            </a:p>
          </p:txBody>
        </p:sp>
        <p:cxnSp>
          <p:nvCxnSpPr>
            <p:cNvPr id="10" name="Gerade Verbindung mit Pfeil 9"/>
            <p:cNvCxnSpPr>
              <a:stCxn id="2" idx="2"/>
              <a:endCxn id="6" idx="0"/>
            </p:cNvCxnSpPr>
            <p:nvPr/>
          </p:nvCxnSpPr>
          <p:spPr>
            <a:xfrm>
              <a:off x="4584878" y="3039805"/>
              <a:ext cx="0" cy="458066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stCxn id="7" idx="0"/>
              <a:endCxn id="6" idx="2"/>
            </p:cNvCxnSpPr>
            <p:nvPr/>
          </p:nvCxnSpPr>
          <p:spPr>
            <a:xfrm flipH="1" flipV="1">
              <a:off x="4584878" y="4148298"/>
              <a:ext cx="5300" cy="460277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7" idx="2"/>
              <a:endCxn id="8" idx="0"/>
            </p:cNvCxnSpPr>
            <p:nvPr/>
          </p:nvCxnSpPr>
          <p:spPr>
            <a:xfrm>
              <a:off x="4590178" y="5253085"/>
              <a:ext cx="0" cy="458207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229" y="3665921"/>
            <a:ext cx="56864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928" y="4773425"/>
            <a:ext cx="6521072" cy="31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632" y="5666117"/>
            <a:ext cx="41052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6" name="Gruppieren 105"/>
          <p:cNvGrpSpPr/>
          <p:nvPr/>
        </p:nvGrpSpPr>
        <p:grpSpPr>
          <a:xfrm>
            <a:off x="4949625" y="4733936"/>
            <a:ext cx="4023947" cy="1375355"/>
            <a:chOff x="4949625" y="4733936"/>
            <a:chExt cx="4023947" cy="1375355"/>
          </a:xfrm>
        </p:grpSpPr>
        <p:sp>
          <p:nvSpPr>
            <p:cNvPr id="81" name="Freihandform 80"/>
            <p:cNvSpPr/>
            <p:nvPr/>
          </p:nvSpPr>
          <p:spPr>
            <a:xfrm>
              <a:off x="6201064" y="4958861"/>
              <a:ext cx="2336266" cy="1046857"/>
            </a:xfrm>
            <a:custGeom>
              <a:avLst/>
              <a:gdLst>
                <a:gd name="connsiteX0" fmla="*/ 2329962 w 2329962"/>
                <a:gd name="connsiteY0" fmla="*/ 0 h 836526"/>
                <a:gd name="connsiteX1" fmla="*/ 1477108 w 2329962"/>
                <a:gd name="connsiteY1" fmla="*/ 756138 h 836526"/>
                <a:gd name="connsiteX2" fmla="*/ 0 w 2329962"/>
                <a:gd name="connsiteY2" fmla="*/ 826476 h 83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29962" h="836526">
                  <a:moveTo>
                    <a:pt x="2329962" y="0"/>
                  </a:moveTo>
                  <a:cubicBezTo>
                    <a:pt x="2097698" y="309196"/>
                    <a:pt x="1865435" y="618392"/>
                    <a:pt x="1477108" y="756138"/>
                  </a:cubicBezTo>
                  <a:cubicBezTo>
                    <a:pt x="1088781" y="893884"/>
                    <a:pt x="243254" y="808891"/>
                    <a:pt x="0" y="826476"/>
                  </a:cubicBezTo>
                </a:path>
              </a:pathLst>
            </a:custGeom>
            <a:noFill/>
            <a:ln w="3175">
              <a:solidFill>
                <a:srgbClr val="002060">
                  <a:alpha val="38824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 77"/>
            <p:cNvSpPr/>
            <p:nvPr/>
          </p:nvSpPr>
          <p:spPr>
            <a:xfrm>
              <a:off x="5046785" y="5672467"/>
              <a:ext cx="1072661" cy="198351"/>
            </a:xfrm>
            <a:prstGeom prst="rect">
              <a:avLst/>
            </a:prstGeom>
            <a:solidFill>
              <a:srgbClr val="F2F2F2">
                <a:alpha val="20000"/>
              </a:srgbClr>
            </a:solidFill>
            <a:ln w="3175">
              <a:solidFill>
                <a:srgbClr val="99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hteck 85"/>
            <p:cNvSpPr/>
            <p:nvPr/>
          </p:nvSpPr>
          <p:spPr>
            <a:xfrm>
              <a:off x="4949625" y="4773425"/>
              <a:ext cx="1005608" cy="141479"/>
            </a:xfrm>
            <a:prstGeom prst="rect">
              <a:avLst/>
            </a:prstGeom>
            <a:solidFill>
              <a:srgbClr val="F2F2F2">
                <a:alpha val="20000"/>
              </a:srgbClr>
            </a:solidFill>
            <a:ln w="3175">
              <a:solidFill>
                <a:srgbClr val="99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Rechteck 86"/>
            <p:cNvSpPr/>
            <p:nvPr/>
          </p:nvSpPr>
          <p:spPr>
            <a:xfrm>
              <a:off x="5128403" y="5902148"/>
              <a:ext cx="1072661" cy="207143"/>
            </a:xfrm>
            <a:prstGeom prst="rect">
              <a:avLst/>
            </a:prstGeom>
            <a:solidFill>
              <a:srgbClr val="F2F2F2">
                <a:alpha val="20000"/>
              </a:srgbClr>
            </a:solidFill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Rechteck 87"/>
            <p:cNvSpPr/>
            <p:nvPr/>
          </p:nvSpPr>
          <p:spPr>
            <a:xfrm>
              <a:off x="7974624" y="4733936"/>
              <a:ext cx="998948" cy="224925"/>
            </a:xfrm>
            <a:prstGeom prst="rect">
              <a:avLst/>
            </a:prstGeom>
            <a:solidFill>
              <a:srgbClr val="F2F2F2">
                <a:alpha val="20000"/>
              </a:srgbClr>
            </a:solidFill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Freihandform 81"/>
            <p:cNvSpPr/>
            <p:nvPr/>
          </p:nvSpPr>
          <p:spPr>
            <a:xfrm>
              <a:off x="5583115" y="4914905"/>
              <a:ext cx="175847" cy="757562"/>
            </a:xfrm>
            <a:custGeom>
              <a:avLst/>
              <a:gdLst>
                <a:gd name="connsiteX0" fmla="*/ 0 w 290147"/>
                <a:gd name="connsiteY0" fmla="*/ 0 h 729761"/>
                <a:gd name="connsiteX1" fmla="*/ 237393 w 290147"/>
                <a:gd name="connsiteY1" fmla="*/ 448408 h 729761"/>
                <a:gd name="connsiteX2" fmla="*/ 290147 w 290147"/>
                <a:gd name="connsiteY2" fmla="*/ 729761 h 72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0147" h="729761">
                  <a:moveTo>
                    <a:pt x="0" y="0"/>
                  </a:moveTo>
                  <a:cubicBezTo>
                    <a:pt x="94517" y="163390"/>
                    <a:pt x="189035" y="326781"/>
                    <a:pt x="237393" y="448408"/>
                  </a:cubicBezTo>
                  <a:cubicBezTo>
                    <a:pt x="285751" y="570035"/>
                    <a:pt x="276959" y="681403"/>
                    <a:pt x="290147" y="729761"/>
                  </a:cubicBezTo>
                </a:path>
              </a:pathLst>
            </a:custGeom>
            <a:noFill/>
            <a:ln>
              <a:solidFill>
                <a:srgbClr val="990000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8" name="Gruppieren 107"/>
          <p:cNvGrpSpPr/>
          <p:nvPr/>
        </p:nvGrpSpPr>
        <p:grpSpPr>
          <a:xfrm>
            <a:off x="3098466" y="2316482"/>
            <a:ext cx="1519255" cy="1663764"/>
            <a:chOff x="3098466" y="2316482"/>
            <a:chExt cx="1519255" cy="1663764"/>
          </a:xfrm>
        </p:grpSpPr>
        <p:sp>
          <p:nvSpPr>
            <p:cNvPr id="100" name="Rechteck 99"/>
            <p:cNvSpPr/>
            <p:nvPr/>
          </p:nvSpPr>
          <p:spPr>
            <a:xfrm>
              <a:off x="3103229" y="3623787"/>
              <a:ext cx="965851" cy="174280"/>
            </a:xfrm>
            <a:prstGeom prst="rect">
              <a:avLst/>
            </a:prstGeom>
            <a:solidFill>
              <a:srgbClr val="F2F2F2">
                <a:alpha val="20000"/>
              </a:srgbClr>
            </a:solidFill>
            <a:ln w="3175">
              <a:solidFill>
                <a:srgbClr val="481D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Rechteck 100"/>
            <p:cNvSpPr/>
            <p:nvPr/>
          </p:nvSpPr>
          <p:spPr>
            <a:xfrm>
              <a:off x="3098466" y="3824063"/>
              <a:ext cx="737251" cy="156183"/>
            </a:xfrm>
            <a:prstGeom prst="rect">
              <a:avLst/>
            </a:prstGeom>
            <a:solidFill>
              <a:srgbClr val="F2F2F2">
                <a:alpha val="20000"/>
              </a:srgbClr>
            </a:solidFill>
            <a:ln w="3175">
              <a:solidFill>
                <a:srgbClr val="13B91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0" name="Gekrümmte Verbindung 89"/>
            <p:cNvCxnSpPr>
              <a:stCxn id="100" idx="0"/>
            </p:cNvCxnSpPr>
            <p:nvPr/>
          </p:nvCxnSpPr>
          <p:spPr>
            <a:xfrm rot="5400000" flipH="1" flipV="1">
              <a:off x="3394944" y="2881072"/>
              <a:ext cx="933927" cy="551505"/>
            </a:xfrm>
            <a:prstGeom prst="curvedConnector3">
              <a:avLst/>
            </a:prstGeom>
            <a:ln w="12700">
              <a:solidFill>
                <a:srgbClr val="481DFF">
                  <a:alpha val="32941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krümmte Verbindung 103"/>
            <p:cNvCxnSpPr/>
            <p:nvPr/>
          </p:nvCxnSpPr>
          <p:spPr>
            <a:xfrm rot="5400000" flipH="1" flipV="1">
              <a:off x="3436265" y="2720699"/>
              <a:ext cx="1585673" cy="777239"/>
            </a:xfrm>
            <a:prstGeom prst="curvedConnector3">
              <a:avLst>
                <a:gd name="adj1" fmla="val 7651"/>
              </a:avLst>
            </a:prstGeom>
            <a:ln w="12700">
              <a:solidFill>
                <a:srgbClr val="00B050">
                  <a:alpha val="32941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uppieren 106"/>
          <p:cNvGrpSpPr/>
          <p:nvPr/>
        </p:nvGrpSpPr>
        <p:grpSpPr>
          <a:xfrm>
            <a:off x="2632454" y="3456821"/>
            <a:ext cx="5978146" cy="1632383"/>
            <a:chOff x="2632454" y="3456821"/>
            <a:chExt cx="5978146" cy="1632383"/>
          </a:xfrm>
        </p:grpSpPr>
        <p:sp>
          <p:nvSpPr>
            <p:cNvPr id="92" name="Rechteck 91"/>
            <p:cNvSpPr/>
            <p:nvPr/>
          </p:nvSpPr>
          <p:spPr>
            <a:xfrm>
              <a:off x="2634676" y="4757752"/>
              <a:ext cx="1640143" cy="157152"/>
            </a:xfrm>
            <a:prstGeom prst="rect">
              <a:avLst/>
            </a:prstGeom>
            <a:solidFill>
              <a:srgbClr val="F2F2F2">
                <a:alpha val="20000"/>
              </a:srgbClr>
            </a:solidFill>
            <a:ln w="31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Rechteck 92"/>
            <p:cNvSpPr/>
            <p:nvPr/>
          </p:nvSpPr>
          <p:spPr>
            <a:xfrm>
              <a:off x="6119446" y="3823083"/>
              <a:ext cx="2491154" cy="157163"/>
            </a:xfrm>
            <a:prstGeom prst="rect">
              <a:avLst/>
            </a:prstGeom>
            <a:solidFill>
              <a:srgbClr val="F2F2F2">
                <a:alpha val="20000"/>
              </a:srgbClr>
            </a:solidFill>
            <a:ln w="31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Freihandform 82"/>
            <p:cNvSpPr/>
            <p:nvPr/>
          </p:nvSpPr>
          <p:spPr>
            <a:xfrm>
              <a:off x="3243263" y="3985260"/>
              <a:ext cx="2876183" cy="772478"/>
            </a:xfrm>
            <a:custGeom>
              <a:avLst/>
              <a:gdLst>
                <a:gd name="connsiteX0" fmla="*/ 4008120 w 4008120"/>
                <a:gd name="connsiteY0" fmla="*/ 0 h 746760"/>
                <a:gd name="connsiteX1" fmla="*/ 2446020 w 4008120"/>
                <a:gd name="connsiteY1" fmla="*/ 312420 h 746760"/>
                <a:gd name="connsiteX2" fmla="*/ 373380 w 4008120"/>
                <a:gd name="connsiteY2" fmla="*/ 419100 h 746760"/>
                <a:gd name="connsiteX3" fmla="*/ 0 w 4008120"/>
                <a:gd name="connsiteY3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8120" h="746760">
                  <a:moveTo>
                    <a:pt x="4008120" y="0"/>
                  </a:moveTo>
                  <a:cubicBezTo>
                    <a:pt x="3529965" y="121285"/>
                    <a:pt x="3051810" y="242570"/>
                    <a:pt x="2446020" y="312420"/>
                  </a:cubicBezTo>
                  <a:cubicBezTo>
                    <a:pt x="1840230" y="382270"/>
                    <a:pt x="781050" y="346710"/>
                    <a:pt x="373380" y="419100"/>
                  </a:cubicBezTo>
                  <a:cubicBezTo>
                    <a:pt x="-34290" y="491490"/>
                    <a:pt x="60960" y="732790"/>
                    <a:pt x="0" y="746760"/>
                  </a:cubicBezTo>
                </a:path>
              </a:pathLst>
            </a:custGeom>
            <a:noFill/>
            <a:ln>
              <a:solidFill>
                <a:srgbClr val="00B050">
                  <a:alpha val="38824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Rechteck 94"/>
            <p:cNvSpPr/>
            <p:nvPr/>
          </p:nvSpPr>
          <p:spPr>
            <a:xfrm>
              <a:off x="2632454" y="4944654"/>
              <a:ext cx="977521" cy="144550"/>
            </a:xfrm>
            <a:prstGeom prst="rect">
              <a:avLst/>
            </a:prstGeom>
            <a:solidFill>
              <a:srgbClr val="F2F2F2">
                <a:alpha val="20000"/>
              </a:srgbClr>
            </a:solidFill>
            <a:ln w="3175">
              <a:solidFill>
                <a:srgbClr val="FC20D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Rechteck 95"/>
            <p:cNvSpPr/>
            <p:nvPr/>
          </p:nvSpPr>
          <p:spPr>
            <a:xfrm>
              <a:off x="6387502" y="3631406"/>
              <a:ext cx="1148678" cy="161197"/>
            </a:xfrm>
            <a:prstGeom prst="rect">
              <a:avLst/>
            </a:prstGeom>
            <a:solidFill>
              <a:srgbClr val="F2F2F2">
                <a:alpha val="20000"/>
              </a:srgbClr>
            </a:solidFill>
            <a:ln w="3175">
              <a:solidFill>
                <a:srgbClr val="FC20D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Freihandform 102"/>
            <p:cNvSpPr/>
            <p:nvPr/>
          </p:nvSpPr>
          <p:spPr>
            <a:xfrm>
              <a:off x="3019425" y="3456821"/>
              <a:ext cx="3963162" cy="1488026"/>
            </a:xfrm>
            <a:custGeom>
              <a:avLst/>
              <a:gdLst>
                <a:gd name="connsiteX0" fmla="*/ 3933825 w 3963162"/>
                <a:gd name="connsiteY0" fmla="*/ 181729 h 1488026"/>
                <a:gd name="connsiteX1" fmla="*/ 3762375 w 3963162"/>
                <a:gd name="connsiteY1" fmla="*/ 29329 h 1488026"/>
                <a:gd name="connsiteX2" fmla="*/ 2428875 w 3963162"/>
                <a:gd name="connsiteY2" fmla="*/ 29329 h 1488026"/>
                <a:gd name="connsiteX3" fmla="*/ 2171700 w 3963162"/>
                <a:gd name="connsiteY3" fmla="*/ 334129 h 1488026"/>
                <a:gd name="connsiteX4" fmla="*/ 1943100 w 3963162"/>
                <a:gd name="connsiteY4" fmla="*/ 381754 h 1488026"/>
                <a:gd name="connsiteX5" fmla="*/ 1933575 w 3963162"/>
                <a:gd name="connsiteY5" fmla="*/ 686554 h 1488026"/>
                <a:gd name="connsiteX6" fmla="*/ 1209675 w 3963162"/>
                <a:gd name="connsiteY6" fmla="*/ 810379 h 1488026"/>
                <a:gd name="connsiteX7" fmla="*/ 171450 w 3963162"/>
                <a:gd name="connsiteY7" fmla="*/ 877054 h 1488026"/>
                <a:gd name="connsiteX8" fmla="*/ 0 w 3963162"/>
                <a:gd name="connsiteY8" fmla="*/ 1486654 h 148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63162" h="1488026">
                  <a:moveTo>
                    <a:pt x="3933825" y="181729"/>
                  </a:moveTo>
                  <a:cubicBezTo>
                    <a:pt x="3973512" y="118229"/>
                    <a:pt x="4013200" y="54729"/>
                    <a:pt x="3762375" y="29329"/>
                  </a:cubicBezTo>
                  <a:cubicBezTo>
                    <a:pt x="3511550" y="3929"/>
                    <a:pt x="2693987" y="-21471"/>
                    <a:pt x="2428875" y="29329"/>
                  </a:cubicBezTo>
                  <a:cubicBezTo>
                    <a:pt x="2163762" y="80129"/>
                    <a:pt x="2252662" y="275392"/>
                    <a:pt x="2171700" y="334129"/>
                  </a:cubicBezTo>
                  <a:cubicBezTo>
                    <a:pt x="2090737" y="392867"/>
                    <a:pt x="1982787" y="323017"/>
                    <a:pt x="1943100" y="381754"/>
                  </a:cubicBezTo>
                  <a:cubicBezTo>
                    <a:pt x="1903413" y="440491"/>
                    <a:pt x="2055812" y="615117"/>
                    <a:pt x="1933575" y="686554"/>
                  </a:cubicBezTo>
                  <a:cubicBezTo>
                    <a:pt x="1811338" y="757991"/>
                    <a:pt x="1503362" y="778629"/>
                    <a:pt x="1209675" y="810379"/>
                  </a:cubicBezTo>
                  <a:cubicBezTo>
                    <a:pt x="915988" y="842129"/>
                    <a:pt x="373062" y="764342"/>
                    <a:pt x="171450" y="877054"/>
                  </a:cubicBezTo>
                  <a:cubicBezTo>
                    <a:pt x="-30162" y="989766"/>
                    <a:pt x="28575" y="1518404"/>
                    <a:pt x="0" y="1486654"/>
                  </a:cubicBezTo>
                </a:path>
              </a:pathLst>
            </a:custGeom>
            <a:noFill/>
            <a:ln>
              <a:solidFill>
                <a:srgbClr val="FC20D2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6" name="Titel 2"/>
          <p:cNvSpPr txBox="1">
            <a:spLocks/>
          </p:cNvSpPr>
          <p:nvPr/>
        </p:nvSpPr>
        <p:spPr>
          <a:xfrm>
            <a:off x="457573" y="1511875"/>
            <a:ext cx="6508377" cy="55172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PM </a:t>
            </a:r>
            <a:r>
              <a:rPr lang="de-DE" sz="2000" dirty="0" smtClean="0"/>
              <a:t>(MVVM)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882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0">
              <a:lnSpc>
                <a:spcPct val="200000"/>
              </a:lnSpc>
            </a:pP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Logic</a:t>
            </a:r>
            <a:r>
              <a:rPr lang="de-DE" dirty="0"/>
              <a:t> in </a:t>
            </a:r>
            <a:r>
              <a:rPr lang="de-DE" i="1" dirty="0" err="1"/>
              <a:t>ViewModel</a:t>
            </a:r>
            <a:endParaRPr lang="de-DE" dirty="0"/>
          </a:p>
          <a:p>
            <a:pPr lvl="0">
              <a:lnSpc>
                <a:spcPct val="200000"/>
              </a:lnSpc>
            </a:pPr>
            <a:r>
              <a:rPr lang="de-DE" i="1" dirty="0" err="1"/>
              <a:t>ViewModel</a:t>
            </a:r>
            <a:r>
              <a:rPr lang="de-DE" dirty="0"/>
              <a:t> abstrahiert Model für View</a:t>
            </a:r>
          </a:p>
          <a:p>
            <a:pPr lvl="0">
              <a:lnSpc>
                <a:spcPct val="200000"/>
              </a:lnSpc>
            </a:pPr>
            <a:r>
              <a:rPr lang="de-DE" i="1" dirty="0"/>
              <a:t>View</a:t>
            </a:r>
            <a:r>
              <a:rPr lang="de-DE" dirty="0"/>
              <a:t> (sollte) </a:t>
            </a:r>
            <a:r>
              <a:rPr lang="de-DE" i="1" dirty="0"/>
              <a:t>Model</a:t>
            </a:r>
            <a:r>
              <a:rPr lang="de-DE" dirty="0"/>
              <a:t> nicht kennen</a:t>
            </a:r>
          </a:p>
          <a:p>
            <a:pPr lvl="0">
              <a:lnSpc>
                <a:spcPct val="200000"/>
              </a:lnSpc>
            </a:pPr>
            <a:r>
              <a:rPr lang="de-DE" dirty="0" err="1"/>
              <a:t>ViewModel</a:t>
            </a:r>
            <a:r>
              <a:rPr lang="de-DE" dirty="0"/>
              <a:t> mit TDD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Pattern</a:t>
            </a:r>
            <a:endParaRPr lang="de-DE" dirty="0"/>
          </a:p>
        </p:txBody>
      </p:sp>
      <p:sp>
        <p:nvSpPr>
          <p:cNvPr id="6" name="Titel 2"/>
          <p:cNvSpPr txBox="1">
            <a:spLocks/>
          </p:cNvSpPr>
          <p:nvPr/>
        </p:nvSpPr>
        <p:spPr>
          <a:xfrm>
            <a:off x="457573" y="1511875"/>
            <a:ext cx="6508377" cy="55172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PM </a:t>
            </a:r>
            <a:r>
              <a:rPr lang="de-DE" sz="2000" dirty="0" smtClean="0"/>
              <a:t>(MVVM)  Zusammenfassung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438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5" descr="http://www.hitechreview.com/uploads/2011/09/Sharp_LC-80LE632U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6" t="2625" r="4882" b="10872"/>
          <a:stretch/>
        </p:blipFill>
        <p:spPr bwMode="auto">
          <a:xfrm>
            <a:off x="5544646" y="1084667"/>
            <a:ext cx="3502943" cy="198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http://blog.discountasp.net/wp-content/uploads/2011/05/logo-visualstudio-tfs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430" y="6152440"/>
            <a:ext cx="1143523" cy="55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http://www.hitechreview.com/uploads/2011/09/Sharp_LC-80LE632U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6" t="2625" r="4882" b="10872"/>
          <a:stretch/>
        </p:blipFill>
        <p:spPr bwMode="auto">
          <a:xfrm>
            <a:off x="105178" y="1084667"/>
            <a:ext cx="3502943" cy="198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28" name="Gewinkelte Verbindung 5127"/>
          <p:cNvCxnSpPr>
            <a:endCxn id="5129" idx="1"/>
          </p:cNvCxnSpPr>
          <p:nvPr/>
        </p:nvCxnSpPr>
        <p:spPr>
          <a:xfrm rot="16200000" flipH="1">
            <a:off x="741045" y="4269789"/>
            <a:ext cx="3358586" cy="964184"/>
          </a:xfrm>
          <a:prstGeom prst="bentConnector2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winkelte Verbindung 45"/>
          <p:cNvCxnSpPr>
            <a:endCxn id="1028" idx="3"/>
          </p:cNvCxnSpPr>
          <p:nvPr/>
        </p:nvCxnSpPr>
        <p:spPr>
          <a:xfrm rot="5400000">
            <a:off x="5174620" y="4281259"/>
            <a:ext cx="3358579" cy="941249"/>
          </a:xfrm>
          <a:prstGeom prst="bentConnector2">
            <a:avLst/>
          </a:prstGeom>
          <a:ln w="63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/>
          <p:cNvGrpSpPr/>
          <p:nvPr/>
        </p:nvGrpSpPr>
        <p:grpSpPr>
          <a:xfrm>
            <a:off x="4304830" y="6185111"/>
            <a:ext cx="532339" cy="584775"/>
            <a:chOff x="4078602" y="6185111"/>
            <a:chExt cx="1021977" cy="584775"/>
          </a:xfrm>
        </p:grpSpPr>
        <p:sp>
          <p:nvSpPr>
            <p:cNvPr id="17" name="Abgerundetes Rechteck 16"/>
            <p:cNvSpPr/>
            <p:nvPr/>
          </p:nvSpPr>
          <p:spPr>
            <a:xfrm>
              <a:off x="4078602" y="6226877"/>
              <a:ext cx="1021977" cy="483031"/>
            </a:xfrm>
            <a:prstGeom prst="roundRect">
              <a:avLst/>
            </a:prstGeom>
            <a:solidFill>
              <a:schemeClr val="bg2">
                <a:alpha val="3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4000" dirty="0">
                <a:latin typeface="Kalinga" pitchFamily="34" charset="0"/>
                <a:ea typeface="Arial Unicode MS" pitchFamily="34" charset="-128"/>
                <a:cs typeface="Kalinga" pitchFamily="34" charset="0"/>
              </a:endParaRPr>
            </a:p>
          </p:txBody>
        </p:sp>
        <p:sp>
          <p:nvSpPr>
            <p:cNvPr id="5135" name="Rechteck 5134"/>
            <p:cNvSpPr/>
            <p:nvPr/>
          </p:nvSpPr>
          <p:spPr>
            <a:xfrm>
              <a:off x="4423015" y="6185111"/>
              <a:ext cx="36901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32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  <p:cxnSp>
        <p:nvCxnSpPr>
          <p:cNvPr id="7" name="Gerade Verbindung mit Pfeil 6"/>
          <p:cNvCxnSpPr/>
          <p:nvPr/>
        </p:nvCxnSpPr>
        <p:spPr>
          <a:xfrm>
            <a:off x="3608121" y="1836574"/>
            <a:ext cx="1936525" cy="0"/>
          </a:xfrm>
          <a:prstGeom prst="straightConnector1">
            <a:avLst/>
          </a:prstGeom>
          <a:ln w="3175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4109038" y="1792942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synchron</a:t>
            </a:r>
            <a:endParaRPr lang="de-DE" sz="1400" dirty="0"/>
          </a:p>
        </p:txBody>
      </p:sp>
      <p:sp>
        <p:nvSpPr>
          <p:cNvPr id="33" name="Titel 1"/>
          <p:cNvSpPr txBox="1">
            <a:spLocks/>
          </p:cNvSpPr>
          <p:nvPr/>
        </p:nvSpPr>
        <p:spPr>
          <a:xfrm>
            <a:off x="0" y="319183"/>
            <a:ext cx="9144000" cy="4654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400" dirty="0" smtClean="0"/>
              <a:t>Digitales </a:t>
            </a:r>
            <a:r>
              <a:rPr lang="de-DE" sz="2400" dirty="0" err="1" smtClean="0"/>
              <a:t>Scrum</a:t>
            </a:r>
            <a:r>
              <a:rPr lang="de-DE" sz="2400" dirty="0" smtClean="0"/>
              <a:t> Board</a:t>
            </a:r>
            <a:endParaRPr lang="de-DE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" y="1141193"/>
            <a:ext cx="3367657" cy="1884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352" y="1133573"/>
            <a:ext cx="3367657" cy="1884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s://www.small-improvements.com/images/site/docs/jira-integration/LOGO_JIRA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918" y="6103595"/>
            <a:ext cx="1260366" cy="65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uppieren 40"/>
          <p:cNvGrpSpPr/>
          <p:nvPr/>
        </p:nvGrpSpPr>
        <p:grpSpPr>
          <a:xfrm>
            <a:off x="2398425" y="3109594"/>
            <a:ext cx="4342281" cy="2894853"/>
            <a:chOff x="3004328" y="3149725"/>
            <a:chExt cx="4342281" cy="2894853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3004328" y="3149725"/>
              <a:ext cx="4342281" cy="2894853"/>
              <a:chOff x="1576425" y="2026589"/>
              <a:chExt cx="6096000" cy="4064000"/>
            </a:xfrm>
          </p:grpSpPr>
          <p:graphicFrame>
            <p:nvGraphicFramePr>
              <p:cNvPr id="11" name="Diagramm 10"/>
              <p:cNvGraphicFramePr/>
              <p:nvPr>
                <p:extLst>
                  <p:ext uri="{D42A27DB-BD31-4B8C-83A1-F6EECF244321}">
                    <p14:modId xmlns:p14="http://schemas.microsoft.com/office/powerpoint/2010/main" val="2922607949"/>
                  </p:ext>
                </p:extLst>
              </p:nvPr>
            </p:nvGraphicFramePr>
            <p:xfrm>
              <a:off x="1576425" y="2026589"/>
              <a:ext cx="6096000" cy="4064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sp>
            <p:nvSpPr>
              <p:cNvPr id="13" name="Ellipse 12"/>
              <p:cNvSpPr/>
              <p:nvPr/>
            </p:nvSpPr>
            <p:spPr>
              <a:xfrm>
                <a:off x="3134724" y="2591410"/>
                <a:ext cx="2949389" cy="29493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029" name="Picture 5" descr="C:\EteP\ETEO\Prints\ETEO Branding und Scrumboard Logos\ETEO Branding und Scrumboard Logos\print\ETEO_Scrumboard_on_white_CMYK.pn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1139" y="4279210"/>
              <a:ext cx="1848460" cy="665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3297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80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Geschichte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2007 </a:t>
            </a:r>
            <a:r>
              <a:rPr lang="de-DE" dirty="0" err="1" smtClean="0"/>
              <a:t>JavaFX</a:t>
            </a:r>
            <a:r>
              <a:rPr lang="de-DE" dirty="0" smtClean="0"/>
              <a:t> Script</a:t>
            </a:r>
          </a:p>
          <a:p>
            <a:r>
              <a:rPr lang="de-DE" dirty="0" smtClean="0"/>
              <a:t>2011 </a:t>
            </a:r>
            <a:r>
              <a:rPr lang="de-DE" dirty="0" err="1" smtClean="0"/>
              <a:t>JavaFX</a:t>
            </a:r>
            <a:r>
              <a:rPr lang="de-DE" dirty="0" smtClean="0"/>
              <a:t> 2.0: Java API</a:t>
            </a:r>
          </a:p>
          <a:p>
            <a:r>
              <a:rPr lang="de-DE" dirty="0" err="1" smtClean="0"/>
              <a:t>JavaFX</a:t>
            </a:r>
            <a:r>
              <a:rPr lang="de-DE" dirty="0" smtClean="0"/>
              <a:t> 2.2 mit </a:t>
            </a:r>
            <a:r>
              <a:rPr lang="de-DE" dirty="0" err="1" smtClean="0"/>
              <a:t>JavaSE</a:t>
            </a:r>
            <a:r>
              <a:rPr lang="de-DE" dirty="0" smtClean="0"/>
              <a:t> 7u6 ausgeliefert</a:t>
            </a:r>
          </a:p>
          <a:p>
            <a:r>
              <a:rPr lang="de-DE" dirty="0" err="1" smtClean="0"/>
              <a:t>JavaFX</a:t>
            </a:r>
            <a:r>
              <a:rPr lang="de-DE" dirty="0" smtClean="0"/>
              <a:t> 8</a:t>
            </a:r>
          </a:p>
          <a:p>
            <a:r>
              <a:rPr lang="de-DE" dirty="0" err="1" smtClean="0"/>
              <a:t>OpenJFX</a:t>
            </a:r>
            <a:endParaRPr lang="de-DE" dirty="0" smtClean="0"/>
          </a:p>
          <a:p>
            <a:r>
              <a:rPr lang="de-DE" dirty="0" smtClean="0"/>
              <a:t>Ersatz für Swing</a:t>
            </a:r>
          </a:p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www.oracle.com/technetwork/java/javafx/overview/faq-1446554.html</a:t>
            </a:r>
            <a:r>
              <a:rPr lang="de-DE" dirty="0" smtClean="0"/>
              <a:t> </a:t>
            </a:r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0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150" y="2056520"/>
            <a:ext cx="633449" cy="45268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Einsatzmöglichkeiten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1026" name="Picture 2" descr="http://files.softicons.com/download/system-icons/phuzion-icons-by-kyo-tux/png/256/Windows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93" y="3947993"/>
            <a:ext cx="1107586" cy="110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1.bp.blogspot.com/-QAvdSEh9G0Q/TZEutMh_BFI/AAAAAAAAAMc/ezrXzXHX6dM/s1600/mac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134" y="3823709"/>
            <a:ext cx="924909" cy="108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getfile9.posterous.com/getfile/files.posterous.com/temp-2010-06-17/tialljHdrkatAIavItaEkgAHFzGytbvcfvzEsBGckEIAcCqdjjHyjcgfldgy/browser-logo-major.png.scaled500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503" y="5371508"/>
            <a:ext cx="1629388" cy="116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pieren 9"/>
          <p:cNvGrpSpPr/>
          <p:nvPr/>
        </p:nvGrpSpPr>
        <p:grpSpPr>
          <a:xfrm>
            <a:off x="3770837" y="2480626"/>
            <a:ext cx="1890981" cy="1124799"/>
            <a:chOff x="3440998" y="4976579"/>
            <a:chExt cx="1890981" cy="1124799"/>
          </a:xfrm>
        </p:grpSpPr>
        <p:grpSp>
          <p:nvGrpSpPr>
            <p:cNvPr id="8" name="Gruppieren 7"/>
            <p:cNvGrpSpPr/>
            <p:nvPr/>
          </p:nvGrpSpPr>
          <p:grpSpPr>
            <a:xfrm>
              <a:off x="3440998" y="4976579"/>
              <a:ext cx="1890981" cy="1124799"/>
              <a:chOff x="3408938" y="5049426"/>
              <a:chExt cx="1890981" cy="1124799"/>
            </a:xfrm>
          </p:grpSpPr>
          <p:sp>
            <p:nvSpPr>
              <p:cNvPr id="6" name="Ellipse 5"/>
              <p:cNvSpPr/>
              <p:nvPr/>
            </p:nvSpPr>
            <p:spPr>
              <a:xfrm>
                <a:off x="3408938" y="5049426"/>
                <a:ext cx="1800076" cy="1001969"/>
              </a:xfrm>
              <a:prstGeom prst="ellipse">
                <a:avLst/>
              </a:prstGeom>
              <a:ln w="31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1036" name="Picture 12" descr="http://www.stealth-commando.de/images/news-pics/42_1305842338png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95949" y="5070255"/>
                <a:ext cx="1103970" cy="11039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2" name="Picture 18" descr="http://www.heredis.com/wp-content/themes/heredis/iphone/ios.png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9657" y="5392947"/>
                <a:ext cx="812645" cy="5519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feld 8"/>
            <p:cNvSpPr txBox="1"/>
            <p:nvPr/>
          </p:nvSpPr>
          <p:spPr>
            <a:xfrm>
              <a:off x="4240957" y="4977423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itchFamily="34" charset="0"/>
                </a:rPr>
                <a:t>!</a:t>
              </a:r>
              <a:endParaRPr lang="de-DE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endParaRPr>
            </a:p>
          </p:txBody>
        </p: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372" y="3958375"/>
            <a:ext cx="801651" cy="947405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134" y="383199"/>
            <a:ext cx="2129920" cy="3194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417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/>
          <p:cNvSpPr txBox="1"/>
          <p:nvPr/>
        </p:nvSpPr>
        <p:spPr>
          <a:xfrm>
            <a:off x="4947413" y="4507608"/>
            <a:ext cx="318602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 smtClean="0"/>
              <a:t>JUnit</a:t>
            </a:r>
            <a:endParaRPr lang="de-DE" dirty="0" smtClean="0"/>
          </a:p>
          <a:p>
            <a:pPr algn="r"/>
            <a:r>
              <a:rPr lang="de-DE" dirty="0" err="1" smtClean="0"/>
              <a:t>JemmyFX</a:t>
            </a:r>
            <a:r>
              <a:rPr lang="de-DE" dirty="0" smtClean="0"/>
              <a:t> </a:t>
            </a:r>
          </a:p>
          <a:p>
            <a:pPr algn="r"/>
            <a:r>
              <a:rPr lang="de-DE" sz="1100" dirty="0" smtClean="0"/>
              <a:t>(automatisierte GUI Tests)</a:t>
            </a:r>
            <a:endParaRPr lang="de-DE" sz="1100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457199" y="1505676"/>
            <a:ext cx="6987397" cy="551723"/>
          </a:xfrm>
        </p:spPr>
        <p:txBody>
          <a:bodyPr/>
          <a:lstStyle/>
          <a:p>
            <a:r>
              <a:rPr lang="de-DE" dirty="0" smtClean="0"/>
              <a:t>Integration in Entwicklungsprozess</a:t>
            </a:r>
            <a:endParaRPr lang="de-DE" dirty="0"/>
          </a:p>
        </p:txBody>
      </p:sp>
      <p:pic>
        <p:nvPicPr>
          <p:cNvPr id="6" name="Picture 2" descr="http://maven.apache.org/images/maventxt_logo_200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158" y="3451984"/>
            <a:ext cx="2977492" cy="68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1.bp.blogspot.com/-Vmi71OxNxTc/TzvZH9OTjaI/AAAAAAAAAYM/DtN_4Fz8Kn0/s1600/jenkinsLogo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738" y="4295057"/>
            <a:ext cx="781420" cy="107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3.bp.blogspot.com/-74-6cTSOO1w/Tz4baH1CDCI/AAAAAAAAAJ4/y86EDv1WNGY/s1600/Eclipse_Icon_by_flosweb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292" y="2075842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mrbup.com/wp-content/uploads/2010/03/netbeans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261" y="2320143"/>
            <a:ext cx="1611794" cy="70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362911" y="2829484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Entwicklung</a:t>
            </a:r>
            <a:endParaRPr lang="de-DE" sz="3200" dirty="0"/>
          </a:p>
        </p:txBody>
      </p:sp>
      <p:sp>
        <p:nvSpPr>
          <p:cNvPr id="22" name="Textfeld 21"/>
          <p:cNvSpPr txBox="1"/>
          <p:nvPr/>
        </p:nvSpPr>
        <p:spPr>
          <a:xfrm>
            <a:off x="389318" y="3964630"/>
            <a:ext cx="2194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/>
              <a:t>Buildprozesse</a:t>
            </a:r>
            <a:endParaRPr lang="de-DE" sz="2000" dirty="0"/>
          </a:p>
        </p:txBody>
      </p:sp>
      <p:sp>
        <p:nvSpPr>
          <p:cNvPr id="23" name="Textfeld 22"/>
          <p:cNvSpPr txBox="1"/>
          <p:nvPr/>
        </p:nvSpPr>
        <p:spPr>
          <a:xfrm>
            <a:off x="350288" y="6164909"/>
            <a:ext cx="1535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/>
              <a:t>Packaging</a:t>
            </a:r>
            <a:endParaRPr lang="de-DE" sz="3200" dirty="0"/>
          </a:p>
        </p:txBody>
      </p:sp>
      <p:sp>
        <p:nvSpPr>
          <p:cNvPr id="24" name="Textfeld 23"/>
          <p:cNvSpPr txBox="1"/>
          <p:nvPr/>
        </p:nvSpPr>
        <p:spPr>
          <a:xfrm>
            <a:off x="380440" y="4962445"/>
            <a:ext cx="4130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/>
              <a:t>Continous</a:t>
            </a:r>
            <a:r>
              <a:rPr lang="de-DE" sz="2800" dirty="0" smtClean="0"/>
              <a:t> </a:t>
            </a:r>
            <a:r>
              <a:rPr lang="de-DE" sz="2000" dirty="0" smtClean="0"/>
              <a:t>Integration</a:t>
            </a:r>
            <a:endParaRPr lang="de-DE" sz="2800" dirty="0"/>
          </a:p>
        </p:txBody>
      </p:sp>
      <p:sp>
        <p:nvSpPr>
          <p:cNvPr id="9" name="Textfeld 8"/>
          <p:cNvSpPr txBox="1"/>
          <p:nvPr/>
        </p:nvSpPr>
        <p:spPr>
          <a:xfrm>
            <a:off x="6144889" y="473074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+</a:t>
            </a:r>
            <a:endParaRPr lang="de-DE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456826" y="3149329"/>
            <a:ext cx="7548487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475329" y="4285394"/>
            <a:ext cx="7548487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475329" y="5372066"/>
            <a:ext cx="7548487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/>
          <p:cNvGrpSpPr/>
          <p:nvPr/>
        </p:nvGrpSpPr>
        <p:grpSpPr>
          <a:xfrm>
            <a:off x="6562750" y="2147082"/>
            <a:ext cx="1455830" cy="976337"/>
            <a:chOff x="3521657" y="2323228"/>
            <a:chExt cx="1455830" cy="976337"/>
          </a:xfrm>
        </p:grpSpPr>
        <p:pic>
          <p:nvPicPr>
            <p:cNvPr id="1036" name="Picture 12" descr="http://rterp.files.wordpress.com/2012/09/image4.pn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1657" y="2323228"/>
              <a:ext cx="1455830" cy="976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feld 11"/>
            <p:cNvSpPr txBox="1"/>
            <p:nvPr/>
          </p:nvSpPr>
          <p:spPr>
            <a:xfrm>
              <a:off x="3521657" y="2659707"/>
              <a:ext cx="1455830" cy="307777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Scene </a:t>
              </a:r>
              <a:r>
                <a:rPr lang="de-DE" sz="14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Builder</a:t>
              </a:r>
              <a:endParaRPr lang="de-DE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36" name="Gerade Verbindung 35"/>
          <p:cNvCxnSpPr/>
          <p:nvPr/>
        </p:nvCxnSpPr>
        <p:spPr>
          <a:xfrm>
            <a:off x="456824" y="6485517"/>
            <a:ext cx="7548487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5299969" y="6234641"/>
            <a:ext cx="2521258" cy="0"/>
          </a:xfrm>
          <a:prstGeom prst="straightConnector1">
            <a:avLst/>
          </a:prstGeom>
          <a:ln w="3175"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2" name="Picture 18" descr="http://upload.wikimedia.org/wikipedia/commons/thumb/2/2f/Apache-Ant-logo.svg/554px-Apache-Ant-logo.svg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948" y="3351791"/>
            <a:ext cx="1265221" cy="78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18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8" grpId="0"/>
      <p:bldP spid="22" grpId="0"/>
      <p:bldP spid="23" grpId="0"/>
      <p:bldP spid="24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Neuerungen </a:t>
            </a:r>
            <a:r>
              <a:rPr lang="de-DE" dirty="0" err="1" smtClean="0"/>
              <a:t>ggü</a:t>
            </a:r>
            <a:r>
              <a:rPr lang="de-DE" dirty="0" smtClean="0"/>
              <a:t>. Swing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4164" y="2539022"/>
            <a:ext cx="4493206" cy="3992563"/>
          </a:xfrm>
        </p:spPr>
        <p:txBody>
          <a:bodyPr>
            <a:normAutofit/>
          </a:bodyPr>
          <a:lstStyle/>
          <a:p>
            <a:r>
              <a:rPr lang="de-DE" dirty="0" smtClean="0"/>
              <a:t>Properties / </a:t>
            </a:r>
            <a:r>
              <a:rPr lang="de-DE" dirty="0" err="1" smtClean="0"/>
              <a:t>Bindings</a:t>
            </a:r>
            <a:endParaRPr lang="de-DE" dirty="0" smtClean="0"/>
          </a:p>
          <a:p>
            <a:r>
              <a:rPr lang="de-DE" dirty="0" smtClean="0"/>
              <a:t>Multi-Touch</a:t>
            </a:r>
          </a:p>
          <a:p>
            <a:r>
              <a:rPr lang="de-DE" dirty="0" smtClean="0"/>
              <a:t>Animationen </a:t>
            </a:r>
          </a:p>
          <a:p>
            <a:r>
              <a:rPr lang="de-DE" dirty="0" smtClean="0"/>
              <a:t>Timelines (Interpolation)</a:t>
            </a:r>
          </a:p>
          <a:p>
            <a:r>
              <a:rPr lang="de-DE" dirty="0" smtClean="0"/>
              <a:t>Charts</a:t>
            </a:r>
          </a:p>
          <a:p>
            <a:r>
              <a:rPr lang="de-DE" dirty="0" smtClean="0"/>
              <a:t>Media Engine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650794" y="2539022"/>
            <a:ext cx="4493206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Effekte</a:t>
            </a:r>
          </a:p>
          <a:p>
            <a:r>
              <a:rPr lang="de-DE" dirty="0" smtClean="0"/>
              <a:t>Viele Tools (Webbrowser, HTML Editor)</a:t>
            </a:r>
          </a:p>
          <a:p>
            <a:r>
              <a:rPr lang="de-DE" dirty="0" smtClean="0"/>
              <a:t>FXML, CSS</a:t>
            </a:r>
          </a:p>
          <a:p>
            <a:r>
              <a:rPr lang="de-DE" dirty="0" smtClean="0"/>
              <a:t>Hardwarebeschleunigung</a:t>
            </a:r>
          </a:p>
          <a:p>
            <a:r>
              <a:rPr lang="de-DE" dirty="0" smtClean="0"/>
              <a:t>Natives </a:t>
            </a:r>
            <a:r>
              <a:rPr lang="de-DE" dirty="0" err="1" smtClean="0"/>
              <a:t>Packaging</a:t>
            </a:r>
            <a:endParaRPr lang="de-DE" dirty="0" smtClean="0"/>
          </a:p>
        </p:txBody>
      </p:sp>
      <p:sp>
        <p:nvSpPr>
          <p:cNvPr id="5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19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6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0</TotalTime>
  <Words>562</Words>
  <Application>Microsoft Office PowerPoint</Application>
  <PresentationFormat>Bildschirmpräsentation (4:3)</PresentationFormat>
  <Paragraphs>207</Paragraphs>
  <Slides>27</Slides>
  <Notes>16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Plaza</vt:lpstr>
      <vt:lpstr>JavaFX 2</vt:lpstr>
      <vt:lpstr>Agenda</vt:lpstr>
      <vt:lpstr>Einführung</vt:lpstr>
      <vt:lpstr>Geschichte</vt:lpstr>
      <vt:lpstr>Einsatzmöglichkeiten</vt:lpstr>
      <vt:lpstr>Integration in Entwicklungsprozess</vt:lpstr>
      <vt:lpstr>Neuerungen ggü. Swing</vt:lpstr>
      <vt:lpstr>Beispiele</vt:lpstr>
      <vt:lpstr>Konzepte</vt:lpstr>
      <vt:lpstr>Scene Graph</vt:lpstr>
      <vt:lpstr>Properties</vt:lpstr>
      <vt:lpstr>Properties und Bindings</vt:lpstr>
      <vt:lpstr>Properties und Events</vt:lpstr>
      <vt:lpstr>Properties und JavaBeans</vt:lpstr>
      <vt:lpstr>Properties und JavaBeans</vt:lpstr>
      <vt:lpstr>Properties und JavaBeans</vt:lpstr>
      <vt:lpstr>Propertys und JavaBeans</vt:lpstr>
      <vt:lpstr>Propertys und JavaBeans</vt:lpstr>
      <vt:lpstr>Timelines und Transitions</vt:lpstr>
      <vt:lpstr>Möglichkeit der Trennung GUI / Implementierung</vt:lpstr>
      <vt:lpstr>FXML</vt:lpstr>
      <vt:lpstr>Deklarative Beschreibung der GUI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Saxonia Systems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Konzepte und Neuerungen</dc:title>
  <dc:creator>Alexander Casall</dc:creator>
  <cp:lastModifiedBy>Thiele, Michael</cp:lastModifiedBy>
  <cp:revision>229</cp:revision>
  <dcterms:created xsi:type="dcterms:W3CDTF">2012-11-20T20:06:04Z</dcterms:created>
  <dcterms:modified xsi:type="dcterms:W3CDTF">2013-07-09T14:11:36Z</dcterms:modified>
</cp:coreProperties>
</file>