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7" r:id="rId2"/>
    <p:sldId id="258" r:id="rId3"/>
    <p:sldId id="386" r:id="rId4"/>
    <p:sldId id="388" r:id="rId5"/>
    <p:sldId id="389" r:id="rId6"/>
    <p:sldId id="390" r:id="rId7"/>
    <p:sldId id="391" r:id="rId8"/>
    <p:sldId id="393" r:id="rId9"/>
    <p:sldId id="394" r:id="rId10"/>
    <p:sldId id="396" r:id="rId11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87791"/>
  </p:normalViewPr>
  <p:slideViewPr>
    <p:cSldViewPr snapToGrid="0" showGuides="1">
      <p:cViewPr>
        <p:scale>
          <a:sx n="100" d="100"/>
          <a:sy n="100" d="100"/>
        </p:scale>
        <p:origin x="114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48DA4EF2-E78F-4836-9B89-AD5F6E125C08}" type="datetimeFigureOut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E458D876-926B-4AC0-80A7-2E726F48B7BE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3C6F6EB-02F2-4F0C-BDD2-4C77070F5ECC}" type="datetimeFigureOut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3076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1B41DFCC-DCE6-40E6-8BC6-AA2BD19A439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2" name="Заметки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98917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88610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84984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2458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0922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Заметки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6969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ru-RU" strike="noStrike" noProof="1"/>
              <a:t>Образец подзаголовка</a:t>
            </a:r>
            <a:endParaRPr lang="en-US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  <a:p>
            <a:pPr lvl="1" fontAlgn="auto"/>
            <a:r>
              <a:rPr lang="ru-RU" strike="noStrike" noProof="1"/>
              <a:t>Второй уровень</a:t>
            </a:r>
          </a:p>
          <a:p>
            <a:pPr lvl="2" fontAlgn="auto"/>
            <a:r>
              <a:rPr lang="ru-RU" strike="noStrike" noProof="1"/>
              <a:t>Третий уровень</a:t>
            </a:r>
          </a:p>
          <a:p>
            <a:pPr lvl="3" fontAlgn="auto"/>
            <a:r>
              <a:rPr lang="ru-RU" strike="noStrike" noProof="1"/>
              <a:t>Четвертый уровень</a:t>
            </a:r>
          </a:p>
          <a:p>
            <a:pPr lvl="4" fontAlgn="auto"/>
            <a:r>
              <a:rPr lang="ru-RU" strike="noStrike" noProof="1"/>
              <a:t>Пятый уровень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/>
              <a:t>Образец заголовка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ru-RU" strike="noStrike" noProof="1"/>
              <a:t>Вставка рисунка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/>
              <a:t>Образец текста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ru-RU" altLang="zh-CN"/>
              <a:t>Образец заголовка</a:t>
            </a:r>
            <a:endParaRPr lang="en-US" altLang="ru-RU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081CDDF-74CE-49DB-8A01-4AA01F6383A3}" type="datetime1">
              <a:rPr lang="ru-RU" strike="noStrike" noProof="1" smtClean="0">
                <a:latin typeface="+mn-lt"/>
                <a:ea typeface="+mn-ea"/>
                <a:cs typeface="+mn-cs"/>
              </a:rPr>
              <a:t>27.12.2024</a:t>
            </a:fld>
            <a:endParaRPr lang="ru-RU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>
                <a:latin typeface="+mn-lt"/>
                <a:ea typeface="+mn-ea"/>
                <a:cs typeface="+mn-cs"/>
              </a:rPr>
              <a:t>https://github.com/MyPowerIsDivine/CourseWork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E87C8B5-9FD9-45E2-9377-3F09B235DD4F}" type="slidenum">
              <a:rPr lang="ru-RU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Заголовок 1"/>
          <p:cNvSpPr>
            <a:spLocks noGrp="1"/>
          </p:cNvSpPr>
          <p:nvPr>
            <p:ph type="ctrTitle"/>
          </p:nvPr>
        </p:nvSpPr>
        <p:spPr>
          <a:xfrm>
            <a:off x="1219200" y="1935163"/>
            <a:ext cx="9753600" cy="1703387"/>
          </a:xfrm>
          <a:ln/>
        </p:spPr>
        <p:txBody>
          <a:bodyPr vert="horz" lIns="91440" tIns="45720" rIns="91440" bIns="45720" anchor="ctr" anchorCtr="0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ru-RU" altLang="zh-CN" sz="3600" b="1" dirty="0">
                <a:latin typeface="Times New Roman" panose="02020603050405020304" pitchFamily="18" charset="0"/>
              </a:rPr>
              <a:t>П</a:t>
            </a:r>
            <a:r>
              <a:rPr lang="ru-RU" altLang="zh-CN" sz="3600" b="1" kern="1200" dirty="0">
                <a:latin typeface="Times New Roman" panose="02020603050405020304" pitchFamily="18" charset="0"/>
                <a:ea typeface="+mj-ea"/>
                <a:cs typeface="+mj-cs"/>
              </a:rPr>
              <a:t>риложение для устного счета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0" y="107950"/>
            <a:ext cx="6858000" cy="977900"/>
          </a:xfrm>
        </p:spPr>
        <p:txBody>
          <a:bodyPr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1050" b="0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1050" b="0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1050" b="0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1050" b="0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Высшая школа электроники и компьютерных наук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1050" b="0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Кафедра системного программирования</a:t>
            </a:r>
          </a:p>
        </p:txBody>
      </p:sp>
      <p:sp>
        <p:nvSpPr>
          <p:cNvPr id="4099" name="TextBox 5"/>
          <p:cNvSpPr txBox="1"/>
          <p:nvPr/>
        </p:nvSpPr>
        <p:spPr>
          <a:xfrm>
            <a:off x="8723313" y="4524375"/>
            <a:ext cx="2249487" cy="8620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ru-RU" altLang="zh-CN" sz="1600" dirty="0">
                <a:latin typeface="Times New Roman" panose="02020603050405020304" pitchFamily="18" charset="0"/>
              </a:rPr>
              <a:t>Автор:</a:t>
            </a:r>
          </a:p>
          <a:p>
            <a:r>
              <a:rPr lang="ru-RU" altLang="zh-CN" sz="1600" dirty="0">
                <a:latin typeface="Times New Roman" panose="02020603050405020304" pitchFamily="18" charset="0"/>
              </a:rPr>
              <a:t>студент группы КЭ-404</a:t>
            </a:r>
          </a:p>
          <a:p>
            <a:r>
              <a:rPr lang="ru-RU" altLang="zh-CN" sz="1600" dirty="0">
                <a:latin typeface="Times New Roman" panose="02020603050405020304" pitchFamily="18" charset="0"/>
              </a:rPr>
              <a:t>М.Д. Ческидов</a:t>
            </a:r>
          </a:p>
        </p:txBody>
      </p:sp>
      <p:sp>
        <p:nvSpPr>
          <p:cNvPr id="4101" name="TextBox 3"/>
          <p:cNvSpPr txBox="1"/>
          <p:nvPr/>
        </p:nvSpPr>
        <p:spPr>
          <a:xfrm>
            <a:off x="1524000" y="6442075"/>
            <a:ext cx="9144000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zh-CN" sz="1400" dirty="0">
                <a:latin typeface="Times New Roman" panose="02020603050405020304" pitchFamily="18" charset="0"/>
              </a:rPr>
              <a:t>Челябинск, 2024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488315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Заключение</a:t>
            </a:r>
            <a:endParaRPr lang="en-US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10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3E8D83-CAB6-41AD-94E8-7C78A2932BB8}"/>
              </a:ext>
            </a:extLst>
          </p:cNvPr>
          <p:cNvSpPr/>
          <p:nvPr/>
        </p:nvSpPr>
        <p:spPr>
          <a:xfrm>
            <a:off x="447675" y="751344"/>
            <a:ext cx="112966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Приложение обеспечивает условия для регулярных тренировок и формирует привычку к систематической работе над математическими заданиями. Пользователи получают наглядный рост навыков благодаря подробной статистике и истории решений. 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развития: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Расширение типов задач при работе с дробями, степенями и другими математическими операциями.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Повышение геймификации путем добавления системы наград и уровней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Улучшение адаптации сложности, более точная статистика и расширенные настройки.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Редизайн интерфейса и смена фона для комфортного восприятия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Внедрение обучающего режима с подсказками и рекомендациями по решению примеров.</a:t>
            </a:r>
          </a:p>
        </p:txBody>
      </p:sp>
    </p:spTree>
    <p:extLst>
      <p:ext uri="{BB962C8B-B14F-4D97-AF65-F5344CB8AC3E}">
        <p14:creationId xmlns:p14="http://schemas.microsoft.com/office/powerpoint/2010/main" val="40791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2152650" y="6350"/>
            <a:ext cx="7895590" cy="1009015"/>
          </a:xfrm>
          <a:ln/>
        </p:spPr>
        <p:txBody>
          <a:bodyPr vert="horz" lIns="91440" tIns="45720" rIns="91440" bIns="45720" anchor="ctr" anchorCtr="0"/>
          <a:lstStyle/>
          <a:p>
            <a:pPr algn="ctr"/>
            <a:r>
              <a:rPr lang="ru-RU" altLang="zh-CN" sz="3200" b="1" dirty="0">
                <a:latin typeface="Times New Roman" panose="02020603050405020304" pitchFamily="18" charset="0"/>
              </a:rPr>
              <a:t>НАЗНАЧЕНИЕ И ЗАДАЧИ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675" y="1295400"/>
            <a:ext cx="10398125" cy="506095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Назначение</a:t>
            </a:r>
            <a:r>
              <a:rPr kumimoji="0" lang="en-US" altLang="ru-RU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Помогает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регулярно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практиковаться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арифметике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Идея</a:t>
            </a:r>
            <a:r>
              <a:rPr kumimoji="0" lang="en-US" altLang="ru-RU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Быстро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генерировать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вести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статистику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отслеживать</a:t>
            </a:r>
            <a:r>
              <a:rPr kumimoji="0" lang="en-US" altLang="ru-RU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прогресс</a:t>
            </a:r>
            <a:r>
              <a:rPr kumimoji="0" lang="ru-RU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напоминать о решении примеров</a:t>
            </a:r>
            <a:endParaRPr kumimoji="0" lang="en-US" altLang="en-US" sz="28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ru-RU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Задачи: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ru-RU" altLang="en-US" noProof="1">
                <a:latin typeface="Times New Roman" panose="02020603050405020304" pitchFamily="18" charset="0"/>
                <a:ea typeface="MS Mincho"/>
              </a:rPr>
              <a:t>Создание примеров для устного счета и отображение статистики.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ru-RU" altLang="en-US" noProof="1">
                <a:latin typeface="Times New Roman" panose="02020603050405020304" pitchFamily="18" charset="0"/>
                <a:ea typeface="MS Mincho"/>
              </a:rPr>
              <a:t>Сохранение истории решений для наглядной оценки улучшений.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ru-RU" altLang="en-US" noProof="1">
                <a:latin typeface="Times New Roman" panose="02020603050405020304" pitchFamily="18" charset="0"/>
                <a:ea typeface="MS Mincho"/>
              </a:rPr>
              <a:t>Реализация напоминаний, позволяющих не забывать решать примеры.</a:t>
            </a:r>
            <a:endParaRPr kumimoji="0" lang="en-US" altLang="ru-RU" sz="2800" i="0" u="none" strike="noStrike" kern="1200" cap="none" spc="0" normalizeH="0" baseline="0" noProof="1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/>
              <a:cs typeface="+mn-cs"/>
            </a:endParaRP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en-US" altLang="ru-RU" dirty="0">
                <a:latin typeface="Times New Roman" panose="02020603050405020304" pitchFamily="18" charset="0"/>
              </a:rPr>
              <a:t>2/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Демонстрация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работы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3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625" y="817880"/>
            <a:ext cx="3133725" cy="55721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05" y="818515"/>
            <a:ext cx="3141980" cy="558609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365" y="831850"/>
            <a:ext cx="3133725" cy="557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Демонстрация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работы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4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95" y="833970"/>
            <a:ext cx="3133725" cy="55714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E871E-C6A3-45AC-8A50-65F35B7F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463" y="833972"/>
            <a:ext cx="3133724" cy="55710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878FF3-9CBA-4712-83BE-C89416933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8" y="833970"/>
            <a:ext cx="3133725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Демонстрация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работы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5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5D1044-44B1-4954-8028-D822A878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817880"/>
            <a:ext cx="2909888" cy="51731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CE57EC-1204-46AC-A662-C6F819D7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842433"/>
            <a:ext cx="2909888" cy="51731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32AA1-6429-48BD-AEE6-C9D091B6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911" y="817880"/>
            <a:ext cx="2909888" cy="51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Демонстрация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работы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6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ECBEAF-A189-434B-9FAF-DA6F8F6F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817880"/>
            <a:ext cx="2909888" cy="5173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E214A6-1CA1-4094-BE3B-C17AFAC7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817880"/>
            <a:ext cx="2909887" cy="51731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D59572-EF22-489C-809B-BFDFC8CE5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910" y="817880"/>
            <a:ext cx="2909887" cy="5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Демонстрация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работы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7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3320B3-7633-4DA0-96D4-187EFDF0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3" y="817880"/>
            <a:ext cx="3100388" cy="55118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6E82FF-74E3-4E96-8337-B8E76BE2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88" y="817880"/>
            <a:ext cx="3100388" cy="55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706120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Структура приложения</a:t>
            </a:r>
            <a:endParaRPr lang="en-US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8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EF790-CFF9-407D-842D-D0BAFDAD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556543"/>
            <a:ext cx="112776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(Application):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запуск программы, создаёт канал уведомлений.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экран с кнопками «Начать», «Настройки», «Статистика».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примеры, проверяет ответы, считает точность, время, результат сессии.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SettingsActivity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операций, разрядности чисел, таймера и времени для напоминания 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StatsActivity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статистика, графики и вычисление итогового уровня.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HistoryActivity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решённых примеров.</a:t>
            </a:r>
          </a:p>
          <a:p>
            <a:pPr marL="342900" lvl="0" indent="-342900" defTabSz="914400" eaLnBrk="0" hangingPunct="0">
              <a:buFont typeface="+mj-lt"/>
              <a:buAutoNum type="arabicPeriod"/>
            </a:pP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ReminderReceiver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отправку уведомлений о тренировке.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488315"/>
          </a:xfrm>
        </p:spPr>
        <p:txBody>
          <a:bodyPr vert="horz" lIns="91440" tIns="45720" rIns="91440" bIns="45720" anchor="ctr" anchorCtr="0"/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Статистика в </a:t>
            </a:r>
            <a:r>
              <a:rPr lang="en-US" altLang="ru-RU" sz="3200" b="1" dirty="0" err="1">
                <a:latin typeface="Arial" panose="020B0604020202020204" pitchFamily="34" charset="0"/>
              </a:rPr>
              <a:t>MainActivity</a:t>
            </a:r>
            <a:endParaRPr lang="en-US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r"/>
            <a:r>
              <a:rPr lang="ru-RU" altLang="ru-RU" dirty="0">
                <a:latin typeface="Times New Roman" panose="02020603050405020304" pitchFamily="18" charset="0"/>
              </a:rPr>
              <a:t>9</a:t>
            </a:r>
            <a:r>
              <a:rPr lang="en-US" altLang="ru-RU" dirty="0">
                <a:latin typeface="Times New Roman" panose="02020603050405020304" pitchFamily="18" charset="0"/>
              </a:rPr>
              <a:t>/</a:t>
            </a:r>
            <a:r>
              <a:rPr lang="ru-RU" altLang="ru-RU" dirty="0">
                <a:latin typeface="Times New Roman" panose="02020603050405020304" pitchFamily="18" charset="0"/>
              </a:rPr>
              <a:t>10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EF790-CFF9-407D-842D-D0BAFDAD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633214"/>
            <a:ext cx="1127760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(</a:t>
            </a:r>
            <a:r>
              <a:rPr lang="ru-RU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 eaLnBrk="0" hangingPunct="0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верных решений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 решений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сложности (</a:t>
            </a:r>
            <a:r>
              <a:rPr lang="ru-RU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ComplexityFactor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Учитывает, насколько успешно пользователь решал одно-, двух-, трёх- или четырёхразрядные задачи.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разрядность, тем сильнее вклад в показатель 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Временной фактор (</a:t>
            </a:r>
            <a:r>
              <a:rPr lang="ru-RU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TimeFactor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Учитывается среднее время правильных ответов.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пользователь отвечает слишком медленно, фактор уменьшается.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малом числе решённых задач (меньше 5) берётся за 1 (чтобы не искажать).</a:t>
            </a:r>
          </a:p>
          <a:p>
            <a:pPr lvl="0" defTabSz="914400" eaLnBrk="0" hangingPunct="0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Итоговый уровень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 defTabSz="914400" eaLnBrk="0" hangingPunct="0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× 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ComplexityFactor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× √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TimeFactorLevelScore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Сравниваем значение до и после сессии, чтобы показать, на сколько процентов вырос (или упал) уровень. </a:t>
            </a:r>
          </a:p>
          <a:p>
            <a:pPr lvl="0" defTabSz="914400" eaLnBrk="0" hangingPunct="0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Также учитываются прошлые сессии (история) для наглядного анализа прогресса.</a:t>
            </a:r>
          </a:p>
          <a:p>
            <a:pPr lvl="0" defTabSz="914400" eaLnBrk="0" hangingPunct="0"/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выводит разницу (в процентах) между текущим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начальным рассчитанным по предыдущим попыткам.</a:t>
            </a:r>
          </a:p>
          <a:p>
            <a:pPr lvl="0" algn="ctr" defTabSz="914400" eaLnBrk="0" hangingPunct="0"/>
            <a:r>
              <a:rPr lang="el-GR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Δ%=(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(текущий)−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LevelScore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(начальный))×100%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54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254</Words>
  <Application>Microsoft Office PowerPoint</Application>
  <PresentationFormat>Широкоэкранный</PresentationFormat>
  <Paragraphs>59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Приложение для устного счета</vt:lpstr>
      <vt:lpstr>НАЗНАЧЕНИЕ И ЗАДАЧИ РЕАЛИЗАЦИИ</vt:lpstr>
      <vt:lpstr> Демонстрация работы приложения</vt:lpstr>
      <vt:lpstr> Демонстрация работы приложения</vt:lpstr>
      <vt:lpstr> Демонстрация работы приложения</vt:lpstr>
      <vt:lpstr> Демонстрация работы приложения</vt:lpstr>
      <vt:lpstr> Демонстрация работы приложения</vt:lpstr>
      <vt:lpstr>Структура приложения</vt:lpstr>
      <vt:lpstr>Статистика в MainActivity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Kseniia Nikolskaia</dc:creator>
  <cp:lastModifiedBy>Матвей</cp:lastModifiedBy>
  <cp:revision>216</cp:revision>
  <dcterms:created xsi:type="dcterms:W3CDTF">2020-05-09T18:58:00Z</dcterms:created>
  <dcterms:modified xsi:type="dcterms:W3CDTF">2024-12-27T18:46:07Z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9ED2ED77DE6F4E0DBA5B9D2A73C12AD4_12</vt:lpwstr>
  </property>
  <property fmtid="{D5CDD505-2E9C-101B-9397-08002B2CF9AE}" pid="3" name="KSOProductBuildVer">
    <vt:lpwstr>1049-12.2.0.19778</vt:lpwstr>
  </property>
</Properties>
</file>