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89" r:id="rId3"/>
    <p:sldId id="259" r:id="rId4"/>
    <p:sldId id="264" r:id="rId5"/>
    <p:sldId id="290" r:id="rId6"/>
    <p:sldId id="260" r:id="rId7"/>
    <p:sldId id="272" r:id="rId8"/>
    <p:sldId id="263" r:id="rId9"/>
    <p:sldId id="270" r:id="rId10"/>
    <p:sldId id="269" r:id="rId11"/>
    <p:sldId id="261" r:id="rId12"/>
    <p:sldId id="266" r:id="rId13"/>
    <p:sldId id="267" r:id="rId14"/>
    <p:sldId id="291" r:id="rId15"/>
    <p:sldId id="268" r:id="rId16"/>
    <p:sldId id="271" r:id="rId17"/>
    <p:sldId id="280" r:id="rId18"/>
    <p:sldId id="287" r:id="rId19"/>
    <p:sldId id="286" r:id="rId20"/>
    <p:sldId id="275" r:id="rId21"/>
    <p:sldId id="283" r:id="rId22"/>
    <p:sldId id="288" r:id="rId23"/>
    <p:sldId id="276" r:id="rId24"/>
    <p:sldId id="277" r:id="rId25"/>
    <p:sldId id="278" r:id="rId26"/>
    <p:sldId id="279" r:id="rId27"/>
    <p:sldId id="281" r:id="rId28"/>
    <p:sldId id="284" r:id="rId29"/>
    <p:sldId id="292" r:id="rId30"/>
    <p:sldId id="294" r:id="rId31"/>
    <p:sldId id="295" r:id="rId32"/>
    <p:sldId id="293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84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881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09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67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00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0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501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63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13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394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64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942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1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81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25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0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EF02-E3BA-45CD-B73F-C69F1594C35C}" type="datetimeFigureOut">
              <a:rPr lang="da-DK" smtClean="0"/>
              <a:t>08-10-2024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506C-8A89-4032-9A23-557D397DC34E}" type="slidenum">
              <a:rPr lang="da-DK" smtClean="0"/>
              <a:t>‹#›</a:t>
            </a:fld>
            <a:endParaRPr lang="da-DK"/>
          </a:p>
        </p:txBody>
      </p:sp>
      <p:sp>
        <p:nvSpPr>
          <p:cNvPr id="48" name="MSIPCMContentMarking" descr="{&quot;HashCode&quot;:-1235652290,&quot;Placement&quot;:&quot;Footer&quot;,&quot;Top&quot;:522.0343,&quot;Left&quot;:442.883057,&quot;SlideWidth&quot;:960,&quot;SlideHeight&quot;:540}">
            <a:extLst>
              <a:ext uri="{FF2B5EF4-FFF2-40B4-BE49-F238E27FC236}">
                <a16:creationId xmlns:a16="http://schemas.microsoft.com/office/drawing/2014/main" id="{96EEBEFE-C489-47F8-BC9C-1F35AC83B9A7}"/>
              </a:ext>
            </a:extLst>
          </p:cNvPr>
          <p:cNvSpPr txBox="1"/>
          <p:nvPr userDrawn="1"/>
        </p:nvSpPr>
        <p:spPr>
          <a:xfrm>
            <a:off x="5624615" y="6629836"/>
            <a:ext cx="94277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a-DK" sz="800">
                <a:solidFill>
                  <a:srgbClr val="737373"/>
                </a:solidFill>
                <a:latin typeface="Calibri" panose="020F0502020204030204" pitchFamily="34" charset="0"/>
              </a:rPr>
              <a:t>Sensitivity: Open</a:t>
            </a:r>
          </a:p>
        </p:txBody>
      </p:sp>
    </p:spTree>
    <p:extLst>
      <p:ext uri="{BB962C8B-B14F-4D97-AF65-F5344CB8AC3E}">
        <p14:creationId xmlns:p14="http://schemas.microsoft.com/office/powerpoint/2010/main" val="1659753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ejrskov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yi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ipe.net/" TargetMode="External"/><Relationship Id="rId2" Type="http://schemas.openxmlformats.org/officeDocument/2006/relationships/hyperlink" Target="https://myi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A816-C0D2-4E5D-A12C-20C2C63FC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How the internet </a:t>
            </a:r>
            <a:r>
              <a:rPr lang="da-DK" dirty="0" err="1"/>
              <a:t>works</a:t>
            </a:r>
            <a:br>
              <a:rPr lang="da-DK" dirty="0"/>
            </a:br>
            <a:r>
              <a:rPr lang="da-DK" sz="3600" dirty="0"/>
              <a:t>(the short version)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CA49-A660-4C82-8A02-B3BE4C28E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Communication Systems / Network Technologies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EIT5 / COMTEK5 2024</a:t>
            </a:r>
          </a:p>
          <a:p>
            <a:pPr algn="ctr"/>
            <a:r>
              <a:rPr lang="da-DK" dirty="0"/>
              <a:t>Aalborg </a:t>
            </a:r>
            <a:r>
              <a:rPr lang="da-DK" dirty="0" err="1"/>
              <a:t>UniversiTY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077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AF5E-8FBF-416D-AFA7-7CA3A503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protocols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0B42-798D-470E-A80E-604C8B72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1921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TLS (Transport </a:t>
            </a:r>
            <a:r>
              <a:rPr lang="da-DK" dirty="0" err="1"/>
              <a:t>Layer</a:t>
            </a:r>
            <a:r>
              <a:rPr lang="da-DK" dirty="0"/>
              <a:t> Security)</a:t>
            </a:r>
          </a:p>
          <a:p>
            <a:pPr lvl="1"/>
            <a:r>
              <a:rPr lang="da-DK" dirty="0"/>
              <a:t>Application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(OSI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probably</a:t>
            </a:r>
            <a:r>
              <a:rPr lang="da-DK" dirty="0"/>
              <a:t> </a:t>
            </a:r>
            <a:r>
              <a:rPr lang="da-DK" dirty="0" err="1"/>
              <a:t>say</a:t>
            </a:r>
            <a:r>
              <a:rPr lang="da-DK" dirty="0"/>
              <a:t> Session </a:t>
            </a:r>
            <a:r>
              <a:rPr lang="da-DK" dirty="0" err="1"/>
              <a:t>Layer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Provides </a:t>
            </a:r>
            <a:r>
              <a:rPr lang="da-DK" dirty="0" err="1"/>
              <a:t>encryption</a:t>
            </a:r>
            <a:r>
              <a:rPr lang="da-DK" dirty="0"/>
              <a:t> and </a:t>
            </a:r>
            <a:r>
              <a:rPr lang="da-DK" dirty="0" err="1"/>
              <a:t>authenticates</a:t>
            </a:r>
            <a:r>
              <a:rPr lang="da-DK" dirty="0"/>
              <a:t> </a:t>
            </a:r>
            <a:r>
              <a:rPr lang="da-DK" dirty="0" err="1"/>
              <a:t>endpoints</a:t>
            </a:r>
            <a:endParaRPr lang="da-DK" dirty="0"/>
          </a:p>
          <a:p>
            <a:r>
              <a:rPr lang="da-DK" dirty="0"/>
              <a:t>HTTP (</a:t>
            </a:r>
            <a:r>
              <a:rPr lang="da-DK" dirty="0" err="1"/>
              <a:t>HyperText</a:t>
            </a:r>
            <a:r>
              <a:rPr lang="da-DK" dirty="0"/>
              <a:t> Transport Protocol)</a:t>
            </a:r>
          </a:p>
          <a:p>
            <a:pPr lvl="1"/>
            <a:r>
              <a:rPr lang="da-DK" dirty="0"/>
              <a:t>Application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request</a:t>
            </a:r>
            <a:r>
              <a:rPr lang="da-DK" dirty="0"/>
              <a:t> the </a:t>
            </a:r>
            <a:r>
              <a:rPr lang="da-DK" dirty="0" err="1"/>
              <a:t>individual</a:t>
            </a:r>
            <a:r>
              <a:rPr lang="da-DK" dirty="0"/>
              <a:t> parts of a web page</a:t>
            </a:r>
          </a:p>
          <a:p>
            <a:pPr lvl="1"/>
            <a:r>
              <a:rPr lang="da-DK" dirty="0"/>
              <a:t>HTTPS: HTTP </a:t>
            </a:r>
            <a:r>
              <a:rPr lang="da-DK" dirty="0" err="1"/>
              <a:t>transported</a:t>
            </a:r>
            <a:r>
              <a:rPr lang="da-DK" dirty="0"/>
              <a:t> over TLS</a:t>
            </a:r>
          </a:p>
          <a:p>
            <a:r>
              <a:rPr lang="da-DK" dirty="0"/>
              <a:t>QUIC (just a </a:t>
            </a:r>
            <a:r>
              <a:rPr lang="da-DK" dirty="0" err="1"/>
              <a:t>name</a:t>
            </a:r>
            <a:r>
              <a:rPr lang="da-DK" dirty="0"/>
              <a:t>, not an </a:t>
            </a:r>
            <a:r>
              <a:rPr lang="da-DK" dirty="0" err="1"/>
              <a:t>acronym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Transport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(OSI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probably</a:t>
            </a:r>
            <a:r>
              <a:rPr lang="da-DK" dirty="0"/>
              <a:t> </a:t>
            </a:r>
            <a:r>
              <a:rPr lang="da-DK" dirty="0" err="1"/>
              <a:t>say</a:t>
            </a:r>
            <a:r>
              <a:rPr lang="da-DK" dirty="0"/>
              <a:t> Session)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</a:t>
            </a:r>
            <a:r>
              <a:rPr lang="da-DK" dirty="0" err="1"/>
              <a:t>designed</a:t>
            </a:r>
            <a:r>
              <a:rPr lang="da-DK" dirty="0"/>
              <a:t> to </a:t>
            </a:r>
            <a:r>
              <a:rPr lang="da-DK" dirty="0" err="1"/>
              <a:t>reduce</a:t>
            </a:r>
            <a:r>
              <a:rPr lang="da-DK" dirty="0"/>
              <a:t> the TCP and TLS </a:t>
            </a:r>
            <a:r>
              <a:rPr lang="da-DK" dirty="0" err="1"/>
              <a:t>setup</a:t>
            </a:r>
            <a:r>
              <a:rPr lang="da-DK" dirty="0"/>
              <a:t> time. </a:t>
            </a:r>
            <a:r>
              <a:rPr lang="da-DK" dirty="0" err="1"/>
              <a:t>Allows</a:t>
            </a:r>
            <a:r>
              <a:rPr lang="da-DK" dirty="0"/>
              <a:t> the </a:t>
            </a:r>
            <a:r>
              <a:rPr lang="da-DK" dirty="0" err="1"/>
              <a:t>multiplexing</a:t>
            </a:r>
            <a:r>
              <a:rPr lang="da-DK" dirty="0"/>
              <a:t> of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connection</a:t>
            </a:r>
            <a:r>
              <a:rPr lang="da-DK" dirty="0"/>
              <a:t> on a single UDP session</a:t>
            </a:r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Connection ID (</a:t>
            </a:r>
            <a:r>
              <a:rPr lang="da-DK" dirty="0" err="1"/>
              <a:t>remains</a:t>
            </a:r>
            <a:r>
              <a:rPr lang="da-DK" dirty="0"/>
              <a:t> </a:t>
            </a:r>
            <a:r>
              <a:rPr lang="da-DK" dirty="0" err="1"/>
              <a:t>constant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for </a:t>
            </a:r>
            <a:r>
              <a:rPr lang="da-DK" dirty="0" err="1"/>
              <a:t>example</a:t>
            </a:r>
            <a:r>
              <a:rPr lang="da-DK" dirty="0"/>
              <a:t> IP </a:t>
            </a:r>
            <a:r>
              <a:rPr lang="da-DK" dirty="0" err="1"/>
              <a:t>address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Uses</a:t>
            </a:r>
            <a:r>
              <a:rPr lang="da-DK" dirty="0"/>
              <a:t> UDP as </a:t>
            </a:r>
            <a:r>
              <a:rPr lang="da-DK" dirty="0" err="1"/>
              <a:t>underlying</a:t>
            </a:r>
            <a:r>
              <a:rPr lang="da-DK" dirty="0"/>
              <a:t> transport, is </a:t>
            </a:r>
            <a:r>
              <a:rPr lang="da-DK" dirty="0" err="1"/>
              <a:t>always</a:t>
            </a:r>
            <a:r>
              <a:rPr lang="da-DK" dirty="0"/>
              <a:t> end-to-end </a:t>
            </a:r>
            <a:r>
              <a:rPr lang="da-DK" dirty="0" err="1"/>
              <a:t>encrypted</a:t>
            </a:r>
            <a:r>
              <a:rPr lang="da-DK" dirty="0"/>
              <a:t>.</a:t>
            </a:r>
          </a:p>
          <a:p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286D1A-1807-4431-9B4B-718DE76F0566}"/>
              </a:ext>
            </a:extLst>
          </p:cNvPr>
          <p:cNvSpPr/>
          <p:nvPr/>
        </p:nvSpPr>
        <p:spPr>
          <a:xfrm>
            <a:off x="9499020" y="2409985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Physical</a:t>
            </a:r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DF4CE-21D8-40DA-B90B-E6463008BEEC}"/>
              </a:ext>
            </a:extLst>
          </p:cNvPr>
          <p:cNvSpPr/>
          <p:nvPr/>
        </p:nvSpPr>
        <p:spPr>
          <a:xfrm>
            <a:off x="9499019" y="2094503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 Link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488050-1D58-415B-81C7-0FC6C8EA2F20}"/>
              </a:ext>
            </a:extLst>
          </p:cNvPr>
          <p:cNvSpPr/>
          <p:nvPr/>
        </p:nvSpPr>
        <p:spPr>
          <a:xfrm>
            <a:off x="9499019" y="1789878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Network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DC993D-AAB1-4B01-A522-79C21ED35270}"/>
              </a:ext>
            </a:extLst>
          </p:cNvPr>
          <p:cNvSpPr/>
          <p:nvPr/>
        </p:nvSpPr>
        <p:spPr>
          <a:xfrm>
            <a:off x="9499019" y="1474396"/>
            <a:ext cx="1751309" cy="3099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0CAAA5-05B4-4773-9CE1-1F97192E497E}"/>
              </a:ext>
            </a:extLst>
          </p:cNvPr>
          <p:cNvSpPr/>
          <p:nvPr/>
        </p:nvSpPr>
        <p:spPr>
          <a:xfrm>
            <a:off x="9499018" y="1169770"/>
            <a:ext cx="86934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Session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69A41B-8E25-4968-8437-F237B60268B1}"/>
              </a:ext>
            </a:extLst>
          </p:cNvPr>
          <p:cNvSpPr/>
          <p:nvPr/>
        </p:nvSpPr>
        <p:spPr>
          <a:xfrm>
            <a:off x="9499018" y="862474"/>
            <a:ext cx="86934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Presentation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0CE5FF-44D3-46D0-A7E9-E53ECAD93EA3}"/>
              </a:ext>
            </a:extLst>
          </p:cNvPr>
          <p:cNvSpPr/>
          <p:nvPr/>
        </p:nvSpPr>
        <p:spPr>
          <a:xfrm>
            <a:off x="9499019" y="556513"/>
            <a:ext cx="869348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21E1BB-A216-4A69-BF45-B9FEC0BCE24C}"/>
              </a:ext>
            </a:extLst>
          </p:cNvPr>
          <p:cNvSpPr/>
          <p:nvPr/>
        </p:nvSpPr>
        <p:spPr>
          <a:xfrm>
            <a:off x="10360618" y="566592"/>
            <a:ext cx="889709" cy="90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4826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F142-EBA6-44D2-8E4E-44AC5199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protocols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C336-C636-4467-83B3-0A878781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494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STP (</a:t>
            </a:r>
            <a:r>
              <a:rPr lang="da-DK" dirty="0" err="1"/>
              <a:t>Spanning</a:t>
            </a:r>
            <a:r>
              <a:rPr lang="da-DK" dirty="0"/>
              <a:t> Tree Protocol)</a:t>
            </a:r>
          </a:p>
          <a:p>
            <a:pPr lvl="1"/>
            <a:r>
              <a:rPr lang="da-DK" dirty="0"/>
              <a:t>Data Link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lvl="1"/>
            <a:r>
              <a:rPr lang="da-DK" dirty="0" err="1"/>
              <a:t>Used</a:t>
            </a:r>
            <a:r>
              <a:rPr lang="da-DK" dirty="0"/>
              <a:t> by </a:t>
            </a:r>
            <a:r>
              <a:rPr lang="da-DK" dirty="0" err="1"/>
              <a:t>managed</a:t>
            </a:r>
            <a:r>
              <a:rPr lang="da-DK" dirty="0"/>
              <a:t> switches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traffic</a:t>
            </a:r>
            <a:r>
              <a:rPr lang="da-DK" dirty="0"/>
              <a:t> loops</a:t>
            </a:r>
          </a:p>
          <a:p>
            <a:r>
              <a:rPr lang="da-DK" dirty="0"/>
              <a:t>DHCP (Dynamic Host Configuration Protocol): </a:t>
            </a:r>
          </a:p>
          <a:p>
            <a:pPr lvl="1"/>
            <a:r>
              <a:rPr lang="da-DK" dirty="0"/>
              <a:t>Application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(</a:t>
            </a:r>
            <a:r>
              <a:rPr lang="da-DK" dirty="0" err="1"/>
              <a:t>why</a:t>
            </a:r>
            <a:r>
              <a:rPr lang="da-DK" dirty="0"/>
              <a:t> is </a:t>
            </a:r>
            <a:r>
              <a:rPr lang="da-DK" dirty="0" err="1"/>
              <a:t>this</a:t>
            </a:r>
            <a:r>
              <a:rPr lang="da-DK" dirty="0"/>
              <a:t> a bit </a:t>
            </a:r>
            <a:r>
              <a:rPr lang="da-DK" dirty="0" err="1"/>
              <a:t>weird</a:t>
            </a:r>
            <a:r>
              <a:rPr lang="da-DK" dirty="0"/>
              <a:t>?)</a:t>
            </a:r>
          </a:p>
          <a:p>
            <a:pPr lvl="1"/>
            <a:r>
              <a:rPr lang="da-DK" dirty="0" err="1"/>
              <a:t>Used</a:t>
            </a:r>
            <a:r>
              <a:rPr lang="da-DK" dirty="0"/>
              <a:t> by a </a:t>
            </a:r>
            <a:r>
              <a:rPr lang="da-DK" dirty="0" err="1"/>
              <a:t>device</a:t>
            </a:r>
            <a:r>
              <a:rPr lang="da-DK" dirty="0"/>
              <a:t> to:</a:t>
            </a:r>
          </a:p>
          <a:p>
            <a:pPr lvl="2"/>
            <a:r>
              <a:rPr lang="da-DK" dirty="0" err="1"/>
              <a:t>Obtain</a:t>
            </a:r>
            <a:r>
              <a:rPr lang="da-DK" dirty="0"/>
              <a:t> an IP </a:t>
            </a:r>
            <a:r>
              <a:rPr lang="da-DK" dirty="0" err="1"/>
              <a:t>address</a:t>
            </a:r>
            <a:r>
              <a:rPr lang="da-DK" dirty="0"/>
              <a:t> (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address</a:t>
            </a:r>
            <a:r>
              <a:rPr lang="da-DK" dirty="0"/>
              <a:t>) for </a:t>
            </a:r>
            <a:r>
              <a:rPr lang="da-DK" dirty="0" err="1"/>
              <a:t>itself</a:t>
            </a:r>
            <a:endParaRPr lang="da-DK" dirty="0"/>
          </a:p>
          <a:p>
            <a:pPr lvl="2"/>
            <a:r>
              <a:rPr lang="da-DK" dirty="0"/>
              <a:t>To </a:t>
            </a:r>
            <a:r>
              <a:rPr lang="da-DK" dirty="0" err="1"/>
              <a:t>learn</a:t>
            </a:r>
            <a:r>
              <a:rPr lang="da-DK" dirty="0"/>
              <a:t> the IP </a:t>
            </a:r>
            <a:r>
              <a:rPr lang="da-DK" dirty="0" err="1"/>
              <a:t>addresses</a:t>
            </a:r>
            <a:r>
              <a:rPr lang="da-DK" dirty="0"/>
              <a:t> of the DNS server </a:t>
            </a:r>
          </a:p>
          <a:p>
            <a:pPr lvl="2"/>
            <a:r>
              <a:rPr lang="da-DK" dirty="0"/>
              <a:t>To </a:t>
            </a:r>
            <a:r>
              <a:rPr lang="da-DK" dirty="0" err="1"/>
              <a:t>learn</a:t>
            </a:r>
            <a:r>
              <a:rPr lang="da-DK" dirty="0"/>
              <a:t> the IP </a:t>
            </a:r>
            <a:r>
              <a:rPr lang="da-DK" dirty="0" err="1"/>
              <a:t>address</a:t>
            </a:r>
            <a:r>
              <a:rPr lang="da-DK" dirty="0"/>
              <a:t> of the ”default gateway”</a:t>
            </a:r>
          </a:p>
          <a:p>
            <a:r>
              <a:rPr lang="da-DK" dirty="0"/>
              <a:t>DNS (Domain </a:t>
            </a:r>
            <a:r>
              <a:rPr lang="da-DK" dirty="0" err="1"/>
              <a:t>Name</a:t>
            </a:r>
            <a:r>
              <a:rPr lang="da-DK" dirty="0"/>
              <a:t> Service): </a:t>
            </a:r>
          </a:p>
          <a:p>
            <a:pPr lvl="1"/>
            <a:r>
              <a:rPr lang="da-DK" dirty="0"/>
              <a:t>Application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(</a:t>
            </a:r>
            <a:r>
              <a:rPr lang="da-DK" dirty="0" err="1"/>
              <a:t>why</a:t>
            </a:r>
            <a:r>
              <a:rPr lang="da-DK" dirty="0"/>
              <a:t> is </a:t>
            </a:r>
            <a:r>
              <a:rPr lang="da-DK" dirty="0" err="1"/>
              <a:t>this</a:t>
            </a:r>
            <a:r>
              <a:rPr lang="da-DK" dirty="0"/>
              <a:t> not </a:t>
            </a:r>
            <a:r>
              <a:rPr lang="da-DK" dirty="0" err="1"/>
              <a:t>weird</a:t>
            </a:r>
            <a:r>
              <a:rPr lang="da-DK" dirty="0"/>
              <a:t>?)</a:t>
            </a:r>
          </a:p>
          <a:p>
            <a:pPr lvl="1"/>
            <a:r>
              <a:rPr lang="da-DK" dirty="0" err="1"/>
              <a:t>Used</a:t>
            </a:r>
            <a:r>
              <a:rPr lang="da-DK" dirty="0"/>
              <a:t> by a </a:t>
            </a:r>
            <a:r>
              <a:rPr lang="da-DK" dirty="0" err="1"/>
              <a:t>device</a:t>
            </a:r>
            <a:r>
              <a:rPr lang="da-DK" dirty="0"/>
              <a:t> to </a:t>
            </a:r>
            <a:r>
              <a:rPr lang="da-DK" dirty="0" err="1"/>
              <a:t>learn</a:t>
            </a:r>
            <a:r>
              <a:rPr lang="da-DK" dirty="0"/>
              <a:t> the IP </a:t>
            </a:r>
            <a:r>
              <a:rPr lang="da-DK" dirty="0" err="1"/>
              <a:t>address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with a domain </a:t>
            </a:r>
            <a:r>
              <a:rPr lang="da-DK" dirty="0" err="1"/>
              <a:t>name</a:t>
            </a:r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F13AEC-B14A-4EE6-B2B1-328C0BB95D2E}"/>
              </a:ext>
            </a:extLst>
          </p:cNvPr>
          <p:cNvSpPr/>
          <p:nvPr/>
        </p:nvSpPr>
        <p:spPr>
          <a:xfrm>
            <a:off x="9499020" y="2409985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Physical</a:t>
            </a:r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ADC67C-1042-48C1-A531-B4554E556DD1}"/>
              </a:ext>
            </a:extLst>
          </p:cNvPr>
          <p:cNvSpPr/>
          <p:nvPr/>
        </p:nvSpPr>
        <p:spPr>
          <a:xfrm>
            <a:off x="9499019" y="2094503"/>
            <a:ext cx="1751309" cy="3099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 Link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AE0AB-D3CB-41DC-AF98-F656FCA69579}"/>
              </a:ext>
            </a:extLst>
          </p:cNvPr>
          <p:cNvSpPr/>
          <p:nvPr/>
        </p:nvSpPr>
        <p:spPr>
          <a:xfrm>
            <a:off x="9499019" y="1789878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Network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DC6DA-E9B8-495B-BEFA-C7DC7C08F1C9}"/>
              </a:ext>
            </a:extLst>
          </p:cNvPr>
          <p:cNvSpPr/>
          <p:nvPr/>
        </p:nvSpPr>
        <p:spPr>
          <a:xfrm>
            <a:off x="9499019" y="1474396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Transport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C93869-74E3-49F0-A432-C85452FD41F0}"/>
              </a:ext>
            </a:extLst>
          </p:cNvPr>
          <p:cNvSpPr/>
          <p:nvPr/>
        </p:nvSpPr>
        <p:spPr>
          <a:xfrm>
            <a:off x="9499018" y="1169770"/>
            <a:ext cx="86934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Session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FCD8F2-DF4E-4BA3-90F7-A123AE67F1FB}"/>
              </a:ext>
            </a:extLst>
          </p:cNvPr>
          <p:cNvSpPr/>
          <p:nvPr/>
        </p:nvSpPr>
        <p:spPr>
          <a:xfrm>
            <a:off x="9499018" y="862474"/>
            <a:ext cx="86934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Presentation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01F52-E674-47F4-AB01-0D22CC1B6A8A}"/>
              </a:ext>
            </a:extLst>
          </p:cNvPr>
          <p:cNvSpPr/>
          <p:nvPr/>
        </p:nvSpPr>
        <p:spPr>
          <a:xfrm>
            <a:off x="9499019" y="556513"/>
            <a:ext cx="869348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A6AA61-72A9-453A-9109-751432FE010D}"/>
              </a:ext>
            </a:extLst>
          </p:cNvPr>
          <p:cNvSpPr/>
          <p:nvPr/>
        </p:nvSpPr>
        <p:spPr>
          <a:xfrm>
            <a:off x="10360618" y="566592"/>
            <a:ext cx="889709" cy="90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6305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A6E4-CBDE-4450-82C0-2193E40C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simple web page 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3F7F-4C9E-44B4-A455-38C178C8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the file ”web page </a:t>
            </a:r>
            <a:r>
              <a:rPr lang="da-DK" dirty="0" err="1"/>
              <a:t>visit.pcapng</a:t>
            </a:r>
            <a:r>
              <a:rPr lang="da-DK" dirty="0"/>
              <a:t>”</a:t>
            </a:r>
          </a:p>
          <a:p>
            <a:r>
              <a:rPr lang="da-DK" dirty="0"/>
              <a:t>Scenario:</a:t>
            </a:r>
          </a:p>
          <a:p>
            <a:pPr lvl="1"/>
            <a:r>
              <a:rPr lang="da-DK" dirty="0" err="1"/>
              <a:t>Wireshark</a:t>
            </a:r>
            <a:r>
              <a:rPr lang="da-DK" dirty="0"/>
              <a:t> Dump is </a:t>
            </a:r>
            <a:r>
              <a:rPr lang="da-DK" dirty="0" err="1"/>
              <a:t>started</a:t>
            </a:r>
            <a:r>
              <a:rPr lang="da-DK" dirty="0"/>
              <a:t> on </a:t>
            </a:r>
            <a:r>
              <a:rPr lang="da-DK" dirty="0" err="1"/>
              <a:t>laptop</a:t>
            </a:r>
            <a:endParaRPr lang="da-DK" dirty="0"/>
          </a:p>
          <a:p>
            <a:pPr lvl="1"/>
            <a:r>
              <a:rPr lang="da-DK" dirty="0"/>
              <a:t>Laptop is </a:t>
            </a:r>
            <a:r>
              <a:rPr lang="da-DK" dirty="0" err="1"/>
              <a:t>connected</a:t>
            </a:r>
            <a:r>
              <a:rPr lang="da-DK" dirty="0"/>
              <a:t> to home </a:t>
            </a:r>
            <a:r>
              <a:rPr lang="da-DK" dirty="0" err="1"/>
              <a:t>broadband</a:t>
            </a:r>
            <a:r>
              <a:rPr lang="da-DK" dirty="0"/>
              <a:t> router</a:t>
            </a:r>
          </a:p>
          <a:p>
            <a:pPr lvl="1"/>
            <a:r>
              <a:rPr lang="da-DK" dirty="0"/>
              <a:t>A browser is </a:t>
            </a:r>
            <a:r>
              <a:rPr lang="da-DK" dirty="0" err="1"/>
              <a:t>used</a:t>
            </a:r>
            <a:r>
              <a:rPr lang="da-DK" dirty="0"/>
              <a:t> to visit </a:t>
            </a:r>
            <a:r>
              <a:rPr lang="da-DK" dirty="0">
                <a:hlinkClick r:id="rId2"/>
              </a:rPr>
              <a:t>https://fejrskov.net</a:t>
            </a:r>
            <a:endParaRPr lang="da-DK" dirty="0"/>
          </a:p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walk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file and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</a:t>
            </a:r>
            <a:r>
              <a:rPr lang="da-DK" dirty="0" err="1"/>
              <a:t>transmitted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50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2F57-F9AC-4EB5-BC53-6531FC4A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Theory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the real </a:t>
            </a:r>
            <a:r>
              <a:rPr lang="da-DK" dirty="0" err="1"/>
              <a:t>world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F7C7-4794-4ECE-840F-EC013546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Although</a:t>
            </a:r>
            <a:r>
              <a:rPr lang="da-DK" dirty="0"/>
              <a:t> real,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pcap</a:t>
            </a:r>
            <a:r>
              <a:rPr lang="da-DK" dirty="0"/>
              <a:t> file </a:t>
            </a:r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simpler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to </a:t>
            </a:r>
            <a:r>
              <a:rPr lang="da-DK" dirty="0" err="1"/>
              <a:t>see</a:t>
            </a:r>
            <a:endParaRPr lang="da-DK" dirty="0"/>
          </a:p>
          <a:p>
            <a:r>
              <a:rPr lang="da-DK" dirty="0"/>
              <a:t>Let </a:t>
            </a:r>
            <a:r>
              <a:rPr lang="da-DK" dirty="0" err="1"/>
              <a:t>us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a 1 </a:t>
            </a:r>
            <a:r>
              <a:rPr lang="da-DK" dirty="0" err="1"/>
              <a:t>minute</a:t>
            </a:r>
            <a:r>
              <a:rPr lang="da-DK" dirty="0"/>
              <a:t> </a:t>
            </a:r>
            <a:r>
              <a:rPr lang="da-DK" dirty="0" err="1"/>
              <a:t>packet</a:t>
            </a:r>
            <a:r>
              <a:rPr lang="da-DK" dirty="0"/>
              <a:t> dump from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office</a:t>
            </a:r>
            <a:r>
              <a:rPr lang="da-DK" dirty="0"/>
              <a:t> </a:t>
            </a:r>
            <a:r>
              <a:rPr lang="da-DK" dirty="0" err="1"/>
              <a:t>laptop</a:t>
            </a:r>
            <a:endParaRPr lang="da-DK" dirty="0"/>
          </a:p>
          <a:p>
            <a:r>
              <a:rPr lang="da-DK" dirty="0"/>
              <a:t>I do not </a:t>
            </a:r>
            <a:r>
              <a:rPr lang="da-DK" dirty="0" err="1"/>
              <a:t>interact</a:t>
            </a:r>
            <a:r>
              <a:rPr lang="da-DK" dirty="0"/>
              <a:t> with the computer </a:t>
            </a:r>
            <a:r>
              <a:rPr lang="da-DK" dirty="0" err="1"/>
              <a:t>during</a:t>
            </a:r>
            <a:r>
              <a:rPr lang="da-DK" dirty="0"/>
              <a:t> the dump.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is ”</a:t>
            </a:r>
            <a:r>
              <a:rPr lang="da-DK" dirty="0" err="1"/>
              <a:t>backscatter</a:t>
            </a:r>
            <a:r>
              <a:rPr lang="da-DK" dirty="0"/>
              <a:t>”…</a:t>
            </a:r>
          </a:p>
        </p:txBody>
      </p:sp>
    </p:spTree>
    <p:extLst>
      <p:ext uri="{BB962C8B-B14F-4D97-AF65-F5344CB8AC3E}">
        <p14:creationId xmlns:p14="http://schemas.microsoft.com/office/powerpoint/2010/main" val="123908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57D-6C7D-4A0D-B371-0D06F9C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023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DC1B-6C6F-4D99-942D-9BD9880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8BE1-04DF-4038-8535-EF09A503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/>
              <a:t>Exercise</a:t>
            </a:r>
            <a:r>
              <a:rPr lang="da-DK" dirty="0"/>
              <a:t> 1: </a:t>
            </a:r>
          </a:p>
          <a:p>
            <a:pPr lvl="1"/>
            <a:r>
              <a:rPr lang="en-US" dirty="0"/>
              <a:t>Do a dump of the traffic on your own laptop, try to explain to the guy next to you what is going on</a:t>
            </a:r>
          </a:p>
          <a:p>
            <a:r>
              <a:rPr lang="en-US" dirty="0"/>
              <a:t>Exercise 2: </a:t>
            </a:r>
          </a:p>
          <a:p>
            <a:pPr lvl="1"/>
            <a:r>
              <a:rPr lang="en-US" dirty="0"/>
              <a:t>Your grandmother complains that sometimes, the Danske Bank website does not work</a:t>
            </a:r>
          </a:p>
          <a:p>
            <a:pPr lvl="1"/>
            <a:r>
              <a:rPr lang="en-US" dirty="0"/>
              <a:t>The broadband router is assigned the IP address 85.83.193.234 by the ISP (seen from a visit to </a:t>
            </a:r>
            <a:r>
              <a:rPr lang="en-US" dirty="0">
                <a:hlinkClick r:id="rId2"/>
              </a:rPr>
              <a:t>https://myip.com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You start a </a:t>
            </a:r>
            <a:r>
              <a:rPr lang="en-US" dirty="0" err="1"/>
              <a:t>wireshark</a:t>
            </a:r>
            <a:r>
              <a:rPr lang="en-US" dirty="0"/>
              <a:t> dump on her PC and connect the PC to the broadband router</a:t>
            </a:r>
          </a:p>
          <a:p>
            <a:pPr lvl="1"/>
            <a:r>
              <a:rPr lang="en-US" dirty="0"/>
              <a:t>To help debugging, you start a ping towards the Danske Bank website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wireshark</a:t>
            </a:r>
            <a:r>
              <a:rPr lang="en-US" dirty="0"/>
              <a:t> dump is found in the file “</a:t>
            </a:r>
            <a:r>
              <a:rPr lang="en-US" dirty="0" err="1"/>
              <a:t>error.pcapng</a:t>
            </a:r>
            <a:r>
              <a:rPr lang="en-US" dirty="0"/>
              <a:t>”</a:t>
            </a:r>
          </a:p>
          <a:p>
            <a:pPr lvl="1"/>
            <a:r>
              <a:rPr lang="da-DK" dirty="0"/>
              <a:t>Analyse the </a:t>
            </a:r>
            <a:r>
              <a:rPr lang="da-DK" dirty="0" err="1"/>
              <a:t>pcap</a:t>
            </a:r>
            <a:r>
              <a:rPr lang="da-DK" dirty="0"/>
              <a:t> file to find the </a:t>
            </a:r>
            <a:r>
              <a:rPr lang="da-DK" dirty="0" err="1"/>
              <a:t>likely</a:t>
            </a:r>
            <a:r>
              <a:rPr lang="da-DK" dirty="0"/>
              <a:t> cause of her problem</a:t>
            </a:r>
          </a:p>
        </p:txBody>
      </p:sp>
    </p:spTree>
    <p:extLst>
      <p:ext uri="{BB962C8B-B14F-4D97-AF65-F5344CB8AC3E}">
        <p14:creationId xmlns:p14="http://schemas.microsoft.com/office/powerpoint/2010/main" val="17349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B91-1DCB-45B8-B604-2CAA769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 introduction to the architecture of the Internet</a:t>
            </a:r>
            <a:br>
              <a:rPr lang="en-US" dirty="0"/>
            </a:b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0A94-BE3A-4F83-89BB-1070A4AEE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ctr"/>
            <a:r>
              <a:rPr lang="en-US" dirty="0"/>
              <a:t>Seen from an Internet Service Provider perspective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75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C334-95E3-4C2F-BB3C-75A10BD1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AD46-4D9A-45FB-9179-BB8D0199F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88664"/>
          </a:xfrm>
        </p:spPr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dirty="0" err="1"/>
              <a:t>architecture</a:t>
            </a:r>
            <a:r>
              <a:rPr lang="da-DK" dirty="0"/>
              <a:t> of the Internet </a:t>
            </a:r>
            <a:r>
              <a:rPr lang="da-DK" dirty="0" err="1"/>
              <a:t>depends</a:t>
            </a:r>
            <a:r>
              <a:rPr lang="da-DK" dirty="0"/>
              <a:t> </a:t>
            </a:r>
            <a:r>
              <a:rPr lang="da-DK" dirty="0" err="1"/>
              <a:t>heavily</a:t>
            </a:r>
            <a:r>
              <a:rPr lang="da-DK" dirty="0"/>
              <a:t> on </a:t>
            </a:r>
            <a:r>
              <a:rPr lang="da-DK" dirty="0" err="1"/>
              <a:t>which</a:t>
            </a:r>
            <a:r>
              <a:rPr lang="da-DK" dirty="0"/>
              <a:t> OSI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look at, and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look</a:t>
            </a:r>
          </a:p>
          <a:p>
            <a:r>
              <a:rPr lang="da-DK" dirty="0"/>
              <a:t>For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Examples</a:t>
            </a:r>
            <a:r>
              <a:rPr lang="da-DK" dirty="0"/>
              <a:t> of </a:t>
            </a:r>
            <a:r>
              <a:rPr lang="da-DK" dirty="0" err="1"/>
              <a:t>physical</a:t>
            </a:r>
            <a:r>
              <a:rPr lang="da-DK" dirty="0"/>
              <a:t> vs. Network </a:t>
            </a:r>
            <a:r>
              <a:rPr lang="da-DK" dirty="0" err="1"/>
              <a:t>topology</a:t>
            </a:r>
            <a:endParaRPr lang="da-DK" dirty="0"/>
          </a:p>
          <a:p>
            <a:pPr lvl="1"/>
            <a:r>
              <a:rPr lang="da-DK" dirty="0"/>
              <a:t>How the </a:t>
            </a:r>
            <a:r>
              <a:rPr lang="da-DK" dirty="0" err="1"/>
              <a:t>different</a:t>
            </a:r>
            <a:r>
              <a:rPr lang="da-DK" dirty="0"/>
              <a:t> parts of the internet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Internet Service Providers (</a:t>
            </a:r>
            <a:r>
              <a:rPr lang="da-DK" dirty="0" err="1"/>
              <a:t>ISPs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How </a:t>
            </a:r>
            <a:r>
              <a:rPr lang="da-DK" dirty="0" err="1"/>
              <a:t>subscribers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</a:t>
            </a:r>
            <a:r>
              <a:rPr lang="da-DK" dirty="0" err="1"/>
              <a:t>ISPs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82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57D-6C7D-4A0D-B371-0D06F9C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Network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topology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89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6E82-01E0-4A07-97B0-5B18802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Network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topology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F990-E723-4BFA-8CB4-922009C3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 </a:t>
            </a:r>
            <a:r>
              <a:rPr lang="da-DK" dirty="0" err="1"/>
              <a:t>picture</a:t>
            </a:r>
            <a:r>
              <a:rPr lang="da-DK" dirty="0"/>
              <a:t> of the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topology</a:t>
            </a:r>
            <a:r>
              <a:rPr lang="da-DK" dirty="0"/>
              <a:t> </a:t>
            </a:r>
            <a:r>
              <a:rPr lang="da-DK" dirty="0" err="1"/>
              <a:t>rarely</a:t>
            </a:r>
            <a:r>
              <a:rPr lang="da-DK" dirty="0"/>
              <a:t> matches </a:t>
            </a:r>
            <a:r>
              <a:rPr lang="da-DK" dirty="0" err="1"/>
              <a:t>that</a:t>
            </a:r>
            <a:r>
              <a:rPr lang="da-DK" dirty="0"/>
              <a:t> of the datalink-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topology</a:t>
            </a:r>
            <a:r>
              <a:rPr lang="da-DK" dirty="0"/>
              <a:t> or the </a:t>
            </a:r>
            <a:r>
              <a:rPr lang="da-DK" dirty="0" err="1"/>
              <a:t>network-layer</a:t>
            </a:r>
            <a:r>
              <a:rPr lang="da-DK" dirty="0"/>
              <a:t> </a:t>
            </a:r>
            <a:r>
              <a:rPr lang="da-DK" dirty="0" err="1"/>
              <a:t>topology</a:t>
            </a:r>
            <a:endParaRPr lang="da-DK" dirty="0"/>
          </a:p>
          <a:p>
            <a:pPr lvl="1"/>
            <a:r>
              <a:rPr lang="da-DK" dirty="0"/>
              <a:t>A single fiber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LANs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</a:t>
            </a:r>
            <a:r>
              <a:rPr lang="da-DK" dirty="0" err="1"/>
              <a:t>use</a:t>
            </a:r>
            <a:r>
              <a:rPr lang="da-DK" dirty="0"/>
              <a:t> of WDM </a:t>
            </a:r>
            <a:r>
              <a:rPr lang="da-DK" dirty="0" err="1"/>
              <a:t>technology</a:t>
            </a:r>
            <a:r>
              <a:rPr lang="da-DK" dirty="0"/>
              <a:t> (</a:t>
            </a:r>
            <a:r>
              <a:rPr lang="da-DK" dirty="0" err="1"/>
              <a:t>Wavelength</a:t>
            </a:r>
            <a:r>
              <a:rPr lang="da-DK" dirty="0"/>
              <a:t> Division </a:t>
            </a:r>
            <a:r>
              <a:rPr lang="da-DK" dirty="0" err="1"/>
              <a:t>multiplexing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A single port in a switch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related</a:t>
            </a:r>
            <a:r>
              <a:rPr lang="da-DK" dirty="0"/>
              <a:t> to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LANs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</a:t>
            </a:r>
            <a:r>
              <a:rPr lang="da-DK" dirty="0" err="1"/>
              <a:t>use</a:t>
            </a:r>
            <a:r>
              <a:rPr lang="da-DK" dirty="0"/>
              <a:t> of VLAN tagging</a:t>
            </a:r>
          </a:p>
          <a:p>
            <a:pPr lvl="2"/>
            <a:r>
              <a:rPr lang="da-DK" dirty="0" err="1"/>
              <a:t>Typical</a:t>
            </a:r>
            <a:r>
              <a:rPr lang="da-DK" dirty="0"/>
              <a:t> for </a:t>
            </a:r>
            <a:r>
              <a:rPr lang="da-DK" dirty="0" err="1"/>
              <a:t>companies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smaller </a:t>
            </a:r>
            <a:r>
              <a:rPr lang="da-DK" dirty="0" err="1"/>
              <a:t>geographical</a:t>
            </a:r>
            <a:r>
              <a:rPr lang="da-DK" dirty="0"/>
              <a:t> regions</a:t>
            </a:r>
          </a:p>
          <a:p>
            <a:pPr lvl="1"/>
            <a:r>
              <a:rPr lang="da-DK" dirty="0"/>
              <a:t>A single port in a router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related</a:t>
            </a:r>
            <a:r>
              <a:rPr lang="da-DK" dirty="0"/>
              <a:t> to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LANs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</a:t>
            </a:r>
            <a:r>
              <a:rPr lang="da-DK" dirty="0" err="1"/>
              <a:t>use</a:t>
            </a:r>
            <a:r>
              <a:rPr lang="da-DK" dirty="0"/>
              <a:t> of VLAN tagging or/and </a:t>
            </a:r>
            <a:r>
              <a:rPr lang="da-DK" dirty="0" err="1"/>
              <a:t>Multi</a:t>
            </a:r>
            <a:r>
              <a:rPr lang="da-DK" dirty="0"/>
              <a:t> Protocol Label </a:t>
            </a:r>
            <a:r>
              <a:rPr lang="da-DK" dirty="0" err="1"/>
              <a:t>Switching</a:t>
            </a:r>
            <a:r>
              <a:rPr lang="da-DK" dirty="0"/>
              <a:t> (MPLS)</a:t>
            </a:r>
          </a:p>
          <a:p>
            <a:pPr lvl="2"/>
            <a:r>
              <a:rPr lang="da-DK" dirty="0" err="1"/>
              <a:t>Typical</a:t>
            </a:r>
            <a:r>
              <a:rPr lang="da-DK" dirty="0"/>
              <a:t> for internet </a:t>
            </a:r>
            <a:r>
              <a:rPr lang="da-DK" dirty="0" err="1"/>
              <a:t>providers</a:t>
            </a:r>
            <a:r>
              <a:rPr lang="da-DK" dirty="0"/>
              <a:t> or </a:t>
            </a:r>
            <a:r>
              <a:rPr lang="da-DK" dirty="0" err="1"/>
              <a:t>companies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large/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geographical</a:t>
            </a:r>
            <a:r>
              <a:rPr lang="da-DK" dirty="0"/>
              <a:t> regions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95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3071-91BE-B291-777F-1E380D23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Me</a:t>
            </a:r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27F5DB-1D1A-482C-BD1F-02776ABB2851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a-DK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D9728-7A28-4C26-ABF2-A41C613DB9D4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Martin Fejrskov Andersen, mfea@telenor.dk</a:t>
            </a:r>
          </a:p>
          <a:p>
            <a:r>
              <a:rPr lang="en-US" dirty="0"/>
              <a:t>M.Sc. In Communication Networks/Distributed Real Time Systems, AAU, 2005</a:t>
            </a:r>
          </a:p>
          <a:p>
            <a:r>
              <a:rPr lang="en-US" dirty="0"/>
              <a:t>SW Developer / Product Manager /Architect at ETI / BAE Systems 2005-2014</a:t>
            </a:r>
          </a:p>
          <a:p>
            <a:pPr lvl="1"/>
            <a:r>
              <a:rPr lang="en-US" dirty="0"/>
              <a:t>Developed products for wiretapping / lawful intercept for intelligence agencies, police authorities and internet service providers</a:t>
            </a:r>
          </a:p>
          <a:p>
            <a:pPr lvl="1"/>
            <a:r>
              <a:rPr lang="en-US" dirty="0"/>
              <a:t>Software development, product management for a product team of ~15 persons, Scrum/Kanban, technical presales activities, quality assurance etc. with focus on the ISP related portfolio</a:t>
            </a:r>
          </a:p>
          <a:p>
            <a:r>
              <a:rPr lang="en-US" dirty="0"/>
              <a:t>Solution Architect at Telenor 2014-</a:t>
            </a:r>
          </a:p>
          <a:p>
            <a:pPr lvl="1"/>
            <a:r>
              <a:rPr lang="en-US" dirty="0"/>
              <a:t>DNS, DDoS protection, DHCP, Lawful Intercept, Radius, MySQL, </a:t>
            </a:r>
            <a:r>
              <a:rPr lang="en-US" dirty="0" err="1"/>
              <a:t>VoWifi</a:t>
            </a:r>
            <a:r>
              <a:rPr lang="en-US" dirty="0"/>
              <a:t>, Linux, </a:t>
            </a:r>
            <a:r>
              <a:rPr lang="en-US" dirty="0" err="1"/>
              <a:t>Tacacs</a:t>
            </a:r>
            <a:r>
              <a:rPr lang="en-US" dirty="0"/>
              <a:t>, log collection, scripting, infrastructure security, customer protection, geo-redundancy, data retention, privacy, master student project proposal / co-supervision</a:t>
            </a:r>
          </a:p>
          <a:p>
            <a:r>
              <a:rPr lang="en-US" dirty="0"/>
              <a:t>Industrial PhD student at Telenor / AAU, 2019-2022 </a:t>
            </a:r>
          </a:p>
          <a:p>
            <a:pPr lvl="1"/>
            <a:r>
              <a:rPr lang="en-US" dirty="0"/>
              <a:t>Overall theme: Detecting malware and cyber attacks using ISP data</a:t>
            </a:r>
          </a:p>
          <a:p>
            <a:pPr lvl="1"/>
            <a:r>
              <a:rPr lang="en-US" dirty="0"/>
              <a:t>Legal aspects, privacy/anonymization, DNS infrastructure, NetFlow, DNS blacklists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  <a:p>
            <a:endParaRPr lang="da-DK" dirty="0"/>
          </a:p>
        </p:txBody>
      </p:sp>
      <p:pic>
        <p:nvPicPr>
          <p:cNvPr id="11" name="Picture 6" descr="https://res-2.cloudinary.com/crunchbase-production/image/upload/c_lpad,h_256,w_256,f_auto,q_auto:eco/v1495104846/ve4dhissm5pd65yzasqf.png">
            <a:extLst>
              <a:ext uri="{FF2B5EF4-FFF2-40B4-BE49-F238E27FC236}">
                <a16:creationId xmlns:a16="http://schemas.microsoft.com/office/drawing/2014/main" id="{CDDB5EB6-8A9F-4EEE-AC3F-0A1D8C47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64" y="170407"/>
            <a:ext cx="3258593" cy="32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elenor logo vector free download - Brandslogo.net">
            <a:extLst>
              <a:ext uri="{FF2B5EF4-FFF2-40B4-BE49-F238E27FC236}">
                <a16:creationId xmlns:a16="http://schemas.microsoft.com/office/drawing/2014/main" id="{7F8C09C8-C2F4-4A07-9ACB-A81E5D83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96" y="1257543"/>
            <a:ext cx="1960067" cy="19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1120765-1688-44BB-B86A-8B408D05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27" y="371017"/>
            <a:ext cx="2431530" cy="3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1F36902-EC11-4740-A651-131BB473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58" y="295792"/>
            <a:ext cx="1116953" cy="119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5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630-14C8-4F05-BEB9-0664E67D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Danish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E843-8256-462D-9550-E2F52167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https://www.deic.dk/da/forskningsnet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241BDCB-464A-45E4-9005-0EA1A930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58" y="458680"/>
            <a:ext cx="3865360" cy="59525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C940F60-9B40-45B1-B6CB-4AC39D9D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82" y="4420438"/>
            <a:ext cx="2184054" cy="1544029"/>
          </a:xfrm>
          <a:prstGeom prst="rect">
            <a:avLst/>
          </a:prstGeom>
        </p:spPr>
      </p:pic>
      <p:pic>
        <p:nvPicPr>
          <p:cNvPr id="1026" name="Picture 2" descr="Fiberkort 2022">
            <a:extLst>
              <a:ext uri="{FF2B5EF4-FFF2-40B4-BE49-F238E27FC236}">
                <a16:creationId xmlns:a16="http://schemas.microsoft.com/office/drawing/2014/main" id="{A892EAD8-4F69-4F85-0095-2DBDDA36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44" y="3073984"/>
            <a:ext cx="4629660" cy="333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7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2587-CCC9-478E-B35F-96AE57F7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Telenor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150B-B9E0-46B1-A85F-EF2186C6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9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Equipment:</a:t>
            </a:r>
          </a:p>
          <a:p>
            <a:pPr lvl="1"/>
            <a:r>
              <a:rPr lang="en-US" dirty="0"/>
              <a:t>~400 WDM (Wavelength Division Multiplexing) nodes</a:t>
            </a:r>
          </a:p>
          <a:p>
            <a:pPr lvl="1"/>
            <a:r>
              <a:rPr lang="en-US" dirty="0"/>
              <a:t>~1000 Microwave transmission nodes</a:t>
            </a:r>
          </a:p>
          <a:p>
            <a:pPr lvl="1"/>
            <a:r>
              <a:rPr lang="en-US" dirty="0"/>
              <a:t>~2000 cell site routers/switches </a:t>
            </a:r>
          </a:p>
          <a:p>
            <a:pPr lvl="1"/>
            <a:r>
              <a:rPr lang="en-US" dirty="0"/>
              <a:t>~70 backbone routers</a:t>
            </a:r>
          </a:p>
          <a:p>
            <a:r>
              <a:rPr lang="en-US" dirty="0"/>
              <a:t>Locations:</a:t>
            </a:r>
          </a:p>
          <a:p>
            <a:pPr lvl="1"/>
            <a:r>
              <a:rPr lang="en-US" dirty="0"/>
              <a:t>~30 with backbone routers</a:t>
            </a:r>
          </a:p>
          <a:p>
            <a:pPr lvl="1"/>
            <a:r>
              <a:rPr lang="en-US" dirty="0"/>
              <a:t>~4000 cell towers</a:t>
            </a:r>
          </a:p>
          <a:p>
            <a:r>
              <a:rPr lang="en-US" dirty="0"/>
              <a:t>Fiber</a:t>
            </a:r>
          </a:p>
          <a:p>
            <a:pPr lvl="1"/>
            <a:r>
              <a:rPr lang="en-US" dirty="0"/>
              <a:t>Telenor does not own much fiber, most is rented at companies specializing in providing fiber infrastructure, for example </a:t>
            </a:r>
            <a:r>
              <a:rPr lang="en-US" dirty="0" err="1"/>
              <a:t>GlobalConnect</a:t>
            </a:r>
            <a:r>
              <a:rPr lang="en-US" dirty="0"/>
              <a:t>, TDC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2" descr="Image result for telenor aalborg tower">
            <a:extLst>
              <a:ext uri="{FF2B5EF4-FFF2-40B4-BE49-F238E27FC236}">
                <a16:creationId xmlns:a16="http://schemas.microsoft.com/office/drawing/2014/main" id="{27A87635-FFE7-4253-960D-A834EAF80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04" y="599401"/>
            <a:ext cx="2119468" cy="28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57D-6C7D-4A0D-B371-0D06F9C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are</a:t>
            </a:r>
            <a:r>
              <a:rPr lang="da-DK" dirty="0"/>
              <a:t> parts of the internet </a:t>
            </a:r>
            <a:r>
              <a:rPr lang="da-DK" dirty="0" err="1"/>
              <a:t>connected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836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DCAA-CB3C-45E6-BA42-5F2A449F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Autonomous</a:t>
            </a:r>
            <a:r>
              <a:rPr lang="da-DK" dirty="0"/>
              <a:t>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A55F-FF37-4DD8-9BCE-5ABD5632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The Internet </a:t>
            </a:r>
            <a:r>
              <a:rPr lang="da-DK" dirty="0" err="1"/>
              <a:t>consists</a:t>
            </a:r>
            <a:r>
              <a:rPr lang="da-DK" dirty="0"/>
              <a:t> of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Autonomous</a:t>
            </a:r>
            <a:r>
              <a:rPr lang="da-DK" dirty="0"/>
              <a:t> Systems (AS), </a:t>
            </a:r>
            <a:r>
              <a:rPr lang="da-DK" dirty="0" err="1"/>
              <a:t>typically</a:t>
            </a:r>
            <a:r>
              <a:rPr lang="da-DK" dirty="0"/>
              <a:t> Internet Providers or </a:t>
            </a:r>
            <a:r>
              <a:rPr lang="da-DK" dirty="0" err="1"/>
              <a:t>larger</a:t>
            </a:r>
            <a:r>
              <a:rPr lang="da-DK" dirty="0"/>
              <a:t> </a:t>
            </a:r>
            <a:r>
              <a:rPr lang="da-DK" dirty="0" err="1"/>
              <a:t>companies</a:t>
            </a:r>
            <a:endParaRPr lang="da-DK" dirty="0"/>
          </a:p>
          <a:p>
            <a:pPr lvl="1"/>
            <a:r>
              <a:rPr lang="da-DK" dirty="0" err="1"/>
              <a:t>Example</a:t>
            </a:r>
            <a:r>
              <a:rPr lang="da-DK" dirty="0"/>
              <a:t> AS: Aalborg University (AS65051), Telenor DK (AS9158)</a:t>
            </a:r>
          </a:p>
          <a:p>
            <a:r>
              <a:rPr lang="da-DK" dirty="0"/>
              <a:t>An AS </a:t>
            </a:r>
            <a:r>
              <a:rPr lang="da-DK" dirty="0" err="1"/>
              <a:t>owns</a:t>
            </a:r>
            <a:r>
              <a:rPr lang="da-DK" dirty="0"/>
              <a:t> a set of IP </a:t>
            </a:r>
            <a:r>
              <a:rPr lang="da-DK" dirty="0" err="1"/>
              <a:t>addresses</a:t>
            </a:r>
            <a:r>
              <a:rPr lang="da-DK" dirty="0"/>
              <a:t>, </a:t>
            </a:r>
            <a:r>
              <a:rPr lang="da-DK" dirty="0" err="1"/>
              <a:t>delegated</a:t>
            </a:r>
            <a:r>
              <a:rPr lang="da-DK" dirty="0"/>
              <a:t> to </a:t>
            </a:r>
            <a:r>
              <a:rPr lang="da-DK" dirty="0" err="1"/>
              <a:t>that</a:t>
            </a:r>
            <a:r>
              <a:rPr lang="da-DK" dirty="0"/>
              <a:t> AS by </a:t>
            </a:r>
            <a:r>
              <a:rPr lang="en-US" dirty="0"/>
              <a:t>APNIC, ARIN, RIPE NCC, LACNIC, and AFRINIC (the 5 Regional Internet Registrars (RIR))</a:t>
            </a:r>
          </a:p>
          <a:p>
            <a:r>
              <a:rPr lang="en-US" dirty="0"/>
              <a:t>The Internet has around 100.000 </a:t>
            </a:r>
            <a:r>
              <a:rPr lang="en-US" dirty="0" err="1"/>
              <a:t>AS’es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your own, public IP address using for example </a:t>
            </a:r>
            <a:r>
              <a:rPr lang="en-US" dirty="0">
                <a:hlinkClick r:id="rId2"/>
              </a:rPr>
              <a:t>https://myip.com</a:t>
            </a:r>
            <a:r>
              <a:rPr lang="en-US" dirty="0"/>
              <a:t>, and use </a:t>
            </a:r>
            <a:r>
              <a:rPr lang="en-US" dirty="0">
                <a:hlinkClick r:id="rId3"/>
              </a:rPr>
              <a:t>https://ripe.net</a:t>
            </a:r>
            <a:r>
              <a:rPr lang="en-US" dirty="0"/>
              <a:t> to see which AS owns that IP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66C7-12A8-4278-B508-A31703B0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235" y="1144380"/>
            <a:ext cx="1200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59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C2CA-4DC4-46FE-AD52-ABC61510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373F-D184-45DA-AD3F-DF47D8F3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err="1"/>
              <a:t>Autonomous</a:t>
            </a:r>
            <a:r>
              <a:rPr lang="da-DK" dirty="0"/>
              <a:t> Systems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exchange</a:t>
            </a:r>
            <a:r>
              <a:rPr lang="da-DK" dirty="0"/>
              <a:t> </a:t>
            </a:r>
            <a:r>
              <a:rPr lang="da-DK" dirty="0" err="1"/>
              <a:t>traffic</a:t>
            </a:r>
            <a:endParaRPr lang="da-DK" dirty="0"/>
          </a:p>
          <a:p>
            <a:pPr lvl="1"/>
            <a:r>
              <a:rPr lang="da-DK" dirty="0"/>
              <a:t> </a:t>
            </a:r>
            <a:r>
              <a:rPr lang="da-DK" dirty="0" err="1"/>
              <a:t>Publicly</a:t>
            </a:r>
            <a:r>
              <a:rPr lang="da-DK" dirty="0"/>
              <a:t>: At an Internet Exchange (IX)</a:t>
            </a:r>
          </a:p>
          <a:p>
            <a:pPr lvl="2"/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Danish Internet Exchange (DIX)</a:t>
            </a:r>
          </a:p>
          <a:p>
            <a:pPr lvl="2"/>
            <a:r>
              <a:rPr lang="da-DK" dirty="0" err="1"/>
              <a:t>Basically</a:t>
            </a:r>
            <a:r>
              <a:rPr lang="da-DK" dirty="0"/>
              <a:t> an organisation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owns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) a </a:t>
            </a:r>
            <a:r>
              <a:rPr lang="da-DK" dirty="0" err="1"/>
              <a:t>few</a:t>
            </a:r>
            <a:r>
              <a:rPr lang="da-DK" dirty="0"/>
              <a:t> routers and switches in a </a:t>
            </a:r>
            <a:r>
              <a:rPr lang="da-DK" dirty="0" err="1"/>
              <a:t>limited</a:t>
            </a:r>
            <a:r>
              <a:rPr lang="da-DK" dirty="0"/>
              <a:t> </a:t>
            </a:r>
            <a:r>
              <a:rPr lang="da-DK" dirty="0" err="1"/>
              <a:t>geographical</a:t>
            </a:r>
            <a:r>
              <a:rPr lang="da-DK" dirty="0"/>
              <a:t> region, and offers (</a:t>
            </a:r>
            <a:r>
              <a:rPr lang="da-DK" dirty="0" err="1"/>
              <a:t>physical</a:t>
            </a:r>
            <a:r>
              <a:rPr lang="da-DK" dirty="0"/>
              <a:t>) </a:t>
            </a:r>
            <a:r>
              <a:rPr lang="da-DK" dirty="0" err="1"/>
              <a:t>connections</a:t>
            </a:r>
            <a:r>
              <a:rPr lang="da-DK" dirty="0"/>
              <a:t> for a </a:t>
            </a:r>
            <a:r>
              <a:rPr lang="da-DK" dirty="0" err="1"/>
              <a:t>fee</a:t>
            </a:r>
            <a:endParaRPr lang="da-DK" dirty="0"/>
          </a:p>
          <a:p>
            <a:pPr lvl="1"/>
            <a:r>
              <a:rPr lang="da-DK" dirty="0" err="1"/>
              <a:t>Privately</a:t>
            </a:r>
            <a:r>
              <a:rPr lang="da-DK" dirty="0"/>
              <a:t>: By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/>
              <a:t>direct</a:t>
            </a:r>
            <a:r>
              <a:rPr lang="da-DK" dirty="0"/>
              <a:t> (</a:t>
            </a:r>
            <a:r>
              <a:rPr lang="da-DK" dirty="0" err="1"/>
              <a:t>physical</a:t>
            </a:r>
            <a:r>
              <a:rPr lang="da-DK" dirty="0"/>
              <a:t>) </a:t>
            </a:r>
            <a:r>
              <a:rPr lang="da-DK" dirty="0" err="1"/>
              <a:t>connections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networks</a:t>
            </a:r>
            <a:endParaRPr lang="da-DK" dirty="0"/>
          </a:p>
          <a:p>
            <a:pPr lvl="2"/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Telenor </a:t>
            </a:r>
            <a:r>
              <a:rPr lang="da-DK" dirty="0" err="1"/>
              <a:t>connects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to TDC, AAU </a:t>
            </a:r>
            <a:r>
              <a:rPr lang="da-DK" dirty="0" err="1"/>
              <a:t>connects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to the Danish Research Network </a:t>
            </a:r>
          </a:p>
          <a:p>
            <a:pPr lvl="2"/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(</a:t>
            </a:r>
            <a:r>
              <a:rPr lang="da-DK" dirty="0" err="1"/>
              <a:t>except</a:t>
            </a:r>
            <a:r>
              <a:rPr lang="da-DK" dirty="0"/>
              <a:t> for the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equipment</a:t>
            </a:r>
            <a:r>
              <a:rPr lang="da-DK" dirty="0"/>
              <a:t> </a:t>
            </a:r>
            <a:r>
              <a:rPr lang="da-DK" dirty="0" err="1"/>
              <a:t>owned</a:t>
            </a:r>
            <a:r>
              <a:rPr lang="da-DK" dirty="0"/>
              <a:t> by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network</a:t>
            </a:r>
            <a:r>
              <a:rPr lang="da-DK" dirty="0"/>
              <a:t>, of </a:t>
            </a:r>
            <a:r>
              <a:rPr lang="da-DK" dirty="0" err="1"/>
              <a:t>course</a:t>
            </a:r>
            <a:r>
              <a:rPr lang="da-DK" dirty="0"/>
              <a:t>)</a:t>
            </a:r>
          </a:p>
          <a:p>
            <a:r>
              <a:rPr lang="da-DK" dirty="0" err="1"/>
              <a:t>Exchanging</a:t>
            </a:r>
            <a:r>
              <a:rPr lang="da-DK" dirty="0"/>
              <a:t> </a:t>
            </a:r>
            <a:r>
              <a:rPr lang="da-DK" dirty="0" err="1"/>
              <a:t>traffic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AS’es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source and destination </a:t>
            </a:r>
            <a:r>
              <a:rPr lang="da-DK" dirty="0" err="1"/>
              <a:t>addresses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AS’es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”</a:t>
            </a:r>
            <a:r>
              <a:rPr lang="da-DK" dirty="0" err="1"/>
              <a:t>peering</a:t>
            </a:r>
            <a:r>
              <a:rPr lang="da-DK" dirty="0"/>
              <a:t>”</a:t>
            </a:r>
          </a:p>
          <a:p>
            <a:r>
              <a:rPr lang="da-DK" dirty="0"/>
              <a:t>A special type of </a:t>
            </a:r>
            <a:r>
              <a:rPr lang="da-DK" dirty="0" err="1"/>
              <a:t>peering</a:t>
            </a:r>
            <a:r>
              <a:rPr lang="da-DK" dirty="0"/>
              <a:t> is the </a:t>
            </a:r>
            <a:r>
              <a:rPr lang="da-DK" dirty="0" err="1"/>
              <a:t>peering</a:t>
            </a:r>
            <a:r>
              <a:rPr lang="da-DK" dirty="0"/>
              <a:t> with Content Delivery Networks,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involve</a:t>
            </a:r>
            <a:r>
              <a:rPr lang="da-DK" dirty="0"/>
              <a:t> </a:t>
            </a:r>
            <a:r>
              <a:rPr lang="da-DK" dirty="0" err="1"/>
              <a:t>peering</a:t>
            </a:r>
            <a:r>
              <a:rPr lang="da-DK" dirty="0"/>
              <a:t> with ”a rack </a:t>
            </a:r>
            <a:r>
              <a:rPr lang="da-DK" dirty="0" err="1"/>
              <a:t>full</a:t>
            </a:r>
            <a:r>
              <a:rPr lang="da-DK" dirty="0"/>
              <a:t> of servers” </a:t>
            </a:r>
            <a:r>
              <a:rPr lang="da-DK" dirty="0" err="1"/>
              <a:t>operated</a:t>
            </a:r>
            <a:r>
              <a:rPr lang="da-DK" dirty="0"/>
              <a:t> by Netflix, Akamai, Google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CFAA6-BAE4-40EC-AEB9-2CFA49DF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466118"/>
            <a:ext cx="3048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2059-0DCC-44A8-972F-6A32AD5F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9482-F1CB-45AC-9B8F-B13F8D69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For all </a:t>
            </a:r>
            <a:r>
              <a:rPr lang="da-DK" dirty="0" err="1"/>
              <a:t>AS’es</a:t>
            </a:r>
            <a:r>
              <a:rPr lang="da-DK" dirty="0"/>
              <a:t> to have </a:t>
            </a:r>
            <a:r>
              <a:rPr lang="da-DK" dirty="0" err="1"/>
              <a:t>peerings</a:t>
            </a:r>
            <a:r>
              <a:rPr lang="da-DK" dirty="0"/>
              <a:t> with all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AS’es</a:t>
            </a:r>
            <a:r>
              <a:rPr lang="da-DK" dirty="0"/>
              <a:t> is </a:t>
            </a:r>
            <a:r>
              <a:rPr lang="da-DK" dirty="0" err="1"/>
              <a:t>impractical</a:t>
            </a:r>
            <a:r>
              <a:rPr lang="da-DK" dirty="0"/>
              <a:t>/</a:t>
            </a:r>
            <a:r>
              <a:rPr lang="da-DK" dirty="0" err="1"/>
              <a:t>impossible</a:t>
            </a:r>
            <a:endParaRPr lang="da-DK" dirty="0"/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companies</a:t>
            </a:r>
            <a:r>
              <a:rPr lang="da-DK" dirty="0"/>
              <a:t> (</a:t>
            </a:r>
            <a:r>
              <a:rPr lang="da-DK" dirty="0" err="1"/>
              <a:t>AS’es</a:t>
            </a:r>
            <a:r>
              <a:rPr lang="da-DK" dirty="0"/>
              <a:t>) have a business in </a:t>
            </a:r>
            <a:r>
              <a:rPr lang="da-DK" dirty="0" err="1"/>
              <a:t>providing</a:t>
            </a:r>
            <a:r>
              <a:rPr lang="da-DK" dirty="0"/>
              <a:t> </a:t>
            </a:r>
            <a:r>
              <a:rPr lang="da-DK" dirty="0" err="1"/>
              <a:t>connectivity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network</a:t>
            </a:r>
            <a:r>
              <a:rPr lang="da-DK" dirty="0"/>
              <a:t> to all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networks</a:t>
            </a:r>
            <a:r>
              <a:rPr lang="da-DK" dirty="0"/>
              <a:t> for a </a:t>
            </a:r>
            <a:r>
              <a:rPr lang="da-DK" dirty="0" err="1"/>
              <a:t>fee</a:t>
            </a:r>
            <a:endParaRPr lang="da-DK" dirty="0"/>
          </a:p>
          <a:p>
            <a:pPr lvl="1"/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Cogent</a:t>
            </a:r>
            <a:r>
              <a:rPr lang="da-DK" dirty="0"/>
              <a:t>, Spring, Telia Carrier, Lumen (</a:t>
            </a:r>
            <a:r>
              <a:rPr lang="da-DK" dirty="0" err="1"/>
              <a:t>formerly</a:t>
            </a:r>
            <a:r>
              <a:rPr lang="da-DK" dirty="0"/>
              <a:t> Level 3 / </a:t>
            </a:r>
            <a:r>
              <a:rPr lang="da-DK" dirty="0" err="1"/>
              <a:t>centurylink</a:t>
            </a:r>
            <a:r>
              <a:rPr lang="da-DK" dirty="0"/>
              <a:t>)</a:t>
            </a:r>
          </a:p>
          <a:p>
            <a:r>
              <a:rPr lang="da-DK" dirty="0"/>
              <a:t>This type of </a:t>
            </a:r>
            <a:r>
              <a:rPr lang="da-DK" dirty="0" err="1"/>
              <a:t>traffic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”transit” </a:t>
            </a:r>
            <a:r>
              <a:rPr lang="da-DK" dirty="0" err="1"/>
              <a:t>traffic</a:t>
            </a:r>
            <a:r>
              <a:rPr lang="da-DK" dirty="0"/>
              <a:t>, and the </a:t>
            </a:r>
            <a:r>
              <a:rPr lang="da-DK" dirty="0" err="1"/>
              <a:t>provider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 ”transit </a:t>
            </a:r>
            <a:r>
              <a:rPr lang="da-DK" dirty="0" err="1"/>
              <a:t>provider</a:t>
            </a:r>
            <a:r>
              <a:rPr lang="da-DK" dirty="0"/>
              <a:t>”</a:t>
            </a:r>
          </a:p>
          <a:p>
            <a:r>
              <a:rPr lang="da-DK" dirty="0" err="1"/>
              <a:t>Consider</a:t>
            </a:r>
            <a:r>
              <a:rPr lang="da-DK" dirty="0"/>
              <a:t> it the Internet </a:t>
            </a:r>
            <a:r>
              <a:rPr lang="da-DK" dirty="0" err="1"/>
              <a:t>Provider’s</a:t>
            </a:r>
            <a:r>
              <a:rPr lang="da-DK" dirty="0"/>
              <a:t> Internet Provider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A78ED-EDE6-480B-A107-A9B8ADFE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466119"/>
            <a:ext cx="5210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B33-94C5-4113-85E7-3B4CCA64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economy</a:t>
            </a:r>
            <a:r>
              <a:rPr lang="da-DK" dirty="0"/>
              <a:t> of </a:t>
            </a:r>
            <a:r>
              <a:rPr lang="da-DK" dirty="0" err="1"/>
              <a:t>peering</a:t>
            </a:r>
            <a:r>
              <a:rPr lang="da-DK" dirty="0"/>
              <a:t> and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5898-8090-4117-A6C9-98451529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Transit </a:t>
            </a:r>
            <a:r>
              <a:rPr lang="da-DK" dirty="0" err="1"/>
              <a:t>connections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expensive</a:t>
            </a:r>
            <a:r>
              <a:rPr lang="da-DK" dirty="0"/>
              <a:t>, and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price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traffic</a:t>
            </a:r>
            <a:r>
              <a:rPr lang="da-DK" dirty="0"/>
              <a:t>, </a:t>
            </a:r>
            <a:r>
              <a:rPr lang="da-DK" dirty="0" err="1"/>
              <a:t>secondarily</a:t>
            </a:r>
            <a:r>
              <a:rPr lang="da-DK" dirty="0"/>
              <a:t> on the </a:t>
            </a:r>
            <a:r>
              <a:rPr lang="da-DK" dirty="0" err="1"/>
              <a:t>amount</a:t>
            </a:r>
            <a:r>
              <a:rPr lang="da-DK" dirty="0"/>
              <a:t> and type of </a:t>
            </a:r>
            <a:r>
              <a:rPr lang="da-DK" dirty="0" err="1"/>
              <a:t>physical</a:t>
            </a:r>
            <a:r>
              <a:rPr lang="da-DK" dirty="0"/>
              <a:t> interface</a:t>
            </a:r>
          </a:p>
          <a:p>
            <a:r>
              <a:rPr lang="da-DK" dirty="0" err="1"/>
              <a:t>Peerings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cheaper</a:t>
            </a:r>
            <a:r>
              <a:rPr lang="da-DK" dirty="0"/>
              <a:t>,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them</a:t>
            </a:r>
            <a:endParaRPr lang="da-DK" dirty="0"/>
          </a:p>
          <a:p>
            <a:r>
              <a:rPr lang="da-DK" dirty="0"/>
              <a:t>An Internet </a:t>
            </a:r>
            <a:r>
              <a:rPr lang="da-DK" dirty="0" err="1"/>
              <a:t>provider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peerings</a:t>
            </a:r>
            <a:r>
              <a:rPr lang="da-DK" dirty="0"/>
              <a:t> with the </a:t>
            </a:r>
            <a:r>
              <a:rPr lang="da-DK" dirty="0" err="1"/>
              <a:t>AS’es</a:t>
            </a:r>
            <a:r>
              <a:rPr lang="da-DK" dirty="0"/>
              <a:t> with </a:t>
            </a:r>
            <a:r>
              <a:rPr lang="da-DK" dirty="0" err="1"/>
              <a:t>which</a:t>
            </a:r>
            <a:r>
              <a:rPr lang="da-DK" dirty="0"/>
              <a:t> the Internet </a:t>
            </a:r>
            <a:r>
              <a:rPr lang="da-DK" dirty="0" err="1"/>
              <a:t>provider</a:t>
            </a:r>
            <a:r>
              <a:rPr lang="da-DK" dirty="0"/>
              <a:t> </a:t>
            </a:r>
            <a:r>
              <a:rPr lang="da-DK" dirty="0" err="1"/>
              <a:t>exchanges</a:t>
            </a:r>
            <a:r>
              <a:rPr lang="da-DK" dirty="0"/>
              <a:t> the most </a:t>
            </a:r>
            <a:r>
              <a:rPr lang="da-DK" dirty="0" err="1"/>
              <a:t>traffic</a:t>
            </a:r>
            <a:endParaRPr lang="da-DK" dirty="0"/>
          </a:p>
          <a:p>
            <a:pPr lvl="1"/>
            <a:r>
              <a:rPr lang="da-DK" dirty="0"/>
              <a:t>As an </a:t>
            </a:r>
            <a:r>
              <a:rPr lang="da-DK" dirty="0" err="1"/>
              <a:t>example</a:t>
            </a:r>
            <a:r>
              <a:rPr lang="da-DK" dirty="0"/>
              <a:t>, Telenor </a:t>
            </a:r>
            <a:r>
              <a:rPr lang="da-DK" dirty="0" err="1"/>
              <a:t>receives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700Gbps </a:t>
            </a:r>
            <a:r>
              <a:rPr lang="da-DK" dirty="0" err="1"/>
              <a:t>traffic</a:t>
            </a:r>
            <a:r>
              <a:rPr lang="da-DK" dirty="0"/>
              <a:t>, of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is from CDN </a:t>
            </a:r>
            <a:r>
              <a:rPr lang="da-DK" dirty="0" err="1"/>
              <a:t>peerings</a:t>
            </a:r>
            <a:r>
              <a:rPr lang="da-DK" dirty="0"/>
              <a:t>, and a </a:t>
            </a:r>
            <a:r>
              <a:rPr lang="da-DK" dirty="0" err="1"/>
              <a:t>third</a:t>
            </a:r>
            <a:r>
              <a:rPr lang="da-DK" dirty="0"/>
              <a:t> is from ”normal” </a:t>
            </a:r>
            <a:r>
              <a:rPr lang="da-DK" dirty="0" err="1"/>
              <a:t>peerings</a:t>
            </a:r>
            <a:r>
              <a:rPr lang="da-DK" dirty="0"/>
              <a:t>, </a:t>
            </a:r>
            <a:r>
              <a:rPr lang="da-DK" dirty="0" err="1"/>
              <a:t>leaving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a </a:t>
            </a:r>
            <a:r>
              <a:rPr lang="da-DK" dirty="0" err="1"/>
              <a:t>sixth</a:t>
            </a:r>
            <a:r>
              <a:rPr lang="da-DK" dirty="0"/>
              <a:t> of the </a:t>
            </a:r>
            <a:r>
              <a:rPr lang="da-DK" dirty="0" err="1"/>
              <a:t>traffic</a:t>
            </a:r>
            <a:r>
              <a:rPr lang="da-DK" dirty="0"/>
              <a:t> for the transit </a:t>
            </a:r>
            <a:r>
              <a:rPr lang="da-DK" dirty="0" err="1"/>
              <a:t>connection</a:t>
            </a:r>
            <a:endParaRPr lang="da-DK" dirty="0"/>
          </a:p>
        </p:txBody>
      </p:sp>
      <p:pic>
        <p:nvPicPr>
          <p:cNvPr id="1026" name="Picture 2" descr="Free photos of Pound">
            <a:extLst>
              <a:ext uri="{FF2B5EF4-FFF2-40B4-BE49-F238E27FC236}">
                <a16:creationId xmlns:a16="http://schemas.microsoft.com/office/drawing/2014/main" id="{CBFDD572-7766-47CA-A696-BE017A18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69" y="116888"/>
            <a:ext cx="2849732" cy="18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7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FE1D-4E2C-463D-8151-48DF032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Routing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2F68-0E3C-435B-819B-3787750E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8967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An AS </a:t>
            </a:r>
            <a:r>
              <a:rPr lang="da-DK" dirty="0" err="1"/>
              <a:t>announces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IP </a:t>
            </a:r>
            <a:r>
              <a:rPr lang="da-DK" dirty="0" err="1"/>
              <a:t>address</a:t>
            </a:r>
            <a:r>
              <a:rPr lang="da-DK" dirty="0"/>
              <a:t> ranges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reached</a:t>
            </a:r>
            <a:r>
              <a:rPr lang="da-DK" dirty="0"/>
              <a:t> by sending </a:t>
            </a:r>
            <a:r>
              <a:rPr lang="da-DK" dirty="0" err="1"/>
              <a:t>traffic</a:t>
            </a:r>
            <a:r>
              <a:rPr lang="da-DK" dirty="0"/>
              <a:t> to </a:t>
            </a:r>
            <a:r>
              <a:rPr lang="da-DK" dirty="0" err="1"/>
              <a:t>that</a:t>
            </a:r>
            <a:r>
              <a:rPr lang="da-DK" dirty="0"/>
              <a:t> AS</a:t>
            </a:r>
          </a:p>
          <a:p>
            <a:pPr lvl="1"/>
            <a:r>
              <a:rPr lang="da-DK" dirty="0"/>
              <a:t>In a </a:t>
            </a:r>
            <a:r>
              <a:rPr lang="da-DK" dirty="0" err="1"/>
              <a:t>peering</a:t>
            </a:r>
            <a:r>
              <a:rPr lang="da-DK" dirty="0"/>
              <a:t> situation, an AS </a:t>
            </a:r>
            <a:r>
              <a:rPr lang="da-DK" dirty="0" err="1"/>
              <a:t>announces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IP </a:t>
            </a:r>
            <a:r>
              <a:rPr lang="da-DK" dirty="0" err="1"/>
              <a:t>addresses</a:t>
            </a:r>
            <a:r>
              <a:rPr lang="da-DK" dirty="0"/>
              <a:t> </a:t>
            </a:r>
            <a:r>
              <a:rPr lang="da-DK" dirty="0" err="1"/>
              <a:t>only</a:t>
            </a:r>
            <a:endParaRPr lang="da-DK" dirty="0"/>
          </a:p>
          <a:p>
            <a:pPr lvl="1"/>
            <a:r>
              <a:rPr lang="da-DK" dirty="0"/>
              <a:t>In a transit situation, an AS </a:t>
            </a:r>
            <a:r>
              <a:rPr lang="da-DK" dirty="0" err="1"/>
              <a:t>announces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IP </a:t>
            </a:r>
            <a:r>
              <a:rPr lang="da-DK" dirty="0" err="1"/>
              <a:t>addresses</a:t>
            </a:r>
            <a:r>
              <a:rPr lang="da-DK" dirty="0"/>
              <a:t> and the IP </a:t>
            </a:r>
            <a:r>
              <a:rPr lang="da-DK" dirty="0" err="1"/>
              <a:t>addresses</a:t>
            </a:r>
            <a:r>
              <a:rPr lang="da-DK" dirty="0"/>
              <a:t> of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AS’es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reached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transit</a:t>
            </a:r>
          </a:p>
          <a:p>
            <a:r>
              <a:rPr lang="da-DK" dirty="0"/>
              <a:t>In practice, the AS border router of an AS </a:t>
            </a:r>
            <a:r>
              <a:rPr lang="da-DK" dirty="0" err="1"/>
              <a:t>announces</a:t>
            </a:r>
            <a:r>
              <a:rPr lang="da-DK" dirty="0"/>
              <a:t> the IP </a:t>
            </a:r>
            <a:r>
              <a:rPr lang="da-DK" dirty="0" err="1"/>
              <a:t>address</a:t>
            </a:r>
            <a:r>
              <a:rPr lang="da-DK" dirty="0"/>
              <a:t> ranges </a:t>
            </a:r>
            <a:r>
              <a:rPr lang="da-DK" dirty="0" err="1"/>
              <a:t>using</a:t>
            </a:r>
            <a:r>
              <a:rPr lang="da-DK" dirty="0"/>
              <a:t> the (</a:t>
            </a:r>
            <a:r>
              <a:rPr lang="da-DK" dirty="0" err="1"/>
              <a:t>exterior</a:t>
            </a:r>
            <a:r>
              <a:rPr lang="da-DK" dirty="0"/>
              <a:t>) Border Gateway Protocol (</a:t>
            </a:r>
            <a:r>
              <a:rPr lang="da-DK" dirty="0" err="1"/>
              <a:t>eBGP</a:t>
            </a:r>
            <a:r>
              <a:rPr lang="da-DK" dirty="0"/>
              <a:t>)</a:t>
            </a:r>
          </a:p>
          <a:p>
            <a:r>
              <a:rPr lang="da-DK" dirty="0" err="1"/>
              <a:t>Within</a:t>
            </a:r>
            <a:r>
              <a:rPr lang="da-DK" dirty="0"/>
              <a:t> an AS, routers </a:t>
            </a:r>
            <a:r>
              <a:rPr lang="da-DK" dirty="0" err="1"/>
              <a:t>announce</a:t>
            </a:r>
            <a:r>
              <a:rPr lang="da-DK" dirty="0"/>
              <a:t> </a:t>
            </a:r>
            <a:r>
              <a:rPr lang="da-DK" dirty="0" err="1"/>
              <a:t>reachable</a:t>
            </a:r>
            <a:r>
              <a:rPr lang="da-DK" dirty="0"/>
              <a:t> IP ranges with whatever </a:t>
            </a:r>
            <a:r>
              <a:rPr lang="da-DK" dirty="0" err="1"/>
              <a:t>protocol</a:t>
            </a:r>
            <a:r>
              <a:rPr lang="da-DK" dirty="0"/>
              <a:t> the administrators of the AS likes. </a:t>
            </a:r>
          </a:p>
          <a:p>
            <a:pPr lvl="1"/>
            <a:r>
              <a:rPr lang="da-DK" dirty="0"/>
              <a:t>Telenor </a:t>
            </a:r>
            <a:r>
              <a:rPr lang="da-DK" dirty="0" err="1"/>
              <a:t>example</a:t>
            </a:r>
            <a:r>
              <a:rPr lang="da-DK" dirty="0"/>
              <a:t>: </a:t>
            </a:r>
          </a:p>
          <a:p>
            <a:pPr lvl="2"/>
            <a:r>
              <a:rPr lang="da-DK" dirty="0"/>
              <a:t>The </a:t>
            </a:r>
            <a:r>
              <a:rPr lang="da-DK" dirty="0" err="1"/>
              <a:t>Intermediate</a:t>
            </a:r>
            <a:r>
              <a:rPr lang="da-DK" dirty="0"/>
              <a:t> System to </a:t>
            </a:r>
            <a:r>
              <a:rPr lang="da-DK" dirty="0" err="1"/>
              <a:t>Intermediate</a:t>
            </a:r>
            <a:r>
              <a:rPr lang="da-DK" dirty="0"/>
              <a:t> System (IS-IS) </a:t>
            </a:r>
            <a:r>
              <a:rPr lang="da-DK" dirty="0" err="1"/>
              <a:t>protocol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connect</a:t>
            </a:r>
            <a:r>
              <a:rPr lang="da-DK" dirty="0"/>
              <a:t> routers</a:t>
            </a:r>
          </a:p>
          <a:p>
            <a:pPr lvl="2"/>
            <a:r>
              <a:rPr lang="da-DK" dirty="0" err="1"/>
              <a:t>Multi</a:t>
            </a:r>
            <a:r>
              <a:rPr lang="da-DK" dirty="0"/>
              <a:t> Protocol (MP)-BGP enables </a:t>
            </a:r>
            <a:r>
              <a:rPr lang="da-DK" dirty="0" err="1"/>
              <a:t>Multi</a:t>
            </a:r>
            <a:r>
              <a:rPr lang="da-DK" dirty="0"/>
              <a:t> Protocol Label Switching (MPLS) </a:t>
            </a:r>
            <a:r>
              <a:rPr lang="da-DK" dirty="0" err="1"/>
              <a:t>VPNs</a:t>
            </a:r>
            <a:endParaRPr lang="da-DK" dirty="0"/>
          </a:p>
          <a:p>
            <a:pPr lvl="2"/>
            <a:r>
              <a:rPr lang="da-DK" dirty="0"/>
              <a:t>Ressource Reservation Protocol – Traffic Engineering (RSVP-TE) enables </a:t>
            </a:r>
            <a:r>
              <a:rPr lang="da-DK" dirty="0" err="1"/>
              <a:t>predefined</a:t>
            </a:r>
            <a:r>
              <a:rPr lang="da-DK" dirty="0"/>
              <a:t> backup routes for fast failover</a:t>
            </a:r>
          </a:p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an </a:t>
            </a:r>
            <a:r>
              <a:rPr lang="da-DK" dirty="0" err="1"/>
              <a:t>example</a:t>
            </a:r>
            <a:r>
              <a:rPr lang="da-DK" dirty="0"/>
              <a:t> on the whiteboard…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ADA8-8F64-43CD-A3CC-D6758D33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466119"/>
            <a:ext cx="5210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7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57D-6C7D-4A0D-B371-0D06F9C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subscribers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</a:t>
            </a:r>
            <a:r>
              <a:rPr lang="da-DK" dirty="0" err="1"/>
              <a:t>ISPs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5195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AEE5-F189-413D-8CBF-E313E22E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connectivity</a:t>
            </a:r>
            <a:r>
              <a:rPr lang="da-DK" dirty="0"/>
              <a:t>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3E59-1200-4DD5-83D7-9B8936B3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62500" lnSpcReduction="20000"/>
          </a:bodyPr>
          <a:lstStyle/>
          <a:p>
            <a:r>
              <a:rPr lang="da-DK" dirty="0" err="1"/>
              <a:t>Physical</a:t>
            </a:r>
            <a:r>
              <a:rPr lang="da-DK" dirty="0"/>
              <a:t> options (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available</a:t>
            </a:r>
            <a:r>
              <a:rPr lang="da-DK" dirty="0"/>
              <a:t> at a </a:t>
            </a:r>
            <a:r>
              <a:rPr lang="da-DK" dirty="0" err="1"/>
              <a:t>customer</a:t>
            </a:r>
            <a:r>
              <a:rPr lang="da-DK" dirty="0"/>
              <a:t> site)</a:t>
            </a:r>
          </a:p>
          <a:p>
            <a:pPr lvl="1"/>
            <a:r>
              <a:rPr lang="da-DK" dirty="0"/>
              <a:t>DSL</a:t>
            </a:r>
          </a:p>
          <a:p>
            <a:pPr lvl="1"/>
            <a:r>
              <a:rPr lang="da-DK" dirty="0" err="1"/>
              <a:t>Coax</a:t>
            </a:r>
            <a:endParaRPr lang="da-DK" dirty="0"/>
          </a:p>
          <a:p>
            <a:pPr lvl="1"/>
            <a:r>
              <a:rPr lang="da-DK" dirty="0"/>
              <a:t>Fiber (GPON or </a:t>
            </a:r>
            <a:r>
              <a:rPr lang="da-DK" dirty="0" err="1"/>
              <a:t>direct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4G/5G radio</a:t>
            </a:r>
          </a:p>
          <a:p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protocols</a:t>
            </a:r>
            <a:r>
              <a:rPr lang="da-DK" dirty="0"/>
              <a:t> and </a:t>
            </a:r>
            <a:r>
              <a:rPr lang="da-DK" dirty="0" err="1"/>
              <a:t>equipment</a:t>
            </a:r>
            <a:r>
              <a:rPr lang="da-DK" dirty="0"/>
              <a:t> for AAA,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depends</a:t>
            </a:r>
            <a:r>
              <a:rPr lang="da-DK" dirty="0"/>
              <a:t> </a:t>
            </a:r>
            <a:r>
              <a:rPr lang="da-DK" dirty="0" err="1"/>
              <a:t>heavily</a:t>
            </a:r>
            <a:r>
              <a:rPr lang="da-DK" dirty="0"/>
              <a:t> on the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connection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Authentication: Is the </a:t>
            </a:r>
            <a:r>
              <a:rPr lang="da-DK" dirty="0" err="1"/>
              <a:t>subscriber</a:t>
            </a:r>
            <a:r>
              <a:rPr lang="da-DK" dirty="0"/>
              <a:t> </a:t>
            </a:r>
            <a:r>
              <a:rPr lang="da-DK" dirty="0" err="1"/>
              <a:t>who</a:t>
            </a:r>
            <a:r>
              <a:rPr lang="da-DK" dirty="0"/>
              <a:t> he </a:t>
            </a:r>
            <a:r>
              <a:rPr lang="da-DK" dirty="0" err="1"/>
              <a:t>claims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Authorization</a:t>
            </a:r>
            <a:r>
              <a:rPr lang="da-DK" dirty="0"/>
              <a:t>: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resources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the </a:t>
            </a:r>
            <a:r>
              <a:rPr lang="da-DK" dirty="0" err="1"/>
              <a:t>subscriber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? (speed, GB limit, QoS, </a:t>
            </a:r>
            <a:r>
              <a:rPr lang="da-DK" dirty="0" err="1"/>
              <a:t>network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Accounting: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resources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subscriber</a:t>
            </a:r>
            <a:r>
              <a:rPr lang="da-DK" dirty="0"/>
              <a:t> </a:t>
            </a:r>
            <a:r>
              <a:rPr lang="da-DK" dirty="0" err="1"/>
              <a:t>consume</a:t>
            </a:r>
            <a:r>
              <a:rPr lang="da-DK" dirty="0"/>
              <a:t>? (IP </a:t>
            </a:r>
            <a:r>
              <a:rPr lang="da-DK" dirty="0" err="1"/>
              <a:t>address</a:t>
            </a:r>
            <a:r>
              <a:rPr lang="da-DK" dirty="0"/>
              <a:t>, </a:t>
            </a:r>
            <a:r>
              <a:rPr lang="da-DK" dirty="0" err="1"/>
              <a:t>number</a:t>
            </a:r>
            <a:r>
              <a:rPr lang="da-DK" dirty="0"/>
              <a:t> of GB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stuff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for </a:t>
            </a:r>
            <a:r>
              <a:rPr lang="da-DK" dirty="0" err="1"/>
              <a:t>billing</a:t>
            </a:r>
            <a:r>
              <a:rPr lang="da-DK" dirty="0"/>
              <a:t> purposes)</a:t>
            </a:r>
          </a:p>
          <a:p>
            <a:pPr lvl="1"/>
            <a:r>
              <a:rPr lang="da-DK" dirty="0" err="1"/>
              <a:t>Implemented</a:t>
            </a:r>
            <a:r>
              <a:rPr lang="da-DK" dirty="0"/>
              <a:t> in a Broadband Network Gateway (BNG) for most </a:t>
            </a:r>
            <a:r>
              <a:rPr lang="da-DK" dirty="0" err="1"/>
              <a:t>broadband</a:t>
            </a:r>
            <a:r>
              <a:rPr lang="da-DK" dirty="0"/>
              <a:t> </a:t>
            </a:r>
            <a:r>
              <a:rPr lang="da-DK" dirty="0" err="1"/>
              <a:t>subscribers</a:t>
            </a:r>
            <a:endParaRPr lang="da-DK" dirty="0"/>
          </a:p>
          <a:p>
            <a:pPr lvl="1"/>
            <a:r>
              <a:rPr lang="da-DK" dirty="0" err="1"/>
              <a:t>Implemented</a:t>
            </a:r>
            <a:r>
              <a:rPr lang="da-DK" dirty="0"/>
              <a:t> in a </a:t>
            </a:r>
            <a:r>
              <a:rPr lang="da-DK" dirty="0" err="1"/>
              <a:t>Packet</a:t>
            </a:r>
            <a:r>
              <a:rPr lang="da-DK" dirty="0"/>
              <a:t> Gateway (PGW) for mobile 4G/5G </a:t>
            </a:r>
            <a:r>
              <a:rPr lang="da-DK" dirty="0" err="1"/>
              <a:t>subscribers</a:t>
            </a:r>
            <a:endParaRPr lang="da-DK" dirty="0"/>
          </a:p>
          <a:p>
            <a:r>
              <a:rPr lang="da-DK" dirty="0"/>
              <a:t>The modem/router/</a:t>
            </a:r>
            <a:r>
              <a:rPr lang="da-DK" dirty="0" err="1"/>
              <a:t>wifi</a:t>
            </a:r>
            <a:r>
              <a:rPr lang="da-DK" dirty="0"/>
              <a:t> </a:t>
            </a:r>
            <a:r>
              <a:rPr lang="da-DK" dirty="0" err="1"/>
              <a:t>thingy</a:t>
            </a:r>
            <a:r>
              <a:rPr lang="da-DK" dirty="0"/>
              <a:t> </a:t>
            </a:r>
            <a:r>
              <a:rPr lang="da-DK" dirty="0" err="1"/>
              <a:t>supplied</a:t>
            </a:r>
            <a:r>
              <a:rPr lang="da-DK" dirty="0"/>
              <a:t> by the ISP is in a general term </a:t>
            </a:r>
            <a:r>
              <a:rPr lang="da-DK" dirty="0" err="1"/>
              <a:t>called</a:t>
            </a:r>
            <a:r>
              <a:rPr lang="da-DK" dirty="0"/>
              <a:t> Customer </a:t>
            </a:r>
            <a:r>
              <a:rPr lang="da-DK" dirty="0" err="1"/>
              <a:t>Premises</a:t>
            </a:r>
            <a:r>
              <a:rPr lang="da-DK" dirty="0"/>
              <a:t> Equipment (CPE)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Telenor </a:t>
            </a:r>
            <a:r>
              <a:rPr lang="da-DK" dirty="0" err="1"/>
              <a:t>customers</a:t>
            </a:r>
            <a:r>
              <a:rPr lang="da-DK" dirty="0"/>
              <a:t> as </a:t>
            </a:r>
            <a:r>
              <a:rPr lang="da-DK" dirty="0" err="1"/>
              <a:t>examples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931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695C-061F-4D0B-950D-5173E318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AgenDA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9CC-74E7-4846-8A62-EF6145E5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3558"/>
          </a:xfrm>
        </p:spPr>
        <p:txBody>
          <a:bodyPr>
            <a:normAutofit fontScale="85000" lnSpcReduction="20000"/>
          </a:bodyPr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protocols</a:t>
            </a:r>
            <a:r>
              <a:rPr lang="da-DK" dirty="0"/>
              <a:t>, </a:t>
            </a:r>
            <a:r>
              <a:rPr lang="da-DK" dirty="0" err="1"/>
              <a:t>concepts</a:t>
            </a:r>
            <a:r>
              <a:rPr lang="da-DK" dirty="0"/>
              <a:t> and devices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packet</a:t>
            </a:r>
            <a:r>
              <a:rPr lang="da-DK" dirty="0"/>
              <a:t>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perspective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Wireshark</a:t>
            </a:r>
            <a:endParaRPr lang="da-DK" dirty="0"/>
          </a:p>
          <a:p>
            <a:pPr lvl="1"/>
            <a:r>
              <a:rPr lang="da-DK" dirty="0" err="1"/>
              <a:t>Exercises</a:t>
            </a:r>
            <a:endParaRPr lang="da-DK" dirty="0"/>
          </a:p>
          <a:p>
            <a:r>
              <a:rPr lang="en-US" dirty="0"/>
              <a:t>Introduction to the architecture of the Internet, seen from an Internet Service Provider perspective</a:t>
            </a:r>
          </a:p>
          <a:p>
            <a:pPr lvl="1"/>
            <a:r>
              <a:rPr lang="da-DK" dirty="0" err="1"/>
              <a:t>Examples</a:t>
            </a:r>
            <a:r>
              <a:rPr lang="da-DK" dirty="0"/>
              <a:t> of </a:t>
            </a:r>
            <a:r>
              <a:rPr lang="da-DK" dirty="0" err="1"/>
              <a:t>physical</a:t>
            </a:r>
            <a:r>
              <a:rPr lang="da-DK" dirty="0"/>
              <a:t> vs. Network </a:t>
            </a:r>
            <a:r>
              <a:rPr lang="da-DK" dirty="0" err="1"/>
              <a:t>topology</a:t>
            </a:r>
            <a:endParaRPr lang="da-DK" dirty="0"/>
          </a:p>
          <a:p>
            <a:pPr lvl="1"/>
            <a:r>
              <a:rPr lang="da-DK" dirty="0"/>
              <a:t>How the </a:t>
            </a:r>
            <a:r>
              <a:rPr lang="da-DK" dirty="0" err="1"/>
              <a:t>different</a:t>
            </a:r>
            <a:r>
              <a:rPr lang="da-DK" dirty="0"/>
              <a:t> parts of the internet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Internet Service Providers (</a:t>
            </a:r>
            <a:r>
              <a:rPr lang="da-DK" dirty="0" err="1"/>
              <a:t>ISPs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How </a:t>
            </a:r>
            <a:r>
              <a:rPr lang="da-DK" dirty="0" err="1"/>
              <a:t>subscribers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</a:t>
            </a:r>
            <a:r>
              <a:rPr lang="da-DK" dirty="0" err="1"/>
              <a:t>ISPs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Consider all  of the above as an introduction to a vast array of topics, so that you feel confident in diving deeper into individual protocols/concepts in the rest of the course, without fear of loosing track of the big picture.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8779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8C22-3900-4536-8719-D397B1FB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DSL </a:t>
            </a:r>
            <a:r>
              <a:rPr lang="da-DK" dirty="0" err="1"/>
              <a:t>connectivity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70CD-CBB4-4C1B-BF68-C1A5117F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8395"/>
            <a:ext cx="9905999" cy="2533686"/>
          </a:xfrm>
        </p:spPr>
        <p:txBody>
          <a:bodyPr>
            <a:normAutofit fontScale="85000" lnSpcReduction="20000"/>
          </a:bodyPr>
          <a:lstStyle/>
          <a:p>
            <a:r>
              <a:rPr lang="da-DK" dirty="0"/>
              <a:t>Digital </a:t>
            </a:r>
            <a:r>
              <a:rPr lang="da-DK" dirty="0" err="1"/>
              <a:t>Subscriber</a:t>
            </a:r>
            <a:r>
              <a:rPr lang="da-DK" dirty="0"/>
              <a:t> Line (DSL) </a:t>
            </a:r>
            <a:r>
              <a:rPr lang="da-DK" dirty="0" err="1"/>
              <a:t>connectivity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”</a:t>
            </a:r>
            <a:r>
              <a:rPr lang="da-DK" dirty="0" err="1"/>
              <a:t>phone</a:t>
            </a:r>
            <a:r>
              <a:rPr lang="da-DK" dirty="0"/>
              <a:t> line”, </a:t>
            </a:r>
            <a:r>
              <a:rPr lang="da-DK" dirty="0" err="1"/>
              <a:t>available</a:t>
            </a:r>
            <a:r>
              <a:rPr lang="da-DK" dirty="0"/>
              <a:t> in 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household</a:t>
            </a:r>
            <a:r>
              <a:rPr lang="da-DK" dirty="0"/>
              <a:t> for </a:t>
            </a:r>
            <a:r>
              <a:rPr lang="da-DK" dirty="0" err="1"/>
              <a:t>historical</a:t>
            </a:r>
            <a:r>
              <a:rPr lang="da-DK" dirty="0"/>
              <a:t> </a:t>
            </a:r>
            <a:r>
              <a:rPr lang="da-DK" dirty="0" err="1"/>
              <a:t>reasons</a:t>
            </a:r>
            <a:endParaRPr lang="da-DK" dirty="0"/>
          </a:p>
          <a:p>
            <a:r>
              <a:rPr lang="da-DK" dirty="0"/>
              <a:t>TDC Net </a:t>
            </a:r>
            <a:r>
              <a:rPr lang="da-DK" dirty="0" err="1"/>
              <a:t>owns</a:t>
            </a:r>
            <a:r>
              <a:rPr lang="da-DK" dirty="0"/>
              <a:t> all the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phone</a:t>
            </a:r>
            <a:r>
              <a:rPr lang="da-DK" dirty="0"/>
              <a:t> lines in Denmark </a:t>
            </a:r>
            <a:r>
              <a:rPr lang="da-DK" dirty="0" err="1"/>
              <a:t>going</a:t>
            </a:r>
            <a:r>
              <a:rPr lang="da-DK" dirty="0"/>
              <a:t> from a </a:t>
            </a:r>
            <a:r>
              <a:rPr lang="da-DK" dirty="0" err="1"/>
              <a:t>household</a:t>
            </a:r>
            <a:r>
              <a:rPr lang="da-DK" dirty="0"/>
              <a:t> to the nearest (TDC </a:t>
            </a:r>
            <a:r>
              <a:rPr lang="da-DK" dirty="0" err="1"/>
              <a:t>owned</a:t>
            </a:r>
            <a:r>
              <a:rPr lang="da-DK" dirty="0"/>
              <a:t>) </a:t>
            </a:r>
            <a:r>
              <a:rPr lang="da-DK" dirty="0" err="1"/>
              <a:t>tech</a:t>
            </a:r>
            <a:r>
              <a:rPr lang="da-DK" dirty="0"/>
              <a:t> </a:t>
            </a:r>
            <a:r>
              <a:rPr lang="da-DK" dirty="0" err="1"/>
              <a:t>hut</a:t>
            </a:r>
            <a:endParaRPr lang="da-DK" dirty="0"/>
          </a:p>
          <a:p>
            <a:r>
              <a:rPr lang="da-DK" dirty="0"/>
              <a:t>TDC Net is </a:t>
            </a:r>
            <a:r>
              <a:rPr lang="da-DK" dirty="0" err="1"/>
              <a:t>forced</a:t>
            </a:r>
            <a:r>
              <a:rPr lang="da-DK" dirty="0"/>
              <a:t> (by </a:t>
            </a:r>
            <a:r>
              <a:rPr lang="da-DK" dirty="0" err="1"/>
              <a:t>law</a:t>
            </a:r>
            <a:r>
              <a:rPr lang="da-DK" dirty="0"/>
              <a:t>) to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ISPs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(</a:t>
            </a:r>
            <a:r>
              <a:rPr lang="da-DK" dirty="0" err="1"/>
              <a:t>paid</a:t>
            </a:r>
            <a:r>
              <a:rPr lang="da-DK" dirty="0"/>
              <a:t>)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phone</a:t>
            </a:r>
            <a:r>
              <a:rPr lang="da-DK" dirty="0"/>
              <a:t> lines</a:t>
            </a:r>
          </a:p>
          <a:p>
            <a:pPr lvl="1"/>
            <a:r>
              <a:rPr lang="da-DK" dirty="0" err="1"/>
              <a:t>Varying</a:t>
            </a:r>
            <a:r>
              <a:rPr lang="da-DK" dirty="0"/>
              <a:t> </a:t>
            </a:r>
            <a:r>
              <a:rPr lang="da-DK" dirty="0" err="1"/>
              <a:t>price</a:t>
            </a:r>
            <a:r>
              <a:rPr lang="da-DK" dirty="0"/>
              <a:t> models (</a:t>
            </a:r>
            <a:r>
              <a:rPr lang="da-DK" dirty="0" err="1"/>
              <a:t>see</a:t>
            </a:r>
            <a:r>
              <a:rPr lang="da-DK" dirty="0"/>
              <a:t> wholesale.tdc.dk) </a:t>
            </a:r>
            <a:r>
              <a:rPr lang="da-DK" dirty="0" err="1"/>
              <a:t>depending</a:t>
            </a:r>
            <a:r>
              <a:rPr lang="da-DK" dirty="0"/>
              <a:t> on </a:t>
            </a:r>
            <a:r>
              <a:rPr lang="da-DK" dirty="0" err="1"/>
              <a:t>if</a:t>
            </a:r>
            <a:r>
              <a:rPr lang="da-DK" dirty="0"/>
              <a:t> TDC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provide modem, DSLAM, internet </a:t>
            </a:r>
            <a:r>
              <a:rPr lang="da-DK" dirty="0" err="1"/>
              <a:t>connectivity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ISPs</a:t>
            </a:r>
            <a:r>
              <a:rPr lang="da-DK" dirty="0"/>
              <a:t> as </a:t>
            </a:r>
            <a:r>
              <a:rPr lang="da-DK" dirty="0" err="1"/>
              <a:t>well</a:t>
            </a:r>
            <a:r>
              <a:rPr lang="da-DK" dirty="0"/>
              <a:t>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4FC18-DE34-3FE7-A2F0-EC6E49BB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402908"/>
            <a:ext cx="10761875" cy="14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7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15D1-5163-4C8C-AA47-8036266F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Coax</a:t>
            </a:r>
            <a:r>
              <a:rPr lang="da-DK" dirty="0"/>
              <a:t> </a:t>
            </a:r>
            <a:r>
              <a:rPr lang="da-DK" dirty="0" err="1"/>
              <a:t>connectivity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7AC8-0D45-45DE-A1A4-948A1822A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33231"/>
          </a:xfrm>
        </p:spPr>
        <p:txBody>
          <a:bodyPr>
            <a:normAutofit lnSpcReduction="10000"/>
          </a:bodyPr>
          <a:lstStyle/>
          <a:p>
            <a:r>
              <a:rPr lang="da-DK" dirty="0"/>
              <a:t>”Internet </a:t>
            </a:r>
            <a:r>
              <a:rPr lang="da-DK" dirty="0" err="1"/>
              <a:t>through</a:t>
            </a:r>
            <a:r>
              <a:rPr lang="da-DK" dirty="0"/>
              <a:t> the TV </a:t>
            </a:r>
            <a:r>
              <a:rPr lang="da-DK" dirty="0" err="1"/>
              <a:t>cable</a:t>
            </a:r>
            <a:r>
              <a:rPr lang="da-DK" dirty="0"/>
              <a:t>”</a:t>
            </a:r>
          </a:p>
          <a:p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cables</a:t>
            </a:r>
            <a:r>
              <a:rPr lang="da-DK" dirty="0"/>
              <a:t> 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exlusively</a:t>
            </a:r>
            <a:r>
              <a:rPr lang="da-DK" dirty="0"/>
              <a:t> </a:t>
            </a:r>
            <a:r>
              <a:rPr lang="da-DK" dirty="0" err="1"/>
              <a:t>owned</a:t>
            </a:r>
            <a:r>
              <a:rPr lang="da-DK" dirty="0"/>
              <a:t> by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 err="1"/>
              <a:t>Norlys</a:t>
            </a:r>
            <a:r>
              <a:rPr lang="da-DK" dirty="0"/>
              <a:t> (Stofa) or TDC Net</a:t>
            </a:r>
          </a:p>
          <a:p>
            <a:pPr lvl="1"/>
            <a:r>
              <a:rPr lang="da-DK" dirty="0"/>
              <a:t>No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Norlys</a:t>
            </a:r>
            <a:r>
              <a:rPr lang="da-DK" dirty="0"/>
              <a:t> </a:t>
            </a:r>
            <a:r>
              <a:rPr lang="da-DK" dirty="0" err="1"/>
              <a:t>Coax</a:t>
            </a:r>
            <a:r>
              <a:rPr lang="da-DK" dirty="0"/>
              <a:t>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ISPs</a:t>
            </a:r>
            <a:r>
              <a:rPr lang="da-DK" dirty="0"/>
              <a:t>.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close</a:t>
            </a:r>
            <a:r>
              <a:rPr lang="da-DK" dirty="0"/>
              <a:t> it </a:t>
            </a:r>
            <a:r>
              <a:rPr lang="da-DK" dirty="0" err="1"/>
              <a:t>down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ISPs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it…</a:t>
            </a:r>
          </a:p>
          <a:p>
            <a:pPr lvl="1"/>
            <a:r>
              <a:rPr lang="da-DK" dirty="0"/>
              <a:t>TDC Net </a:t>
            </a:r>
            <a:r>
              <a:rPr lang="da-DK" dirty="0" err="1"/>
              <a:t>enforces</a:t>
            </a:r>
            <a:r>
              <a:rPr lang="da-DK" dirty="0"/>
              <a:t> use of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CPEs</a:t>
            </a:r>
            <a:r>
              <a:rPr lang="da-DK" dirty="0"/>
              <a:t>, </a:t>
            </a:r>
            <a:r>
              <a:rPr lang="da-DK" dirty="0" err="1"/>
              <a:t>therefore</a:t>
            </a:r>
            <a:r>
              <a:rPr lang="da-DK" dirty="0"/>
              <a:t> no PPP option, </a:t>
            </a:r>
            <a:r>
              <a:rPr lang="da-DK" dirty="0" err="1"/>
              <a:t>therefore</a:t>
            </a:r>
            <a:r>
              <a:rPr lang="da-DK" dirty="0"/>
              <a:t> no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distinguish</a:t>
            </a:r>
            <a:r>
              <a:rPr lang="da-DK" dirty="0"/>
              <a:t> </a:t>
            </a:r>
            <a:r>
              <a:rPr lang="da-DK" dirty="0" err="1"/>
              <a:t>customers</a:t>
            </a:r>
            <a:r>
              <a:rPr lang="da-DK" dirty="0"/>
              <a:t> (to </a:t>
            </a:r>
            <a:r>
              <a:rPr lang="da-DK" dirty="0" err="1"/>
              <a:t>employ</a:t>
            </a:r>
            <a:r>
              <a:rPr lang="da-DK" dirty="0"/>
              <a:t> AAA) at the Telenor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B85C-6562-42D2-A5C6-15BEE0D1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5" y="4760913"/>
            <a:ext cx="14972332" cy="22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19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2CBB-82F7-4F0E-856B-4AC81476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Fiber </a:t>
            </a:r>
            <a:r>
              <a:rPr lang="da-DK" dirty="0" err="1"/>
              <a:t>connectivity</a:t>
            </a:r>
            <a:r>
              <a:rPr lang="da-DK" dirty="0"/>
              <a:t> (</a:t>
            </a:r>
            <a:r>
              <a:rPr lang="da-DK" dirty="0" err="1"/>
              <a:t>direct</a:t>
            </a:r>
            <a:r>
              <a:rPr lang="da-D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1261-1C85-4FFC-8A3C-AFE8AF38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381739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Connectivity </a:t>
            </a:r>
            <a:r>
              <a:rPr lang="da-DK" dirty="0" err="1"/>
              <a:t>directly</a:t>
            </a:r>
            <a:r>
              <a:rPr lang="da-DK" dirty="0"/>
              <a:t> from </a:t>
            </a:r>
            <a:r>
              <a:rPr lang="da-DK" dirty="0" err="1"/>
              <a:t>customer</a:t>
            </a:r>
            <a:r>
              <a:rPr lang="da-DK" dirty="0"/>
              <a:t> </a:t>
            </a:r>
            <a:r>
              <a:rPr lang="da-DK" dirty="0" err="1"/>
              <a:t>equipment</a:t>
            </a:r>
            <a:r>
              <a:rPr lang="da-DK" dirty="0"/>
              <a:t> to a switch/router in the </a:t>
            </a:r>
            <a:r>
              <a:rPr lang="da-DK" dirty="0" err="1"/>
              <a:t>ISPs</a:t>
            </a:r>
            <a:r>
              <a:rPr lang="da-DK" dirty="0"/>
              <a:t> backbone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plain</a:t>
            </a:r>
            <a:r>
              <a:rPr lang="da-DK" dirty="0"/>
              <a:t> Ethernet</a:t>
            </a:r>
          </a:p>
          <a:p>
            <a:pPr lvl="1"/>
            <a:r>
              <a:rPr lang="da-DK" dirty="0" err="1"/>
              <a:t>However</a:t>
            </a:r>
            <a:r>
              <a:rPr lang="da-DK" dirty="0"/>
              <a:t>, </a:t>
            </a:r>
            <a:r>
              <a:rPr lang="da-DK" dirty="0" err="1"/>
              <a:t>typically</a:t>
            </a:r>
            <a:r>
              <a:rPr lang="da-DK" dirty="0"/>
              <a:t> with </a:t>
            </a:r>
            <a:r>
              <a:rPr lang="da-DK" dirty="0" err="1"/>
              <a:t>some</a:t>
            </a:r>
            <a:r>
              <a:rPr lang="da-DK" dirty="0"/>
              <a:t> speed limit </a:t>
            </a:r>
            <a:r>
              <a:rPr lang="da-DK" dirty="0" err="1"/>
              <a:t>enforced</a:t>
            </a:r>
            <a:r>
              <a:rPr lang="da-DK" dirty="0"/>
              <a:t> by the </a:t>
            </a:r>
            <a:r>
              <a:rPr lang="da-DK" dirty="0" err="1"/>
              <a:t>ISP’s</a:t>
            </a:r>
            <a:r>
              <a:rPr lang="da-DK" dirty="0"/>
              <a:t> switch/router</a:t>
            </a:r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business </a:t>
            </a:r>
            <a:r>
              <a:rPr lang="da-DK" dirty="0" err="1"/>
              <a:t>customers</a:t>
            </a:r>
            <a:endParaRPr lang="da-DK" dirty="0"/>
          </a:p>
          <a:p>
            <a:r>
              <a:rPr lang="da-DK" dirty="0"/>
              <a:t>IP </a:t>
            </a:r>
            <a:r>
              <a:rPr lang="da-DK" dirty="0" err="1"/>
              <a:t>address</a:t>
            </a:r>
            <a:r>
              <a:rPr lang="da-DK" dirty="0"/>
              <a:t> </a:t>
            </a:r>
            <a:r>
              <a:rPr lang="da-DK" dirty="0" err="1"/>
              <a:t>allocation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Statically</a:t>
            </a:r>
            <a:r>
              <a:rPr lang="da-DK" dirty="0"/>
              <a:t> </a:t>
            </a:r>
            <a:r>
              <a:rPr lang="da-DK" dirty="0" err="1"/>
              <a:t>allocated</a:t>
            </a:r>
            <a:r>
              <a:rPr lang="da-DK" dirty="0"/>
              <a:t> IP </a:t>
            </a:r>
            <a:r>
              <a:rPr lang="da-DK" dirty="0" err="1"/>
              <a:t>address</a:t>
            </a:r>
            <a:r>
              <a:rPr lang="da-DK" dirty="0"/>
              <a:t>(es)</a:t>
            </a:r>
          </a:p>
          <a:p>
            <a:pPr lvl="1"/>
            <a:r>
              <a:rPr lang="da-DK" dirty="0"/>
              <a:t>Customers </a:t>
            </a:r>
            <a:r>
              <a:rPr lang="da-DK" dirty="0" err="1"/>
              <a:t>own</a:t>
            </a:r>
            <a:r>
              <a:rPr lang="da-DK" dirty="0"/>
              <a:t> IP </a:t>
            </a:r>
            <a:r>
              <a:rPr lang="da-DK" dirty="0" err="1"/>
              <a:t>address</a:t>
            </a:r>
            <a:r>
              <a:rPr lang="da-DK" dirty="0"/>
              <a:t> range (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customer</a:t>
            </a:r>
            <a:r>
              <a:rPr lang="da-DK" dirty="0"/>
              <a:t> has his </a:t>
            </a:r>
            <a:r>
              <a:rPr lang="da-DK" dirty="0" err="1"/>
              <a:t>own</a:t>
            </a:r>
            <a:r>
              <a:rPr lang="da-DK" dirty="0"/>
              <a:t> AS </a:t>
            </a:r>
            <a:r>
              <a:rPr lang="da-DK" dirty="0" err="1"/>
              <a:t>number</a:t>
            </a:r>
            <a:r>
              <a:rPr lang="da-DK" dirty="0"/>
              <a:t>)</a:t>
            </a:r>
          </a:p>
          <a:p>
            <a:r>
              <a:rPr lang="da-DK" dirty="0" err="1"/>
              <a:t>Relatively</a:t>
            </a:r>
            <a:r>
              <a:rPr lang="da-DK" dirty="0"/>
              <a:t> </a:t>
            </a:r>
            <a:r>
              <a:rPr lang="da-DK" dirty="0" err="1"/>
              <a:t>straightforward</a:t>
            </a:r>
            <a:r>
              <a:rPr lang="da-DK" dirty="0"/>
              <a:t>, but </a:t>
            </a:r>
            <a:r>
              <a:rPr lang="da-DK" dirty="0" err="1"/>
              <a:t>relies</a:t>
            </a:r>
            <a:r>
              <a:rPr lang="da-DK" dirty="0"/>
              <a:t> on </a:t>
            </a:r>
            <a:r>
              <a:rPr lang="da-DK" dirty="0" err="1"/>
              <a:t>direct</a:t>
            </a:r>
            <a:r>
              <a:rPr lang="da-DK" dirty="0"/>
              <a:t>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connectivity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established</a:t>
            </a:r>
            <a:r>
              <a:rPr lang="da-DK" dirty="0"/>
              <a:t> by the ISP or the </a:t>
            </a:r>
            <a:r>
              <a:rPr lang="da-DK" dirty="0" err="1"/>
              <a:t>customer</a:t>
            </a:r>
            <a:r>
              <a:rPr lang="da-DK" dirty="0"/>
              <a:t> (or </a:t>
            </a:r>
            <a:r>
              <a:rPr lang="da-DK" dirty="0" err="1"/>
              <a:t>rented</a:t>
            </a:r>
            <a:r>
              <a:rPr lang="da-DK" dirty="0"/>
              <a:t> at </a:t>
            </a:r>
            <a:r>
              <a:rPr lang="da-DK" dirty="0" err="1"/>
              <a:t>GlobalConnect</a:t>
            </a:r>
            <a:r>
              <a:rPr lang="da-DK" dirty="0"/>
              <a:t> or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companies</a:t>
            </a:r>
            <a:r>
              <a:rPr lang="da-DK" dirty="0"/>
              <a:t>), </a:t>
            </a:r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expensive</a:t>
            </a:r>
            <a:r>
              <a:rPr lang="da-DK" dirty="0"/>
              <a:t> (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even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Microwave</a:t>
            </a:r>
            <a:r>
              <a:rPr lang="da-DK" dirty="0"/>
              <a:t> link)</a:t>
            </a:r>
          </a:p>
          <a:p>
            <a:r>
              <a:rPr lang="da-DK" dirty="0" err="1"/>
              <a:t>Resembles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connect</a:t>
            </a:r>
            <a:r>
              <a:rPr lang="da-DK" dirty="0"/>
              <a:t> (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cable</a:t>
            </a:r>
            <a:r>
              <a:rPr lang="da-DK" dirty="0"/>
              <a:t>) to the </a:t>
            </a:r>
            <a:r>
              <a:rPr lang="da-DK" dirty="0" err="1"/>
              <a:t>university</a:t>
            </a:r>
            <a:r>
              <a:rPr lang="da-DK" dirty="0"/>
              <a:t> </a:t>
            </a:r>
            <a:r>
              <a:rPr lang="da-DK" dirty="0" err="1"/>
              <a:t>network</a:t>
            </a:r>
            <a:r>
              <a:rPr lang="da-DK" dirty="0"/>
              <a:t> or a </a:t>
            </a:r>
            <a:r>
              <a:rPr lang="da-DK" dirty="0" err="1"/>
              <a:t>company</a:t>
            </a:r>
            <a:r>
              <a:rPr lang="da-DK" dirty="0"/>
              <a:t> </a:t>
            </a:r>
            <a:r>
              <a:rPr lang="da-DK" dirty="0" err="1"/>
              <a:t>network</a:t>
            </a:r>
            <a:r>
              <a:rPr lang="da-DK" dirty="0"/>
              <a:t> (</a:t>
            </a:r>
            <a:r>
              <a:rPr lang="da-DK" dirty="0" err="1"/>
              <a:t>although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employ</a:t>
            </a:r>
            <a:r>
              <a:rPr lang="da-DK" dirty="0"/>
              <a:t> DHCP and a MAC </a:t>
            </a:r>
            <a:r>
              <a:rPr lang="da-DK" dirty="0" err="1"/>
              <a:t>address</a:t>
            </a:r>
            <a:r>
              <a:rPr lang="da-DK" dirty="0"/>
              <a:t> check as </a:t>
            </a:r>
            <a:r>
              <a:rPr lang="da-DK" dirty="0" err="1"/>
              <a:t>well</a:t>
            </a:r>
            <a:r>
              <a:rPr lang="da-DK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0E831-4148-4536-B2AC-8C592204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2" y="5217459"/>
            <a:ext cx="12339808" cy="21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F4E-E1D2-407E-851A-5C981F10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Fiber </a:t>
            </a:r>
            <a:r>
              <a:rPr lang="da-DK" dirty="0" err="1"/>
              <a:t>connectivity</a:t>
            </a:r>
            <a:r>
              <a:rPr lang="da-DK" dirty="0"/>
              <a:t> (GPON)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C2C5-DA3C-42AE-A3CB-70FFBE73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9790"/>
            <a:ext cx="9905999" cy="3541714"/>
          </a:xfrm>
        </p:spPr>
        <p:txBody>
          <a:bodyPr/>
          <a:lstStyle/>
          <a:p>
            <a:r>
              <a:rPr lang="da-DK" dirty="0"/>
              <a:t>Fiber To The Home (FTTH)</a:t>
            </a:r>
          </a:p>
          <a:p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cables</a:t>
            </a:r>
            <a:r>
              <a:rPr lang="da-DK" dirty="0"/>
              <a:t> </a:t>
            </a:r>
            <a:r>
              <a:rPr lang="da-DK" dirty="0" err="1"/>
              <a:t>owned</a:t>
            </a:r>
            <a:r>
              <a:rPr lang="da-DK" dirty="0"/>
              <a:t> by the </a:t>
            </a:r>
            <a:r>
              <a:rPr lang="da-DK" dirty="0" err="1"/>
              <a:t>traditional</a:t>
            </a:r>
            <a:r>
              <a:rPr lang="da-DK" dirty="0"/>
              <a:t> </a:t>
            </a:r>
            <a:r>
              <a:rPr lang="da-DK" dirty="0" err="1"/>
              <a:t>energy</a:t>
            </a:r>
            <a:r>
              <a:rPr lang="da-DK" dirty="0"/>
              <a:t> </a:t>
            </a:r>
            <a:r>
              <a:rPr lang="da-DK" dirty="0" err="1"/>
              <a:t>companies</a:t>
            </a:r>
            <a:r>
              <a:rPr lang="da-DK" dirty="0"/>
              <a:t> (</a:t>
            </a:r>
            <a:r>
              <a:rPr lang="da-DK" dirty="0" err="1"/>
              <a:t>Eniig</a:t>
            </a:r>
            <a:r>
              <a:rPr lang="da-DK" dirty="0"/>
              <a:t> (</a:t>
            </a:r>
            <a:r>
              <a:rPr lang="da-DK" dirty="0" err="1"/>
              <a:t>Norlys</a:t>
            </a:r>
            <a:r>
              <a:rPr lang="da-DK" dirty="0"/>
              <a:t>), </a:t>
            </a:r>
            <a:r>
              <a:rPr lang="da-DK" dirty="0" err="1"/>
              <a:t>Ewiig</a:t>
            </a:r>
            <a:r>
              <a:rPr lang="da-DK" dirty="0"/>
              <a:t>, etc.) or TDC Net, or a </a:t>
            </a:r>
            <a:r>
              <a:rPr lang="da-DK" dirty="0" err="1"/>
              <a:t>number</a:t>
            </a:r>
            <a:r>
              <a:rPr lang="da-DK" dirty="0"/>
              <a:t> of smaller </a:t>
            </a:r>
            <a:r>
              <a:rPr lang="da-DK" dirty="0" err="1"/>
              <a:t>companies</a:t>
            </a:r>
            <a:endParaRPr lang="da-DK" dirty="0"/>
          </a:p>
          <a:p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varies</a:t>
            </a:r>
            <a:r>
              <a:rPr lang="da-DK" dirty="0"/>
              <a:t>, TDC Net and </a:t>
            </a:r>
            <a:r>
              <a:rPr lang="da-DK" dirty="0" err="1"/>
              <a:t>Eniig</a:t>
            </a:r>
            <a:r>
              <a:rPr lang="da-DK" dirty="0"/>
              <a:t> (</a:t>
            </a:r>
            <a:r>
              <a:rPr lang="da-DK" dirty="0" err="1"/>
              <a:t>Norlys</a:t>
            </a:r>
            <a:r>
              <a:rPr lang="da-DK" dirty="0"/>
              <a:t>)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examples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0A42F-D2EC-4D16-9F56-FDF4DFD5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63" y="4114492"/>
            <a:ext cx="15466373" cy="36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5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FEF-CA24-44CC-8C84-934A689E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4G/5G </a:t>
            </a:r>
            <a:r>
              <a:rPr lang="da-DK" dirty="0" err="1"/>
              <a:t>connectivity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BD17-CCC3-4B80-B14C-513BE0AE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10700521" cy="3541714"/>
          </a:xfrm>
        </p:spPr>
        <p:txBody>
          <a:bodyPr/>
          <a:lstStyle/>
          <a:p>
            <a:r>
              <a:rPr lang="da-DK" dirty="0"/>
              <a:t>In Denmark, 3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companies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4G/5G </a:t>
            </a:r>
            <a:r>
              <a:rPr lang="da-DK" dirty="0" err="1"/>
              <a:t>cells</a:t>
            </a:r>
            <a:r>
              <a:rPr lang="da-DK" dirty="0"/>
              <a:t>: TTN, TDC Net and Hi3G (”3”)</a:t>
            </a:r>
          </a:p>
          <a:p>
            <a:pPr lvl="1"/>
            <a:r>
              <a:rPr lang="da-DK" dirty="0" err="1"/>
              <a:t>Norlys</a:t>
            </a:r>
            <a:r>
              <a:rPr lang="da-DK" dirty="0"/>
              <a:t> (Telia) and Telenor </a:t>
            </a:r>
            <a:r>
              <a:rPr lang="da-DK" dirty="0" err="1"/>
              <a:t>jointly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TTN (</a:t>
            </a:r>
            <a:r>
              <a:rPr lang="da-DK" dirty="0" err="1"/>
              <a:t>TeliaTelenorNetwork</a:t>
            </a:r>
            <a:r>
              <a:rPr lang="da-DK" dirty="0"/>
              <a:t>)</a:t>
            </a:r>
          </a:p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below</a:t>
            </a:r>
            <a:r>
              <a:rPr lang="da-DK" dirty="0"/>
              <a:t> is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simplfied</a:t>
            </a:r>
            <a:r>
              <a:rPr lang="da-DK" dirty="0"/>
              <a:t> </a:t>
            </a:r>
            <a:r>
              <a:rPr lang="da-DK" dirty="0" err="1"/>
              <a:t>wrt</a:t>
            </a:r>
            <a:r>
              <a:rPr lang="da-DK" dirty="0"/>
              <a:t>. radio/</a:t>
            </a:r>
            <a:r>
              <a:rPr lang="da-DK" dirty="0" err="1"/>
              <a:t>frequency</a:t>
            </a:r>
            <a:r>
              <a:rPr lang="da-DK" dirty="0"/>
              <a:t> properties, </a:t>
            </a:r>
            <a:r>
              <a:rPr lang="da-DK" dirty="0" err="1"/>
              <a:t>mobility</a:t>
            </a:r>
            <a:r>
              <a:rPr lang="da-DK" dirty="0"/>
              <a:t> </a:t>
            </a:r>
            <a:r>
              <a:rPr lang="da-DK" dirty="0" err="1"/>
              <a:t>signalling</a:t>
            </a:r>
            <a:r>
              <a:rPr lang="da-DK" dirty="0"/>
              <a:t>, </a:t>
            </a:r>
            <a:r>
              <a:rPr lang="da-DK" dirty="0" err="1"/>
              <a:t>number</a:t>
            </a:r>
            <a:r>
              <a:rPr lang="da-DK" dirty="0"/>
              <a:t> of switches/links </a:t>
            </a:r>
            <a:r>
              <a:rPr lang="da-DK" dirty="0" err="1"/>
              <a:t>traversed</a:t>
            </a:r>
            <a:r>
              <a:rPr lang="da-DK" dirty="0"/>
              <a:t>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03A00-E9F5-4971-A0B1-EE19116C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649654"/>
            <a:ext cx="15679370" cy="18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695C-061F-4D0B-950D-5173E318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9CC-74E7-4846-8A62-EF6145E5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3558"/>
          </a:xfrm>
        </p:spPr>
        <p:txBody>
          <a:bodyPr>
            <a:normAutofit/>
          </a:bodyPr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protocols</a:t>
            </a:r>
            <a:r>
              <a:rPr lang="da-DK" dirty="0"/>
              <a:t>, </a:t>
            </a:r>
            <a:r>
              <a:rPr lang="da-DK" dirty="0" err="1"/>
              <a:t>concepts</a:t>
            </a:r>
            <a:r>
              <a:rPr lang="da-DK" dirty="0"/>
              <a:t> and </a:t>
            </a:r>
            <a:r>
              <a:rPr lang="da-DK" dirty="0" err="1"/>
              <a:t>and</a:t>
            </a:r>
            <a:r>
              <a:rPr lang="da-DK" dirty="0"/>
              <a:t> devices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packet</a:t>
            </a:r>
            <a:r>
              <a:rPr lang="da-DK" dirty="0"/>
              <a:t>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perspective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Wireshark</a:t>
            </a:r>
            <a:endParaRPr lang="da-DK" dirty="0"/>
          </a:p>
          <a:p>
            <a:pPr lvl="1"/>
            <a:r>
              <a:rPr lang="da-DK" dirty="0" err="1"/>
              <a:t>Exercises</a:t>
            </a:r>
            <a:endParaRPr lang="da-DK" dirty="0"/>
          </a:p>
          <a:p>
            <a:r>
              <a:rPr lang="en-US" dirty="0"/>
              <a:t>Introduction to the architecture of the Internet, seen from an Internet Service Provider perspective</a:t>
            </a:r>
          </a:p>
          <a:p>
            <a:pPr lvl="1"/>
            <a:r>
              <a:rPr lang="da-DK" dirty="0" err="1"/>
              <a:t>Examples</a:t>
            </a:r>
            <a:r>
              <a:rPr lang="da-DK" dirty="0"/>
              <a:t> of </a:t>
            </a:r>
            <a:r>
              <a:rPr lang="da-DK" dirty="0" err="1"/>
              <a:t>physical</a:t>
            </a:r>
            <a:r>
              <a:rPr lang="da-DK" dirty="0"/>
              <a:t> vs. Network </a:t>
            </a:r>
            <a:r>
              <a:rPr lang="da-DK" dirty="0" err="1"/>
              <a:t>topology</a:t>
            </a:r>
            <a:endParaRPr lang="da-DK" dirty="0"/>
          </a:p>
          <a:p>
            <a:pPr lvl="1"/>
            <a:r>
              <a:rPr lang="da-DK" dirty="0"/>
              <a:t>How the </a:t>
            </a:r>
            <a:r>
              <a:rPr lang="da-DK" dirty="0" err="1"/>
              <a:t>different</a:t>
            </a:r>
            <a:r>
              <a:rPr lang="da-DK" dirty="0"/>
              <a:t> parts of the internet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Internet Service Providers (</a:t>
            </a:r>
            <a:r>
              <a:rPr lang="da-DK" dirty="0" err="1"/>
              <a:t>ISPs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How </a:t>
            </a:r>
            <a:r>
              <a:rPr lang="da-DK" dirty="0" err="1"/>
              <a:t>subscribers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to </a:t>
            </a:r>
            <a:r>
              <a:rPr lang="da-DK" dirty="0" err="1"/>
              <a:t>ISPs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C87C-35AF-4E47-B0D5-BD5885C0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C012-EE2B-41E4-B60B-4CA2C657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”I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care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networks</a:t>
            </a:r>
            <a:r>
              <a:rPr lang="da-DK" dirty="0"/>
              <a:t>, I just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code</a:t>
            </a:r>
            <a:r>
              <a:rPr lang="da-DK" dirty="0"/>
              <a:t> &lt;</a:t>
            </a:r>
            <a:r>
              <a:rPr lang="da-DK" dirty="0" err="1"/>
              <a:t>something</a:t>
            </a:r>
            <a:r>
              <a:rPr lang="da-DK" dirty="0"/>
              <a:t>&gt;”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most </a:t>
            </a:r>
            <a:r>
              <a:rPr lang="da-DK" dirty="0" err="1"/>
              <a:t>likely</a:t>
            </a:r>
            <a:r>
              <a:rPr lang="da-DK" dirty="0"/>
              <a:t> never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system,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in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connectivity</a:t>
            </a:r>
            <a:r>
              <a:rPr lang="da-DK" dirty="0"/>
              <a:t> with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device</a:t>
            </a:r>
            <a:endParaRPr lang="da-DK" dirty="0"/>
          </a:p>
          <a:p>
            <a:pPr lvl="1"/>
            <a:r>
              <a:rPr lang="da-DK" dirty="0"/>
              <a:t>The Internet is just a </a:t>
            </a:r>
            <a:r>
              <a:rPr lang="da-DK" dirty="0" err="1"/>
              <a:t>very</a:t>
            </a:r>
            <a:r>
              <a:rPr lang="da-DK" dirty="0"/>
              <a:t>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of enabling </a:t>
            </a:r>
            <a:r>
              <a:rPr lang="da-DK" dirty="0" err="1"/>
              <a:t>such</a:t>
            </a:r>
            <a:r>
              <a:rPr lang="da-DK" dirty="0"/>
              <a:t> </a:t>
            </a:r>
            <a:r>
              <a:rPr lang="da-DK" dirty="0" err="1"/>
              <a:t>connectivity</a:t>
            </a:r>
            <a:r>
              <a:rPr lang="da-DK" dirty="0"/>
              <a:t>, and is </a:t>
            </a:r>
            <a:r>
              <a:rPr lang="da-DK" dirty="0" err="1"/>
              <a:t>therefore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example</a:t>
            </a:r>
            <a:r>
              <a:rPr lang="da-DK" dirty="0"/>
              <a:t> 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lesson</a:t>
            </a:r>
            <a:endParaRPr lang="da-DK" dirty="0"/>
          </a:p>
          <a:p>
            <a:pPr lvl="1"/>
            <a:r>
              <a:rPr lang="da-DK" dirty="0"/>
              <a:t>It is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system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in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interact</a:t>
            </a:r>
            <a:r>
              <a:rPr lang="da-DK" dirty="0"/>
              <a:t> with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external</a:t>
            </a:r>
            <a:r>
              <a:rPr lang="da-DK" dirty="0"/>
              <a:t> party, </a:t>
            </a:r>
            <a:r>
              <a:rPr lang="da-DK" dirty="0" err="1"/>
              <a:t>therefore</a:t>
            </a:r>
            <a:r>
              <a:rPr lang="da-DK" dirty="0"/>
              <a:t> </a:t>
            </a:r>
            <a:r>
              <a:rPr lang="da-DK" dirty="0" err="1"/>
              <a:t>noone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pay an </a:t>
            </a:r>
            <a:r>
              <a:rPr lang="da-DK" dirty="0" err="1"/>
              <a:t>engineer</a:t>
            </a:r>
            <a:r>
              <a:rPr lang="da-DK" dirty="0"/>
              <a:t> to do it</a:t>
            </a:r>
          </a:p>
          <a:p>
            <a:r>
              <a:rPr lang="da-DK" dirty="0"/>
              <a:t>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succesfull</a:t>
            </a:r>
            <a:r>
              <a:rPr lang="da-DK" dirty="0"/>
              <a:t> as an </a:t>
            </a:r>
            <a:r>
              <a:rPr lang="da-DK" dirty="0" err="1"/>
              <a:t>engineer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have </a:t>
            </a:r>
            <a:r>
              <a:rPr lang="da-DK" dirty="0" err="1"/>
              <a:t>knowledge</a:t>
            </a:r>
            <a:r>
              <a:rPr lang="da-DK" dirty="0"/>
              <a:t> of domains </a:t>
            </a:r>
            <a:r>
              <a:rPr lang="da-DK" dirty="0" err="1"/>
              <a:t>adjacent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primary</a:t>
            </a:r>
            <a:r>
              <a:rPr lang="da-DK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386602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57D-6C7D-4A0D-B371-0D06F9C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Internet Protocols, </a:t>
            </a:r>
            <a:r>
              <a:rPr lang="da-DK" dirty="0" err="1"/>
              <a:t>Concepts</a:t>
            </a:r>
            <a:r>
              <a:rPr lang="da-DK" dirty="0"/>
              <a:t> and </a:t>
            </a:r>
            <a:r>
              <a:rPr lang="da-DK" dirty="0" err="1"/>
              <a:t>devices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81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2008-E648-43FE-A880-C3BB3840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Network </a:t>
            </a:r>
            <a:r>
              <a:rPr lang="da-DK" dirty="0" err="1"/>
              <a:t>DEVices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8EE4-98FD-4B17-BA6C-34178C54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/>
              <a:t>Divided</a:t>
            </a:r>
            <a:r>
              <a:rPr lang="da-DK" dirty="0"/>
              <a:t> by OSI </a:t>
            </a:r>
            <a:r>
              <a:rPr lang="da-DK" dirty="0" err="1"/>
              <a:t>layer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: Hub, bridge</a:t>
            </a:r>
          </a:p>
          <a:p>
            <a:pPr lvl="1"/>
            <a:r>
              <a:rPr lang="da-DK" dirty="0"/>
              <a:t>Datalink </a:t>
            </a:r>
            <a:r>
              <a:rPr lang="da-DK" dirty="0" err="1"/>
              <a:t>layer</a:t>
            </a:r>
            <a:r>
              <a:rPr lang="da-DK" dirty="0"/>
              <a:t>: Switch, </a:t>
            </a:r>
            <a:r>
              <a:rPr lang="da-DK" dirty="0" err="1"/>
              <a:t>wireless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point</a:t>
            </a:r>
          </a:p>
          <a:p>
            <a:pPr lvl="1"/>
            <a:r>
              <a:rPr lang="da-DK" dirty="0"/>
              <a:t>Network </a:t>
            </a:r>
            <a:r>
              <a:rPr lang="da-DK" dirty="0" err="1"/>
              <a:t>layer</a:t>
            </a:r>
            <a:r>
              <a:rPr lang="da-DK" dirty="0"/>
              <a:t>: Router, </a:t>
            </a:r>
            <a:r>
              <a:rPr lang="da-DK" dirty="0" err="1"/>
              <a:t>layer</a:t>
            </a:r>
            <a:r>
              <a:rPr lang="da-DK" dirty="0"/>
              <a:t> 3 switch</a:t>
            </a:r>
          </a:p>
          <a:p>
            <a:pPr lvl="1"/>
            <a:r>
              <a:rPr lang="da-DK" dirty="0"/>
              <a:t>Transport </a:t>
            </a:r>
            <a:r>
              <a:rPr lang="da-DK" dirty="0" err="1"/>
              <a:t>layer</a:t>
            </a:r>
            <a:r>
              <a:rPr lang="da-DK" dirty="0"/>
              <a:t>: NAT </a:t>
            </a:r>
            <a:r>
              <a:rPr lang="da-DK" dirty="0" err="1"/>
              <a:t>devices</a:t>
            </a:r>
            <a:r>
              <a:rPr lang="da-DK" dirty="0"/>
              <a:t>, old-school firewalls, load balancers</a:t>
            </a:r>
          </a:p>
          <a:p>
            <a:pPr lvl="1"/>
            <a:r>
              <a:rPr lang="da-DK" dirty="0"/>
              <a:t>Upper </a:t>
            </a:r>
            <a:r>
              <a:rPr lang="da-DK" dirty="0" err="1"/>
              <a:t>layers</a:t>
            </a:r>
            <a:r>
              <a:rPr lang="da-DK" dirty="0"/>
              <a:t>: End user </a:t>
            </a:r>
            <a:r>
              <a:rPr lang="da-DK" dirty="0" err="1"/>
              <a:t>equipment</a:t>
            </a:r>
            <a:r>
              <a:rPr lang="da-DK" dirty="0"/>
              <a:t> (</a:t>
            </a:r>
            <a:r>
              <a:rPr lang="da-DK" dirty="0" err="1"/>
              <a:t>laptop</a:t>
            </a:r>
            <a:r>
              <a:rPr lang="da-DK" dirty="0"/>
              <a:t>/</a:t>
            </a:r>
            <a:r>
              <a:rPr lang="da-DK" dirty="0" err="1"/>
              <a:t>phone</a:t>
            </a:r>
            <a:r>
              <a:rPr lang="da-DK" dirty="0"/>
              <a:t>), </a:t>
            </a:r>
            <a:r>
              <a:rPr lang="da-DK" dirty="0" err="1"/>
              <a:t>many</a:t>
            </a:r>
            <a:r>
              <a:rPr lang="da-DK" dirty="0"/>
              <a:t> types of ”</a:t>
            </a:r>
            <a:r>
              <a:rPr lang="da-DK" dirty="0" err="1"/>
              <a:t>layer</a:t>
            </a:r>
            <a:r>
              <a:rPr lang="da-DK" dirty="0"/>
              <a:t> 7” firewalls, support </a:t>
            </a:r>
            <a:r>
              <a:rPr lang="da-DK" dirty="0" err="1"/>
              <a:t>protocol</a:t>
            </a:r>
            <a:r>
              <a:rPr lang="da-DK" dirty="0"/>
              <a:t> </a:t>
            </a:r>
            <a:r>
              <a:rPr lang="da-DK" dirty="0" err="1"/>
              <a:t>equipment</a:t>
            </a:r>
            <a:r>
              <a:rPr lang="da-DK" dirty="0"/>
              <a:t> (DNS servers etc.)</a:t>
            </a:r>
          </a:p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”</a:t>
            </a:r>
            <a:r>
              <a:rPr lang="da-DK" dirty="0" err="1"/>
              <a:t>layer</a:t>
            </a:r>
            <a:r>
              <a:rPr lang="da-DK" dirty="0"/>
              <a:t> N” </a:t>
            </a:r>
            <a:r>
              <a:rPr lang="da-DK" dirty="0" err="1"/>
              <a:t>devices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the </a:t>
            </a:r>
            <a:r>
              <a:rPr lang="da-DK" dirty="0" err="1"/>
              <a:t>layers</a:t>
            </a:r>
            <a:r>
              <a:rPr lang="da-DK" dirty="0"/>
              <a:t> </a:t>
            </a:r>
            <a:r>
              <a:rPr lang="da-DK" dirty="0" err="1"/>
              <a:t>below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N, </a:t>
            </a:r>
            <a:r>
              <a:rPr lang="da-DK" dirty="0" err="1"/>
              <a:t>however</a:t>
            </a:r>
            <a:r>
              <a:rPr lang="da-DK" dirty="0"/>
              <a:t> the </a:t>
            </a:r>
            <a:r>
              <a:rPr lang="da-DK" dirty="0" err="1"/>
              <a:t>opposite</a:t>
            </a:r>
            <a:r>
              <a:rPr lang="da-DK" dirty="0"/>
              <a:t> is not </a:t>
            </a:r>
            <a:r>
              <a:rPr lang="da-DK" dirty="0" err="1"/>
              <a:t>typical</a:t>
            </a:r>
            <a:endParaRPr lang="da-D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FC6EFC-D093-420C-9250-8155F139AE7C}"/>
              </a:ext>
            </a:extLst>
          </p:cNvPr>
          <p:cNvSpPr/>
          <p:nvPr/>
        </p:nvSpPr>
        <p:spPr>
          <a:xfrm>
            <a:off x="8868794" y="1597980"/>
            <a:ext cx="2894122" cy="244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D7EDD-F16E-4D09-8085-B51028DA9291}"/>
              </a:ext>
            </a:extLst>
          </p:cNvPr>
          <p:cNvSpPr txBox="1"/>
          <p:nvPr/>
        </p:nvSpPr>
        <p:spPr>
          <a:xfrm>
            <a:off x="8939815" y="1690479"/>
            <a:ext cx="262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icons</a:t>
            </a:r>
            <a:r>
              <a:rPr lang="da-DK" dirty="0"/>
              <a:t> on diagrams: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1B900-967D-40C1-86F3-B85AC1DD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12" y="2198149"/>
            <a:ext cx="658519" cy="819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941F74-64D2-46A6-AD66-5D4E97DD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0" y="2212210"/>
            <a:ext cx="658519" cy="819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4F2BE2-37E1-4E0E-9C72-601663EF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532" y="3132416"/>
            <a:ext cx="648975" cy="705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80721-3174-4089-80FB-E8DA76EC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9518" y="2174077"/>
            <a:ext cx="734869" cy="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B3F1A-1D49-49C5-AE37-AEF1D4D8F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87" y="3018016"/>
            <a:ext cx="1212056" cy="8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AC30-F6F0-4B96-9C2B-66054055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Network </a:t>
            </a:r>
            <a:r>
              <a:rPr lang="da-DK" dirty="0" err="1"/>
              <a:t>Concepts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AB9F-D72A-419F-996F-23FC941A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2724"/>
            <a:ext cx="9905999" cy="5185276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LAN (Local </a:t>
            </a:r>
            <a:r>
              <a:rPr lang="da-DK" dirty="0" err="1"/>
              <a:t>Area</a:t>
            </a:r>
            <a:r>
              <a:rPr lang="da-DK" dirty="0"/>
              <a:t> Network): 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consisting</a:t>
            </a:r>
            <a:r>
              <a:rPr lang="da-DK" dirty="0"/>
              <a:t> of hubs/switches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the user </a:t>
            </a:r>
            <a:r>
              <a:rPr lang="da-DK" dirty="0" err="1"/>
              <a:t>equipment</a:t>
            </a:r>
            <a:r>
              <a:rPr lang="da-DK" dirty="0"/>
              <a:t> and the nearest router</a:t>
            </a:r>
          </a:p>
          <a:p>
            <a:pPr lvl="1"/>
            <a:r>
              <a:rPr lang="da-DK" dirty="0" err="1"/>
              <a:t>Sometimes</a:t>
            </a:r>
            <a:r>
              <a:rPr lang="da-DK" dirty="0"/>
              <a:t> referred to as a ”broadcast domain”</a:t>
            </a:r>
          </a:p>
          <a:p>
            <a:pPr lvl="1"/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characterised</a:t>
            </a:r>
            <a:r>
              <a:rPr lang="da-DK" dirty="0"/>
              <a:t> by a </a:t>
            </a:r>
            <a:r>
              <a:rPr lang="da-DK" dirty="0" err="1"/>
              <a:t>specific</a:t>
            </a:r>
            <a:r>
              <a:rPr lang="da-DK" dirty="0"/>
              <a:t> range of IP </a:t>
            </a:r>
            <a:r>
              <a:rPr lang="da-DK" dirty="0" err="1"/>
              <a:t>addresses</a:t>
            </a:r>
            <a:r>
              <a:rPr lang="da-DK" dirty="0"/>
              <a:t>, for </a:t>
            </a:r>
            <a:r>
              <a:rPr lang="da-DK" dirty="0" err="1"/>
              <a:t>example</a:t>
            </a:r>
            <a:r>
              <a:rPr lang="da-DK" dirty="0"/>
              <a:t> a 10.0.0.0/24 </a:t>
            </a:r>
            <a:r>
              <a:rPr lang="da-DK" dirty="0" err="1"/>
              <a:t>network</a:t>
            </a:r>
            <a:endParaRPr lang="da-DK" dirty="0"/>
          </a:p>
          <a:p>
            <a:r>
              <a:rPr lang="da-DK" dirty="0"/>
              <a:t>WAN (Wide </a:t>
            </a:r>
            <a:r>
              <a:rPr lang="da-DK" dirty="0" err="1"/>
              <a:t>Area</a:t>
            </a:r>
            <a:r>
              <a:rPr lang="da-DK" dirty="0"/>
              <a:t> Network):</a:t>
            </a:r>
          </a:p>
          <a:p>
            <a:pPr lvl="1"/>
            <a:r>
              <a:rPr lang="da-DK" dirty="0" err="1"/>
              <a:t>Typically</a:t>
            </a:r>
            <a:r>
              <a:rPr lang="da-DK" dirty="0"/>
              <a:t> a synonym for ”the rest of the internet”</a:t>
            </a:r>
          </a:p>
          <a:p>
            <a:r>
              <a:rPr lang="da-DK" dirty="0"/>
              <a:t>Backbone</a:t>
            </a:r>
          </a:p>
          <a:p>
            <a:pPr lvl="1"/>
            <a:r>
              <a:rPr lang="da-DK" dirty="0"/>
              <a:t>The parts of the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connect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LANs</a:t>
            </a:r>
            <a:r>
              <a:rPr lang="da-DK" dirty="0"/>
              <a:t>, </a:t>
            </a:r>
            <a:r>
              <a:rPr lang="da-DK" dirty="0" err="1"/>
              <a:t>maybe</a:t>
            </a:r>
            <a:r>
              <a:rPr lang="da-DK" dirty="0"/>
              <a:t> with a </a:t>
            </a:r>
            <a:r>
              <a:rPr lang="da-DK" dirty="0" err="1"/>
              <a:t>connection</a:t>
            </a:r>
            <a:r>
              <a:rPr lang="da-DK" dirty="0"/>
              <a:t> to a WAN</a:t>
            </a:r>
          </a:p>
          <a:p>
            <a:pPr lvl="1"/>
            <a:r>
              <a:rPr lang="da-DK" dirty="0"/>
              <a:t>The routers and switches </a:t>
            </a:r>
            <a:r>
              <a:rPr lang="da-DK" dirty="0" err="1"/>
              <a:t>owned</a:t>
            </a:r>
            <a:r>
              <a:rPr lang="da-DK" dirty="0"/>
              <a:t> by Telenor is an </a:t>
            </a:r>
            <a:r>
              <a:rPr lang="da-DK" dirty="0" err="1"/>
              <a:t>example</a:t>
            </a:r>
            <a:r>
              <a:rPr lang="da-DK" dirty="0"/>
              <a:t> of backbone </a:t>
            </a:r>
            <a:r>
              <a:rPr lang="da-DK" dirty="0" err="1"/>
              <a:t>infrastructure</a:t>
            </a:r>
            <a:endParaRPr lang="da-DK" dirty="0"/>
          </a:p>
          <a:p>
            <a:r>
              <a:rPr lang="da-DK" dirty="0"/>
              <a:t>Tunnel</a:t>
            </a:r>
          </a:p>
          <a:p>
            <a:pPr lvl="1"/>
            <a:r>
              <a:rPr lang="da-DK" dirty="0" err="1"/>
              <a:t>IPSec</a:t>
            </a:r>
            <a:r>
              <a:rPr lang="da-DK" dirty="0"/>
              <a:t>, GRE, PPP, MPLS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technologies</a:t>
            </a:r>
            <a:endParaRPr lang="da-DK" dirty="0"/>
          </a:p>
          <a:p>
            <a:pPr lvl="1"/>
            <a:r>
              <a:rPr lang="da-DK" dirty="0"/>
              <a:t>A </a:t>
            </a:r>
            <a:r>
              <a:rPr lang="da-DK" dirty="0" err="1"/>
              <a:t>method</a:t>
            </a:r>
            <a:r>
              <a:rPr lang="da-DK" dirty="0"/>
              <a:t> for </a:t>
            </a:r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router hops </a:t>
            </a:r>
            <a:r>
              <a:rPr lang="da-DK" dirty="0" err="1"/>
              <a:t>invisible</a:t>
            </a:r>
            <a:r>
              <a:rPr lang="da-DK" dirty="0"/>
              <a:t> to the </a:t>
            </a:r>
            <a:r>
              <a:rPr lang="da-DK" dirty="0" err="1"/>
              <a:t>endpoints</a:t>
            </a:r>
            <a:r>
              <a:rPr lang="da-DK" dirty="0"/>
              <a:t> by </a:t>
            </a:r>
            <a:r>
              <a:rPr lang="da-DK" dirty="0" err="1"/>
              <a:t>exploiting</a:t>
            </a:r>
            <a:r>
              <a:rPr lang="da-DK" dirty="0"/>
              <a:t> the </a:t>
            </a:r>
            <a:r>
              <a:rPr lang="da-DK" dirty="0" err="1"/>
              <a:t>layered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  <a:p>
            <a:pPr lvl="1"/>
            <a:r>
              <a:rPr lang="da-DK" dirty="0"/>
              <a:t>For </a:t>
            </a:r>
            <a:r>
              <a:rPr lang="da-DK" dirty="0" err="1"/>
              <a:t>example</a:t>
            </a:r>
            <a:r>
              <a:rPr lang="da-DK" dirty="0"/>
              <a:t>, to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layer</a:t>
            </a:r>
            <a:r>
              <a:rPr lang="da-DK" dirty="0"/>
              <a:t> 2 </a:t>
            </a:r>
            <a:r>
              <a:rPr lang="da-DK" dirty="0" err="1"/>
              <a:t>connection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a </a:t>
            </a:r>
            <a:r>
              <a:rPr lang="da-DK" dirty="0" err="1"/>
              <a:t>layer</a:t>
            </a:r>
            <a:r>
              <a:rPr lang="da-DK" dirty="0"/>
              <a:t> 3 </a:t>
            </a:r>
            <a:r>
              <a:rPr lang="da-DK" dirty="0" err="1"/>
              <a:t>network</a:t>
            </a:r>
            <a:endParaRPr lang="da-DK" dirty="0"/>
          </a:p>
          <a:p>
            <a:r>
              <a:rPr lang="da-DK" dirty="0"/>
              <a:t>NAT (Network Address Translation)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devices to </a:t>
            </a:r>
            <a:r>
              <a:rPr lang="da-DK" dirty="0" err="1"/>
              <a:t>share</a:t>
            </a:r>
            <a:r>
              <a:rPr lang="da-DK" dirty="0"/>
              <a:t> a single IP </a:t>
            </a:r>
            <a:r>
              <a:rPr lang="da-DK" dirty="0" err="1"/>
              <a:t>address</a:t>
            </a:r>
            <a:r>
              <a:rPr lang="da-DK" dirty="0"/>
              <a:t> as </a:t>
            </a:r>
            <a:r>
              <a:rPr lang="da-DK" dirty="0" err="1"/>
              <a:t>seen</a:t>
            </a:r>
            <a:r>
              <a:rPr lang="da-DK" dirty="0"/>
              <a:t> from the WAN (a ”public” IP </a:t>
            </a:r>
            <a:r>
              <a:rPr lang="da-DK" dirty="0" err="1"/>
              <a:t>address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Devices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10.0.0.0/8, 172.168.0.0/12 or 192.168.0.0/16 IP </a:t>
            </a:r>
            <a:r>
              <a:rPr lang="da-DK" dirty="0" err="1"/>
              <a:t>address</a:t>
            </a:r>
            <a:r>
              <a:rPr lang="da-DK" dirty="0"/>
              <a:t> on the LAN (a ”private” IP </a:t>
            </a:r>
            <a:r>
              <a:rPr lang="da-DK" dirty="0" err="1"/>
              <a:t>address</a:t>
            </a:r>
            <a:r>
              <a:rPr lang="da-DK" dirty="0"/>
              <a:t>) </a:t>
            </a:r>
          </a:p>
          <a:p>
            <a:pPr lvl="1"/>
            <a:r>
              <a:rPr lang="da-DK" dirty="0" err="1"/>
              <a:t>Conceptually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from a firewall, but </a:t>
            </a:r>
            <a:r>
              <a:rPr lang="da-DK" dirty="0" err="1"/>
              <a:t>will</a:t>
            </a:r>
            <a:r>
              <a:rPr lang="da-DK" dirty="0"/>
              <a:t> in </a:t>
            </a:r>
            <a:r>
              <a:rPr lang="da-DK" dirty="0" err="1"/>
              <a:t>some</a:t>
            </a:r>
            <a:r>
              <a:rPr lang="da-DK" dirty="0"/>
              <a:t> cases provide the same </a:t>
            </a:r>
            <a:r>
              <a:rPr lang="da-DK" dirty="0" err="1"/>
              <a:t>functionality</a:t>
            </a:r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D769B2-A8A9-41F5-B72C-DF3AD0FE999E}"/>
              </a:ext>
            </a:extLst>
          </p:cNvPr>
          <p:cNvSpPr/>
          <p:nvPr/>
        </p:nvSpPr>
        <p:spPr>
          <a:xfrm>
            <a:off x="8535569" y="1628956"/>
            <a:ext cx="3529183" cy="244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24D48-E7B3-4997-A031-24CABCC782A8}"/>
              </a:ext>
            </a:extLst>
          </p:cNvPr>
          <p:cNvSpPr txBox="1"/>
          <p:nvPr/>
        </p:nvSpPr>
        <p:spPr>
          <a:xfrm>
            <a:off x="8744506" y="1672724"/>
            <a:ext cx="262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icons</a:t>
            </a:r>
            <a:r>
              <a:rPr lang="da-DK" dirty="0"/>
              <a:t> on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9FD46-8186-4522-B3DB-D99619EF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900284" y="2912605"/>
            <a:ext cx="837787" cy="153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F1F84-1F84-4306-B884-F3789186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072" y="2256986"/>
            <a:ext cx="1384236" cy="143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5D346-D780-44DA-9E95-7956ED39E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650" y="3191183"/>
            <a:ext cx="1270177" cy="75313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01B30D-1F27-4CC0-BEF1-1083BF7FDC62}"/>
              </a:ext>
            </a:extLst>
          </p:cNvPr>
          <p:cNvCxnSpPr>
            <a:cxnSpLocks/>
          </p:cNvCxnSpPr>
          <p:nvPr/>
        </p:nvCxnSpPr>
        <p:spPr>
          <a:xfrm>
            <a:off x="8623072" y="2467990"/>
            <a:ext cx="138423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895E10-B88A-4278-A814-245FA21AA609}"/>
              </a:ext>
            </a:extLst>
          </p:cNvPr>
          <p:cNvSpPr txBox="1"/>
          <p:nvPr/>
        </p:nvSpPr>
        <p:spPr>
          <a:xfrm>
            <a:off x="10102786" y="2189284"/>
            <a:ext cx="20892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Layer</a:t>
            </a:r>
            <a:r>
              <a:rPr lang="da-DK" sz="1400" dirty="0"/>
              <a:t> 1 </a:t>
            </a:r>
            <a:r>
              <a:rPr lang="da-DK" sz="1400" dirty="0" err="1"/>
              <a:t>connectivity</a:t>
            </a:r>
            <a:endParaRPr lang="da-DK" sz="1400" dirty="0"/>
          </a:p>
          <a:p>
            <a:r>
              <a:rPr lang="da-DK" sz="1400" dirty="0"/>
              <a:t>(a wire)</a:t>
            </a:r>
          </a:p>
          <a:p>
            <a:endParaRPr lang="da-DK" sz="1400" dirty="0"/>
          </a:p>
          <a:p>
            <a:r>
              <a:rPr lang="da-DK" sz="1400" dirty="0"/>
              <a:t>Tunnel</a:t>
            </a:r>
          </a:p>
          <a:p>
            <a:endParaRPr lang="da-DK" sz="1400" dirty="0"/>
          </a:p>
          <a:p>
            <a:r>
              <a:rPr lang="da-DK" sz="1400" dirty="0"/>
              <a:t>LAN or WAN (</a:t>
            </a:r>
            <a:r>
              <a:rPr lang="da-DK" sz="1400" dirty="0" err="1"/>
              <a:t>depending</a:t>
            </a:r>
            <a:r>
              <a:rPr lang="da-DK" sz="1400" dirty="0"/>
              <a:t> on </a:t>
            </a:r>
            <a:r>
              <a:rPr lang="da-DK" sz="1400" dirty="0" err="1"/>
              <a:t>context</a:t>
            </a:r>
            <a:r>
              <a:rPr lang="da-DK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801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A977-7CB6-4FEE-ADF1-ED6E546B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protocols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8D89-F5D3-462C-B29E-8195065E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Ethernet</a:t>
            </a:r>
          </a:p>
          <a:p>
            <a:pPr lvl="1"/>
            <a:r>
              <a:rPr lang="da-DK" dirty="0"/>
              <a:t>Data Link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Source and destination Medium Access Control (MAC) </a:t>
            </a:r>
            <a:r>
              <a:rPr lang="da-DK" dirty="0" err="1"/>
              <a:t>address</a:t>
            </a:r>
            <a:endParaRPr lang="da-DK" dirty="0"/>
          </a:p>
          <a:p>
            <a:pPr lvl="1"/>
            <a:r>
              <a:rPr lang="da-DK" dirty="0"/>
              <a:t>VLAN (Virtual Local </a:t>
            </a:r>
            <a:r>
              <a:rPr lang="da-DK" dirty="0" err="1"/>
              <a:t>Area</a:t>
            </a:r>
            <a:r>
              <a:rPr lang="da-DK" dirty="0"/>
              <a:t> Network):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virtual </a:t>
            </a:r>
            <a:r>
              <a:rPr lang="da-DK" dirty="0" err="1"/>
              <a:t>layer</a:t>
            </a:r>
            <a:r>
              <a:rPr lang="da-DK" dirty="0"/>
              <a:t> 2 </a:t>
            </a:r>
            <a:r>
              <a:rPr lang="da-DK" dirty="0" err="1"/>
              <a:t>networks</a:t>
            </a:r>
            <a:r>
              <a:rPr lang="da-DK" dirty="0"/>
              <a:t> </a:t>
            </a:r>
            <a:r>
              <a:rPr lang="da-DK" dirty="0" err="1"/>
              <a:t>sharing</a:t>
            </a:r>
            <a:r>
              <a:rPr lang="da-DK" dirty="0"/>
              <a:t> the same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layer</a:t>
            </a:r>
            <a:endParaRPr lang="da-DK" dirty="0"/>
          </a:p>
          <a:p>
            <a:r>
              <a:rPr lang="da-DK" dirty="0"/>
              <a:t>IP (Internet Protocol)</a:t>
            </a:r>
          </a:p>
          <a:p>
            <a:pPr lvl="1"/>
            <a:r>
              <a:rPr lang="da-DK" dirty="0"/>
              <a:t>Network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Source and destination IP </a:t>
            </a:r>
            <a:r>
              <a:rPr lang="da-DK" dirty="0" err="1"/>
              <a:t>address</a:t>
            </a:r>
            <a:endParaRPr lang="da-DK" dirty="0"/>
          </a:p>
          <a:p>
            <a:pPr lvl="1"/>
            <a:r>
              <a:rPr lang="da-DK" dirty="0"/>
              <a:t>ARP (Address Resolution Protocol): </a:t>
            </a:r>
            <a:r>
              <a:rPr lang="da-DK" dirty="0" err="1"/>
              <a:t>Used</a:t>
            </a:r>
            <a:r>
              <a:rPr lang="da-DK" dirty="0"/>
              <a:t> by </a:t>
            </a:r>
            <a:r>
              <a:rPr lang="da-DK" dirty="0" err="1"/>
              <a:t>devices</a:t>
            </a:r>
            <a:r>
              <a:rPr lang="da-DK" dirty="0"/>
              <a:t> to </a:t>
            </a:r>
            <a:r>
              <a:rPr lang="da-DK" dirty="0" err="1"/>
              <a:t>learn</a:t>
            </a:r>
            <a:r>
              <a:rPr lang="da-DK" dirty="0"/>
              <a:t> the Ethernet MAC </a:t>
            </a:r>
            <a:r>
              <a:rPr lang="da-DK" dirty="0" err="1"/>
              <a:t>address</a:t>
            </a:r>
            <a:r>
              <a:rPr lang="da-DK" dirty="0"/>
              <a:t> (link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address</a:t>
            </a:r>
            <a:r>
              <a:rPr lang="da-DK" dirty="0"/>
              <a:t>) of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devices</a:t>
            </a:r>
            <a:endParaRPr lang="da-DK" dirty="0"/>
          </a:p>
          <a:p>
            <a:pPr lvl="1"/>
            <a:r>
              <a:rPr lang="da-DK" dirty="0"/>
              <a:t>ICMP (Internet Control Message Protocol): </a:t>
            </a:r>
            <a:r>
              <a:rPr lang="da-DK" dirty="0" err="1"/>
              <a:t>Used</a:t>
            </a:r>
            <a:r>
              <a:rPr lang="da-DK" dirty="0"/>
              <a:t> for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signalling</a:t>
            </a:r>
            <a:r>
              <a:rPr lang="da-DK" dirty="0"/>
              <a:t>, </a:t>
            </a:r>
            <a:r>
              <a:rPr lang="da-DK" dirty="0" err="1"/>
              <a:t>verifying</a:t>
            </a:r>
            <a:r>
              <a:rPr lang="da-DK" dirty="0"/>
              <a:t> </a:t>
            </a:r>
            <a:r>
              <a:rPr lang="da-DK" dirty="0" err="1"/>
              <a:t>connectivity</a:t>
            </a:r>
            <a:r>
              <a:rPr lang="da-DK" dirty="0"/>
              <a:t> (pings) and </a:t>
            </a:r>
            <a:r>
              <a:rPr lang="da-DK" dirty="0" err="1"/>
              <a:t>much</a:t>
            </a:r>
            <a:r>
              <a:rPr lang="da-DK" dirty="0"/>
              <a:t> more</a:t>
            </a:r>
          </a:p>
          <a:p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F47D08-99C6-41CF-B12E-841AF48891DF}"/>
              </a:ext>
            </a:extLst>
          </p:cNvPr>
          <p:cNvSpPr/>
          <p:nvPr/>
        </p:nvSpPr>
        <p:spPr>
          <a:xfrm>
            <a:off x="9499020" y="2409985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Physical</a:t>
            </a:r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0094D7-56F8-4BF1-8F30-8DCFEA0FE2C6}"/>
              </a:ext>
            </a:extLst>
          </p:cNvPr>
          <p:cNvSpPr/>
          <p:nvPr/>
        </p:nvSpPr>
        <p:spPr>
          <a:xfrm>
            <a:off x="9499019" y="2094503"/>
            <a:ext cx="175130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 Link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257BE0-112E-4881-904D-D356C2C6F9EA}"/>
              </a:ext>
            </a:extLst>
          </p:cNvPr>
          <p:cNvSpPr/>
          <p:nvPr/>
        </p:nvSpPr>
        <p:spPr>
          <a:xfrm>
            <a:off x="9499019" y="1789878"/>
            <a:ext cx="175130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9965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63CA-94CA-4939-9961-BC361DCB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protocols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9BCB-D495-42A5-A0C3-98E8E287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TCP (Transport Control Protocol)</a:t>
            </a:r>
          </a:p>
          <a:p>
            <a:pPr lvl="1"/>
            <a:r>
              <a:rPr lang="da-DK" dirty="0"/>
              <a:t>Transport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Source and destination port (for </a:t>
            </a:r>
            <a:r>
              <a:rPr lang="da-DK" dirty="0" err="1"/>
              <a:t>example</a:t>
            </a:r>
            <a:r>
              <a:rPr lang="da-DK" dirty="0"/>
              <a:t> ”port 80” is </a:t>
            </a:r>
            <a:r>
              <a:rPr lang="da-DK" dirty="0" err="1"/>
              <a:t>reserved</a:t>
            </a:r>
            <a:r>
              <a:rPr lang="da-DK" dirty="0"/>
              <a:t> for HTTP </a:t>
            </a:r>
            <a:r>
              <a:rPr lang="da-DK" dirty="0" err="1"/>
              <a:t>traffic</a:t>
            </a:r>
            <a:r>
              <a:rPr lang="da-DK" dirty="0"/>
              <a:t>, ”port 443” is </a:t>
            </a:r>
            <a:r>
              <a:rPr lang="da-DK" dirty="0" err="1"/>
              <a:t>reserved</a:t>
            </a:r>
            <a:r>
              <a:rPr lang="da-DK" dirty="0"/>
              <a:t> for HTTPS </a:t>
            </a:r>
            <a:r>
              <a:rPr lang="da-DK" dirty="0" err="1"/>
              <a:t>traffic</a:t>
            </a:r>
            <a:r>
              <a:rPr lang="da-DK" dirty="0"/>
              <a:t>), </a:t>
            </a:r>
            <a:r>
              <a:rPr lang="da-DK" dirty="0" err="1"/>
              <a:t>connection</a:t>
            </a:r>
            <a:r>
              <a:rPr lang="da-DK" dirty="0"/>
              <a:t> establishment and retransmission</a:t>
            </a:r>
          </a:p>
          <a:p>
            <a:r>
              <a:rPr lang="da-DK" dirty="0"/>
              <a:t>UDP (User Datagram Protocol)</a:t>
            </a:r>
          </a:p>
          <a:p>
            <a:pPr lvl="1"/>
            <a:r>
              <a:rPr lang="da-DK" dirty="0"/>
              <a:t>Transport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protocol</a:t>
            </a:r>
            <a:endParaRPr lang="da-DK" dirty="0"/>
          </a:p>
          <a:p>
            <a:pPr lvl="1"/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: Source and destination port (as TCP), </a:t>
            </a:r>
            <a:r>
              <a:rPr lang="da-DK" dirty="0" err="1"/>
              <a:t>concepts</a:t>
            </a:r>
            <a:r>
              <a:rPr lang="da-DK" dirty="0"/>
              <a:t> like ”</a:t>
            </a:r>
            <a:r>
              <a:rPr lang="da-DK" dirty="0" err="1"/>
              <a:t>connection</a:t>
            </a:r>
            <a:r>
              <a:rPr lang="da-DK" dirty="0"/>
              <a:t>” and ”session”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handled</a:t>
            </a:r>
            <a:r>
              <a:rPr lang="da-DK" dirty="0"/>
              <a:t> by upper </a:t>
            </a:r>
            <a:r>
              <a:rPr lang="da-DK" dirty="0" err="1"/>
              <a:t>layers</a:t>
            </a:r>
            <a:endParaRPr lang="da-DK" dirty="0"/>
          </a:p>
          <a:p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767A23-FD6D-4D42-B5A7-7C5BE5DC10CF}"/>
              </a:ext>
            </a:extLst>
          </p:cNvPr>
          <p:cNvSpPr/>
          <p:nvPr/>
        </p:nvSpPr>
        <p:spPr>
          <a:xfrm>
            <a:off x="9499020" y="2409985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Physical</a:t>
            </a:r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A607AE-0822-4289-AD27-9F7AE8883B3B}"/>
              </a:ext>
            </a:extLst>
          </p:cNvPr>
          <p:cNvSpPr/>
          <p:nvPr/>
        </p:nvSpPr>
        <p:spPr>
          <a:xfrm>
            <a:off x="9499019" y="2094503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 Link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F2A948-B6D5-46DD-8476-1BB98E1A44B9}"/>
              </a:ext>
            </a:extLst>
          </p:cNvPr>
          <p:cNvSpPr/>
          <p:nvPr/>
        </p:nvSpPr>
        <p:spPr>
          <a:xfrm>
            <a:off x="9499019" y="1789878"/>
            <a:ext cx="1751309" cy="309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Network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8252CE-F5A9-4A53-B6C9-4C118F66B2C6}"/>
              </a:ext>
            </a:extLst>
          </p:cNvPr>
          <p:cNvSpPr/>
          <p:nvPr/>
        </p:nvSpPr>
        <p:spPr>
          <a:xfrm>
            <a:off x="9499019" y="1474396"/>
            <a:ext cx="1751309" cy="3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3697512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4152</TotalTime>
  <Words>2912</Words>
  <Application>Microsoft Office PowerPoint</Application>
  <PresentationFormat>Widescreen</PresentationFormat>
  <Paragraphs>276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Tw Cen MT</vt:lpstr>
      <vt:lpstr>Circuit</vt:lpstr>
      <vt:lpstr>How the internet works (the short version)</vt:lpstr>
      <vt:lpstr>About Me</vt:lpstr>
      <vt:lpstr>AgenDA</vt:lpstr>
      <vt:lpstr>Motivation</vt:lpstr>
      <vt:lpstr>Internet Protocols, Concepts and devices</vt:lpstr>
      <vt:lpstr>Common Network DEVices</vt:lpstr>
      <vt:lpstr>Common Network Concepts</vt:lpstr>
      <vt:lpstr>Common protocols</vt:lpstr>
      <vt:lpstr>Common protocols</vt:lpstr>
      <vt:lpstr>Common protocols</vt:lpstr>
      <vt:lpstr>Common protocols</vt:lpstr>
      <vt:lpstr>A simple web page visit</vt:lpstr>
      <vt:lpstr>Theory vs the real world</vt:lpstr>
      <vt:lpstr>ExerCises</vt:lpstr>
      <vt:lpstr>Exercises</vt:lpstr>
      <vt:lpstr>Short introduction to the architecture of the Internet </vt:lpstr>
      <vt:lpstr>delimitation</vt:lpstr>
      <vt:lpstr>Physical vs Network layer topology</vt:lpstr>
      <vt:lpstr>Physical vs Network layer topology</vt:lpstr>
      <vt:lpstr>Danish Research Network</vt:lpstr>
      <vt:lpstr>Telenor Network</vt:lpstr>
      <vt:lpstr>How are parts of the internet connected?</vt:lpstr>
      <vt:lpstr>Autonomous systems</vt:lpstr>
      <vt:lpstr>PEERING</vt:lpstr>
      <vt:lpstr>Transit</vt:lpstr>
      <vt:lpstr>The economy of peering and transit</vt:lpstr>
      <vt:lpstr>Routing </vt:lpstr>
      <vt:lpstr>How are subscribers connected to ISPs?</vt:lpstr>
      <vt:lpstr>Basic connectivity options</vt:lpstr>
      <vt:lpstr>DSL connectivity</vt:lpstr>
      <vt:lpstr>Coax connectivity</vt:lpstr>
      <vt:lpstr>Fiber connectivity (direct)</vt:lpstr>
      <vt:lpstr>Fiber connectivity (GPON)</vt:lpstr>
      <vt:lpstr>4G/5G connectivity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internet works (the short version)</dc:title>
  <dc:creator>Martin Fejrskov Andersen</dc:creator>
  <cp:lastModifiedBy>Martin Fejrskov Andersen</cp:lastModifiedBy>
  <cp:revision>95</cp:revision>
  <dcterms:created xsi:type="dcterms:W3CDTF">2020-09-15T08:39:01Z</dcterms:created>
  <dcterms:modified xsi:type="dcterms:W3CDTF">2024-10-08T09:15:01Z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79aae-29ab-493c-b557-2a0104b8cd4c_Enabled">
    <vt:lpwstr>true</vt:lpwstr>
  </property>
  <property fmtid="{D5CDD505-2E9C-101B-9397-08002B2CF9AE}" pid="3" name="MSIP_Label_d9079aae-29ab-493c-b557-2a0104b8cd4c_SetDate">
    <vt:lpwstr>2023-10-05T14:18:33Z</vt:lpwstr>
  </property>
  <property fmtid="{D5CDD505-2E9C-101B-9397-08002B2CF9AE}" pid="4" name="MSIP_Label_d9079aae-29ab-493c-b557-2a0104b8cd4c_Method">
    <vt:lpwstr>Privileged</vt:lpwstr>
  </property>
  <property fmtid="{D5CDD505-2E9C-101B-9397-08002B2CF9AE}" pid="5" name="MSIP_Label_d9079aae-29ab-493c-b557-2a0104b8cd4c_Name">
    <vt:lpwstr>d9079aae-29ab-493c-b557-2a0104b8cd4c</vt:lpwstr>
  </property>
  <property fmtid="{D5CDD505-2E9C-101B-9397-08002B2CF9AE}" pid="6" name="MSIP_Label_d9079aae-29ab-493c-b557-2a0104b8cd4c_SiteId">
    <vt:lpwstr>1676489c-5c72-46b7-ba63-9ab90c4aad44</vt:lpwstr>
  </property>
  <property fmtid="{D5CDD505-2E9C-101B-9397-08002B2CF9AE}" pid="7" name="MSIP_Label_d9079aae-29ab-493c-b557-2a0104b8cd4c_ActionId">
    <vt:lpwstr>9b3d6429-5a8a-48a2-bcf1-8ed0c749c1e6</vt:lpwstr>
  </property>
  <property fmtid="{D5CDD505-2E9C-101B-9397-08002B2CF9AE}" pid="8" name="MSIP_Label_d9079aae-29ab-493c-b557-2a0104b8cd4c_ContentBits">
    <vt:lpwstr>2</vt:lpwstr>
  </property>
</Properties>
</file>