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5" r:id="rId14"/>
    <p:sldId id="276" r:id="rId15"/>
    <p:sldId id="277" r:id="rId16"/>
    <p:sldId id="278" r:id="rId17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2" y="4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bg1"/>
                </a:solidFill>
                <a:latin typeface="Microsoft YaHei UI"/>
                <a:cs typeface="Microsoft Ya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bg1"/>
                </a:solidFill>
                <a:latin typeface="Microsoft YaHei UI"/>
                <a:cs typeface="Microsoft Ya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bg1"/>
                </a:solidFill>
                <a:latin typeface="Microsoft YaHei UI"/>
                <a:cs typeface="Microsoft Ya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55637" y="360362"/>
            <a:ext cx="8488680" cy="719455"/>
          </a:xfrm>
          <a:custGeom>
            <a:avLst/>
            <a:gdLst/>
            <a:ahLst/>
            <a:cxnLst/>
            <a:rect l="l" t="t" r="r" b="b"/>
            <a:pathLst>
              <a:path w="8488680" h="719455">
                <a:moveTo>
                  <a:pt x="0" y="719137"/>
                </a:moveTo>
                <a:lnTo>
                  <a:pt x="8488362" y="719137"/>
                </a:lnTo>
                <a:lnTo>
                  <a:pt x="8488362" y="0"/>
                </a:lnTo>
                <a:lnTo>
                  <a:pt x="0" y="0"/>
                </a:lnTo>
                <a:lnTo>
                  <a:pt x="0" y="719137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86155" cy="1081405"/>
          </a:xfrm>
          <a:custGeom>
            <a:avLst/>
            <a:gdLst/>
            <a:ahLst/>
            <a:cxnLst/>
            <a:rect l="l" t="t" r="r" b="b"/>
            <a:pathLst>
              <a:path w="986155" h="1081405">
                <a:moveTo>
                  <a:pt x="328612" y="719201"/>
                </a:moveTo>
                <a:lnTo>
                  <a:pt x="0" y="719201"/>
                </a:lnTo>
                <a:lnTo>
                  <a:pt x="0" y="1081151"/>
                </a:lnTo>
                <a:lnTo>
                  <a:pt x="328612" y="1081151"/>
                </a:lnTo>
                <a:lnTo>
                  <a:pt x="328612" y="719201"/>
                </a:lnTo>
                <a:close/>
              </a:path>
              <a:path w="986155" h="1081405">
                <a:moveTo>
                  <a:pt x="985837" y="0"/>
                </a:moveTo>
                <a:lnTo>
                  <a:pt x="657225" y="0"/>
                </a:lnTo>
                <a:lnTo>
                  <a:pt x="657225" y="357251"/>
                </a:lnTo>
                <a:lnTo>
                  <a:pt x="328612" y="357251"/>
                </a:lnTo>
                <a:lnTo>
                  <a:pt x="328612" y="719201"/>
                </a:lnTo>
                <a:lnTo>
                  <a:pt x="657225" y="719201"/>
                </a:lnTo>
                <a:lnTo>
                  <a:pt x="657225" y="361950"/>
                </a:lnTo>
                <a:lnTo>
                  <a:pt x="985837" y="361950"/>
                </a:lnTo>
                <a:lnTo>
                  <a:pt x="985837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8612" y="361949"/>
            <a:ext cx="657225" cy="719455"/>
          </a:xfrm>
          <a:custGeom>
            <a:avLst/>
            <a:gdLst/>
            <a:ahLst/>
            <a:cxnLst/>
            <a:rect l="l" t="t" r="r" b="b"/>
            <a:pathLst>
              <a:path w="657225" h="719455">
                <a:moveTo>
                  <a:pt x="657225" y="0"/>
                </a:moveTo>
                <a:lnTo>
                  <a:pt x="328612" y="0"/>
                </a:lnTo>
                <a:lnTo>
                  <a:pt x="328612" y="357251"/>
                </a:lnTo>
                <a:lnTo>
                  <a:pt x="0" y="357251"/>
                </a:lnTo>
                <a:lnTo>
                  <a:pt x="0" y="719201"/>
                </a:lnTo>
                <a:lnTo>
                  <a:pt x="328612" y="719201"/>
                </a:lnTo>
                <a:lnTo>
                  <a:pt x="328612" y="361950"/>
                </a:lnTo>
                <a:lnTo>
                  <a:pt x="657225" y="361950"/>
                </a:lnTo>
                <a:lnTo>
                  <a:pt x="657225" y="0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90500" y="0"/>
            <a:ext cx="8953500" cy="635000"/>
          </a:xfrm>
          <a:custGeom>
            <a:avLst/>
            <a:gdLst/>
            <a:ahLst/>
            <a:cxnLst/>
            <a:rect l="l" t="t" r="r" b="b"/>
            <a:pathLst>
              <a:path w="8953500" h="635000">
                <a:moveTo>
                  <a:pt x="0" y="635000"/>
                </a:moveTo>
                <a:lnTo>
                  <a:pt x="8953500" y="635000"/>
                </a:lnTo>
                <a:lnTo>
                  <a:pt x="8953500" y="0"/>
                </a:lnTo>
                <a:lnTo>
                  <a:pt x="0" y="0"/>
                </a:lnTo>
                <a:lnTo>
                  <a:pt x="0" y="635000"/>
                </a:lnTo>
                <a:close/>
              </a:path>
            </a:pathLst>
          </a:custGeom>
          <a:solidFill>
            <a:srgbClr val="F6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190500" cy="635000"/>
          </a:xfrm>
          <a:custGeom>
            <a:avLst/>
            <a:gdLst/>
            <a:ahLst/>
            <a:cxnLst/>
            <a:rect l="l" t="t" r="r" b="b"/>
            <a:pathLst>
              <a:path w="190500" h="635000">
                <a:moveTo>
                  <a:pt x="190500" y="0"/>
                </a:moveTo>
                <a:lnTo>
                  <a:pt x="0" y="0"/>
                </a:lnTo>
                <a:lnTo>
                  <a:pt x="0" y="635000"/>
                </a:lnTo>
                <a:lnTo>
                  <a:pt x="190500" y="635000"/>
                </a:lnTo>
                <a:lnTo>
                  <a:pt x="190500" y="0"/>
                </a:lnTo>
                <a:close/>
              </a:path>
            </a:pathLst>
          </a:custGeom>
          <a:solidFill>
            <a:srgbClr val="629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55637" y="360362"/>
            <a:ext cx="8488680" cy="719455"/>
          </a:xfrm>
          <a:custGeom>
            <a:avLst/>
            <a:gdLst/>
            <a:ahLst/>
            <a:cxnLst/>
            <a:rect l="l" t="t" r="r" b="b"/>
            <a:pathLst>
              <a:path w="8488680" h="719455">
                <a:moveTo>
                  <a:pt x="0" y="719137"/>
                </a:moveTo>
                <a:lnTo>
                  <a:pt x="8488362" y="719137"/>
                </a:lnTo>
                <a:lnTo>
                  <a:pt x="8488362" y="0"/>
                </a:lnTo>
                <a:lnTo>
                  <a:pt x="0" y="0"/>
                </a:lnTo>
                <a:lnTo>
                  <a:pt x="0" y="719137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86155" cy="1081405"/>
          </a:xfrm>
          <a:custGeom>
            <a:avLst/>
            <a:gdLst/>
            <a:ahLst/>
            <a:cxnLst/>
            <a:rect l="l" t="t" r="r" b="b"/>
            <a:pathLst>
              <a:path w="986155" h="1081405">
                <a:moveTo>
                  <a:pt x="328612" y="719201"/>
                </a:moveTo>
                <a:lnTo>
                  <a:pt x="0" y="719201"/>
                </a:lnTo>
                <a:lnTo>
                  <a:pt x="0" y="1081151"/>
                </a:lnTo>
                <a:lnTo>
                  <a:pt x="328612" y="1081151"/>
                </a:lnTo>
                <a:lnTo>
                  <a:pt x="328612" y="719201"/>
                </a:lnTo>
                <a:close/>
              </a:path>
              <a:path w="986155" h="1081405">
                <a:moveTo>
                  <a:pt x="985837" y="0"/>
                </a:moveTo>
                <a:lnTo>
                  <a:pt x="657225" y="0"/>
                </a:lnTo>
                <a:lnTo>
                  <a:pt x="657225" y="357251"/>
                </a:lnTo>
                <a:lnTo>
                  <a:pt x="328612" y="357251"/>
                </a:lnTo>
                <a:lnTo>
                  <a:pt x="328612" y="719201"/>
                </a:lnTo>
                <a:lnTo>
                  <a:pt x="657225" y="719201"/>
                </a:lnTo>
                <a:lnTo>
                  <a:pt x="657225" y="361950"/>
                </a:lnTo>
                <a:lnTo>
                  <a:pt x="985837" y="361950"/>
                </a:lnTo>
                <a:lnTo>
                  <a:pt x="985837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8612" y="361949"/>
            <a:ext cx="657225" cy="719455"/>
          </a:xfrm>
          <a:custGeom>
            <a:avLst/>
            <a:gdLst/>
            <a:ahLst/>
            <a:cxnLst/>
            <a:rect l="l" t="t" r="r" b="b"/>
            <a:pathLst>
              <a:path w="657225" h="719455">
                <a:moveTo>
                  <a:pt x="657225" y="0"/>
                </a:moveTo>
                <a:lnTo>
                  <a:pt x="328612" y="0"/>
                </a:lnTo>
                <a:lnTo>
                  <a:pt x="328612" y="357251"/>
                </a:lnTo>
                <a:lnTo>
                  <a:pt x="0" y="357251"/>
                </a:lnTo>
                <a:lnTo>
                  <a:pt x="0" y="719201"/>
                </a:lnTo>
                <a:lnTo>
                  <a:pt x="328612" y="719201"/>
                </a:lnTo>
                <a:lnTo>
                  <a:pt x="328612" y="361950"/>
                </a:lnTo>
                <a:lnTo>
                  <a:pt x="657225" y="361950"/>
                </a:lnTo>
                <a:lnTo>
                  <a:pt x="657225" y="0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3010" y="475678"/>
            <a:ext cx="6697979" cy="448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bg1"/>
                </a:solidFill>
                <a:latin typeface="Microsoft YaHei UI"/>
                <a:cs typeface="Microsoft Ya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14626" y="3172523"/>
            <a:ext cx="6127750" cy="1551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syx.cn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syx.cn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www.easyx.cn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010" y="475678"/>
            <a:ext cx="256159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0" dirty="0"/>
              <a:t>模块０绘制图案</a:t>
            </a:r>
          </a:p>
        </p:txBody>
      </p:sp>
      <p:sp>
        <p:nvSpPr>
          <p:cNvPr id="3" name="object 3"/>
          <p:cNvSpPr/>
          <p:nvPr/>
        </p:nvSpPr>
        <p:spPr>
          <a:xfrm>
            <a:off x="899591" y="4437126"/>
            <a:ext cx="229870" cy="935990"/>
          </a:xfrm>
          <a:custGeom>
            <a:avLst/>
            <a:gdLst/>
            <a:ahLst/>
            <a:cxnLst/>
            <a:rect l="l" t="t" r="r" b="b"/>
            <a:pathLst>
              <a:path w="229869" h="935989">
                <a:moveTo>
                  <a:pt x="229463" y="935609"/>
                </a:moveTo>
                <a:lnTo>
                  <a:pt x="184806" y="929655"/>
                </a:lnTo>
                <a:lnTo>
                  <a:pt x="148337" y="913415"/>
                </a:lnTo>
                <a:lnTo>
                  <a:pt x="123748" y="889317"/>
                </a:lnTo>
                <a:lnTo>
                  <a:pt x="114731" y="859790"/>
                </a:lnTo>
                <a:lnTo>
                  <a:pt x="114731" y="543560"/>
                </a:lnTo>
                <a:lnTo>
                  <a:pt x="105714" y="514032"/>
                </a:lnTo>
                <a:lnTo>
                  <a:pt x="81126" y="489934"/>
                </a:lnTo>
                <a:lnTo>
                  <a:pt x="44656" y="473694"/>
                </a:lnTo>
                <a:lnTo>
                  <a:pt x="0" y="467741"/>
                </a:lnTo>
                <a:lnTo>
                  <a:pt x="44656" y="461789"/>
                </a:lnTo>
                <a:lnTo>
                  <a:pt x="81126" y="445563"/>
                </a:lnTo>
                <a:lnTo>
                  <a:pt x="105714" y="421503"/>
                </a:lnTo>
                <a:lnTo>
                  <a:pt x="114731" y="392049"/>
                </a:lnTo>
                <a:lnTo>
                  <a:pt x="114731" y="75818"/>
                </a:lnTo>
                <a:lnTo>
                  <a:pt x="123748" y="46291"/>
                </a:lnTo>
                <a:lnTo>
                  <a:pt x="148337" y="22193"/>
                </a:lnTo>
                <a:lnTo>
                  <a:pt x="184806" y="5953"/>
                </a:lnTo>
                <a:lnTo>
                  <a:pt x="229463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8307" y="1168253"/>
            <a:ext cx="8346440" cy="4899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3755" marR="5080" indent="-686435" algn="just">
              <a:lnSpc>
                <a:spcPct val="122900"/>
              </a:lnSpc>
              <a:spcBef>
                <a:spcPts val="95"/>
              </a:spcBef>
              <a:buClr>
                <a:srgbClr val="99CCFF"/>
              </a:buClr>
              <a:buFont typeface="Wingdings"/>
              <a:buChar char=""/>
              <a:tabLst>
                <a:tab pos="834390" algn="l"/>
              </a:tabLst>
            </a:pPr>
            <a:r>
              <a:rPr sz="2750" b="1" spc="95" dirty="0">
                <a:latin typeface="Microsoft JhengHei"/>
                <a:cs typeface="Microsoft JhengHei"/>
              </a:rPr>
              <a:t>实</a:t>
            </a:r>
            <a:r>
              <a:rPr sz="2750" b="1" spc="30" dirty="0">
                <a:latin typeface="Microsoft JhengHei"/>
                <a:cs typeface="Microsoft JhengHei"/>
              </a:rPr>
              <a:t>验</a:t>
            </a:r>
            <a:r>
              <a:rPr sz="2750" b="1" spc="95" dirty="0">
                <a:latin typeface="Microsoft JhengHei"/>
                <a:cs typeface="Microsoft JhengHei"/>
              </a:rPr>
              <a:t>目</a:t>
            </a:r>
            <a:r>
              <a:rPr sz="2750" b="1" spc="30" dirty="0">
                <a:latin typeface="Microsoft JhengHei"/>
                <a:cs typeface="Microsoft JhengHei"/>
              </a:rPr>
              <a:t>的</a:t>
            </a:r>
            <a:r>
              <a:rPr sz="2750" b="1" spc="95" dirty="0">
                <a:latin typeface="Microsoft JhengHei"/>
                <a:cs typeface="Microsoft JhengHei"/>
              </a:rPr>
              <a:t>：</a:t>
            </a:r>
            <a:r>
              <a:rPr sz="2750" b="1" spc="30" dirty="0">
                <a:latin typeface="Microsoft JhengHei"/>
                <a:cs typeface="Microsoft JhengHei"/>
              </a:rPr>
              <a:t>熟</a:t>
            </a:r>
            <a:r>
              <a:rPr sz="2750" b="1" spc="95" dirty="0">
                <a:latin typeface="Microsoft JhengHei"/>
                <a:cs typeface="Microsoft JhengHei"/>
              </a:rPr>
              <a:t>悉</a:t>
            </a:r>
            <a:r>
              <a:rPr sz="2750" b="1" spc="30" dirty="0">
                <a:latin typeface="Microsoft JhengHei"/>
                <a:cs typeface="Microsoft JhengHei"/>
              </a:rPr>
              <a:t>相</a:t>
            </a:r>
            <a:r>
              <a:rPr sz="2750" b="1" spc="95" dirty="0">
                <a:latin typeface="Microsoft JhengHei"/>
                <a:cs typeface="Microsoft JhengHei"/>
              </a:rPr>
              <a:t>关</a:t>
            </a:r>
            <a:r>
              <a:rPr sz="2750" b="1" spc="30" dirty="0">
                <a:latin typeface="Microsoft JhengHei"/>
                <a:cs typeface="Microsoft JhengHei"/>
              </a:rPr>
              <a:t>的</a:t>
            </a:r>
            <a:r>
              <a:rPr sz="2750" b="1" spc="95" dirty="0">
                <a:latin typeface="Microsoft JhengHei"/>
                <a:cs typeface="Microsoft JhengHei"/>
              </a:rPr>
              <a:t>图</a:t>
            </a:r>
            <a:r>
              <a:rPr sz="2750" b="1" spc="30" dirty="0">
                <a:latin typeface="Microsoft JhengHei"/>
                <a:cs typeface="Microsoft JhengHei"/>
              </a:rPr>
              <a:t>形</a:t>
            </a:r>
            <a:r>
              <a:rPr sz="2750" b="1" spc="95" dirty="0">
                <a:latin typeface="Microsoft JhengHei"/>
                <a:cs typeface="Microsoft JhengHei"/>
              </a:rPr>
              <a:t>软</a:t>
            </a:r>
            <a:r>
              <a:rPr sz="2750" b="1" spc="30" dirty="0">
                <a:latin typeface="Microsoft JhengHei"/>
                <a:cs typeface="Microsoft JhengHei"/>
              </a:rPr>
              <a:t>件</a:t>
            </a:r>
            <a:r>
              <a:rPr sz="2750" b="1" spc="95" dirty="0">
                <a:latin typeface="Microsoft JhengHei"/>
                <a:cs typeface="Microsoft JhengHei"/>
              </a:rPr>
              <a:t>的</a:t>
            </a:r>
            <a:r>
              <a:rPr sz="2750" b="1" spc="30" dirty="0">
                <a:latin typeface="Microsoft JhengHei"/>
                <a:cs typeface="Microsoft JhengHei"/>
              </a:rPr>
              <a:t>运</a:t>
            </a:r>
            <a:r>
              <a:rPr sz="2750" b="1" spc="95" dirty="0">
                <a:latin typeface="Microsoft JhengHei"/>
                <a:cs typeface="Microsoft JhengHei"/>
              </a:rPr>
              <a:t>行</a:t>
            </a:r>
            <a:r>
              <a:rPr sz="2750" b="1" spc="30" dirty="0">
                <a:latin typeface="Microsoft JhengHei"/>
                <a:cs typeface="Microsoft JhengHei"/>
              </a:rPr>
              <a:t>环</a:t>
            </a:r>
            <a:r>
              <a:rPr sz="2750" b="1" spc="95" dirty="0">
                <a:latin typeface="Microsoft JhengHei"/>
                <a:cs typeface="Microsoft JhengHei"/>
              </a:rPr>
              <a:t>境</a:t>
            </a:r>
            <a:r>
              <a:rPr sz="2750" b="1" spc="20" dirty="0">
                <a:latin typeface="Microsoft JhengHei"/>
                <a:cs typeface="Microsoft JhengHei"/>
              </a:rPr>
              <a:t>，掌 </a:t>
            </a:r>
            <a:r>
              <a:rPr sz="2750" b="1" spc="95" dirty="0">
                <a:latin typeface="Microsoft JhengHei"/>
                <a:cs typeface="Microsoft JhengHei"/>
              </a:rPr>
              <a:t>握</a:t>
            </a:r>
            <a:r>
              <a:rPr sz="2750" b="1" spc="25" dirty="0">
                <a:latin typeface="Microsoft JhengHei"/>
                <a:cs typeface="Microsoft JhengHei"/>
              </a:rPr>
              <a:t>图</a:t>
            </a:r>
            <a:r>
              <a:rPr sz="2750" b="1" spc="95" dirty="0">
                <a:latin typeface="Microsoft JhengHei"/>
                <a:cs typeface="Microsoft JhengHei"/>
              </a:rPr>
              <a:t>形</a:t>
            </a:r>
            <a:r>
              <a:rPr sz="2750" b="1" spc="25" dirty="0">
                <a:latin typeface="Microsoft JhengHei"/>
                <a:cs typeface="Microsoft JhengHei"/>
              </a:rPr>
              <a:t>函</a:t>
            </a:r>
            <a:r>
              <a:rPr sz="2750" b="1" spc="95" dirty="0">
                <a:latin typeface="Microsoft JhengHei"/>
                <a:cs typeface="Microsoft JhengHei"/>
              </a:rPr>
              <a:t>数</a:t>
            </a:r>
            <a:r>
              <a:rPr sz="2750" b="1" spc="25" dirty="0">
                <a:latin typeface="Microsoft JhengHei"/>
                <a:cs typeface="Microsoft JhengHei"/>
              </a:rPr>
              <a:t>绘</a:t>
            </a:r>
            <a:r>
              <a:rPr sz="2750" b="1" spc="95" dirty="0">
                <a:latin typeface="Microsoft JhengHei"/>
                <a:cs typeface="Microsoft JhengHei"/>
              </a:rPr>
              <a:t>制</a:t>
            </a:r>
            <a:r>
              <a:rPr sz="2750" b="1" spc="25" dirty="0">
                <a:latin typeface="Microsoft JhengHei"/>
                <a:cs typeface="Microsoft JhengHei"/>
              </a:rPr>
              <a:t>图</a:t>
            </a:r>
            <a:r>
              <a:rPr sz="2750" b="1" spc="95" dirty="0">
                <a:latin typeface="Microsoft JhengHei"/>
                <a:cs typeface="Microsoft JhengHei"/>
              </a:rPr>
              <a:t>案</a:t>
            </a:r>
            <a:r>
              <a:rPr sz="2750" b="1" spc="25" dirty="0">
                <a:latin typeface="Microsoft JhengHei"/>
                <a:cs typeface="Microsoft JhengHei"/>
              </a:rPr>
              <a:t>的</a:t>
            </a:r>
            <a:r>
              <a:rPr sz="2750" b="1" spc="95" dirty="0">
                <a:latin typeface="Microsoft JhengHei"/>
                <a:cs typeface="Microsoft JhengHei"/>
              </a:rPr>
              <a:t>方</a:t>
            </a:r>
            <a:r>
              <a:rPr sz="2750" b="1" spc="25" dirty="0">
                <a:latin typeface="Microsoft JhengHei"/>
                <a:cs typeface="Microsoft JhengHei"/>
              </a:rPr>
              <a:t>法</a:t>
            </a:r>
            <a:r>
              <a:rPr sz="2750" b="1" spc="95" dirty="0">
                <a:latin typeface="Microsoft JhengHei"/>
                <a:cs typeface="Microsoft JhengHei"/>
              </a:rPr>
              <a:t>，</a:t>
            </a:r>
            <a:r>
              <a:rPr sz="2750" b="1" spc="25" dirty="0">
                <a:latin typeface="Microsoft JhengHei"/>
                <a:cs typeface="Microsoft JhengHei"/>
              </a:rPr>
              <a:t>包</a:t>
            </a:r>
            <a:r>
              <a:rPr sz="2750" b="1" spc="95" dirty="0">
                <a:latin typeface="Microsoft JhengHei"/>
                <a:cs typeface="Microsoft JhengHei"/>
              </a:rPr>
              <a:t>括</a:t>
            </a:r>
            <a:r>
              <a:rPr sz="2750" b="1" spc="25" dirty="0">
                <a:latin typeface="Microsoft JhengHei"/>
                <a:cs typeface="Microsoft JhengHei"/>
              </a:rPr>
              <a:t>图</a:t>
            </a:r>
            <a:r>
              <a:rPr sz="2750" b="1" spc="95" dirty="0">
                <a:latin typeface="Microsoft JhengHei"/>
                <a:cs typeface="Microsoft JhengHei"/>
              </a:rPr>
              <a:t>形</a:t>
            </a:r>
            <a:r>
              <a:rPr sz="2750" b="1" spc="25" dirty="0">
                <a:latin typeface="Microsoft JhengHei"/>
                <a:cs typeface="Microsoft JhengHei"/>
              </a:rPr>
              <a:t>初</a:t>
            </a:r>
            <a:r>
              <a:rPr sz="2750" b="1" spc="95" dirty="0">
                <a:latin typeface="Microsoft JhengHei"/>
                <a:cs typeface="Microsoft JhengHei"/>
              </a:rPr>
              <a:t>始</a:t>
            </a:r>
            <a:r>
              <a:rPr sz="2750" b="1" spc="20" dirty="0">
                <a:latin typeface="Microsoft JhengHei"/>
                <a:cs typeface="Microsoft JhengHei"/>
              </a:rPr>
              <a:t>化， </a:t>
            </a:r>
            <a:r>
              <a:rPr sz="2750" b="1" spc="95" dirty="0">
                <a:latin typeface="Microsoft JhengHei"/>
                <a:cs typeface="Microsoft JhengHei"/>
              </a:rPr>
              <a:t>画</a:t>
            </a:r>
            <a:r>
              <a:rPr sz="2750" b="1" spc="25" dirty="0">
                <a:latin typeface="Microsoft JhengHei"/>
                <a:cs typeface="Microsoft JhengHei"/>
              </a:rPr>
              <a:t>点</a:t>
            </a:r>
            <a:r>
              <a:rPr sz="2750" b="1" spc="95" dirty="0">
                <a:latin typeface="Microsoft JhengHei"/>
                <a:cs typeface="Microsoft JhengHei"/>
              </a:rPr>
              <a:t>、</a:t>
            </a:r>
            <a:r>
              <a:rPr sz="2750" b="1" spc="25" dirty="0">
                <a:latin typeface="Microsoft JhengHei"/>
                <a:cs typeface="Microsoft JhengHei"/>
              </a:rPr>
              <a:t>线</a:t>
            </a:r>
            <a:r>
              <a:rPr sz="2750" b="1" spc="95" dirty="0">
                <a:latin typeface="Microsoft JhengHei"/>
                <a:cs typeface="Microsoft JhengHei"/>
              </a:rPr>
              <a:t>、</a:t>
            </a:r>
            <a:r>
              <a:rPr sz="2750" b="1" spc="25" dirty="0">
                <a:latin typeface="Microsoft JhengHei"/>
                <a:cs typeface="Microsoft JhengHei"/>
              </a:rPr>
              <a:t>圆</a:t>
            </a:r>
            <a:r>
              <a:rPr sz="2750" b="1" spc="95" dirty="0">
                <a:latin typeface="Microsoft JhengHei"/>
                <a:cs typeface="Microsoft JhengHei"/>
              </a:rPr>
              <a:t>、</a:t>
            </a:r>
            <a:r>
              <a:rPr sz="2750" b="1" spc="25" dirty="0">
                <a:latin typeface="Microsoft JhengHei"/>
                <a:cs typeface="Microsoft JhengHei"/>
              </a:rPr>
              <a:t>填</a:t>
            </a:r>
            <a:r>
              <a:rPr sz="2750" b="1" spc="95" dirty="0">
                <a:latin typeface="Microsoft JhengHei"/>
                <a:cs typeface="Microsoft JhengHei"/>
              </a:rPr>
              <a:t>充</a:t>
            </a:r>
            <a:r>
              <a:rPr sz="2750" b="1" spc="25" dirty="0">
                <a:latin typeface="Microsoft JhengHei"/>
                <a:cs typeface="Microsoft JhengHei"/>
              </a:rPr>
              <a:t>等</a:t>
            </a:r>
            <a:r>
              <a:rPr sz="2750" b="1" spc="95" dirty="0">
                <a:latin typeface="Microsoft JhengHei"/>
                <a:cs typeface="Microsoft JhengHei"/>
              </a:rPr>
              <a:t>常</a:t>
            </a:r>
            <a:r>
              <a:rPr sz="2750" b="1" spc="25" dirty="0">
                <a:latin typeface="Microsoft JhengHei"/>
                <a:cs typeface="Microsoft JhengHei"/>
              </a:rPr>
              <a:t>用</a:t>
            </a:r>
            <a:r>
              <a:rPr sz="2750" b="1" spc="95" dirty="0">
                <a:latin typeface="Microsoft JhengHei"/>
                <a:cs typeface="Microsoft JhengHei"/>
              </a:rPr>
              <a:t>绘</a:t>
            </a:r>
            <a:r>
              <a:rPr sz="2750" b="1" spc="25" dirty="0">
                <a:latin typeface="Microsoft JhengHei"/>
                <a:cs typeface="Microsoft JhengHei"/>
              </a:rPr>
              <a:t>图</a:t>
            </a:r>
            <a:r>
              <a:rPr sz="2750" b="1" spc="95" dirty="0">
                <a:latin typeface="Microsoft JhengHei"/>
                <a:cs typeface="Microsoft JhengHei"/>
              </a:rPr>
              <a:t>函</a:t>
            </a:r>
            <a:r>
              <a:rPr sz="2750" b="1" spc="25" dirty="0">
                <a:latin typeface="Microsoft JhengHei"/>
                <a:cs typeface="Microsoft JhengHei"/>
              </a:rPr>
              <a:t>数</a:t>
            </a:r>
            <a:endParaRPr sz="2750" dirty="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CCFF"/>
              </a:buClr>
              <a:buFont typeface="Wingdings"/>
              <a:buChar char=""/>
            </a:pPr>
            <a:endParaRPr sz="1800" dirty="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sz="2750" b="1" spc="95" dirty="0">
                <a:latin typeface="Microsoft JhengHei"/>
                <a:cs typeface="Microsoft JhengHei"/>
              </a:rPr>
              <a:t>绘</a:t>
            </a:r>
            <a:r>
              <a:rPr sz="2750" b="1" spc="25" dirty="0">
                <a:latin typeface="Microsoft JhengHei"/>
                <a:cs typeface="Microsoft JhengHei"/>
              </a:rPr>
              <a:t>图</a:t>
            </a:r>
            <a:r>
              <a:rPr sz="2750" b="1" spc="95" dirty="0">
                <a:latin typeface="Microsoft JhengHei"/>
                <a:cs typeface="Microsoft JhengHei"/>
              </a:rPr>
              <a:t>元</a:t>
            </a:r>
            <a:r>
              <a:rPr sz="2750" b="1" spc="25" dirty="0">
                <a:latin typeface="Microsoft JhengHei"/>
                <a:cs typeface="Microsoft JhengHei"/>
              </a:rPr>
              <a:t>素</a:t>
            </a:r>
            <a:endParaRPr sz="2750" dirty="0">
              <a:latin typeface="Microsoft JhengHei"/>
              <a:cs typeface="Microsoft JhengHei"/>
            </a:endParaRPr>
          </a:p>
          <a:p>
            <a:pPr marL="1003935" lvl="1" indent="-534035">
              <a:lnSpc>
                <a:spcPct val="100000"/>
              </a:lnSpc>
              <a:spcBef>
                <a:spcPts val="1260"/>
              </a:spcBef>
              <a:buClr>
                <a:srgbClr val="1B33E7"/>
              </a:buClr>
              <a:buSzPct val="68750"/>
              <a:buAutoNum type="arabicPeriod"/>
              <a:tabLst>
                <a:tab pos="1003935" algn="l"/>
                <a:tab pos="1004569" algn="l"/>
              </a:tabLst>
            </a:pPr>
            <a:r>
              <a:rPr sz="2400" b="1" dirty="0">
                <a:latin typeface="Microsoft JhengHei"/>
                <a:cs typeface="Microsoft JhengHei"/>
              </a:rPr>
              <a:t>点</a:t>
            </a:r>
            <a:endParaRPr sz="2400" dirty="0">
              <a:latin typeface="Microsoft JhengHei"/>
              <a:cs typeface="Microsoft JhengHei"/>
            </a:endParaRPr>
          </a:p>
          <a:p>
            <a:pPr marL="734060">
              <a:lnSpc>
                <a:spcPct val="100000"/>
              </a:lnSpc>
              <a:spcBef>
                <a:spcPts val="1435"/>
              </a:spcBef>
            </a:pPr>
            <a:r>
              <a:rPr sz="2400" b="1" dirty="0">
                <a:latin typeface="Microsoft JhengHei"/>
                <a:cs typeface="Microsoft JhengHei"/>
              </a:rPr>
              <a:t>几何</a:t>
            </a:r>
            <a:r>
              <a:rPr sz="2400" b="1" spc="70" dirty="0">
                <a:latin typeface="Microsoft JhengHei"/>
                <a:cs typeface="Microsoft JhengHei"/>
              </a:rPr>
              <a:t>学</a:t>
            </a:r>
            <a:r>
              <a:rPr sz="2400" b="1" dirty="0">
                <a:latin typeface="Microsoft JhengHei"/>
                <a:cs typeface="Microsoft JhengHei"/>
              </a:rPr>
              <a:t>：点没有维</a:t>
            </a:r>
            <a:r>
              <a:rPr sz="2400" b="1" spc="70" dirty="0">
                <a:latin typeface="Microsoft JhengHei"/>
                <a:cs typeface="Microsoft JhengHei"/>
              </a:rPr>
              <a:t>数</a:t>
            </a:r>
            <a:r>
              <a:rPr sz="2400" b="1" dirty="0">
                <a:latin typeface="Microsoft JhengHei"/>
                <a:cs typeface="Microsoft JhengHei"/>
              </a:rPr>
              <a:t>，没有大</a:t>
            </a:r>
            <a:r>
              <a:rPr sz="2400" b="1" spc="5" dirty="0">
                <a:latin typeface="Microsoft JhengHei"/>
                <a:cs typeface="Microsoft JhengHei"/>
              </a:rPr>
              <a:t>小</a:t>
            </a:r>
            <a:r>
              <a:rPr sz="2400" b="1" spc="70" dirty="0">
                <a:latin typeface="Microsoft JhengHei"/>
                <a:cs typeface="Microsoft JhengHei"/>
              </a:rPr>
              <a:t>，</a:t>
            </a:r>
            <a:r>
              <a:rPr sz="2400" b="1" dirty="0">
                <a:latin typeface="Microsoft JhengHei"/>
                <a:cs typeface="Microsoft JhengHei"/>
              </a:rPr>
              <a:t>实数，无界限</a:t>
            </a:r>
            <a:endParaRPr sz="2400" dirty="0">
              <a:latin typeface="Microsoft JhengHei"/>
              <a:cs typeface="Microsoft JhengHei"/>
            </a:endParaRPr>
          </a:p>
          <a:p>
            <a:pPr marL="1964055">
              <a:lnSpc>
                <a:spcPct val="100000"/>
              </a:lnSpc>
              <a:spcBef>
                <a:spcPts val="875"/>
              </a:spcBef>
            </a:pPr>
            <a:r>
              <a:rPr sz="2400" b="1" spc="75" dirty="0">
                <a:latin typeface="Microsoft JhengHei"/>
                <a:cs typeface="Microsoft JhengHei"/>
              </a:rPr>
              <a:t>表</a:t>
            </a:r>
            <a:r>
              <a:rPr sz="2400" b="1" dirty="0">
                <a:latin typeface="Microsoft JhengHei"/>
                <a:cs typeface="Microsoft JhengHei"/>
              </a:rPr>
              <a:t>示</a:t>
            </a:r>
            <a:r>
              <a:rPr sz="2400" b="1" spc="5" dirty="0">
                <a:latin typeface="Microsoft JhengHei"/>
                <a:cs typeface="Microsoft JhengHei"/>
              </a:rPr>
              <a:t>坐标</a:t>
            </a:r>
            <a:r>
              <a:rPr sz="2400" b="1" spc="-5" dirty="0">
                <a:latin typeface="Microsoft JhengHei"/>
                <a:cs typeface="Microsoft JhengHei"/>
              </a:rPr>
              <a:t>系</a:t>
            </a:r>
            <a:r>
              <a:rPr sz="2400" b="1" spc="5" dirty="0">
                <a:latin typeface="Microsoft JhengHei"/>
                <a:cs typeface="Microsoft JhengHei"/>
              </a:rPr>
              <a:t>中</a:t>
            </a:r>
            <a:r>
              <a:rPr sz="2400" b="1" spc="70" dirty="0">
                <a:latin typeface="Microsoft JhengHei"/>
                <a:cs typeface="Microsoft JhengHei"/>
              </a:rPr>
              <a:t>的</a:t>
            </a:r>
            <a:r>
              <a:rPr sz="2400" b="1" spc="5" dirty="0">
                <a:latin typeface="Microsoft JhengHei"/>
                <a:cs typeface="Microsoft JhengHei"/>
              </a:rPr>
              <a:t>一个</a:t>
            </a:r>
            <a:r>
              <a:rPr sz="2400" b="1" spc="-5" dirty="0">
                <a:latin typeface="Microsoft JhengHei"/>
                <a:cs typeface="Microsoft JhengHei"/>
              </a:rPr>
              <a:t>位</a:t>
            </a:r>
            <a:r>
              <a:rPr sz="2400" b="1" spc="5" dirty="0">
                <a:latin typeface="Microsoft JhengHei"/>
                <a:cs typeface="Microsoft JhengHei"/>
              </a:rPr>
              <a:t>置</a:t>
            </a:r>
            <a:endParaRPr sz="2400" dirty="0">
              <a:latin typeface="Microsoft JhengHei"/>
              <a:cs typeface="Microsoft JhengHei"/>
            </a:endParaRPr>
          </a:p>
          <a:p>
            <a:pPr marL="73406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Microsoft JhengHei"/>
                <a:cs typeface="Microsoft JhengHei"/>
              </a:rPr>
              <a:t>图形</a:t>
            </a:r>
            <a:r>
              <a:rPr sz="2400" b="1" spc="70" dirty="0">
                <a:latin typeface="Microsoft JhengHei"/>
                <a:cs typeface="Microsoft JhengHei"/>
              </a:rPr>
              <a:t>系</a:t>
            </a:r>
            <a:r>
              <a:rPr sz="2400" b="1" dirty="0">
                <a:latin typeface="Microsoft JhengHei"/>
                <a:cs typeface="Microsoft JhengHei"/>
              </a:rPr>
              <a:t>统：点由数</a:t>
            </a:r>
            <a:r>
              <a:rPr sz="2400" b="1" spc="70" dirty="0">
                <a:latin typeface="Microsoft JhengHei"/>
                <a:cs typeface="Microsoft JhengHei"/>
              </a:rPr>
              <a:t>值</a:t>
            </a:r>
            <a:r>
              <a:rPr sz="2400" b="1" dirty="0">
                <a:latin typeface="Microsoft JhengHei"/>
                <a:cs typeface="Microsoft JhengHei"/>
              </a:rPr>
              <a:t>坐标表示</a:t>
            </a:r>
            <a:r>
              <a:rPr sz="2400" b="1" spc="5" dirty="0">
                <a:latin typeface="Microsoft JhengHei"/>
                <a:cs typeface="Microsoft JhengHei"/>
              </a:rPr>
              <a:t>（</a:t>
            </a:r>
            <a:r>
              <a:rPr sz="2400" b="1" spc="-160" dirty="0">
                <a:latin typeface="Microsoft JhengHei"/>
                <a:cs typeface="Microsoft JhengHei"/>
              </a:rPr>
              <a:t>2</a:t>
            </a:r>
            <a:r>
              <a:rPr sz="2400" b="1" spc="-5" dirty="0">
                <a:latin typeface="Microsoft JhengHei"/>
                <a:cs typeface="Microsoft JhengHei"/>
              </a:rPr>
              <a:t>、</a:t>
            </a:r>
            <a:r>
              <a:rPr sz="2400" b="1" spc="-229" dirty="0">
                <a:latin typeface="Microsoft JhengHei"/>
                <a:cs typeface="Microsoft JhengHei"/>
              </a:rPr>
              <a:t>3</a:t>
            </a:r>
            <a:r>
              <a:rPr sz="2400" b="1" dirty="0">
                <a:latin typeface="Microsoft JhengHei"/>
                <a:cs typeface="Microsoft JhengHei"/>
              </a:rPr>
              <a:t>维）</a:t>
            </a:r>
            <a:endParaRPr sz="2400" dirty="0">
              <a:latin typeface="Microsoft JhengHei"/>
              <a:cs typeface="Microsoft JhengHei"/>
            </a:endParaRPr>
          </a:p>
          <a:p>
            <a:pPr marL="1964055">
              <a:lnSpc>
                <a:spcPct val="100000"/>
              </a:lnSpc>
              <a:spcBef>
                <a:spcPts val="875"/>
              </a:spcBef>
            </a:pPr>
            <a:r>
              <a:rPr sz="2400" b="1" spc="70" dirty="0">
                <a:latin typeface="Microsoft JhengHei"/>
                <a:cs typeface="Microsoft JhengHei"/>
              </a:rPr>
              <a:t>没</a:t>
            </a:r>
            <a:r>
              <a:rPr sz="2400" b="1" spc="5" dirty="0">
                <a:latin typeface="Microsoft JhengHei"/>
                <a:cs typeface="Microsoft JhengHei"/>
              </a:rPr>
              <a:t>有大</a:t>
            </a:r>
            <a:r>
              <a:rPr sz="2400" b="1" dirty="0">
                <a:latin typeface="Microsoft JhengHei"/>
                <a:cs typeface="Microsoft JhengHei"/>
              </a:rPr>
              <a:t>小</a:t>
            </a:r>
            <a:r>
              <a:rPr sz="2400" b="1" spc="5" dirty="0">
                <a:latin typeface="Microsoft JhengHei"/>
                <a:cs typeface="Microsoft JhengHei"/>
              </a:rPr>
              <a:t>，整</a:t>
            </a:r>
            <a:r>
              <a:rPr sz="2400" b="1" spc="65" dirty="0">
                <a:latin typeface="Microsoft JhengHei"/>
                <a:cs typeface="Microsoft JhengHei"/>
              </a:rPr>
              <a:t>数</a:t>
            </a:r>
            <a:r>
              <a:rPr sz="2400" b="1" spc="5" dirty="0">
                <a:latin typeface="Microsoft JhengHei"/>
                <a:cs typeface="Microsoft JhengHei"/>
              </a:rPr>
              <a:t>，有</a:t>
            </a:r>
            <a:r>
              <a:rPr sz="2400" b="1" spc="-5" dirty="0">
                <a:latin typeface="Microsoft JhengHei"/>
                <a:cs typeface="Microsoft JhengHei"/>
              </a:rPr>
              <a:t>界</a:t>
            </a:r>
            <a:r>
              <a:rPr sz="2400" b="1" spc="5" dirty="0">
                <a:latin typeface="Microsoft JhengHei"/>
                <a:cs typeface="Microsoft JhengHei"/>
              </a:rPr>
              <a:t>限</a:t>
            </a:r>
            <a:endParaRPr sz="24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010" y="466153"/>
            <a:ext cx="129794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5" dirty="0">
                <a:latin typeface="Arial"/>
                <a:cs typeface="Arial"/>
              </a:rPr>
              <a:t>VS</a:t>
            </a:r>
            <a:r>
              <a:rPr spc="40" dirty="0">
                <a:latin typeface="Arial"/>
                <a:cs typeface="Arial"/>
              </a:rPr>
              <a:t>201</a:t>
            </a:r>
            <a:r>
              <a:rPr spc="10" dirty="0">
                <a:latin typeface="Arial"/>
                <a:cs typeface="Arial"/>
              </a:rPr>
              <a:t>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483194"/>
            <a:ext cx="6248400" cy="4933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010" y="475678"/>
            <a:ext cx="256159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0" dirty="0"/>
              <a:t>模块０绘制图案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133850" y="2981325"/>
            <a:ext cx="3124200" cy="533400"/>
            <a:chOff x="4133850" y="2981325"/>
            <a:chExt cx="3124200" cy="533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3850" y="2981325"/>
              <a:ext cx="3095625" cy="495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2900" y="3000375"/>
              <a:ext cx="3105150" cy="5143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148708" y="2997212"/>
              <a:ext cx="3088005" cy="491490"/>
            </a:xfrm>
            <a:custGeom>
              <a:avLst/>
              <a:gdLst/>
              <a:ahLst/>
              <a:cxnLst/>
              <a:rect l="l" t="t" r="r" b="b"/>
              <a:pathLst>
                <a:path w="3088004" h="491489">
                  <a:moveTo>
                    <a:pt x="3087623" y="0"/>
                  </a:moveTo>
                  <a:lnTo>
                    <a:pt x="0" y="0"/>
                  </a:lnTo>
                  <a:lnTo>
                    <a:pt x="0" y="491477"/>
                  </a:lnTo>
                  <a:lnTo>
                    <a:pt x="3087623" y="491477"/>
                  </a:lnTo>
                  <a:lnTo>
                    <a:pt x="3087623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48709" y="2997212"/>
            <a:ext cx="3088005" cy="4914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810">
              <a:lnSpc>
                <a:spcPct val="100000"/>
              </a:lnSpc>
              <a:spcBef>
                <a:spcPts val="620"/>
              </a:spcBef>
            </a:pPr>
            <a:r>
              <a:rPr sz="2400" b="1" spc="5" dirty="0">
                <a:solidFill>
                  <a:srgbClr val="000797"/>
                </a:solidFill>
                <a:latin typeface="Microsoft JhengHei"/>
                <a:cs typeface="Microsoft JhengHei"/>
              </a:rPr>
              <a:t>一笔</a:t>
            </a:r>
            <a:r>
              <a:rPr sz="2400" b="1" spc="65" dirty="0">
                <a:solidFill>
                  <a:srgbClr val="000797"/>
                </a:solidFill>
                <a:latin typeface="Microsoft JhengHei"/>
                <a:cs typeface="Microsoft JhengHei"/>
              </a:rPr>
              <a:t>画</a:t>
            </a:r>
            <a:r>
              <a:rPr sz="2400" b="1" spc="5" dirty="0">
                <a:solidFill>
                  <a:srgbClr val="000797"/>
                </a:solidFill>
                <a:latin typeface="Microsoft JhengHei"/>
                <a:cs typeface="Microsoft JhengHei"/>
              </a:rPr>
              <a:t>对图</a:t>
            </a:r>
            <a:r>
              <a:rPr sz="2400" b="1" spc="-5" dirty="0">
                <a:solidFill>
                  <a:srgbClr val="000797"/>
                </a:solidFill>
                <a:latin typeface="Microsoft JhengHei"/>
                <a:cs typeface="Microsoft JhengHei"/>
              </a:rPr>
              <a:t>形</a:t>
            </a:r>
            <a:r>
              <a:rPr sz="2400" b="1" spc="5" dirty="0">
                <a:solidFill>
                  <a:srgbClr val="000797"/>
                </a:solidFill>
                <a:latin typeface="Microsoft JhengHei"/>
                <a:cs typeface="Microsoft JhengHei"/>
              </a:rPr>
              <a:t>的要</a:t>
            </a:r>
            <a:r>
              <a:rPr sz="2400" b="1" spc="65" dirty="0">
                <a:solidFill>
                  <a:srgbClr val="000797"/>
                </a:solidFill>
                <a:latin typeface="Microsoft JhengHei"/>
                <a:cs typeface="Microsoft JhengHei"/>
              </a:rPr>
              <a:t>求</a:t>
            </a:r>
            <a:r>
              <a:rPr sz="2400" b="1" spc="5" dirty="0">
                <a:solidFill>
                  <a:srgbClr val="000797"/>
                </a:solidFill>
                <a:latin typeface="Microsoft JhengHei"/>
                <a:cs typeface="Microsoft JhengHei"/>
              </a:rPr>
              <a:t>：</a:t>
            </a:r>
            <a:endParaRPr sz="2400" dirty="0">
              <a:latin typeface="Microsoft JhengHei"/>
              <a:cs typeface="Microsoft JhengHe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00" y="2997200"/>
            <a:ext cx="3581400" cy="29432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96557" y="1083086"/>
            <a:ext cx="8202930" cy="175260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686435" indent="-687070">
              <a:lnSpc>
                <a:spcPct val="100000"/>
              </a:lnSpc>
              <a:spcBef>
                <a:spcPts val="1530"/>
              </a:spcBef>
              <a:buClr>
                <a:srgbClr val="99CCFF"/>
              </a:buClr>
              <a:buFont typeface="Wingdings"/>
              <a:buChar char=""/>
              <a:tabLst>
                <a:tab pos="686435" algn="l"/>
                <a:tab pos="687070" algn="l"/>
              </a:tabLst>
            </a:pPr>
            <a:r>
              <a:rPr sz="2750" b="1" spc="95" dirty="0">
                <a:latin typeface="Microsoft JhengHei"/>
                <a:cs typeface="Microsoft JhengHei"/>
              </a:rPr>
              <a:t>实</a:t>
            </a:r>
            <a:r>
              <a:rPr sz="2750" b="1" spc="30" dirty="0">
                <a:latin typeface="Microsoft JhengHei"/>
                <a:cs typeface="Microsoft JhengHei"/>
              </a:rPr>
              <a:t>验</a:t>
            </a:r>
            <a:r>
              <a:rPr sz="2750" b="1" spc="95" dirty="0">
                <a:latin typeface="Microsoft JhengHei"/>
                <a:cs typeface="Microsoft JhengHei"/>
              </a:rPr>
              <a:t>要</a:t>
            </a:r>
            <a:r>
              <a:rPr sz="2750" b="1" spc="30" dirty="0">
                <a:latin typeface="Microsoft JhengHei"/>
                <a:cs typeface="Microsoft JhengHei"/>
              </a:rPr>
              <a:t>求</a:t>
            </a:r>
            <a:r>
              <a:rPr sz="2750" b="1" spc="95" dirty="0">
                <a:latin typeface="Microsoft JhengHei"/>
                <a:cs typeface="Microsoft JhengHei"/>
              </a:rPr>
              <a:t>：</a:t>
            </a:r>
            <a:r>
              <a:rPr sz="2750" b="1" spc="30" dirty="0">
                <a:latin typeface="Microsoft JhengHei"/>
                <a:cs typeface="Microsoft JhengHei"/>
              </a:rPr>
              <a:t>能</a:t>
            </a:r>
            <a:r>
              <a:rPr sz="2750" b="1" spc="95" dirty="0">
                <a:latin typeface="Microsoft JhengHei"/>
                <a:cs typeface="Microsoft JhengHei"/>
              </a:rPr>
              <a:t>利</a:t>
            </a:r>
            <a:r>
              <a:rPr sz="2750" b="1" spc="30" dirty="0">
                <a:latin typeface="Microsoft JhengHei"/>
                <a:cs typeface="Microsoft JhengHei"/>
              </a:rPr>
              <a:t>用</a:t>
            </a:r>
            <a:r>
              <a:rPr sz="2750" b="1" spc="95" dirty="0">
                <a:latin typeface="Microsoft JhengHei"/>
                <a:cs typeface="Microsoft JhengHei"/>
              </a:rPr>
              <a:t>图</a:t>
            </a:r>
            <a:r>
              <a:rPr sz="2750" b="1" spc="30" dirty="0">
                <a:latin typeface="Microsoft JhengHei"/>
                <a:cs typeface="Microsoft JhengHei"/>
              </a:rPr>
              <a:t>形</a:t>
            </a:r>
            <a:r>
              <a:rPr sz="2750" b="1" spc="95" dirty="0">
                <a:latin typeface="Microsoft JhengHei"/>
                <a:cs typeface="Microsoft JhengHei"/>
              </a:rPr>
              <a:t>函</a:t>
            </a:r>
            <a:r>
              <a:rPr sz="2750" b="1" spc="30" dirty="0">
                <a:latin typeface="Microsoft JhengHei"/>
                <a:cs typeface="Microsoft JhengHei"/>
              </a:rPr>
              <a:t>数</a:t>
            </a:r>
            <a:r>
              <a:rPr sz="2750" b="1" spc="95" dirty="0">
                <a:latin typeface="Microsoft JhengHei"/>
                <a:cs typeface="Microsoft JhengHei"/>
              </a:rPr>
              <a:t>，</a:t>
            </a:r>
            <a:r>
              <a:rPr sz="2750" b="1" spc="30" dirty="0">
                <a:latin typeface="Microsoft JhengHei"/>
                <a:cs typeface="Microsoft JhengHei"/>
              </a:rPr>
              <a:t>正</a:t>
            </a:r>
            <a:r>
              <a:rPr sz="2750" b="1" spc="125" dirty="0">
                <a:latin typeface="Microsoft JhengHei"/>
                <a:cs typeface="Microsoft JhengHei"/>
              </a:rPr>
              <a:t>确</a:t>
            </a:r>
            <a:r>
              <a:rPr sz="2750" b="1" spc="30" dirty="0">
                <a:latin typeface="Microsoft JhengHei"/>
                <a:cs typeface="Microsoft JhengHei"/>
              </a:rPr>
              <a:t>调</a:t>
            </a:r>
            <a:r>
              <a:rPr sz="2750" b="1" spc="95" dirty="0">
                <a:latin typeface="Microsoft JhengHei"/>
                <a:cs typeface="Microsoft JhengHei"/>
              </a:rPr>
              <a:t>试</a:t>
            </a:r>
            <a:r>
              <a:rPr sz="2750" b="1" spc="30" dirty="0">
                <a:latin typeface="Microsoft JhengHei"/>
                <a:cs typeface="Microsoft JhengHei"/>
              </a:rPr>
              <a:t>运</a:t>
            </a:r>
            <a:r>
              <a:rPr sz="2750" b="1" spc="95" dirty="0">
                <a:latin typeface="Microsoft JhengHei"/>
                <a:cs typeface="Microsoft JhengHei"/>
              </a:rPr>
              <a:t>行</a:t>
            </a:r>
            <a:r>
              <a:rPr sz="2750" b="1" spc="30" dirty="0">
                <a:latin typeface="Microsoft JhengHei"/>
                <a:cs typeface="Microsoft JhengHei"/>
              </a:rPr>
              <a:t>程序</a:t>
            </a:r>
            <a:endParaRPr sz="2750" dirty="0">
              <a:latin typeface="Microsoft JhengHei"/>
              <a:cs typeface="Microsoft JhengHei"/>
            </a:endParaRPr>
          </a:p>
          <a:p>
            <a:pPr marL="686435" indent="-687070">
              <a:lnSpc>
                <a:spcPct val="100000"/>
              </a:lnSpc>
              <a:spcBef>
                <a:spcPts val="1430"/>
              </a:spcBef>
              <a:buClr>
                <a:srgbClr val="99CCFF"/>
              </a:buClr>
              <a:buFont typeface="Wingdings"/>
              <a:buChar char=""/>
              <a:tabLst>
                <a:tab pos="686435" algn="l"/>
                <a:tab pos="687070" algn="l"/>
              </a:tabLst>
            </a:pPr>
            <a:r>
              <a:rPr sz="2750" b="1" spc="95" dirty="0">
                <a:latin typeface="Microsoft JhengHei"/>
                <a:cs typeface="Microsoft JhengHei"/>
              </a:rPr>
              <a:t>实</a:t>
            </a:r>
            <a:r>
              <a:rPr sz="2750" b="1" spc="25" dirty="0">
                <a:latin typeface="Microsoft JhengHei"/>
                <a:cs typeface="Microsoft JhengHei"/>
              </a:rPr>
              <a:t>验</a:t>
            </a:r>
            <a:r>
              <a:rPr sz="2750" b="1" spc="95" dirty="0">
                <a:latin typeface="Microsoft JhengHei"/>
                <a:cs typeface="Microsoft JhengHei"/>
              </a:rPr>
              <a:t>内</a:t>
            </a:r>
            <a:r>
              <a:rPr sz="2750" b="1" spc="25" dirty="0">
                <a:latin typeface="Microsoft JhengHei"/>
                <a:cs typeface="Microsoft JhengHei"/>
              </a:rPr>
              <a:t>容</a:t>
            </a:r>
            <a:endParaRPr sz="2750" dirty="0">
              <a:latin typeface="Microsoft JhengHei"/>
              <a:cs typeface="Microsoft JhengHei"/>
            </a:endParaRPr>
          </a:p>
          <a:p>
            <a:pPr marL="95250">
              <a:lnSpc>
                <a:spcPct val="100000"/>
              </a:lnSpc>
              <a:spcBef>
                <a:spcPts val="1255"/>
              </a:spcBef>
              <a:tabLst>
                <a:tab pos="715010" algn="l"/>
                <a:tab pos="2412365" algn="l"/>
              </a:tabLst>
            </a:pPr>
            <a:r>
              <a:rPr sz="1650" b="1" spc="-10" dirty="0">
                <a:solidFill>
                  <a:srgbClr val="1B33E7"/>
                </a:solidFill>
                <a:latin typeface="Arial"/>
                <a:cs typeface="Arial"/>
              </a:rPr>
              <a:t>1.	</a:t>
            </a:r>
            <a:r>
              <a:rPr sz="2400" b="1" spc="75" dirty="0">
                <a:solidFill>
                  <a:srgbClr val="000797"/>
                </a:solidFill>
                <a:latin typeface="Microsoft JhengHei"/>
                <a:cs typeface="Microsoft JhengHei"/>
              </a:rPr>
              <a:t>实验题</a:t>
            </a:r>
            <a:r>
              <a:rPr sz="2400" b="1" spc="10" dirty="0">
                <a:solidFill>
                  <a:srgbClr val="000797"/>
                </a:solidFill>
                <a:latin typeface="Arial"/>
                <a:cs typeface="Arial"/>
              </a:rPr>
              <a:t>0-1	</a:t>
            </a:r>
            <a:r>
              <a:rPr sz="2400" b="1" spc="75" dirty="0">
                <a:solidFill>
                  <a:srgbClr val="FF0000"/>
                </a:solidFill>
                <a:latin typeface="Microsoft JhengHei"/>
                <a:cs typeface="Microsoft JhengHei"/>
              </a:rPr>
              <a:t>一笔</a:t>
            </a:r>
            <a:r>
              <a:rPr sz="2400" b="1" spc="70" dirty="0">
                <a:latin typeface="Microsoft JhengHei"/>
                <a:cs typeface="Microsoft JhengHei"/>
              </a:rPr>
              <a:t>绘制</a:t>
            </a:r>
            <a:r>
              <a:rPr sz="2400" b="1" dirty="0">
                <a:latin typeface="Microsoft JhengHei"/>
                <a:cs typeface="Microsoft JhengHei"/>
              </a:rPr>
              <a:t>如图所示</a:t>
            </a:r>
            <a:r>
              <a:rPr sz="2400" b="1" spc="80" dirty="0">
                <a:latin typeface="Microsoft JhengHei"/>
                <a:cs typeface="Microsoft JhengHei"/>
              </a:rPr>
              <a:t>的</a:t>
            </a:r>
            <a:r>
              <a:rPr sz="2400" b="1" dirty="0">
                <a:latin typeface="Microsoft JhengHei"/>
                <a:cs typeface="Microsoft JhengHei"/>
              </a:rPr>
              <a:t>图形</a:t>
            </a:r>
            <a:r>
              <a:rPr sz="2400" b="1" spc="-10" dirty="0">
                <a:latin typeface="Microsoft JhengHei"/>
                <a:cs typeface="Microsoft JhengHei"/>
              </a:rPr>
              <a:t>（</a:t>
            </a:r>
            <a:r>
              <a:rPr sz="2400" b="1" spc="-10" dirty="0">
                <a:latin typeface="Arial"/>
                <a:cs typeface="Arial"/>
              </a:rPr>
              <a:t>lineto</a:t>
            </a:r>
            <a:r>
              <a:rPr sz="2400" b="1" dirty="0">
                <a:latin typeface="Microsoft JhengHei"/>
                <a:cs typeface="Microsoft JhengHei"/>
              </a:rPr>
              <a:t>函</a:t>
            </a:r>
            <a:r>
              <a:rPr sz="2400" b="1" spc="70" dirty="0">
                <a:latin typeface="Microsoft JhengHei"/>
                <a:cs typeface="Microsoft JhengHei"/>
              </a:rPr>
              <a:t>数</a:t>
            </a:r>
            <a:r>
              <a:rPr sz="2400" b="1" dirty="0">
                <a:latin typeface="Microsoft JhengHei"/>
                <a:cs typeface="Microsoft JhengHei"/>
              </a:rPr>
              <a:t>）</a:t>
            </a:r>
            <a:endParaRPr sz="2400" dirty="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61663" y="3717035"/>
            <a:ext cx="914400" cy="1752600"/>
          </a:xfrm>
          <a:custGeom>
            <a:avLst/>
            <a:gdLst/>
            <a:ahLst/>
            <a:cxnLst/>
            <a:rect l="l" t="t" r="r" b="b"/>
            <a:pathLst>
              <a:path w="914400" h="1752600">
                <a:moveTo>
                  <a:pt x="0" y="0"/>
                </a:moveTo>
                <a:lnTo>
                  <a:pt x="0" y="1752600"/>
                </a:lnTo>
              </a:path>
              <a:path w="914400" h="1752600">
                <a:moveTo>
                  <a:pt x="0" y="838200"/>
                </a:moveTo>
                <a:lnTo>
                  <a:pt x="914400" y="838200"/>
                </a:lnTo>
              </a:path>
              <a:path w="914400" h="1752600">
                <a:moveTo>
                  <a:pt x="0" y="1752600"/>
                </a:moveTo>
                <a:lnTo>
                  <a:pt x="914400" y="1752600"/>
                </a:lnTo>
              </a:path>
              <a:path w="914400" h="1752600">
                <a:moveTo>
                  <a:pt x="914400" y="838200"/>
                </a:moveTo>
                <a:lnTo>
                  <a:pt x="914400" y="1752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13807" y="3717035"/>
            <a:ext cx="914400" cy="1752600"/>
          </a:xfrm>
          <a:custGeom>
            <a:avLst/>
            <a:gdLst/>
            <a:ahLst/>
            <a:cxnLst/>
            <a:rect l="l" t="t" r="r" b="b"/>
            <a:pathLst>
              <a:path w="914400" h="1752600">
                <a:moveTo>
                  <a:pt x="0" y="0"/>
                </a:moveTo>
                <a:lnTo>
                  <a:pt x="0" y="1752600"/>
                </a:lnTo>
              </a:path>
              <a:path w="914400" h="1752600">
                <a:moveTo>
                  <a:pt x="0" y="838200"/>
                </a:moveTo>
                <a:lnTo>
                  <a:pt x="914400" y="838200"/>
                </a:lnTo>
              </a:path>
              <a:path w="914400" h="1752600">
                <a:moveTo>
                  <a:pt x="0" y="1752600"/>
                </a:moveTo>
                <a:lnTo>
                  <a:pt x="914400" y="1752600"/>
                </a:lnTo>
              </a:path>
              <a:path w="914400" h="1752600">
                <a:moveTo>
                  <a:pt x="914400" y="0"/>
                </a:moveTo>
                <a:lnTo>
                  <a:pt x="914400" y="1752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16243" y="3717035"/>
            <a:ext cx="914400" cy="1752600"/>
          </a:xfrm>
          <a:custGeom>
            <a:avLst/>
            <a:gdLst/>
            <a:ahLst/>
            <a:cxnLst/>
            <a:rect l="l" t="t" r="r" b="b"/>
            <a:pathLst>
              <a:path w="914400" h="1752600">
                <a:moveTo>
                  <a:pt x="0" y="0"/>
                </a:moveTo>
                <a:lnTo>
                  <a:pt x="0" y="1752600"/>
                </a:lnTo>
              </a:path>
              <a:path w="914400" h="1752600">
                <a:moveTo>
                  <a:pt x="0" y="838200"/>
                </a:moveTo>
                <a:lnTo>
                  <a:pt x="914400" y="838200"/>
                </a:lnTo>
              </a:path>
              <a:path w="914400" h="1752600">
                <a:moveTo>
                  <a:pt x="0" y="1752600"/>
                </a:moveTo>
                <a:lnTo>
                  <a:pt x="914400" y="1752600"/>
                </a:lnTo>
              </a:path>
              <a:path w="914400" h="1752600">
                <a:moveTo>
                  <a:pt x="914400" y="838200"/>
                </a:moveTo>
                <a:lnTo>
                  <a:pt x="914400" y="1752600"/>
                </a:lnTo>
              </a:path>
              <a:path w="914400" h="1752600">
                <a:moveTo>
                  <a:pt x="914400" y="838200"/>
                </a:moveTo>
                <a:lnTo>
                  <a:pt x="0" y="1752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68386" y="3717035"/>
            <a:ext cx="914400" cy="1752600"/>
          </a:xfrm>
          <a:custGeom>
            <a:avLst/>
            <a:gdLst/>
            <a:ahLst/>
            <a:cxnLst/>
            <a:rect l="l" t="t" r="r" b="b"/>
            <a:pathLst>
              <a:path w="914400" h="1752600">
                <a:moveTo>
                  <a:pt x="0" y="0"/>
                </a:moveTo>
                <a:lnTo>
                  <a:pt x="0" y="1752600"/>
                </a:lnTo>
              </a:path>
              <a:path w="914400" h="1752600">
                <a:moveTo>
                  <a:pt x="0" y="838200"/>
                </a:moveTo>
                <a:lnTo>
                  <a:pt x="914400" y="838200"/>
                </a:lnTo>
              </a:path>
              <a:path w="914400" h="1752600">
                <a:moveTo>
                  <a:pt x="0" y="1752600"/>
                </a:moveTo>
                <a:lnTo>
                  <a:pt x="914400" y="1752600"/>
                </a:lnTo>
              </a:path>
              <a:path w="914400" h="1752600">
                <a:moveTo>
                  <a:pt x="914400" y="838200"/>
                </a:moveTo>
                <a:lnTo>
                  <a:pt x="914400" y="1752600"/>
                </a:lnTo>
              </a:path>
              <a:path w="914400" h="1752600">
                <a:moveTo>
                  <a:pt x="0" y="838200"/>
                </a:moveTo>
                <a:lnTo>
                  <a:pt x="914400" y="1752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124325" y="5648325"/>
            <a:ext cx="4467225" cy="971550"/>
            <a:chOff x="4124325" y="5648325"/>
            <a:chExt cx="4467225" cy="97155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4325" y="5648325"/>
              <a:ext cx="4438650" cy="9429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43375" y="5667375"/>
              <a:ext cx="4448175" cy="9525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139946" y="5661240"/>
              <a:ext cx="4429760" cy="934719"/>
            </a:xfrm>
            <a:custGeom>
              <a:avLst/>
              <a:gdLst/>
              <a:ahLst/>
              <a:cxnLst/>
              <a:rect l="l" t="t" r="r" b="b"/>
              <a:pathLst>
                <a:path w="4429759" h="934720">
                  <a:moveTo>
                    <a:pt x="4429759" y="0"/>
                  </a:moveTo>
                  <a:lnTo>
                    <a:pt x="0" y="0"/>
                  </a:lnTo>
                  <a:lnTo>
                    <a:pt x="0" y="934681"/>
                  </a:lnTo>
                  <a:lnTo>
                    <a:pt x="4429759" y="934681"/>
                  </a:lnTo>
                  <a:lnTo>
                    <a:pt x="4429759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39946" y="5661240"/>
            <a:ext cx="4429760" cy="93471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" marR="33655">
              <a:lnSpc>
                <a:spcPct val="120000"/>
              </a:lnSpc>
              <a:spcBef>
                <a:spcPts val="75"/>
              </a:spcBef>
            </a:pPr>
            <a:r>
              <a:rPr sz="2400" b="1" dirty="0">
                <a:solidFill>
                  <a:srgbClr val="000797"/>
                </a:solidFill>
                <a:latin typeface="Microsoft JhengHei"/>
                <a:cs typeface="Microsoft JhengHei"/>
              </a:rPr>
              <a:t>有</a:t>
            </a:r>
            <a:r>
              <a:rPr sz="2400" b="1" spc="50" dirty="0">
                <a:solidFill>
                  <a:srgbClr val="000797"/>
                </a:solidFill>
                <a:latin typeface="Microsoft JhengHei"/>
                <a:cs typeface="Microsoft JhengHei"/>
              </a:rPr>
              <a:t> </a:t>
            </a:r>
            <a:r>
              <a:rPr sz="2400" b="1" dirty="0">
                <a:solidFill>
                  <a:srgbClr val="000797"/>
                </a:solidFill>
                <a:latin typeface="Arial"/>
                <a:cs typeface="Arial"/>
              </a:rPr>
              <a:t>0</a:t>
            </a:r>
            <a:r>
              <a:rPr sz="2400" b="1" spc="5" dirty="0">
                <a:solidFill>
                  <a:srgbClr val="000797"/>
                </a:solidFill>
                <a:latin typeface="Arial"/>
                <a:cs typeface="Arial"/>
              </a:rPr>
              <a:t> </a:t>
            </a:r>
            <a:r>
              <a:rPr sz="2400" b="1" spc="75" dirty="0">
                <a:solidFill>
                  <a:srgbClr val="000797"/>
                </a:solidFill>
                <a:latin typeface="Microsoft JhengHei"/>
                <a:cs typeface="Microsoft JhengHei"/>
              </a:rPr>
              <a:t>个</a:t>
            </a:r>
            <a:r>
              <a:rPr sz="2400" b="1" dirty="0">
                <a:solidFill>
                  <a:srgbClr val="000797"/>
                </a:solidFill>
                <a:latin typeface="Microsoft JhengHei"/>
                <a:cs typeface="Microsoft JhengHei"/>
              </a:rPr>
              <a:t>或</a:t>
            </a:r>
            <a:r>
              <a:rPr sz="2400" b="1" spc="-20" dirty="0">
                <a:solidFill>
                  <a:srgbClr val="000797"/>
                </a:solidFill>
                <a:latin typeface="Microsoft JhengHei"/>
                <a:cs typeface="Microsoft JhengHei"/>
              </a:rPr>
              <a:t> </a:t>
            </a:r>
            <a:r>
              <a:rPr sz="2400" b="1" dirty="0">
                <a:solidFill>
                  <a:srgbClr val="000797"/>
                </a:solidFill>
                <a:latin typeface="Arial"/>
                <a:cs typeface="Arial"/>
              </a:rPr>
              <a:t>2</a:t>
            </a:r>
            <a:r>
              <a:rPr sz="2400" b="1" spc="-65" dirty="0">
                <a:solidFill>
                  <a:srgbClr val="000797"/>
                </a:solidFill>
                <a:latin typeface="Arial"/>
                <a:cs typeface="Arial"/>
              </a:rPr>
              <a:t> </a:t>
            </a:r>
            <a:r>
              <a:rPr sz="2400" b="1" spc="70" dirty="0">
                <a:solidFill>
                  <a:srgbClr val="000797"/>
                </a:solidFill>
                <a:latin typeface="Microsoft JhengHei"/>
                <a:cs typeface="Microsoft JhengHei"/>
              </a:rPr>
              <a:t>个奇点的</a:t>
            </a:r>
            <a:r>
              <a:rPr sz="2400" b="1" dirty="0">
                <a:solidFill>
                  <a:srgbClr val="000797"/>
                </a:solidFill>
                <a:latin typeface="Microsoft JhengHei"/>
                <a:cs typeface="Microsoft JhengHei"/>
              </a:rPr>
              <a:t>连通</a:t>
            </a:r>
            <a:r>
              <a:rPr sz="2400" b="1" spc="70" dirty="0">
                <a:solidFill>
                  <a:srgbClr val="000797"/>
                </a:solidFill>
                <a:latin typeface="Microsoft JhengHei"/>
                <a:cs typeface="Microsoft JhengHei"/>
              </a:rPr>
              <a:t>图</a:t>
            </a:r>
            <a:r>
              <a:rPr sz="2400" b="1" dirty="0">
                <a:solidFill>
                  <a:srgbClr val="000797"/>
                </a:solidFill>
                <a:latin typeface="Microsoft JhengHei"/>
                <a:cs typeface="Microsoft JhengHei"/>
              </a:rPr>
              <a:t>能够 一笔</a:t>
            </a:r>
            <a:r>
              <a:rPr sz="2400" b="1" spc="70" dirty="0">
                <a:solidFill>
                  <a:srgbClr val="000797"/>
                </a:solidFill>
                <a:latin typeface="Microsoft JhengHei"/>
                <a:cs typeface="Microsoft JhengHei"/>
              </a:rPr>
              <a:t>画</a:t>
            </a:r>
            <a:r>
              <a:rPr sz="2400" b="1" dirty="0">
                <a:solidFill>
                  <a:srgbClr val="000797"/>
                </a:solidFill>
                <a:latin typeface="Microsoft JhengHei"/>
                <a:cs typeface="Microsoft JhengHei"/>
              </a:rPr>
              <a:t>成，否则不</a:t>
            </a:r>
            <a:r>
              <a:rPr sz="2400" b="1" spc="70" dirty="0">
                <a:solidFill>
                  <a:srgbClr val="000797"/>
                </a:solidFill>
                <a:latin typeface="Microsoft JhengHei"/>
                <a:cs typeface="Microsoft JhengHei"/>
              </a:rPr>
              <a:t>能</a:t>
            </a:r>
            <a:r>
              <a:rPr sz="2400" b="1" dirty="0">
                <a:solidFill>
                  <a:srgbClr val="000797"/>
                </a:solidFill>
                <a:latin typeface="Microsoft JhengHei"/>
                <a:cs typeface="Microsoft JhengHei"/>
              </a:rPr>
              <a:t>一笔画成</a:t>
            </a:r>
            <a:endParaRPr sz="24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010" y="475678"/>
            <a:ext cx="256159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0" dirty="0"/>
              <a:t>模块０绘制图案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425" y="1260855"/>
            <a:ext cx="778700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1825" algn="l"/>
                <a:tab pos="2329180" algn="l"/>
              </a:tabLst>
            </a:pPr>
            <a:r>
              <a:rPr sz="1650" b="1" spc="-10" dirty="0">
                <a:solidFill>
                  <a:srgbClr val="1B33E7"/>
                </a:solidFill>
                <a:latin typeface="Arial"/>
                <a:cs typeface="Arial"/>
              </a:rPr>
              <a:t>1.	</a:t>
            </a:r>
            <a:r>
              <a:rPr sz="2400" b="1" spc="75" dirty="0">
                <a:solidFill>
                  <a:srgbClr val="000797"/>
                </a:solidFill>
                <a:latin typeface="Microsoft JhengHei"/>
                <a:cs typeface="Microsoft JhengHei"/>
              </a:rPr>
              <a:t>实验题</a:t>
            </a:r>
            <a:r>
              <a:rPr sz="2400" b="1" spc="10" dirty="0">
                <a:solidFill>
                  <a:srgbClr val="000797"/>
                </a:solidFill>
                <a:latin typeface="Arial"/>
                <a:cs typeface="Arial"/>
              </a:rPr>
              <a:t>0-1	</a:t>
            </a:r>
            <a:r>
              <a:rPr sz="2400" b="1" spc="75" dirty="0">
                <a:solidFill>
                  <a:srgbClr val="FF0000"/>
                </a:solidFill>
                <a:latin typeface="Microsoft JhengHei"/>
                <a:cs typeface="Microsoft JhengHei"/>
              </a:rPr>
              <a:t>一笔</a:t>
            </a:r>
            <a:r>
              <a:rPr sz="2400" b="1" spc="70" dirty="0">
                <a:latin typeface="Microsoft JhengHei"/>
                <a:cs typeface="Microsoft JhengHei"/>
              </a:rPr>
              <a:t>绘制</a:t>
            </a:r>
            <a:r>
              <a:rPr sz="2400" b="1" spc="5" dirty="0">
                <a:latin typeface="Microsoft JhengHei"/>
                <a:cs typeface="Microsoft JhengHei"/>
              </a:rPr>
              <a:t>如图</a:t>
            </a:r>
            <a:r>
              <a:rPr sz="2400" b="1" spc="-5" dirty="0">
                <a:latin typeface="Microsoft JhengHei"/>
                <a:cs typeface="Microsoft JhengHei"/>
              </a:rPr>
              <a:t>所</a:t>
            </a:r>
            <a:r>
              <a:rPr sz="2400" b="1" spc="5" dirty="0">
                <a:latin typeface="Microsoft JhengHei"/>
                <a:cs typeface="Microsoft JhengHei"/>
              </a:rPr>
              <a:t>示</a:t>
            </a:r>
            <a:r>
              <a:rPr sz="2400" b="1" spc="75" dirty="0">
                <a:latin typeface="Microsoft JhengHei"/>
                <a:cs typeface="Microsoft JhengHei"/>
              </a:rPr>
              <a:t>的</a:t>
            </a:r>
            <a:r>
              <a:rPr sz="2400" b="1" dirty="0">
                <a:latin typeface="Microsoft JhengHei"/>
                <a:cs typeface="Microsoft JhengHei"/>
              </a:rPr>
              <a:t>图形</a:t>
            </a:r>
            <a:r>
              <a:rPr sz="2400" b="1" spc="-5" dirty="0">
                <a:latin typeface="Microsoft JhengHei"/>
                <a:cs typeface="Microsoft JhengHei"/>
              </a:rPr>
              <a:t>（</a:t>
            </a:r>
            <a:r>
              <a:rPr sz="2400" b="1" spc="-5" dirty="0">
                <a:latin typeface="Arial"/>
                <a:cs typeface="Arial"/>
              </a:rPr>
              <a:t>lineto</a:t>
            </a:r>
            <a:r>
              <a:rPr sz="2400" b="1" dirty="0">
                <a:latin typeface="Microsoft JhengHei"/>
                <a:cs typeface="Microsoft JhengHei"/>
              </a:rPr>
              <a:t>函</a:t>
            </a:r>
            <a:r>
              <a:rPr sz="2400" b="1" spc="65" dirty="0">
                <a:latin typeface="Microsoft JhengHei"/>
                <a:cs typeface="Microsoft JhengHei"/>
              </a:rPr>
              <a:t>数</a:t>
            </a:r>
            <a:r>
              <a:rPr sz="2400" b="1" dirty="0">
                <a:latin typeface="Microsoft JhengHei"/>
                <a:cs typeface="Microsoft JhengHei"/>
              </a:rPr>
              <a:t>）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425" y="3798252"/>
            <a:ext cx="2832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25" dirty="0">
                <a:latin typeface="SimSun"/>
                <a:cs typeface="SimSun"/>
              </a:rPr>
              <a:t>例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9210" y="3678364"/>
            <a:ext cx="2044064" cy="1741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0800"/>
              </a:lnSpc>
              <a:spcBef>
                <a:spcPts val="90"/>
              </a:spcBef>
            </a:pPr>
            <a:r>
              <a:rPr sz="2000" spc="-20" dirty="0">
                <a:latin typeface="Arial MT"/>
                <a:cs typeface="Arial MT"/>
              </a:rPr>
              <a:t>m</a:t>
            </a:r>
            <a:r>
              <a:rPr sz="2000" spc="15" dirty="0">
                <a:latin typeface="Arial MT"/>
                <a:cs typeface="Arial MT"/>
              </a:rPr>
              <a:t>o</a:t>
            </a:r>
            <a:r>
              <a:rPr sz="2000" spc="-30" dirty="0">
                <a:latin typeface="Arial MT"/>
                <a:cs typeface="Arial MT"/>
              </a:rPr>
              <a:t>v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40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o(100</a:t>
            </a:r>
            <a:r>
              <a:rPr sz="2000" spc="45" dirty="0">
                <a:latin typeface="Arial MT"/>
                <a:cs typeface="Arial MT"/>
              </a:rPr>
              <a:t>,</a:t>
            </a:r>
            <a:r>
              <a:rPr sz="2000" spc="10" dirty="0">
                <a:latin typeface="Arial MT"/>
                <a:cs typeface="Arial MT"/>
              </a:rPr>
              <a:t>200);  </a:t>
            </a:r>
            <a:r>
              <a:rPr sz="2000" spc="15" dirty="0">
                <a:latin typeface="Arial MT"/>
                <a:cs typeface="Arial MT"/>
              </a:rPr>
              <a:t>lineto(200,400); 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lineto(100,300); 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lineto(100,200);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5203" y="3678364"/>
            <a:ext cx="3448685" cy="1741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0700"/>
              </a:lnSpc>
              <a:spcBef>
                <a:spcPts val="95"/>
              </a:spcBef>
            </a:pPr>
            <a:r>
              <a:rPr sz="2000" spc="95" dirty="0">
                <a:latin typeface="SimSun"/>
                <a:cs typeface="SimSun"/>
              </a:rPr>
              <a:t>说明</a:t>
            </a:r>
            <a:r>
              <a:rPr sz="2000" spc="25" dirty="0">
                <a:latin typeface="SimSun"/>
                <a:cs typeface="SimSun"/>
              </a:rPr>
              <a:t>当前</a:t>
            </a:r>
            <a:r>
              <a:rPr sz="2000" spc="-50" dirty="0">
                <a:latin typeface="SimSun"/>
                <a:cs typeface="SimSun"/>
              </a:rPr>
              <a:t>点</a:t>
            </a:r>
            <a:r>
              <a:rPr sz="2000" spc="25" dirty="0">
                <a:latin typeface="SimSun"/>
                <a:cs typeface="SimSun"/>
              </a:rPr>
              <a:t>坐标</a:t>
            </a:r>
            <a:r>
              <a:rPr sz="2000" spc="-50" dirty="0">
                <a:latin typeface="SimSun"/>
                <a:cs typeface="SimSun"/>
              </a:rPr>
              <a:t>值</a:t>
            </a:r>
            <a:r>
              <a:rPr sz="2000" spc="45" dirty="0">
                <a:latin typeface="Arial MT"/>
                <a:cs typeface="Arial MT"/>
              </a:rPr>
              <a:t>c</a:t>
            </a:r>
            <a:r>
              <a:rPr sz="2000" spc="-65" dirty="0">
                <a:latin typeface="Arial MT"/>
                <a:cs typeface="Arial MT"/>
              </a:rPr>
              <a:t>p</a:t>
            </a:r>
            <a:r>
              <a:rPr sz="2000" dirty="0">
                <a:latin typeface="Arial MT"/>
                <a:cs typeface="Arial MT"/>
              </a:rPr>
              <a:t>(</a:t>
            </a:r>
            <a:r>
              <a:rPr sz="2000" spc="15" dirty="0">
                <a:latin typeface="Arial MT"/>
                <a:cs typeface="Arial MT"/>
              </a:rPr>
              <a:t>100</a:t>
            </a:r>
            <a:r>
              <a:rPr sz="2000" spc="-35" dirty="0">
                <a:latin typeface="Arial MT"/>
                <a:cs typeface="Arial MT"/>
              </a:rPr>
              <a:t>,</a:t>
            </a:r>
            <a:r>
              <a:rPr sz="2000" spc="15" dirty="0">
                <a:latin typeface="Arial MT"/>
                <a:cs typeface="Arial MT"/>
              </a:rPr>
              <a:t>20</a:t>
            </a:r>
            <a:r>
              <a:rPr sz="2000" spc="5" dirty="0">
                <a:latin typeface="Arial MT"/>
                <a:cs typeface="Arial MT"/>
              </a:rPr>
              <a:t>0)  </a:t>
            </a:r>
            <a:r>
              <a:rPr sz="2000" spc="15" dirty="0">
                <a:latin typeface="Arial MT"/>
                <a:cs typeface="Arial MT"/>
              </a:rPr>
              <a:t>cp</a:t>
            </a:r>
            <a:r>
              <a:rPr sz="2000" spc="15" dirty="0">
                <a:latin typeface="SimSun"/>
                <a:cs typeface="SimSun"/>
              </a:rPr>
              <a:t>：</a:t>
            </a:r>
            <a:r>
              <a:rPr sz="2000" spc="15" dirty="0">
                <a:latin typeface="Arial MT"/>
                <a:cs typeface="Arial MT"/>
              </a:rPr>
              <a:t>(200,400)</a:t>
            </a:r>
            <a:endParaRPr sz="2000" dirty="0">
              <a:latin typeface="Arial MT"/>
              <a:cs typeface="Arial MT"/>
            </a:endParaRPr>
          </a:p>
          <a:p>
            <a:pPr marL="12700" marR="1788795">
              <a:lnSpc>
                <a:spcPts val="3379"/>
              </a:lnSpc>
              <a:spcBef>
                <a:spcPts val="105"/>
              </a:spcBef>
            </a:pPr>
            <a:r>
              <a:rPr sz="2000" spc="45" dirty="0">
                <a:latin typeface="Arial MT"/>
                <a:cs typeface="Arial MT"/>
              </a:rPr>
              <a:t>c</a:t>
            </a:r>
            <a:r>
              <a:rPr sz="2000" spc="10" dirty="0">
                <a:latin typeface="Arial MT"/>
                <a:cs typeface="Arial MT"/>
              </a:rPr>
              <a:t>p</a:t>
            </a:r>
            <a:r>
              <a:rPr sz="2000" spc="100" dirty="0">
                <a:latin typeface="SimSun"/>
                <a:cs typeface="SimSun"/>
              </a:rPr>
              <a:t>：</a:t>
            </a:r>
            <a:r>
              <a:rPr sz="2000" dirty="0">
                <a:latin typeface="Arial MT"/>
                <a:cs typeface="Arial MT"/>
              </a:rPr>
              <a:t>(</a:t>
            </a:r>
            <a:r>
              <a:rPr sz="2000" spc="15" dirty="0">
                <a:latin typeface="Arial MT"/>
                <a:cs typeface="Arial MT"/>
              </a:rPr>
              <a:t>100</a:t>
            </a:r>
            <a:r>
              <a:rPr sz="2000" spc="-35" dirty="0">
                <a:latin typeface="Arial MT"/>
                <a:cs typeface="Arial MT"/>
              </a:rPr>
              <a:t>,</a:t>
            </a:r>
            <a:r>
              <a:rPr sz="2000" spc="15" dirty="0">
                <a:latin typeface="Arial MT"/>
                <a:cs typeface="Arial MT"/>
              </a:rPr>
              <a:t>30</a:t>
            </a:r>
            <a:r>
              <a:rPr sz="2000" spc="5" dirty="0">
                <a:latin typeface="Arial MT"/>
                <a:cs typeface="Arial MT"/>
              </a:rPr>
              <a:t>0)  </a:t>
            </a:r>
            <a:r>
              <a:rPr sz="2000" spc="45" dirty="0">
                <a:latin typeface="Arial MT"/>
                <a:cs typeface="Arial MT"/>
              </a:rPr>
              <a:t>c</a:t>
            </a:r>
            <a:r>
              <a:rPr sz="2000" spc="10" dirty="0">
                <a:latin typeface="Arial MT"/>
                <a:cs typeface="Arial MT"/>
              </a:rPr>
              <a:t>p</a:t>
            </a:r>
            <a:r>
              <a:rPr sz="2000" spc="100" dirty="0">
                <a:latin typeface="SimSun"/>
                <a:cs typeface="SimSun"/>
              </a:rPr>
              <a:t>：</a:t>
            </a:r>
            <a:r>
              <a:rPr sz="2000" dirty="0">
                <a:latin typeface="Arial MT"/>
                <a:cs typeface="Arial MT"/>
              </a:rPr>
              <a:t>(</a:t>
            </a:r>
            <a:r>
              <a:rPr sz="2000" spc="15" dirty="0">
                <a:latin typeface="Arial MT"/>
                <a:cs typeface="Arial MT"/>
              </a:rPr>
              <a:t>100</a:t>
            </a:r>
            <a:r>
              <a:rPr sz="2000" spc="-35" dirty="0">
                <a:latin typeface="Arial MT"/>
                <a:cs typeface="Arial MT"/>
              </a:rPr>
              <a:t>,</a:t>
            </a:r>
            <a:r>
              <a:rPr sz="2000" spc="15" dirty="0">
                <a:latin typeface="Arial MT"/>
                <a:cs typeface="Arial MT"/>
              </a:rPr>
              <a:t>20</a:t>
            </a:r>
            <a:r>
              <a:rPr sz="2000" spc="5" dirty="0">
                <a:latin typeface="Arial MT"/>
                <a:cs typeface="Arial MT"/>
              </a:rPr>
              <a:t>0)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9210" y="5814038"/>
            <a:ext cx="2598420" cy="88455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spc="10" dirty="0">
                <a:latin typeface="Arial MT"/>
                <a:cs typeface="Arial MT"/>
              </a:rPr>
              <a:t>line(200</a:t>
            </a:r>
            <a:r>
              <a:rPr sz="2000" spc="35" dirty="0">
                <a:latin typeface="Arial MT"/>
                <a:cs typeface="Arial MT"/>
              </a:rPr>
              <a:t>,</a:t>
            </a:r>
            <a:r>
              <a:rPr sz="2000" spc="15" dirty="0">
                <a:latin typeface="Arial MT"/>
                <a:cs typeface="Arial MT"/>
              </a:rPr>
              <a:t>400</a:t>
            </a:r>
            <a:r>
              <a:rPr sz="2000" spc="35" dirty="0">
                <a:latin typeface="Arial MT"/>
                <a:cs typeface="Arial MT"/>
              </a:rPr>
              <a:t>,</a:t>
            </a:r>
            <a:r>
              <a:rPr sz="2000" spc="15" dirty="0">
                <a:latin typeface="Arial MT"/>
                <a:cs typeface="Arial MT"/>
              </a:rPr>
              <a:t>100</a:t>
            </a:r>
            <a:r>
              <a:rPr sz="2000" spc="-40" dirty="0">
                <a:latin typeface="Arial MT"/>
                <a:cs typeface="Arial MT"/>
              </a:rPr>
              <a:t>,</a:t>
            </a:r>
            <a:r>
              <a:rPr sz="2000" spc="15" dirty="0">
                <a:latin typeface="Arial MT"/>
                <a:cs typeface="Arial MT"/>
              </a:rPr>
              <a:t>30</a:t>
            </a:r>
            <a:r>
              <a:rPr sz="2000" spc="-65" dirty="0">
                <a:latin typeface="Arial MT"/>
                <a:cs typeface="Arial MT"/>
              </a:rPr>
              <a:t>0</a:t>
            </a:r>
            <a:r>
              <a:rPr sz="2000" spc="5" dirty="0">
                <a:latin typeface="Arial MT"/>
                <a:cs typeface="Arial MT"/>
              </a:rPr>
              <a:t>);</a:t>
            </a:r>
            <a:endParaRPr sz="2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spc="10" dirty="0">
                <a:latin typeface="Arial MT"/>
                <a:cs typeface="Arial MT"/>
              </a:rPr>
              <a:t>line(100</a:t>
            </a:r>
            <a:r>
              <a:rPr sz="2000" spc="45" dirty="0">
                <a:latin typeface="Arial MT"/>
                <a:cs typeface="Arial MT"/>
              </a:rPr>
              <a:t>,</a:t>
            </a:r>
            <a:r>
              <a:rPr sz="2000" spc="15" dirty="0">
                <a:latin typeface="Arial MT"/>
                <a:cs typeface="Arial MT"/>
              </a:rPr>
              <a:t>300</a:t>
            </a:r>
            <a:r>
              <a:rPr sz="2000" spc="40" dirty="0">
                <a:latin typeface="Arial MT"/>
                <a:cs typeface="Arial MT"/>
              </a:rPr>
              <a:t>,</a:t>
            </a:r>
            <a:r>
              <a:rPr sz="2000" spc="15" dirty="0">
                <a:latin typeface="Arial MT"/>
                <a:cs typeface="Arial MT"/>
              </a:rPr>
              <a:t>100</a:t>
            </a:r>
            <a:r>
              <a:rPr sz="2000" spc="-35" dirty="0">
                <a:latin typeface="Arial MT"/>
                <a:cs typeface="Arial MT"/>
              </a:rPr>
              <a:t>,</a:t>
            </a:r>
            <a:r>
              <a:rPr sz="2000" spc="15" dirty="0">
                <a:latin typeface="Arial MT"/>
                <a:cs typeface="Arial MT"/>
              </a:rPr>
              <a:t>20</a:t>
            </a:r>
            <a:r>
              <a:rPr sz="2000" spc="-60" dirty="0">
                <a:latin typeface="Arial MT"/>
                <a:cs typeface="Arial MT"/>
              </a:rPr>
              <a:t>0</a:t>
            </a:r>
            <a:r>
              <a:rPr sz="2000" spc="5" dirty="0">
                <a:latin typeface="Arial MT"/>
                <a:cs typeface="Arial MT"/>
              </a:rPr>
              <a:t>);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425" y="5521007"/>
            <a:ext cx="6473825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37" baseline="1388" dirty="0">
                <a:latin typeface="SimSun"/>
                <a:cs typeface="SimSun"/>
              </a:rPr>
              <a:t>等价于</a:t>
            </a:r>
            <a:r>
              <a:rPr sz="3000" spc="-944" baseline="1388" dirty="0">
                <a:latin typeface="SimSun"/>
                <a:cs typeface="SimSun"/>
              </a:rPr>
              <a:t> </a:t>
            </a:r>
            <a:r>
              <a:rPr sz="3000" spc="15" baseline="1388" dirty="0">
                <a:latin typeface="Arial MT"/>
                <a:cs typeface="Arial MT"/>
              </a:rPr>
              <a:t>line(100</a:t>
            </a:r>
            <a:r>
              <a:rPr sz="3000" spc="67" baseline="1388" dirty="0">
                <a:latin typeface="Arial MT"/>
                <a:cs typeface="Arial MT"/>
              </a:rPr>
              <a:t>,</a:t>
            </a:r>
            <a:r>
              <a:rPr sz="3000" spc="22" baseline="1388" dirty="0">
                <a:latin typeface="Arial MT"/>
                <a:cs typeface="Arial MT"/>
              </a:rPr>
              <a:t>200</a:t>
            </a:r>
            <a:r>
              <a:rPr sz="3000" spc="60" baseline="1388" dirty="0">
                <a:latin typeface="Arial MT"/>
                <a:cs typeface="Arial MT"/>
              </a:rPr>
              <a:t>,</a:t>
            </a:r>
            <a:r>
              <a:rPr sz="3000" spc="22" baseline="1388" dirty="0">
                <a:latin typeface="Arial MT"/>
                <a:cs typeface="Arial MT"/>
              </a:rPr>
              <a:t>200</a:t>
            </a:r>
            <a:r>
              <a:rPr sz="3000" spc="-52" baseline="1388" dirty="0">
                <a:latin typeface="Arial MT"/>
                <a:cs typeface="Arial MT"/>
              </a:rPr>
              <a:t>,</a:t>
            </a:r>
            <a:r>
              <a:rPr sz="3000" spc="22" baseline="1388" dirty="0">
                <a:latin typeface="Arial MT"/>
                <a:cs typeface="Arial MT"/>
              </a:rPr>
              <a:t>40</a:t>
            </a:r>
            <a:r>
              <a:rPr sz="3000" spc="-89" baseline="1388" dirty="0">
                <a:latin typeface="Arial MT"/>
                <a:cs typeface="Arial MT"/>
              </a:rPr>
              <a:t>0</a:t>
            </a:r>
            <a:r>
              <a:rPr sz="3000" spc="7" baseline="1388" dirty="0">
                <a:latin typeface="Arial MT"/>
                <a:cs typeface="Arial MT"/>
              </a:rPr>
              <a:t>);</a:t>
            </a:r>
            <a:r>
              <a:rPr sz="3000" baseline="1388" dirty="0">
                <a:latin typeface="Arial MT"/>
                <a:cs typeface="Arial MT"/>
              </a:rPr>
              <a:t> </a:t>
            </a:r>
            <a:r>
              <a:rPr sz="3000" spc="-179" baseline="1388" dirty="0">
                <a:latin typeface="Arial MT"/>
                <a:cs typeface="Arial MT"/>
              </a:rPr>
              <a:t> </a:t>
            </a:r>
            <a:r>
              <a:rPr sz="2000" spc="20" dirty="0">
                <a:latin typeface="SimSun"/>
                <a:cs typeface="SimSun"/>
              </a:rPr>
              <a:t>等</a:t>
            </a:r>
            <a:r>
              <a:rPr sz="2000" spc="25" dirty="0">
                <a:latin typeface="SimSun"/>
                <a:cs typeface="SimSun"/>
              </a:rPr>
              <a:t>价于</a:t>
            </a:r>
            <a:r>
              <a:rPr sz="2000" spc="125" dirty="0">
                <a:latin typeface="SimSun"/>
                <a:cs typeface="SimSun"/>
              </a:rPr>
              <a:t> </a:t>
            </a:r>
            <a:r>
              <a:rPr sz="2000" spc="-20" dirty="0">
                <a:latin typeface="Arial MT"/>
                <a:cs typeface="Arial MT"/>
              </a:rPr>
              <a:t>m</a:t>
            </a:r>
            <a:r>
              <a:rPr sz="2000" spc="15" dirty="0">
                <a:latin typeface="Arial MT"/>
                <a:cs typeface="Arial MT"/>
              </a:rPr>
              <a:t>o</a:t>
            </a:r>
            <a:r>
              <a:rPr sz="2000" spc="-35" dirty="0">
                <a:latin typeface="Arial MT"/>
                <a:cs typeface="Arial MT"/>
              </a:rPr>
              <a:t>v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o(1</a:t>
            </a:r>
            <a:r>
              <a:rPr sz="2000" spc="5" dirty="0">
                <a:latin typeface="Arial MT"/>
                <a:cs typeface="Arial MT"/>
              </a:rPr>
              <a:t>0</a:t>
            </a:r>
            <a:r>
              <a:rPr sz="2000" spc="15" dirty="0">
                <a:latin typeface="Arial MT"/>
                <a:cs typeface="Arial MT"/>
              </a:rPr>
              <a:t>0</a:t>
            </a:r>
            <a:r>
              <a:rPr sz="2000" spc="35" dirty="0">
                <a:latin typeface="Arial MT"/>
                <a:cs typeface="Arial MT"/>
              </a:rPr>
              <a:t>,</a:t>
            </a:r>
            <a:r>
              <a:rPr sz="2000" spc="15" dirty="0">
                <a:latin typeface="Arial MT"/>
                <a:cs typeface="Arial MT"/>
              </a:rPr>
              <a:t>20</a:t>
            </a:r>
            <a:r>
              <a:rPr sz="2000" spc="5" dirty="0">
                <a:latin typeface="Arial MT"/>
                <a:cs typeface="Arial MT"/>
              </a:rPr>
              <a:t>0);</a:t>
            </a:r>
            <a:endParaRPr sz="2000" dirty="0">
              <a:latin typeface="Arial MT"/>
              <a:cs typeface="Arial MT"/>
            </a:endParaRPr>
          </a:p>
          <a:p>
            <a:pPr marL="4446270">
              <a:lnSpc>
                <a:spcPct val="100000"/>
              </a:lnSpc>
              <a:spcBef>
                <a:spcPts val="5"/>
              </a:spcBef>
            </a:pPr>
            <a:r>
              <a:rPr sz="2000" spc="10" dirty="0">
                <a:latin typeface="Arial MT"/>
                <a:cs typeface="Arial MT"/>
              </a:rPr>
              <a:t>linerel(100,200);</a:t>
            </a:r>
            <a:endParaRPr sz="2000" dirty="0">
              <a:latin typeface="Arial MT"/>
              <a:cs typeface="Arial MT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82865" y="1768030"/>
          <a:ext cx="6913245" cy="1833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7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75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画线</a:t>
                      </a:r>
                      <a:endParaRPr sz="2000">
                        <a:latin typeface="Microsoft YaHei UI"/>
                        <a:cs typeface="Microsoft YaHei UI"/>
                      </a:endParaRPr>
                    </a:p>
                  </a:txBody>
                  <a:tcPr marL="0" marR="0" marT="75565" marB="0">
                    <a:lnL w="9525">
                      <a:solidFill>
                        <a:srgbClr val="5F93FC"/>
                      </a:solidFill>
                      <a:prstDash val="solid"/>
                    </a:lnL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59753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70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移动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（抬笔）</a:t>
                      </a:r>
                      <a:endParaRPr sz="2000">
                        <a:latin typeface="Microsoft YaHei UI"/>
                        <a:cs typeface="Microsoft YaHei UI"/>
                      </a:endParaRPr>
                    </a:p>
                  </a:txBody>
                  <a:tcPr marL="0" marR="0" marT="75565" marB="0">
                    <a:lnR w="9525">
                      <a:solidFill>
                        <a:srgbClr val="5F93FC"/>
                      </a:solidFill>
                      <a:prstDash val="solid"/>
                    </a:ln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7"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line</a:t>
                      </a:r>
                      <a:r>
                        <a:rPr sz="2000" spc="-5" dirty="0">
                          <a:latin typeface="SimSun"/>
                          <a:cs typeface="SimSun"/>
                        </a:rPr>
                        <a:t>（</a:t>
                      </a:r>
                      <a:r>
                        <a:rPr sz="2000" spc="25" dirty="0">
                          <a:latin typeface="SimSun"/>
                          <a:cs typeface="SimSun"/>
                        </a:rPr>
                        <a:t>图形绘制相关函数）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5F93FC"/>
                      </a:solidFill>
                      <a:prstDash val="solid"/>
                    </a:lnL>
                    <a:lnR w="9525">
                      <a:solidFill>
                        <a:srgbClr val="5F93FC"/>
                      </a:solidFill>
                      <a:prstDash val="solid"/>
                    </a:lnR>
                    <a:lnB w="9525">
                      <a:solidFill>
                        <a:srgbClr val="5F93F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lineto</a:t>
                      </a:r>
                      <a:r>
                        <a:rPr sz="20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25" dirty="0">
                          <a:latin typeface="SimSun"/>
                          <a:cs typeface="SimSun"/>
                        </a:rPr>
                        <a:t>（暂留函数）</a:t>
                      </a:r>
                      <a:endParaRPr sz="2000" dirty="0">
                        <a:latin typeface="SimSun"/>
                        <a:cs typeface="SimSun"/>
                      </a:endParaRPr>
                    </a:p>
                  </a:txBody>
                  <a:tcPr marL="0" marR="0" marT="71755" marB="0">
                    <a:lnL w="9525">
                      <a:solidFill>
                        <a:srgbClr val="5F93FC"/>
                      </a:solidFill>
                      <a:prstDash val="solid"/>
                    </a:lnL>
                    <a:lnT w="9525">
                      <a:solidFill>
                        <a:srgbClr val="5F93FC"/>
                      </a:solidFill>
                      <a:prstDash val="solid"/>
                    </a:lnT>
                    <a:lnB w="9525">
                      <a:solidFill>
                        <a:srgbClr val="5F93F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7535">
                        <a:lnSpc>
                          <a:spcPct val="100000"/>
                        </a:lnSpc>
                        <a:spcBef>
                          <a:spcPts val="565"/>
                        </a:spcBef>
                        <a:tabLst>
                          <a:tab pos="1732280" algn="l"/>
                        </a:tabLst>
                      </a:pPr>
                      <a:r>
                        <a:rPr sz="2000" spc="10" dirty="0">
                          <a:latin typeface="Verdana"/>
                          <a:cs typeface="Verdana"/>
                        </a:rPr>
                        <a:t>moveto	</a:t>
                      </a:r>
                      <a:r>
                        <a:rPr sz="2000" spc="25" dirty="0">
                          <a:latin typeface="SimSun"/>
                          <a:cs typeface="SimSun"/>
                        </a:rPr>
                        <a:t>（暂留函数）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T="71755" marB="0">
                    <a:lnR w="9525">
                      <a:solidFill>
                        <a:srgbClr val="5F93FC"/>
                      </a:solidFill>
                      <a:prstDash val="solid"/>
                    </a:lnR>
                    <a:lnT w="9525">
                      <a:solidFill>
                        <a:srgbClr val="5F93FC"/>
                      </a:solidFill>
                      <a:prstDash val="solid"/>
                    </a:lnT>
                    <a:lnB w="9525">
                      <a:solidFill>
                        <a:srgbClr val="5F93F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linerel</a:t>
                      </a:r>
                      <a:r>
                        <a:rPr sz="2000" dirty="0">
                          <a:latin typeface="SimSun"/>
                          <a:cs typeface="SimSun"/>
                        </a:rPr>
                        <a:t>（</a:t>
                      </a:r>
                      <a:r>
                        <a:rPr sz="2000" spc="25" dirty="0">
                          <a:latin typeface="SimSun"/>
                          <a:cs typeface="SimSun"/>
                        </a:rPr>
                        <a:t>暂留函数）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T="72390" marB="0">
                    <a:lnL w="9525">
                      <a:solidFill>
                        <a:srgbClr val="5F93FC"/>
                      </a:solidFill>
                      <a:prstDash val="solid"/>
                    </a:lnL>
                    <a:lnT w="9525">
                      <a:solidFill>
                        <a:srgbClr val="5F93FC"/>
                      </a:solidFill>
                      <a:prstDash val="solid"/>
                    </a:lnT>
                    <a:lnB w="9525">
                      <a:solidFill>
                        <a:srgbClr val="5F93F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753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spc="10" dirty="0">
                          <a:latin typeface="Verdana"/>
                          <a:cs typeface="Verdana"/>
                        </a:rPr>
                        <a:t>moverel</a:t>
                      </a:r>
                      <a:r>
                        <a:rPr sz="2000" spc="-1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25" dirty="0">
                          <a:latin typeface="SimSun"/>
                          <a:cs typeface="SimSun"/>
                        </a:rPr>
                        <a:t>（暂留函数）</a:t>
                      </a:r>
                      <a:endParaRPr sz="2000" dirty="0">
                        <a:latin typeface="SimSun"/>
                        <a:cs typeface="SimSun"/>
                      </a:endParaRPr>
                    </a:p>
                  </a:txBody>
                  <a:tcPr marL="0" marR="0" marT="72390" marB="0">
                    <a:lnR w="9525">
                      <a:solidFill>
                        <a:srgbClr val="5F93FC"/>
                      </a:solidFill>
                      <a:prstDash val="solid"/>
                    </a:lnR>
                    <a:lnT w="9525">
                      <a:solidFill>
                        <a:srgbClr val="5F93FC"/>
                      </a:solidFill>
                      <a:prstDash val="solid"/>
                    </a:lnT>
                    <a:lnB w="9525">
                      <a:solidFill>
                        <a:srgbClr val="5F93F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7263711" y="4283836"/>
            <a:ext cx="1128395" cy="1895475"/>
            <a:chOff x="7263711" y="4283836"/>
            <a:chExt cx="1128395" cy="1895475"/>
          </a:xfrm>
        </p:grpSpPr>
        <p:sp>
          <p:nvSpPr>
            <p:cNvPr id="11" name="object 11"/>
            <p:cNvSpPr/>
            <p:nvPr/>
          </p:nvSpPr>
          <p:spPr>
            <a:xfrm>
              <a:off x="7332599" y="4283836"/>
              <a:ext cx="1059815" cy="1882139"/>
            </a:xfrm>
            <a:custGeom>
              <a:avLst/>
              <a:gdLst/>
              <a:ahLst/>
              <a:cxnLst/>
              <a:rect l="l" t="t" r="r" b="b"/>
              <a:pathLst>
                <a:path w="1059815" h="1882139">
                  <a:moveTo>
                    <a:pt x="926328" y="1762027"/>
                  </a:moveTo>
                  <a:lnTo>
                    <a:pt x="919051" y="1762447"/>
                  </a:lnTo>
                  <a:lnTo>
                    <a:pt x="912465" y="1765570"/>
                  </a:lnTo>
                  <a:lnTo>
                    <a:pt x="907415" y="1771180"/>
                  </a:lnTo>
                  <a:lnTo>
                    <a:pt x="904875" y="1778317"/>
                  </a:lnTo>
                  <a:lnTo>
                    <a:pt x="905287" y="1785605"/>
                  </a:lnTo>
                  <a:lnTo>
                    <a:pt x="908415" y="1792205"/>
                  </a:lnTo>
                  <a:lnTo>
                    <a:pt x="914019" y="1797278"/>
                  </a:lnTo>
                  <a:lnTo>
                    <a:pt x="1055877" y="1881543"/>
                  </a:lnTo>
                  <a:lnTo>
                    <a:pt x="1056391" y="1857730"/>
                  </a:lnTo>
                  <a:lnTo>
                    <a:pt x="1020826" y="1857730"/>
                  </a:lnTo>
                  <a:lnTo>
                    <a:pt x="986618" y="1796100"/>
                  </a:lnTo>
                  <a:lnTo>
                    <a:pt x="933450" y="1764525"/>
                  </a:lnTo>
                  <a:lnTo>
                    <a:pt x="926328" y="1762027"/>
                  </a:lnTo>
                  <a:close/>
                </a:path>
                <a:path w="1059815" h="1882139">
                  <a:moveTo>
                    <a:pt x="986618" y="1796100"/>
                  </a:moveTo>
                  <a:lnTo>
                    <a:pt x="1020826" y="1857730"/>
                  </a:lnTo>
                  <a:lnTo>
                    <a:pt x="1038272" y="1848078"/>
                  </a:lnTo>
                  <a:lnTo>
                    <a:pt x="1018412" y="1848078"/>
                  </a:lnTo>
                  <a:lnTo>
                    <a:pt x="1019134" y="1815409"/>
                  </a:lnTo>
                  <a:lnTo>
                    <a:pt x="986618" y="1796100"/>
                  </a:lnTo>
                  <a:close/>
                </a:path>
                <a:path w="1059815" h="1882139">
                  <a:moveTo>
                    <a:pt x="1040765" y="1697139"/>
                  </a:moveTo>
                  <a:lnTo>
                    <a:pt x="1019970" y="1777538"/>
                  </a:lnTo>
                  <a:lnTo>
                    <a:pt x="1054227" y="1839252"/>
                  </a:lnTo>
                  <a:lnTo>
                    <a:pt x="1020826" y="1857730"/>
                  </a:lnTo>
                  <a:lnTo>
                    <a:pt x="1056391" y="1857730"/>
                  </a:lnTo>
                  <a:lnTo>
                    <a:pt x="1059433" y="1716595"/>
                  </a:lnTo>
                  <a:lnTo>
                    <a:pt x="1058052" y="1709151"/>
                  </a:lnTo>
                  <a:lnTo>
                    <a:pt x="1054100" y="1703009"/>
                  </a:lnTo>
                  <a:lnTo>
                    <a:pt x="1048146" y="1698796"/>
                  </a:lnTo>
                  <a:lnTo>
                    <a:pt x="1040765" y="1697139"/>
                  </a:lnTo>
                  <a:close/>
                </a:path>
                <a:path w="1059815" h="1882139">
                  <a:moveTo>
                    <a:pt x="1019134" y="1815409"/>
                  </a:moveTo>
                  <a:lnTo>
                    <a:pt x="1018412" y="1848078"/>
                  </a:lnTo>
                  <a:lnTo>
                    <a:pt x="1047242" y="1832102"/>
                  </a:lnTo>
                  <a:lnTo>
                    <a:pt x="1019134" y="1815409"/>
                  </a:lnTo>
                  <a:close/>
                </a:path>
                <a:path w="1059815" h="1882139">
                  <a:moveTo>
                    <a:pt x="1019970" y="1777538"/>
                  </a:moveTo>
                  <a:lnTo>
                    <a:pt x="1019134" y="1815409"/>
                  </a:lnTo>
                  <a:lnTo>
                    <a:pt x="1047242" y="1832102"/>
                  </a:lnTo>
                  <a:lnTo>
                    <a:pt x="1018412" y="1848078"/>
                  </a:lnTo>
                  <a:lnTo>
                    <a:pt x="1038272" y="1848078"/>
                  </a:lnTo>
                  <a:lnTo>
                    <a:pt x="1054227" y="1839252"/>
                  </a:lnTo>
                  <a:lnTo>
                    <a:pt x="1019970" y="1777538"/>
                  </a:lnTo>
                  <a:close/>
                </a:path>
                <a:path w="1059815" h="1882139">
                  <a:moveTo>
                    <a:pt x="33274" y="0"/>
                  </a:moveTo>
                  <a:lnTo>
                    <a:pt x="0" y="18542"/>
                  </a:lnTo>
                  <a:lnTo>
                    <a:pt x="986618" y="1796100"/>
                  </a:lnTo>
                  <a:lnTo>
                    <a:pt x="1019134" y="1815409"/>
                  </a:lnTo>
                  <a:lnTo>
                    <a:pt x="1019970" y="1777538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49236" y="5198109"/>
              <a:ext cx="998219" cy="981075"/>
            </a:xfrm>
            <a:custGeom>
              <a:avLst/>
              <a:gdLst/>
              <a:ahLst/>
              <a:cxnLst/>
              <a:rect l="l" t="t" r="r" b="b"/>
              <a:pathLst>
                <a:path w="998220" h="981075">
                  <a:moveTo>
                    <a:pt x="53935" y="52995"/>
                  </a:moveTo>
                  <a:lnTo>
                    <a:pt x="63856" y="89384"/>
                  </a:lnTo>
                  <a:lnTo>
                    <a:pt x="971296" y="980782"/>
                  </a:lnTo>
                  <a:lnTo>
                    <a:pt x="997966" y="953604"/>
                  </a:lnTo>
                  <a:lnTo>
                    <a:pt x="90614" y="62292"/>
                  </a:lnTo>
                  <a:lnTo>
                    <a:pt x="53935" y="52995"/>
                  </a:lnTo>
                  <a:close/>
                </a:path>
                <a:path w="998220" h="981075">
                  <a:moveTo>
                    <a:pt x="0" y="0"/>
                  </a:moveTo>
                  <a:lnTo>
                    <a:pt x="43307" y="159130"/>
                  </a:lnTo>
                  <a:lnTo>
                    <a:pt x="46728" y="165893"/>
                  </a:lnTo>
                  <a:lnTo>
                    <a:pt x="52292" y="170656"/>
                  </a:lnTo>
                  <a:lnTo>
                    <a:pt x="59237" y="172989"/>
                  </a:lnTo>
                  <a:lnTo>
                    <a:pt x="66802" y="172465"/>
                  </a:lnTo>
                  <a:lnTo>
                    <a:pt x="73564" y="169064"/>
                  </a:lnTo>
                  <a:lnTo>
                    <a:pt x="78327" y="163544"/>
                  </a:lnTo>
                  <a:lnTo>
                    <a:pt x="80660" y="156642"/>
                  </a:lnTo>
                  <a:lnTo>
                    <a:pt x="80137" y="149097"/>
                  </a:lnTo>
                  <a:lnTo>
                    <a:pt x="63856" y="89384"/>
                  </a:lnTo>
                  <a:lnTo>
                    <a:pt x="13589" y="40004"/>
                  </a:lnTo>
                  <a:lnTo>
                    <a:pt x="40259" y="12826"/>
                  </a:lnTo>
                  <a:lnTo>
                    <a:pt x="50624" y="12826"/>
                  </a:lnTo>
                  <a:lnTo>
                    <a:pt x="0" y="0"/>
                  </a:lnTo>
                  <a:close/>
                </a:path>
                <a:path w="998220" h="981075">
                  <a:moveTo>
                    <a:pt x="40259" y="12826"/>
                  </a:moveTo>
                  <a:lnTo>
                    <a:pt x="13589" y="40004"/>
                  </a:lnTo>
                  <a:lnTo>
                    <a:pt x="63856" y="89384"/>
                  </a:lnTo>
                  <a:lnTo>
                    <a:pt x="53935" y="52995"/>
                  </a:lnTo>
                  <a:lnTo>
                    <a:pt x="22225" y="44957"/>
                  </a:lnTo>
                  <a:lnTo>
                    <a:pt x="45339" y="21462"/>
                  </a:lnTo>
                  <a:lnTo>
                    <a:pt x="49050" y="21462"/>
                  </a:lnTo>
                  <a:lnTo>
                    <a:pt x="40259" y="12826"/>
                  </a:lnTo>
                  <a:close/>
                </a:path>
                <a:path w="998220" h="981075">
                  <a:moveTo>
                    <a:pt x="50624" y="12826"/>
                  </a:moveTo>
                  <a:lnTo>
                    <a:pt x="40259" y="12826"/>
                  </a:lnTo>
                  <a:lnTo>
                    <a:pt x="90614" y="62292"/>
                  </a:lnTo>
                  <a:lnTo>
                    <a:pt x="150495" y="77469"/>
                  </a:lnTo>
                  <a:lnTo>
                    <a:pt x="158035" y="77825"/>
                  </a:lnTo>
                  <a:lnTo>
                    <a:pt x="164909" y="75358"/>
                  </a:lnTo>
                  <a:lnTo>
                    <a:pt x="170354" y="70486"/>
                  </a:lnTo>
                  <a:lnTo>
                    <a:pt x="173609" y="63626"/>
                  </a:lnTo>
                  <a:lnTo>
                    <a:pt x="174019" y="56086"/>
                  </a:lnTo>
                  <a:lnTo>
                    <a:pt x="171561" y="49212"/>
                  </a:lnTo>
                  <a:lnTo>
                    <a:pt x="166697" y="43767"/>
                  </a:lnTo>
                  <a:lnTo>
                    <a:pt x="159893" y="40512"/>
                  </a:lnTo>
                  <a:lnTo>
                    <a:pt x="50624" y="12826"/>
                  </a:lnTo>
                  <a:close/>
                </a:path>
                <a:path w="998220" h="981075">
                  <a:moveTo>
                    <a:pt x="49050" y="21462"/>
                  </a:moveTo>
                  <a:lnTo>
                    <a:pt x="45339" y="21462"/>
                  </a:lnTo>
                  <a:lnTo>
                    <a:pt x="53935" y="52995"/>
                  </a:lnTo>
                  <a:lnTo>
                    <a:pt x="90614" y="62292"/>
                  </a:lnTo>
                  <a:lnTo>
                    <a:pt x="49050" y="21462"/>
                  </a:lnTo>
                  <a:close/>
                </a:path>
                <a:path w="998220" h="981075">
                  <a:moveTo>
                    <a:pt x="45339" y="21462"/>
                  </a:moveTo>
                  <a:lnTo>
                    <a:pt x="22225" y="44957"/>
                  </a:lnTo>
                  <a:lnTo>
                    <a:pt x="53935" y="52995"/>
                  </a:lnTo>
                  <a:lnTo>
                    <a:pt x="45339" y="21462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63711" y="4292980"/>
              <a:ext cx="171450" cy="905510"/>
            </a:xfrm>
            <a:custGeom>
              <a:avLst/>
              <a:gdLst/>
              <a:ahLst/>
              <a:cxnLst/>
              <a:rect l="l" t="t" r="r" b="b"/>
              <a:pathLst>
                <a:path w="171450" h="905510">
                  <a:moveTo>
                    <a:pt x="85588" y="75565"/>
                  </a:moveTo>
                  <a:lnTo>
                    <a:pt x="66474" y="108331"/>
                  </a:lnTo>
                  <a:lnTo>
                    <a:pt x="66474" y="905129"/>
                  </a:lnTo>
                  <a:lnTo>
                    <a:pt x="104574" y="905129"/>
                  </a:lnTo>
                  <a:lnTo>
                    <a:pt x="104574" y="108113"/>
                  </a:lnTo>
                  <a:lnTo>
                    <a:pt x="85588" y="75565"/>
                  </a:lnTo>
                  <a:close/>
                </a:path>
                <a:path w="171450" h="905510">
                  <a:moveTo>
                    <a:pt x="85524" y="0"/>
                  </a:moveTo>
                  <a:lnTo>
                    <a:pt x="2466" y="142494"/>
                  </a:lnTo>
                  <a:lnTo>
                    <a:pt x="0" y="149687"/>
                  </a:lnTo>
                  <a:lnTo>
                    <a:pt x="450" y="156987"/>
                  </a:lnTo>
                  <a:lnTo>
                    <a:pt x="3591" y="163550"/>
                  </a:lnTo>
                  <a:lnTo>
                    <a:pt x="9197" y="168529"/>
                  </a:lnTo>
                  <a:lnTo>
                    <a:pt x="16392" y="170993"/>
                  </a:lnTo>
                  <a:lnTo>
                    <a:pt x="23707" y="170529"/>
                  </a:lnTo>
                  <a:lnTo>
                    <a:pt x="30307" y="167350"/>
                  </a:lnTo>
                  <a:lnTo>
                    <a:pt x="35359" y="161671"/>
                  </a:lnTo>
                  <a:lnTo>
                    <a:pt x="66474" y="108331"/>
                  </a:lnTo>
                  <a:lnTo>
                    <a:pt x="66474" y="37846"/>
                  </a:lnTo>
                  <a:lnTo>
                    <a:pt x="107618" y="37846"/>
                  </a:lnTo>
                  <a:lnTo>
                    <a:pt x="85524" y="0"/>
                  </a:lnTo>
                  <a:close/>
                </a:path>
                <a:path w="171450" h="905510">
                  <a:moveTo>
                    <a:pt x="107618" y="37846"/>
                  </a:moveTo>
                  <a:lnTo>
                    <a:pt x="104574" y="37846"/>
                  </a:lnTo>
                  <a:lnTo>
                    <a:pt x="104574" y="108113"/>
                  </a:lnTo>
                  <a:lnTo>
                    <a:pt x="135816" y="161671"/>
                  </a:lnTo>
                  <a:lnTo>
                    <a:pt x="140795" y="167350"/>
                  </a:lnTo>
                  <a:lnTo>
                    <a:pt x="147357" y="170529"/>
                  </a:lnTo>
                  <a:lnTo>
                    <a:pt x="154658" y="170993"/>
                  </a:lnTo>
                  <a:lnTo>
                    <a:pt x="161851" y="168529"/>
                  </a:lnTo>
                  <a:lnTo>
                    <a:pt x="167459" y="163550"/>
                  </a:lnTo>
                  <a:lnTo>
                    <a:pt x="170614" y="156987"/>
                  </a:lnTo>
                  <a:lnTo>
                    <a:pt x="171102" y="149687"/>
                  </a:lnTo>
                  <a:lnTo>
                    <a:pt x="168709" y="142494"/>
                  </a:lnTo>
                  <a:lnTo>
                    <a:pt x="107618" y="37846"/>
                  </a:lnTo>
                  <a:close/>
                </a:path>
                <a:path w="171450" h="905510">
                  <a:moveTo>
                    <a:pt x="104574" y="37846"/>
                  </a:moveTo>
                  <a:lnTo>
                    <a:pt x="66474" y="37846"/>
                  </a:lnTo>
                  <a:lnTo>
                    <a:pt x="66474" y="108331"/>
                  </a:lnTo>
                  <a:lnTo>
                    <a:pt x="85588" y="75565"/>
                  </a:lnTo>
                  <a:lnTo>
                    <a:pt x="69141" y="47371"/>
                  </a:lnTo>
                  <a:lnTo>
                    <a:pt x="104574" y="47371"/>
                  </a:lnTo>
                  <a:lnTo>
                    <a:pt x="104574" y="37846"/>
                  </a:lnTo>
                  <a:close/>
                </a:path>
                <a:path w="171450" h="905510">
                  <a:moveTo>
                    <a:pt x="104574" y="47371"/>
                  </a:moveTo>
                  <a:lnTo>
                    <a:pt x="102034" y="47371"/>
                  </a:lnTo>
                  <a:lnTo>
                    <a:pt x="85588" y="75565"/>
                  </a:lnTo>
                  <a:lnTo>
                    <a:pt x="104574" y="108113"/>
                  </a:lnTo>
                  <a:lnTo>
                    <a:pt x="104574" y="47371"/>
                  </a:lnTo>
                  <a:close/>
                </a:path>
                <a:path w="171450" h="905510">
                  <a:moveTo>
                    <a:pt x="102034" y="47371"/>
                  </a:moveTo>
                  <a:lnTo>
                    <a:pt x="69141" y="47371"/>
                  </a:lnTo>
                  <a:lnTo>
                    <a:pt x="85588" y="75565"/>
                  </a:lnTo>
                  <a:lnTo>
                    <a:pt x="102034" y="47371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12995" y="6131559"/>
            <a:ext cx="2041525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Arial MT"/>
                <a:cs typeface="Arial MT"/>
              </a:rPr>
              <a:t>linerel(-100,-100);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10" dirty="0">
                <a:latin typeface="Arial MT"/>
                <a:cs typeface="Arial MT"/>
              </a:rPr>
              <a:t>linerel(0,-100);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3601" y="1266444"/>
            <a:ext cx="4810125" cy="33147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3010" y="475678"/>
            <a:ext cx="256159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0" dirty="0"/>
              <a:t>模块０绘制图案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9425" y="1260855"/>
            <a:ext cx="797877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1825" algn="l"/>
                <a:tab pos="2329180" algn="l"/>
              </a:tabLst>
            </a:pPr>
            <a:r>
              <a:rPr sz="1650" b="1" spc="-20" dirty="0">
                <a:solidFill>
                  <a:srgbClr val="1B33E7"/>
                </a:solidFill>
                <a:latin typeface="Arial"/>
                <a:cs typeface="Arial"/>
              </a:rPr>
              <a:t>4</a:t>
            </a:r>
            <a:r>
              <a:rPr sz="1650" b="1" dirty="0">
                <a:solidFill>
                  <a:srgbClr val="1B33E7"/>
                </a:solidFill>
                <a:latin typeface="Arial"/>
                <a:cs typeface="Arial"/>
              </a:rPr>
              <a:t>.	</a:t>
            </a:r>
            <a:r>
              <a:rPr sz="2400" b="1" spc="75" dirty="0">
                <a:solidFill>
                  <a:srgbClr val="000797"/>
                </a:solidFill>
                <a:latin typeface="Microsoft JhengHei"/>
                <a:cs typeface="Microsoft JhengHei"/>
              </a:rPr>
              <a:t>实验题</a:t>
            </a:r>
            <a:r>
              <a:rPr sz="2400" b="1" spc="10" dirty="0">
                <a:solidFill>
                  <a:srgbClr val="000797"/>
                </a:solidFill>
                <a:latin typeface="Arial"/>
                <a:cs typeface="Arial"/>
              </a:rPr>
              <a:t>0</a:t>
            </a:r>
            <a:r>
              <a:rPr sz="2400" b="1" spc="25" dirty="0">
                <a:solidFill>
                  <a:srgbClr val="000797"/>
                </a:solidFill>
                <a:latin typeface="Arial"/>
                <a:cs typeface="Arial"/>
              </a:rPr>
              <a:t>-</a:t>
            </a:r>
            <a:r>
              <a:rPr lang="en-US" altLang="zh-CN" sz="2400" b="1" dirty="0">
                <a:solidFill>
                  <a:srgbClr val="000797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0797"/>
                </a:solidFill>
                <a:latin typeface="Arial"/>
                <a:cs typeface="Arial"/>
              </a:rPr>
              <a:t>	</a:t>
            </a:r>
            <a:r>
              <a:rPr sz="2400" b="1" spc="75" dirty="0">
                <a:latin typeface="Microsoft JhengHei"/>
                <a:cs typeface="Microsoft JhengHei"/>
              </a:rPr>
              <a:t>绘制</a:t>
            </a:r>
            <a:r>
              <a:rPr sz="2400" b="1" spc="70" dirty="0">
                <a:latin typeface="Microsoft JhengHei"/>
                <a:cs typeface="Microsoft JhengHei"/>
              </a:rPr>
              <a:t>如图</a:t>
            </a:r>
            <a:r>
              <a:rPr sz="2400" b="1" spc="5" dirty="0">
                <a:latin typeface="Microsoft JhengHei"/>
                <a:cs typeface="Microsoft JhengHei"/>
              </a:rPr>
              <a:t>所示</a:t>
            </a:r>
            <a:r>
              <a:rPr sz="2400" b="1" spc="-5" dirty="0">
                <a:latin typeface="Microsoft JhengHei"/>
                <a:cs typeface="Microsoft JhengHei"/>
              </a:rPr>
              <a:t>三</a:t>
            </a:r>
            <a:r>
              <a:rPr sz="2400" b="1" spc="5" dirty="0">
                <a:latin typeface="Microsoft JhengHei"/>
                <a:cs typeface="Microsoft JhengHei"/>
              </a:rPr>
              <a:t>角</a:t>
            </a:r>
            <a:r>
              <a:rPr sz="2400" b="1" spc="70" dirty="0">
                <a:latin typeface="Microsoft JhengHei"/>
                <a:cs typeface="Microsoft JhengHei"/>
              </a:rPr>
              <a:t>形</a:t>
            </a:r>
            <a:r>
              <a:rPr sz="2400" b="1" spc="5" dirty="0">
                <a:latin typeface="Microsoft JhengHei"/>
                <a:cs typeface="Microsoft JhengHei"/>
              </a:rPr>
              <a:t>并填</a:t>
            </a:r>
            <a:r>
              <a:rPr sz="2400" b="1" spc="-5" dirty="0">
                <a:latin typeface="Microsoft JhengHei"/>
                <a:cs typeface="Microsoft JhengHei"/>
              </a:rPr>
              <a:t>充</a:t>
            </a:r>
            <a:r>
              <a:rPr sz="2400" b="1" spc="5" dirty="0">
                <a:latin typeface="Microsoft JhengHei"/>
                <a:cs typeface="Microsoft JhengHei"/>
              </a:rPr>
              <a:t>（选</a:t>
            </a:r>
            <a:r>
              <a:rPr sz="2400" b="1" spc="65" dirty="0">
                <a:latin typeface="Microsoft JhengHei"/>
                <a:cs typeface="Microsoft JhengHei"/>
              </a:rPr>
              <a:t>做</a:t>
            </a:r>
            <a:r>
              <a:rPr sz="2400" b="1" spc="5" dirty="0">
                <a:latin typeface="Microsoft JhengHei"/>
                <a:cs typeface="Microsoft JhengHei"/>
              </a:rPr>
              <a:t>）</a:t>
            </a:r>
            <a:endParaRPr sz="2400" dirty="0">
              <a:latin typeface="Microsoft JhengHei"/>
              <a:cs typeface="Microsoft Jheng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4010025"/>
            <a:ext cx="9144000" cy="2828925"/>
            <a:chOff x="0" y="4010025"/>
            <a:chExt cx="9144000" cy="28289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010025"/>
              <a:ext cx="9115425" cy="10572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133975"/>
              <a:ext cx="9115425" cy="16668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25" y="5153025"/>
              <a:ext cx="9134475" cy="16859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799" y="5151327"/>
              <a:ext cx="9109075" cy="1662430"/>
            </a:xfrm>
            <a:custGeom>
              <a:avLst/>
              <a:gdLst/>
              <a:ahLst/>
              <a:cxnLst/>
              <a:rect l="l" t="t" r="r" b="b"/>
              <a:pathLst>
                <a:path w="9109075" h="1662429">
                  <a:moveTo>
                    <a:pt x="9109075" y="0"/>
                  </a:moveTo>
                  <a:lnTo>
                    <a:pt x="0" y="0"/>
                  </a:lnTo>
                  <a:lnTo>
                    <a:pt x="0" y="1662048"/>
                  </a:lnTo>
                  <a:lnTo>
                    <a:pt x="9109075" y="1662048"/>
                  </a:lnTo>
                  <a:lnTo>
                    <a:pt x="910907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5" y="4038600"/>
              <a:ext cx="9134475" cy="10572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798" y="4031970"/>
              <a:ext cx="9109075" cy="1040130"/>
            </a:xfrm>
            <a:custGeom>
              <a:avLst/>
              <a:gdLst/>
              <a:ahLst/>
              <a:cxnLst/>
              <a:rect l="l" t="t" r="r" b="b"/>
              <a:pathLst>
                <a:path w="9109075" h="1040129">
                  <a:moveTo>
                    <a:pt x="9109075" y="0"/>
                  </a:moveTo>
                  <a:lnTo>
                    <a:pt x="0" y="0"/>
                  </a:lnTo>
                  <a:lnTo>
                    <a:pt x="0" y="1039901"/>
                  </a:lnTo>
                  <a:lnTo>
                    <a:pt x="9109075" y="1039901"/>
                  </a:lnTo>
                  <a:lnTo>
                    <a:pt x="910907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-1905" y="3854894"/>
            <a:ext cx="9141460" cy="290195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b="1" dirty="0">
                <a:latin typeface="Microsoft JhengHei"/>
                <a:cs typeface="Microsoft JhengHei"/>
              </a:rPr>
              <a:t>下面</a:t>
            </a:r>
            <a:r>
              <a:rPr sz="2400" b="1" spc="70" dirty="0">
                <a:latin typeface="Microsoft JhengHei"/>
                <a:cs typeface="Microsoft JhengHei"/>
              </a:rPr>
              <a:t>数</a:t>
            </a:r>
            <a:r>
              <a:rPr sz="2400" b="1" dirty="0">
                <a:latin typeface="Microsoft JhengHei"/>
                <a:cs typeface="Microsoft JhengHei"/>
              </a:rPr>
              <a:t>据仅供参考</a:t>
            </a:r>
            <a:endParaRPr sz="2400" dirty="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400" b="1" dirty="0">
                <a:latin typeface="Microsoft JhengHei"/>
                <a:cs typeface="Microsoft JhengHei"/>
              </a:rPr>
              <a:t>三个</a:t>
            </a:r>
            <a:r>
              <a:rPr sz="2400" b="1" spc="70" dirty="0">
                <a:latin typeface="Microsoft JhengHei"/>
                <a:cs typeface="Microsoft JhengHei"/>
              </a:rPr>
              <a:t>数</a:t>
            </a:r>
            <a:r>
              <a:rPr sz="2400" b="1" dirty="0">
                <a:latin typeface="Microsoft JhengHei"/>
                <a:cs typeface="Microsoft JhengHei"/>
              </a:rPr>
              <a:t>组分别是三</a:t>
            </a:r>
            <a:r>
              <a:rPr sz="2400" b="1" spc="70" dirty="0">
                <a:latin typeface="Microsoft JhengHei"/>
                <a:cs typeface="Microsoft JhengHei"/>
              </a:rPr>
              <a:t>个</a:t>
            </a:r>
            <a:r>
              <a:rPr sz="2400" b="1" dirty="0">
                <a:latin typeface="Microsoft JhengHei"/>
                <a:cs typeface="Microsoft JhengHei"/>
              </a:rPr>
              <a:t>多边</a:t>
            </a:r>
            <a:r>
              <a:rPr sz="2400" b="1" spc="5" dirty="0">
                <a:latin typeface="Microsoft JhengHei"/>
                <a:cs typeface="Microsoft JhengHei"/>
              </a:rPr>
              <a:t>形</a:t>
            </a:r>
            <a:r>
              <a:rPr sz="2400" b="1" spc="-229" dirty="0">
                <a:latin typeface="Microsoft JhengHei"/>
                <a:cs typeface="Microsoft JhengHei"/>
              </a:rPr>
              <a:t>7</a:t>
            </a:r>
            <a:r>
              <a:rPr sz="2400" b="1" dirty="0">
                <a:latin typeface="Microsoft JhengHei"/>
                <a:cs typeface="Microsoft JhengHei"/>
              </a:rPr>
              <a:t>个</a:t>
            </a:r>
            <a:r>
              <a:rPr sz="2400" b="1" spc="70" dirty="0">
                <a:latin typeface="Microsoft JhengHei"/>
                <a:cs typeface="Microsoft JhengHei"/>
              </a:rPr>
              <a:t>点</a:t>
            </a:r>
            <a:r>
              <a:rPr sz="2400" b="1" dirty="0">
                <a:latin typeface="Microsoft JhengHei"/>
                <a:cs typeface="Microsoft JhengHei"/>
              </a:rPr>
              <a:t>的坐标值，</a:t>
            </a:r>
            <a:r>
              <a:rPr sz="2400" b="1" spc="75" dirty="0">
                <a:latin typeface="Microsoft JhengHei"/>
                <a:cs typeface="Microsoft JhengHei"/>
              </a:rPr>
              <a:t>第</a:t>
            </a:r>
            <a:r>
              <a:rPr sz="2400" b="1" spc="-235" dirty="0">
                <a:latin typeface="Microsoft JhengHei"/>
                <a:cs typeface="Microsoft JhengHei"/>
              </a:rPr>
              <a:t>1</a:t>
            </a:r>
            <a:r>
              <a:rPr sz="2400" b="1" dirty="0">
                <a:latin typeface="Microsoft JhengHei"/>
                <a:cs typeface="Microsoft JhengHei"/>
              </a:rPr>
              <a:t>点与</a:t>
            </a:r>
            <a:r>
              <a:rPr sz="2400" b="1" spc="-5" dirty="0">
                <a:latin typeface="Microsoft JhengHei"/>
                <a:cs typeface="Microsoft JhengHei"/>
              </a:rPr>
              <a:t>第</a:t>
            </a:r>
            <a:r>
              <a:rPr sz="2400" b="1" spc="-229" dirty="0">
                <a:latin typeface="Microsoft JhengHei"/>
                <a:cs typeface="Microsoft JhengHei"/>
              </a:rPr>
              <a:t>7</a:t>
            </a:r>
            <a:r>
              <a:rPr sz="2400" b="1" spc="70" dirty="0">
                <a:latin typeface="Microsoft JhengHei"/>
                <a:cs typeface="Microsoft JhengHei"/>
              </a:rPr>
              <a:t>点</a:t>
            </a:r>
            <a:r>
              <a:rPr sz="2400" b="1" dirty="0">
                <a:latin typeface="Microsoft JhengHei"/>
                <a:cs typeface="Microsoft JhengHei"/>
              </a:rPr>
              <a:t>重合</a:t>
            </a:r>
            <a:endParaRPr sz="2400" dirty="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400" b="1" spc="10" dirty="0">
                <a:latin typeface="Arial"/>
                <a:cs typeface="Arial"/>
              </a:rPr>
              <a:t>int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point1[]={100,0,128,0,48,80,150,80,170,100,0,100,100,0};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ts val="4660"/>
              </a:lnSpc>
              <a:spcBef>
                <a:spcPts val="170"/>
              </a:spcBef>
            </a:pPr>
            <a:r>
              <a:rPr sz="2400" b="1" spc="10" dirty="0">
                <a:latin typeface="Arial"/>
                <a:cs typeface="Arial"/>
              </a:rPr>
              <a:t>int</a:t>
            </a:r>
            <a:r>
              <a:rPr sz="2400" b="1" spc="1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point2[]={0,100,20,120,220,120,128,28,113,43,170,100,0,100};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int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point3[]={76,80,128,28,220,120,228,100,128,0,48,80,76,80};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010" y="475678"/>
            <a:ext cx="256159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0" dirty="0"/>
              <a:t>模块０绘制图案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425" y="1260855"/>
            <a:ext cx="728154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1825" algn="l"/>
                <a:tab pos="2329180" algn="l"/>
              </a:tabLst>
            </a:pPr>
            <a:r>
              <a:rPr sz="1650" b="1" spc="-20" dirty="0">
                <a:solidFill>
                  <a:srgbClr val="1B33E7"/>
                </a:solidFill>
                <a:latin typeface="Arial"/>
                <a:cs typeface="Arial"/>
              </a:rPr>
              <a:t>4</a:t>
            </a:r>
            <a:r>
              <a:rPr sz="1650" b="1" dirty="0">
                <a:solidFill>
                  <a:srgbClr val="1B33E7"/>
                </a:solidFill>
                <a:latin typeface="Arial"/>
                <a:cs typeface="Arial"/>
              </a:rPr>
              <a:t>.	</a:t>
            </a:r>
            <a:r>
              <a:rPr sz="2400" b="1" spc="75" dirty="0">
                <a:solidFill>
                  <a:srgbClr val="000797"/>
                </a:solidFill>
                <a:latin typeface="Microsoft JhengHei"/>
                <a:cs typeface="Microsoft JhengHei"/>
              </a:rPr>
              <a:t>实验题</a:t>
            </a:r>
            <a:r>
              <a:rPr sz="2400" b="1" spc="10" dirty="0">
                <a:solidFill>
                  <a:srgbClr val="000797"/>
                </a:solidFill>
                <a:latin typeface="Arial"/>
                <a:cs typeface="Arial"/>
              </a:rPr>
              <a:t>0</a:t>
            </a:r>
            <a:r>
              <a:rPr sz="2400" b="1" spc="25" dirty="0">
                <a:solidFill>
                  <a:srgbClr val="000797"/>
                </a:solidFill>
                <a:latin typeface="Arial"/>
                <a:cs typeface="Arial"/>
              </a:rPr>
              <a:t>-</a:t>
            </a:r>
            <a:r>
              <a:rPr lang="en-US" altLang="zh-CN" sz="2400" b="1" dirty="0">
                <a:solidFill>
                  <a:srgbClr val="000797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0797"/>
                </a:solidFill>
                <a:latin typeface="Arial"/>
                <a:cs typeface="Arial"/>
              </a:rPr>
              <a:t>	</a:t>
            </a:r>
            <a:r>
              <a:rPr sz="2400" b="1" spc="75" dirty="0">
                <a:latin typeface="Microsoft JhengHei"/>
                <a:cs typeface="Microsoft JhengHei"/>
              </a:rPr>
              <a:t>绘制</a:t>
            </a:r>
            <a:r>
              <a:rPr sz="2400" b="1" spc="70" dirty="0">
                <a:latin typeface="Microsoft JhengHei"/>
                <a:cs typeface="Microsoft JhengHei"/>
              </a:rPr>
              <a:t>如图</a:t>
            </a:r>
            <a:r>
              <a:rPr sz="2400" b="1" spc="5" dirty="0">
                <a:latin typeface="Microsoft JhengHei"/>
                <a:cs typeface="Microsoft JhengHei"/>
              </a:rPr>
              <a:t>所示</a:t>
            </a:r>
            <a:r>
              <a:rPr sz="2400" b="1" spc="-5" dirty="0">
                <a:latin typeface="Microsoft JhengHei"/>
                <a:cs typeface="Microsoft JhengHei"/>
              </a:rPr>
              <a:t>三</a:t>
            </a:r>
            <a:r>
              <a:rPr sz="2400" b="1" spc="5" dirty="0">
                <a:latin typeface="Microsoft JhengHei"/>
                <a:cs typeface="Microsoft JhengHei"/>
              </a:rPr>
              <a:t>角</a:t>
            </a:r>
            <a:r>
              <a:rPr sz="2400" b="1" spc="70" dirty="0">
                <a:latin typeface="Microsoft JhengHei"/>
                <a:cs typeface="Microsoft JhengHei"/>
              </a:rPr>
              <a:t>形</a:t>
            </a:r>
            <a:r>
              <a:rPr sz="2400" b="1" spc="5" dirty="0">
                <a:latin typeface="Microsoft JhengHei"/>
                <a:cs typeface="Microsoft JhengHei"/>
              </a:rPr>
              <a:t>并填</a:t>
            </a:r>
            <a:r>
              <a:rPr sz="2400" b="1" spc="-5" dirty="0">
                <a:latin typeface="Microsoft JhengHei"/>
                <a:cs typeface="Microsoft JhengHei"/>
              </a:rPr>
              <a:t>充</a:t>
            </a:r>
            <a:r>
              <a:rPr sz="2400" b="1" spc="5" dirty="0">
                <a:latin typeface="Microsoft JhengHei"/>
                <a:cs typeface="Microsoft JhengHei"/>
              </a:rPr>
              <a:t>（选</a:t>
            </a:r>
            <a:r>
              <a:rPr sz="2400" b="1" spc="75" dirty="0">
                <a:latin typeface="Microsoft JhengHei"/>
                <a:cs typeface="Microsoft JhengHei"/>
              </a:rPr>
              <a:t>做</a:t>
            </a:r>
            <a:r>
              <a:rPr sz="2400" b="1" spc="5" dirty="0">
                <a:latin typeface="Microsoft JhengHei"/>
                <a:cs typeface="Microsoft JhengHei"/>
              </a:rPr>
              <a:t>）</a:t>
            </a:r>
            <a:endParaRPr sz="2400" dirty="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425" y="1618134"/>
            <a:ext cx="2466340" cy="157035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400" dirty="0">
                <a:latin typeface="SimSun"/>
                <a:cs typeface="SimSun"/>
              </a:rPr>
              <a:t>图形绘制相关函数</a:t>
            </a:r>
          </a:p>
          <a:p>
            <a:pPr marL="355600" indent="-343535">
              <a:lnSpc>
                <a:spcPct val="100000"/>
              </a:lnSpc>
              <a:spcBef>
                <a:spcPts val="1175"/>
              </a:spcBef>
              <a:buClr>
                <a:srgbClr val="1B33E7"/>
              </a:buClr>
              <a:buSzPct val="68750"/>
              <a:buFont typeface="Wingdings"/>
              <a:buChar char=""/>
              <a:tabLst>
                <a:tab pos="355600" algn="l"/>
                <a:tab pos="356235" algn="l"/>
              </a:tabLst>
            </a:pPr>
            <a:r>
              <a:rPr sz="2400" spc="-25" dirty="0">
                <a:latin typeface="Arial MT"/>
                <a:cs typeface="Arial MT"/>
              </a:rPr>
              <a:t>fillpolygon</a:t>
            </a:r>
            <a:endParaRPr sz="240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175"/>
              </a:spcBef>
              <a:buClr>
                <a:srgbClr val="1B33E7"/>
              </a:buClr>
              <a:buSzPct val="68750"/>
              <a:buFont typeface="Wingdings"/>
              <a:buChar char=""/>
              <a:tabLst>
                <a:tab pos="355600" algn="l"/>
                <a:tab pos="356235" algn="l"/>
              </a:tabLst>
            </a:pPr>
            <a:r>
              <a:rPr sz="2400" spc="-35" dirty="0">
                <a:latin typeface="Arial MT"/>
                <a:cs typeface="Arial MT"/>
              </a:rPr>
              <a:t>solidpolygon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9914" y="2132111"/>
            <a:ext cx="3077210" cy="105664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dirty="0">
                <a:latin typeface="SimSun"/>
                <a:cs typeface="SimSun"/>
              </a:rPr>
              <a:t>画有边框的填充多边形</a:t>
            </a: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400" dirty="0">
                <a:latin typeface="SimSun"/>
                <a:cs typeface="SimSun"/>
              </a:rPr>
              <a:t>画无边框的填充多边形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9425" y="3172523"/>
            <a:ext cx="1398270" cy="155194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00"/>
              </a:spcBef>
              <a:buClr>
                <a:srgbClr val="1B33E7"/>
              </a:buClr>
              <a:buSzPct val="68750"/>
              <a:buFont typeface="Wingdings"/>
              <a:buChar char=""/>
              <a:tabLst>
                <a:tab pos="355600" algn="l"/>
                <a:tab pos="356235" algn="l"/>
              </a:tabLst>
            </a:pPr>
            <a:r>
              <a:rPr sz="2400" spc="-25" dirty="0">
                <a:latin typeface="Arial MT"/>
                <a:cs typeface="Arial MT"/>
              </a:rPr>
              <a:t>polyline</a:t>
            </a:r>
            <a:endParaRPr sz="240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100"/>
              </a:spcBef>
              <a:buClr>
                <a:srgbClr val="1B33E7"/>
              </a:buClr>
              <a:buSzPct val="68750"/>
              <a:buFont typeface="Wingdings"/>
              <a:buChar char=""/>
              <a:tabLst>
                <a:tab pos="355600" algn="l"/>
                <a:tab pos="356235" algn="l"/>
              </a:tabLst>
            </a:pPr>
            <a:r>
              <a:rPr sz="2400" spc="-60" dirty="0">
                <a:latin typeface="Arial MT"/>
                <a:cs typeface="Arial MT"/>
              </a:rPr>
              <a:t>po</a:t>
            </a:r>
            <a:r>
              <a:rPr sz="2400" dirty="0">
                <a:latin typeface="Arial MT"/>
                <a:cs typeface="Arial MT"/>
              </a:rPr>
              <a:t>l</a:t>
            </a:r>
            <a:r>
              <a:rPr sz="2400" spc="-80" dirty="0">
                <a:latin typeface="Arial MT"/>
                <a:cs typeface="Arial MT"/>
              </a:rPr>
              <a:t>y</a:t>
            </a:r>
            <a:r>
              <a:rPr sz="2400" spc="-60" dirty="0">
                <a:latin typeface="Arial MT"/>
                <a:cs typeface="Arial MT"/>
              </a:rPr>
              <a:t>go</a:t>
            </a:r>
            <a:r>
              <a:rPr sz="2400" dirty="0">
                <a:latin typeface="Arial MT"/>
                <a:cs typeface="Arial MT"/>
              </a:rPr>
              <a:t>n</a:t>
            </a:r>
          </a:p>
          <a:p>
            <a:pPr marL="355600" indent="-343535">
              <a:lnSpc>
                <a:spcPct val="100000"/>
              </a:lnSpc>
              <a:spcBef>
                <a:spcPts val="1175"/>
              </a:spcBef>
              <a:buClr>
                <a:srgbClr val="1B33E7"/>
              </a:buClr>
              <a:buSzPct val="68750"/>
              <a:buFont typeface="Wingdings"/>
              <a:buChar char=""/>
              <a:tabLst>
                <a:tab pos="355600" algn="l"/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floodfill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66490">
              <a:lnSpc>
                <a:spcPct val="138200"/>
              </a:lnSpc>
              <a:spcBef>
                <a:spcPts val="100"/>
              </a:spcBef>
            </a:pPr>
            <a:r>
              <a:rPr dirty="0"/>
              <a:t>画多条连续</a:t>
            </a:r>
            <a:r>
              <a:rPr spc="-5" dirty="0"/>
              <a:t>的</a:t>
            </a:r>
            <a:r>
              <a:rPr dirty="0"/>
              <a:t>线 </a:t>
            </a:r>
            <a:r>
              <a:rPr spc="5" dirty="0"/>
              <a:t> </a:t>
            </a:r>
            <a:r>
              <a:rPr dirty="0"/>
              <a:t>画无填充</a:t>
            </a:r>
            <a:r>
              <a:rPr spc="-5" dirty="0"/>
              <a:t>的</a:t>
            </a:r>
            <a:r>
              <a:rPr dirty="0"/>
              <a:t>多边形</a:t>
            </a: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/>
              <a:t>填充区域（同一边框颜色且封闭区域的内点）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9425" y="4698110"/>
            <a:ext cx="4859655" cy="156146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dirty="0">
                <a:latin typeface="SimSun"/>
                <a:cs typeface="SimSun"/>
              </a:rPr>
              <a:t>图形颜色及样式设置相关函数</a:t>
            </a:r>
          </a:p>
          <a:p>
            <a:pPr marL="355600" indent="-343535">
              <a:lnSpc>
                <a:spcPct val="100000"/>
              </a:lnSpc>
              <a:spcBef>
                <a:spcPts val="1180"/>
              </a:spcBef>
              <a:buClr>
                <a:srgbClr val="1B33E7"/>
              </a:buClr>
              <a:buSzPct val="68750"/>
              <a:buFont typeface="Wingdings"/>
              <a:buChar char=""/>
              <a:tabLst>
                <a:tab pos="355600" algn="l"/>
                <a:tab pos="356235" algn="l"/>
              </a:tabLst>
            </a:pPr>
            <a:r>
              <a:rPr sz="2400" spc="-10" dirty="0">
                <a:latin typeface="Arial MT"/>
                <a:cs typeface="Arial MT"/>
              </a:rPr>
              <a:t>setfillcolor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SimSun"/>
                <a:cs typeface="SimSun"/>
              </a:rPr>
              <a:t>设置当前设备填充颜色</a:t>
            </a:r>
          </a:p>
          <a:p>
            <a:pPr marL="355600" indent="-343535">
              <a:lnSpc>
                <a:spcPct val="100000"/>
              </a:lnSpc>
              <a:spcBef>
                <a:spcPts val="1100"/>
              </a:spcBef>
              <a:buClr>
                <a:srgbClr val="1B33E7"/>
              </a:buClr>
              <a:buSzPct val="68750"/>
              <a:buFont typeface="Wingdings"/>
              <a:buChar char=""/>
              <a:tabLst>
                <a:tab pos="355600" algn="l"/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setfillstyle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SimSun"/>
                <a:cs typeface="SimSun"/>
              </a:rPr>
              <a:t>设置当前设</a:t>
            </a:r>
            <a:r>
              <a:rPr sz="2400" spc="-5" dirty="0">
                <a:latin typeface="SimSun"/>
                <a:cs typeface="SimSun"/>
              </a:rPr>
              <a:t>备</a:t>
            </a:r>
            <a:r>
              <a:rPr sz="2400" dirty="0">
                <a:latin typeface="SimSun"/>
                <a:cs typeface="SimSun"/>
              </a:rPr>
              <a:t>填充样式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010" y="475678"/>
            <a:ext cx="256159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0" dirty="0"/>
              <a:t>模块０绘制图案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425" y="1188326"/>
            <a:ext cx="8282940" cy="38619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631825" algn="l"/>
                <a:tab pos="2329180" algn="l"/>
              </a:tabLst>
            </a:pPr>
            <a:r>
              <a:rPr sz="1650" b="1" spc="-10" dirty="0">
                <a:solidFill>
                  <a:srgbClr val="1B33E7"/>
                </a:solidFill>
                <a:latin typeface="Arial"/>
                <a:cs typeface="Arial"/>
              </a:rPr>
              <a:t>5.	</a:t>
            </a:r>
            <a:r>
              <a:rPr sz="2400" b="1" spc="75" dirty="0">
                <a:solidFill>
                  <a:srgbClr val="000797"/>
                </a:solidFill>
                <a:latin typeface="Microsoft JhengHei"/>
                <a:cs typeface="Microsoft JhengHei"/>
              </a:rPr>
              <a:t>实验题</a:t>
            </a:r>
            <a:r>
              <a:rPr sz="2400" b="1" spc="10" dirty="0">
                <a:solidFill>
                  <a:srgbClr val="000797"/>
                </a:solidFill>
                <a:latin typeface="Arial"/>
                <a:cs typeface="Arial"/>
              </a:rPr>
              <a:t>0-</a:t>
            </a:r>
            <a:r>
              <a:rPr lang="en-US" altLang="zh-CN" sz="2400" b="1" spc="10" dirty="0">
                <a:solidFill>
                  <a:srgbClr val="000797"/>
                </a:solidFill>
                <a:latin typeface="Arial"/>
                <a:cs typeface="Arial"/>
              </a:rPr>
              <a:t>3</a:t>
            </a:r>
            <a:r>
              <a:rPr sz="2400" b="1" spc="10" dirty="0">
                <a:solidFill>
                  <a:srgbClr val="000797"/>
                </a:solidFill>
                <a:latin typeface="Arial"/>
                <a:cs typeface="Arial"/>
              </a:rPr>
              <a:t>	</a:t>
            </a:r>
            <a:r>
              <a:rPr sz="2400" b="1" spc="75" dirty="0">
                <a:latin typeface="Microsoft JhengHei"/>
                <a:cs typeface="Microsoft JhengHei"/>
              </a:rPr>
              <a:t>模仿</a:t>
            </a:r>
            <a:r>
              <a:rPr sz="2400" b="1" spc="70" dirty="0">
                <a:latin typeface="Microsoft JhengHei"/>
                <a:cs typeface="Microsoft JhengHei"/>
              </a:rPr>
              <a:t>鼠标</a:t>
            </a:r>
            <a:r>
              <a:rPr sz="2400" b="1" spc="5" dirty="0">
                <a:latin typeface="Microsoft JhengHei"/>
                <a:cs typeface="Microsoft JhengHei"/>
              </a:rPr>
              <a:t>操作题（</a:t>
            </a:r>
            <a:r>
              <a:rPr sz="2400" b="1" spc="65" dirty="0">
                <a:latin typeface="Microsoft JhengHei"/>
                <a:cs typeface="Microsoft JhengHei"/>
              </a:rPr>
              <a:t>示</a:t>
            </a:r>
            <a:r>
              <a:rPr sz="2400" b="1" spc="5" dirty="0">
                <a:latin typeface="Microsoft JhengHei"/>
                <a:cs typeface="Microsoft JhengHei"/>
              </a:rPr>
              <a:t>例程</a:t>
            </a:r>
            <a:r>
              <a:rPr sz="2400" b="1" spc="-5" dirty="0">
                <a:latin typeface="Microsoft JhengHei"/>
                <a:cs typeface="Microsoft JhengHei"/>
              </a:rPr>
              <a:t>序</a:t>
            </a:r>
            <a:r>
              <a:rPr sz="2400" b="1" spc="5" dirty="0">
                <a:latin typeface="Arial"/>
                <a:cs typeface="Arial"/>
              </a:rPr>
              <a:t>/</a:t>
            </a:r>
            <a:r>
              <a:rPr sz="2400" b="1" dirty="0">
                <a:latin typeface="Microsoft JhengHei"/>
                <a:cs typeface="Microsoft JhengHei"/>
              </a:rPr>
              <a:t>鼠标操</a:t>
            </a:r>
            <a:r>
              <a:rPr sz="2400" b="1" spc="75" dirty="0">
                <a:latin typeface="Microsoft JhengHei"/>
                <a:cs typeface="Microsoft JhengHei"/>
              </a:rPr>
              <a:t>作</a:t>
            </a:r>
            <a:r>
              <a:rPr sz="2400" b="1" spc="-35" dirty="0">
                <a:latin typeface="Arial"/>
                <a:cs typeface="Arial"/>
              </a:rPr>
              <a:t>/cpp</a:t>
            </a:r>
            <a:r>
              <a:rPr sz="2400" b="1" spc="5" dirty="0">
                <a:latin typeface="Microsoft JhengHei"/>
                <a:cs typeface="Microsoft JhengHei"/>
              </a:rPr>
              <a:t>源</a:t>
            </a:r>
            <a:endParaRPr sz="2400" dirty="0">
              <a:latin typeface="Microsoft JhengHei"/>
              <a:cs typeface="Microsoft JhengHei"/>
            </a:endParaRPr>
          </a:p>
          <a:p>
            <a:pPr marL="63246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Microsoft JhengHei"/>
                <a:cs typeface="Microsoft JhengHei"/>
              </a:rPr>
              <a:t>文件</a:t>
            </a:r>
            <a:r>
              <a:rPr sz="2400" b="1" spc="70" dirty="0">
                <a:latin typeface="Microsoft JhengHei"/>
                <a:cs typeface="Microsoft JhengHei"/>
              </a:rPr>
              <a:t>）</a:t>
            </a:r>
            <a:r>
              <a:rPr sz="2400" b="1" dirty="0">
                <a:latin typeface="Microsoft JhengHei"/>
                <a:cs typeface="Microsoft JhengHei"/>
              </a:rPr>
              <a:t>，实现鼠标</a:t>
            </a:r>
            <a:r>
              <a:rPr sz="2400" b="1" spc="70" dirty="0">
                <a:latin typeface="Microsoft JhengHei"/>
                <a:cs typeface="Microsoft JhengHei"/>
              </a:rPr>
              <a:t>画</a:t>
            </a:r>
            <a:r>
              <a:rPr sz="2400" b="1" dirty="0">
                <a:latin typeface="Microsoft JhengHei"/>
                <a:cs typeface="Microsoft JhengHei"/>
              </a:rPr>
              <a:t>线的功能</a:t>
            </a:r>
            <a:r>
              <a:rPr sz="2400" b="1" spc="5" dirty="0">
                <a:latin typeface="Microsoft JhengHei"/>
                <a:cs typeface="Microsoft JhengHei"/>
              </a:rPr>
              <a:t>（</a:t>
            </a:r>
            <a:r>
              <a:rPr sz="2400" b="1" spc="75" dirty="0">
                <a:latin typeface="Microsoft JhengHei"/>
                <a:cs typeface="Microsoft JhengHei"/>
              </a:rPr>
              <a:t>选</a:t>
            </a:r>
            <a:r>
              <a:rPr sz="2400" b="1" dirty="0">
                <a:latin typeface="Microsoft JhengHei"/>
                <a:cs typeface="Microsoft JhengHei"/>
              </a:rPr>
              <a:t>做）</a:t>
            </a:r>
            <a:endParaRPr sz="2400" dirty="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400" dirty="0">
                <a:latin typeface="SimSun"/>
                <a:cs typeface="SimSun"/>
              </a:rPr>
              <a:t>举例：</a:t>
            </a:r>
          </a:p>
          <a:p>
            <a:pPr marL="355600" indent="-343535">
              <a:lnSpc>
                <a:spcPct val="100000"/>
              </a:lnSpc>
              <a:spcBef>
                <a:spcPts val="1175"/>
              </a:spcBef>
              <a:buClr>
                <a:srgbClr val="1B33E7"/>
              </a:buClr>
              <a:buSzPct val="68750"/>
              <a:buFont typeface="Wingdings"/>
              <a:buChar char=""/>
              <a:tabLst>
                <a:tab pos="355600" algn="l"/>
                <a:tab pos="356235" algn="l"/>
              </a:tabLst>
            </a:pPr>
            <a:r>
              <a:rPr sz="2400" dirty="0">
                <a:latin typeface="SimSun"/>
                <a:cs typeface="SimSun"/>
              </a:rPr>
              <a:t>点击鼠标左键确定线段起点，点击右键确定终点并画</a:t>
            </a:r>
            <a:r>
              <a:rPr sz="2400" spc="5" dirty="0">
                <a:latin typeface="SimSun"/>
                <a:cs typeface="SimSun"/>
              </a:rPr>
              <a:t>线</a:t>
            </a:r>
            <a:endParaRPr sz="2400" dirty="0">
              <a:latin typeface="SimSun"/>
              <a:cs typeface="SimSun"/>
            </a:endParaRPr>
          </a:p>
          <a:p>
            <a:pPr marL="355600" indent="-343535">
              <a:lnSpc>
                <a:spcPct val="100000"/>
              </a:lnSpc>
              <a:spcBef>
                <a:spcPts val="1175"/>
              </a:spcBef>
              <a:buClr>
                <a:srgbClr val="1B33E7"/>
              </a:buClr>
              <a:buSzPct val="68750"/>
              <a:buFont typeface="Wingdings"/>
              <a:buChar char=""/>
              <a:tabLst>
                <a:tab pos="355600" algn="l"/>
                <a:tab pos="356235" algn="l"/>
              </a:tabLst>
            </a:pPr>
            <a:r>
              <a:rPr sz="2400" dirty="0">
                <a:latin typeface="SimSun"/>
                <a:cs typeface="SimSun"/>
              </a:rPr>
              <a:t>按下鼠标左键确定线段起点，抬起左键确定终</a:t>
            </a:r>
            <a:r>
              <a:rPr sz="2400" spc="-5" dirty="0">
                <a:latin typeface="SimSun"/>
                <a:cs typeface="SimSun"/>
              </a:rPr>
              <a:t>点</a:t>
            </a:r>
            <a:r>
              <a:rPr sz="2400" dirty="0">
                <a:latin typeface="SimSun"/>
                <a:cs typeface="SimSun"/>
              </a:rPr>
              <a:t>并画线</a:t>
            </a:r>
          </a:p>
          <a:p>
            <a:pPr marL="355600" indent="-343535">
              <a:lnSpc>
                <a:spcPct val="100000"/>
              </a:lnSpc>
              <a:spcBef>
                <a:spcPts val="1175"/>
              </a:spcBef>
              <a:buClr>
                <a:srgbClr val="1B33E7"/>
              </a:buClr>
              <a:buSzPct val="68750"/>
              <a:buFont typeface="Wingdings"/>
              <a:buChar char=""/>
              <a:tabLst>
                <a:tab pos="355600" algn="l"/>
                <a:tab pos="356235" algn="l"/>
              </a:tabLst>
            </a:pPr>
            <a:r>
              <a:rPr sz="2400" dirty="0">
                <a:latin typeface="Arial MT"/>
                <a:cs typeface="Arial MT"/>
              </a:rPr>
              <a:t>……</a:t>
            </a: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400" dirty="0">
                <a:latin typeface="SimSun"/>
                <a:cs typeface="SimSun"/>
              </a:rPr>
              <a:t>自己设计，自由发挥，代码中标注清楚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010" y="475678"/>
            <a:ext cx="147447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0" dirty="0"/>
              <a:t>程序说明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517" y="1150048"/>
            <a:ext cx="5472430" cy="52177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latin typeface="Arial MT"/>
                <a:cs typeface="Arial MT"/>
              </a:rPr>
              <a:t>//////////////////////////////////////////////////////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25" dirty="0">
                <a:latin typeface="Arial MT"/>
                <a:cs typeface="Arial MT"/>
              </a:rPr>
              <a:t>//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spc="95" dirty="0">
                <a:latin typeface="SimSun"/>
                <a:cs typeface="SimSun"/>
              </a:rPr>
              <a:t>程序</a:t>
            </a:r>
            <a:r>
              <a:rPr sz="2000" spc="25" dirty="0">
                <a:latin typeface="SimSun"/>
                <a:cs typeface="SimSun"/>
              </a:rPr>
              <a:t>名称</a:t>
            </a:r>
            <a:r>
              <a:rPr sz="2000" spc="-50" dirty="0">
                <a:latin typeface="SimSun"/>
                <a:cs typeface="SimSun"/>
              </a:rPr>
              <a:t>：</a:t>
            </a:r>
            <a:r>
              <a:rPr sz="2000" spc="25" dirty="0">
                <a:latin typeface="SimSun"/>
                <a:cs typeface="SimSun"/>
              </a:rPr>
              <a:t>绘制</a:t>
            </a:r>
            <a:r>
              <a:rPr sz="2000" spc="-50" dirty="0">
                <a:latin typeface="SimSun"/>
                <a:cs typeface="SimSun"/>
              </a:rPr>
              <a:t>金</a:t>
            </a:r>
            <a:r>
              <a:rPr sz="2000" spc="25" dirty="0">
                <a:latin typeface="SimSun"/>
                <a:cs typeface="SimSun"/>
              </a:rPr>
              <a:t>刚石</a:t>
            </a:r>
            <a:r>
              <a:rPr sz="2000" spc="-50" dirty="0">
                <a:latin typeface="SimSun"/>
                <a:cs typeface="SimSun"/>
              </a:rPr>
              <a:t>图</a:t>
            </a:r>
            <a:r>
              <a:rPr sz="2000" spc="25" dirty="0">
                <a:latin typeface="SimSun"/>
                <a:cs typeface="SimSun"/>
              </a:rPr>
              <a:t>案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765810" algn="l"/>
              </a:tabLst>
            </a:pPr>
            <a:r>
              <a:rPr sz="2000" spc="25" dirty="0">
                <a:latin typeface="Arial MT"/>
                <a:cs typeface="Arial MT"/>
              </a:rPr>
              <a:t>//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25" dirty="0">
                <a:latin typeface="SimSun"/>
                <a:cs typeface="SimSun"/>
              </a:rPr>
              <a:t>功	</a:t>
            </a:r>
            <a:r>
              <a:rPr sz="2000" spc="100" dirty="0">
                <a:latin typeface="SimSun"/>
                <a:cs typeface="SimSun"/>
              </a:rPr>
              <a:t>能</a:t>
            </a:r>
            <a:r>
              <a:rPr sz="2000" spc="20" dirty="0">
                <a:latin typeface="SimSun"/>
                <a:cs typeface="SimSun"/>
              </a:rPr>
              <a:t>：</a:t>
            </a:r>
            <a:r>
              <a:rPr sz="2000" spc="25" dirty="0">
                <a:solidFill>
                  <a:srgbClr val="FF0000"/>
                </a:solidFill>
                <a:latin typeface="SimSun"/>
                <a:cs typeface="SimSun"/>
              </a:rPr>
              <a:t>一笔</a:t>
            </a:r>
            <a:r>
              <a:rPr sz="2000" spc="-50" dirty="0">
                <a:latin typeface="SimSun"/>
                <a:cs typeface="SimSun"/>
              </a:rPr>
              <a:t>绘</a:t>
            </a:r>
            <a:r>
              <a:rPr sz="2000" spc="25" dirty="0">
                <a:latin typeface="SimSun"/>
                <a:cs typeface="SimSun"/>
              </a:rPr>
              <a:t>制</a:t>
            </a:r>
            <a:r>
              <a:rPr sz="2000" spc="-25" dirty="0">
                <a:latin typeface="SimSun"/>
                <a:cs typeface="SimSun"/>
              </a:rPr>
              <a:t>，</a:t>
            </a:r>
            <a:r>
              <a:rPr sz="2000" spc="-25" dirty="0">
                <a:latin typeface="Arial MT"/>
                <a:cs typeface="Arial MT"/>
              </a:rPr>
              <a:t>n</a:t>
            </a:r>
            <a:r>
              <a:rPr sz="2000" spc="25" dirty="0">
                <a:latin typeface="SimSun"/>
                <a:cs typeface="SimSun"/>
              </a:rPr>
              <a:t>可以</a:t>
            </a:r>
            <a:r>
              <a:rPr sz="2000" spc="-50" dirty="0">
                <a:latin typeface="SimSun"/>
                <a:cs typeface="SimSun"/>
              </a:rPr>
              <a:t>取</a:t>
            </a:r>
            <a:r>
              <a:rPr sz="2000" spc="25" dirty="0">
                <a:latin typeface="SimSun"/>
                <a:cs typeface="SimSun"/>
              </a:rPr>
              <a:t>任</a:t>
            </a:r>
            <a:r>
              <a:rPr sz="2000" spc="20" dirty="0">
                <a:latin typeface="SimSun"/>
                <a:cs typeface="SimSun"/>
              </a:rPr>
              <a:t>意</a:t>
            </a:r>
            <a:r>
              <a:rPr sz="2000" spc="-50" dirty="0">
                <a:solidFill>
                  <a:srgbClr val="FF0000"/>
                </a:solidFill>
                <a:latin typeface="SimSun"/>
                <a:cs typeface="SimSun"/>
              </a:rPr>
              <a:t>素</a:t>
            </a:r>
            <a:r>
              <a:rPr sz="2000" spc="25" dirty="0">
                <a:solidFill>
                  <a:srgbClr val="FF0000"/>
                </a:solidFill>
                <a:latin typeface="SimSun"/>
                <a:cs typeface="SimSun"/>
              </a:rPr>
              <a:t>数</a:t>
            </a:r>
            <a:r>
              <a:rPr sz="2000" spc="-35" dirty="0">
                <a:latin typeface="Arial MT"/>
                <a:cs typeface="Arial MT"/>
              </a:rPr>
              <a:t>/</a:t>
            </a:r>
            <a:r>
              <a:rPr sz="2000" spc="25" dirty="0">
                <a:solidFill>
                  <a:srgbClr val="FF0000"/>
                </a:solidFill>
                <a:latin typeface="SimSun"/>
                <a:cs typeface="SimSun"/>
              </a:rPr>
              <a:t>奇数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40" dirty="0">
                <a:latin typeface="Arial MT"/>
                <a:cs typeface="Arial MT"/>
              </a:rPr>
              <a:t>/</a:t>
            </a:r>
            <a:r>
              <a:rPr sz="2000" spc="5" dirty="0">
                <a:latin typeface="Arial MT"/>
                <a:cs typeface="Arial MT"/>
              </a:rPr>
              <a:t>/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95" dirty="0">
                <a:latin typeface="SimSun"/>
                <a:cs typeface="SimSun"/>
              </a:rPr>
              <a:t>编译</a:t>
            </a:r>
            <a:r>
              <a:rPr sz="2000" spc="25" dirty="0">
                <a:latin typeface="SimSun"/>
                <a:cs typeface="SimSun"/>
              </a:rPr>
              <a:t>环境</a:t>
            </a:r>
            <a:r>
              <a:rPr sz="2000" spc="-50" dirty="0">
                <a:latin typeface="SimSun"/>
                <a:cs typeface="SimSun"/>
              </a:rPr>
              <a:t>：</a:t>
            </a:r>
            <a:r>
              <a:rPr sz="2000" spc="-60" dirty="0">
                <a:latin typeface="Arial MT"/>
                <a:cs typeface="Arial MT"/>
              </a:rPr>
              <a:t>V</a:t>
            </a:r>
            <a:r>
              <a:rPr sz="2000" spc="5" dirty="0">
                <a:latin typeface="Arial MT"/>
                <a:cs typeface="Arial MT"/>
              </a:rPr>
              <a:t>i</a:t>
            </a:r>
            <a:r>
              <a:rPr sz="2000" spc="45" dirty="0">
                <a:latin typeface="Arial MT"/>
                <a:cs typeface="Arial MT"/>
              </a:rPr>
              <a:t>s</a:t>
            </a:r>
            <a:r>
              <a:rPr sz="2000" spc="10" dirty="0">
                <a:latin typeface="Arial MT"/>
                <a:cs typeface="Arial MT"/>
              </a:rPr>
              <a:t>ual</a:t>
            </a:r>
            <a:r>
              <a:rPr sz="2000" spc="-185" dirty="0">
                <a:latin typeface="Arial MT"/>
                <a:cs typeface="Arial MT"/>
              </a:rPr>
              <a:t> </a:t>
            </a:r>
            <a:r>
              <a:rPr sz="2000" spc="50" dirty="0">
                <a:latin typeface="Arial MT"/>
                <a:cs typeface="Arial MT"/>
              </a:rPr>
              <a:t>C</a:t>
            </a:r>
            <a:r>
              <a:rPr sz="2000" spc="30" dirty="0">
                <a:latin typeface="Arial MT"/>
                <a:cs typeface="Arial MT"/>
              </a:rPr>
              <a:t>+</a:t>
            </a:r>
            <a:r>
              <a:rPr sz="2000" spc="15" dirty="0">
                <a:latin typeface="Arial MT"/>
                <a:cs typeface="Arial MT"/>
              </a:rPr>
              <a:t>+</a:t>
            </a:r>
            <a:r>
              <a:rPr sz="2000" spc="-16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6</a:t>
            </a:r>
            <a:r>
              <a:rPr sz="2000" spc="40" dirty="0">
                <a:latin typeface="Arial MT"/>
                <a:cs typeface="Arial MT"/>
              </a:rPr>
              <a:t>.</a:t>
            </a:r>
            <a:r>
              <a:rPr sz="2000" spc="15" dirty="0">
                <a:latin typeface="Arial MT"/>
                <a:cs typeface="Arial MT"/>
              </a:rPr>
              <a:t>0</a:t>
            </a:r>
            <a:r>
              <a:rPr sz="2000" spc="100" dirty="0">
                <a:latin typeface="SimSun"/>
                <a:cs typeface="SimSun"/>
              </a:rPr>
              <a:t>，</a:t>
            </a:r>
            <a:r>
              <a:rPr sz="2000" spc="15" dirty="0">
                <a:latin typeface="Arial MT"/>
                <a:cs typeface="Arial MT"/>
              </a:rPr>
              <a:t>Ea</a:t>
            </a:r>
            <a:r>
              <a:rPr sz="2000" spc="45" dirty="0">
                <a:latin typeface="Arial MT"/>
                <a:cs typeface="Arial MT"/>
              </a:rPr>
              <a:t>s</a:t>
            </a:r>
            <a:r>
              <a:rPr sz="2000" spc="-30" dirty="0">
                <a:latin typeface="Arial MT"/>
                <a:cs typeface="Arial MT"/>
              </a:rPr>
              <a:t>y</a:t>
            </a:r>
            <a:r>
              <a:rPr sz="2000" spc="-60" dirty="0">
                <a:latin typeface="Arial MT"/>
                <a:cs typeface="Arial MT"/>
              </a:rPr>
              <a:t>X</a:t>
            </a:r>
            <a:r>
              <a:rPr sz="2000" spc="15" dirty="0">
                <a:latin typeface="Arial MT"/>
                <a:cs typeface="Arial MT"/>
              </a:rPr>
              <a:t>_20220116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994410" algn="l"/>
              </a:tabLst>
            </a:pPr>
            <a:r>
              <a:rPr sz="2000" spc="25" dirty="0">
                <a:latin typeface="Arial MT"/>
                <a:cs typeface="Arial MT"/>
              </a:rPr>
              <a:t>//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25" dirty="0">
                <a:latin typeface="SimSun"/>
                <a:cs typeface="SimSun"/>
              </a:rPr>
              <a:t>作	</a:t>
            </a:r>
            <a:r>
              <a:rPr sz="2000" spc="95" dirty="0">
                <a:latin typeface="SimSun"/>
                <a:cs typeface="SimSun"/>
              </a:rPr>
              <a:t>者</a:t>
            </a:r>
            <a:r>
              <a:rPr sz="2000" spc="25" dirty="0">
                <a:latin typeface="SimSun"/>
                <a:cs typeface="SimSun"/>
              </a:rPr>
              <a:t>：姓名</a:t>
            </a:r>
            <a:r>
              <a:rPr sz="2000" spc="-45" dirty="0">
                <a:latin typeface="Arial MT"/>
                <a:cs typeface="Arial MT"/>
              </a:rPr>
              <a:t>&lt;</a:t>
            </a:r>
            <a:r>
              <a:rPr sz="2000" spc="25" dirty="0">
                <a:latin typeface="SimSun"/>
                <a:cs typeface="SimSun"/>
              </a:rPr>
              <a:t>学</a:t>
            </a:r>
            <a:r>
              <a:rPr sz="2000" spc="-50" dirty="0">
                <a:latin typeface="SimSun"/>
                <a:cs typeface="SimSun"/>
              </a:rPr>
              <a:t>号</a:t>
            </a:r>
            <a:r>
              <a:rPr sz="2000" spc="-10" dirty="0">
                <a:latin typeface="Arial MT"/>
                <a:cs typeface="Arial MT"/>
              </a:rPr>
              <a:t>&gt;&lt;</a:t>
            </a:r>
            <a:r>
              <a:rPr sz="2000" spc="25" dirty="0">
                <a:latin typeface="SimSun"/>
                <a:cs typeface="SimSun"/>
              </a:rPr>
              <a:t>邮箱</a:t>
            </a:r>
            <a:r>
              <a:rPr sz="2000" spc="15" dirty="0">
                <a:latin typeface="Arial MT"/>
                <a:cs typeface="Arial MT"/>
              </a:rPr>
              <a:t>&gt;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25" dirty="0">
                <a:latin typeface="Arial MT"/>
                <a:cs typeface="Arial MT"/>
              </a:rPr>
              <a:t>//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spc="95" dirty="0">
                <a:latin typeface="SimSun"/>
                <a:cs typeface="SimSun"/>
              </a:rPr>
              <a:t>最后</a:t>
            </a:r>
            <a:r>
              <a:rPr sz="2000" spc="25" dirty="0">
                <a:latin typeface="SimSun"/>
                <a:cs typeface="SimSun"/>
              </a:rPr>
              <a:t>修改</a:t>
            </a:r>
            <a:r>
              <a:rPr sz="2000" spc="-5" dirty="0">
                <a:latin typeface="SimSun"/>
                <a:cs typeface="SimSun"/>
              </a:rPr>
              <a:t>：</a:t>
            </a:r>
            <a:r>
              <a:rPr sz="2000" spc="-5" dirty="0">
                <a:latin typeface="Arial MT"/>
                <a:cs typeface="Arial MT"/>
              </a:rPr>
              <a:t>2022-2-25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Arial MT"/>
              <a:cs typeface="Arial MT"/>
            </a:endParaRPr>
          </a:p>
          <a:p>
            <a:pPr marL="12700" marR="2934970">
              <a:lnSpc>
                <a:spcPct val="100000"/>
              </a:lnSpc>
            </a:pPr>
            <a:r>
              <a:rPr sz="2000" spc="10" dirty="0">
                <a:latin typeface="Arial MT"/>
                <a:cs typeface="Arial MT"/>
              </a:rPr>
              <a:t>#in</a:t>
            </a:r>
            <a:r>
              <a:rPr sz="2000" spc="45" dirty="0">
                <a:latin typeface="Arial MT"/>
                <a:cs typeface="Arial MT"/>
              </a:rPr>
              <a:t>c</a:t>
            </a:r>
            <a:r>
              <a:rPr sz="2000" spc="10" dirty="0">
                <a:latin typeface="Arial MT"/>
                <a:cs typeface="Arial MT"/>
              </a:rPr>
              <a:t>lude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30" dirty="0">
                <a:latin typeface="Arial MT"/>
                <a:cs typeface="Arial MT"/>
              </a:rPr>
              <a:t>&lt;</a:t>
            </a:r>
            <a:r>
              <a:rPr sz="2000" spc="10" dirty="0">
                <a:latin typeface="Arial MT"/>
                <a:cs typeface="Arial MT"/>
              </a:rPr>
              <a:t>graphi</a:t>
            </a:r>
            <a:r>
              <a:rPr sz="2000" spc="50" dirty="0">
                <a:latin typeface="Arial MT"/>
                <a:cs typeface="Arial MT"/>
              </a:rPr>
              <a:t>c</a:t>
            </a:r>
            <a:r>
              <a:rPr sz="2000" spc="45" dirty="0">
                <a:latin typeface="Arial MT"/>
                <a:cs typeface="Arial MT"/>
              </a:rPr>
              <a:t>s</a:t>
            </a:r>
            <a:r>
              <a:rPr sz="2000" spc="-35" dirty="0">
                <a:latin typeface="Arial MT"/>
                <a:cs typeface="Arial MT"/>
              </a:rPr>
              <a:t>.</a:t>
            </a:r>
            <a:r>
              <a:rPr sz="2000" spc="10" dirty="0">
                <a:latin typeface="Arial MT"/>
                <a:cs typeface="Arial MT"/>
              </a:rPr>
              <a:t>h&gt;  </a:t>
            </a:r>
            <a:r>
              <a:rPr sz="2000" spc="15" dirty="0">
                <a:latin typeface="Arial MT"/>
                <a:cs typeface="Arial MT"/>
              </a:rPr>
              <a:t>#include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&lt;conio.h&gt;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spc="5" dirty="0">
                <a:latin typeface="Arial MT"/>
                <a:cs typeface="Arial MT"/>
              </a:rPr>
              <a:t>int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main()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5" dirty="0">
                <a:latin typeface="Arial MT"/>
                <a:cs typeface="Arial MT"/>
              </a:rPr>
              <a:t>ini</a:t>
            </a:r>
            <a:r>
              <a:rPr sz="2000" spc="40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graph(64</a:t>
            </a:r>
            <a:r>
              <a:rPr sz="2000" spc="5" dirty="0">
                <a:latin typeface="Arial MT"/>
                <a:cs typeface="Arial MT"/>
              </a:rPr>
              <a:t>0,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480);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25" dirty="0">
                <a:latin typeface="Arial MT"/>
                <a:cs typeface="Arial MT"/>
              </a:rPr>
              <a:t>……</a:t>
            </a:r>
            <a:endParaRPr sz="2000">
              <a:latin typeface="Arial MT"/>
              <a:cs typeface="Arial MT"/>
            </a:endParaRPr>
          </a:p>
          <a:p>
            <a:pPr marL="355600" marR="3595370">
              <a:lnSpc>
                <a:spcPct val="100000"/>
              </a:lnSpc>
            </a:pPr>
            <a:r>
              <a:rPr sz="2000" spc="15" dirty="0">
                <a:latin typeface="Arial MT"/>
                <a:cs typeface="Arial MT"/>
              </a:rPr>
              <a:t>_getch(); 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c</a:t>
            </a:r>
            <a:r>
              <a:rPr sz="2000" spc="10" dirty="0">
                <a:latin typeface="Arial MT"/>
                <a:cs typeface="Arial MT"/>
              </a:rPr>
              <a:t>lo</a:t>
            </a:r>
            <a:r>
              <a:rPr sz="2000" spc="45" dirty="0">
                <a:latin typeface="Arial MT"/>
                <a:cs typeface="Arial MT"/>
              </a:rPr>
              <a:t>s</a:t>
            </a:r>
            <a:r>
              <a:rPr sz="2000" spc="10" dirty="0">
                <a:latin typeface="Arial MT"/>
                <a:cs typeface="Arial MT"/>
              </a:rPr>
              <a:t>egraph()</a:t>
            </a:r>
            <a:r>
              <a:rPr sz="2000" spc="5" dirty="0">
                <a:latin typeface="Arial MT"/>
                <a:cs typeface="Arial MT"/>
              </a:rPr>
              <a:t>;  </a:t>
            </a:r>
            <a:r>
              <a:rPr sz="2000" spc="15" dirty="0">
                <a:latin typeface="Arial MT"/>
                <a:cs typeface="Arial MT"/>
              </a:rPr>
              <a:t>return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0;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spc="5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265" y="1193863"/>
            <a:ext cx="8359140" cy="491871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200"/>
              </a:spcBef>
              <a:buClr>
                <a:srgbClr val="1B33E7"/>
              </a:buClr>
              <a:buSzPct val="68750"/>
              <a:buFont typeface="Arial"/>
              <a:buAutoNum type="arabicPeriod" startAt="2"/>
              <a:tabLst>
                <a:tab pos="469900" algn="l"/>
                <a:tab pos="470534" algn="l"/>
              </a:tabLst>
            </a:pPr>
            <a:r>
              <a:rPr sz="2400" b="1" dirty="0">
                <a:latin typeface="Microsoft JhengHei"/>
                <a:cs typeface="Microsoft JhengHei"/>
              </a:rPr>
              <a:t>像素</a:t>
            </a:r>
            <a:endParaRPr sz="2400">
              <a:latin typeface="Microsoft JhengHei"/>
              <a:cs typeface="Microsoft JhengHei"/>
            </a:endParaRPr>
          </a:p>
          <a:p>
            <a:pPr marL="469900" marR="5080" algn="just">
              <a:lnSpc>
                <a:spcPct val="120800"/>
              </a:lnSpc>
              <a:spcBef>
                <a:spcPts val="500"/>
              </a:spcBef>
            </a:pPr>
            <a:r>
              <a:rPr sz="2400" b="1" spc="145" dirty="0">
                <a:latin typeface="Microsoft JhengHei"/>
                <a:cs typeface="Microsoft JhengHei"/>
              </a:rPr>
              <a:t>屏</a:t>
            </a:r>
            <a:r>
              <a:rPr sz="2400" b="1" spc="70" dirty="0">
                <a:latin typeface="Microsoft JhengHei"/>
                <a:cs typeface="Microsoft JhengHei"/>
              </a:rPr>
              <a:t>幕上每</a:t>
            </a:r>
            <a:r>
              <a:rPr sz="2400" b="1" spc="145" dirty="0">
                <a:latin typeface="Microsoft JhengHei"/>
                <a:cs typeface="Microsoft JhengHei"/>
              </a:rPr>
              <a:t>一</a:t>
            </a:r>
            <a:r>
              <a:rPr sz="2400" b="1" spc="70" dirty="0">
                <a:latin typeface="Microsoft JhengHei"/>
                <a:cs typeface="Microsoft JhengHei"/>
              </a:rPr>
              <a:t>个可</a:t>
            </a:r>
            <a:r>
              <a:rPr sz="2400" b="1" spc="145" dirty="0">
                <a:latin typeface="Microsoft JhengHei"/>
                <a:cs typeface="Microsoft JhengHei"/>
              </a:rPr>
              <a:t>以</a:t>
            </a:r>
            <a:r>
              <a:rPr sz="2400" b="1" spc="70" dirty="0">
                <a:latin typeface="Microsoft JhengHei"/>
                <a:cs typeface="Microsoft JhengHei"/>
              </a:rPr>
              <a:t>控制的</a:t>
            </a:r>
            <a:r>
              <a:rPr sz="2400" b="1" spc="145" dirty="0">
                <a:latin typeface="Microsoft JhengHei"/>
                <a:cs typeface="Microsoft JhengHei"/>
              </a:rPr>
              <a:t>单</a:t>
            </a:r>
            <a:r>
              <a:rPr sz="2400" b="1" spc="70" dirty="0">
                <a:latin typeface="Microsoft JhengHei"/>
                <a:cs typeface="Microsoft JhengHei"/>
              </a:rPr>
              <a:t>元叫</a:t>
            </a:r>
            <a:r>
              <a:rPr sz="2400" b="1" spc="145" dirty="0">
                <a:latin typeface="Microsoft JhengHei"/>
                <a:cs typeface="Microsoft JhengHei"/>
              </a:rPr>
              <a:t>像</a:t>
            </a:r>
            <a:r>
              <a:rPr sz="2400" b="1" spc="120" dirty="0">
                <a:latin typeface="Microsoft JhengHei"/>
                <a:cs typeface="Microsoft JhengHei"/>
              </a:rPr>
              <a:t>素</a:t>
            </a:r>
            <a:r>
              <a:rPr sz="2400" b="1" spc="5" dirty="0">
                <a:latin typeface="Arial"/>
                <a:cs typeface="Arial"/>
              </a:rPr>
              <a:t>(pixel)</a:t>
            </a:r>
            <a:r>
              <a:rPr sz="2400" b="1" spc="5" dirty="0">
                <a:latin typeface="Microsoft JhengHei"/>
                <a:cs typeface="Microsoft JhengHei"/>
              </a:rPr>
              <a:t>，</a:t>
            </a:r>
            <a:r>
              <a:rPr sz="2400" b="1" spc="145" dirty="0">
                <a:latin typeface="Microsoft JhengHei"/>
                <a:cs typeface="Microsoft JhengHei"/>
              </a:rPr>
              <a:t>它</a:t>
            </a:r>
            <a:r>
              <a:rPr sz="2400" b="1" spc="70" dirty="0">
                <a:latin typeface="Microsoft JhengHei"/>
                <a:cs typeface="Microsoft JhengHei"/>
              </a:rPr>
              <a:t>是组成</a:t>
            </a:r>
            <a:r>
              <a:rPr sz="2400" b="1" dirty="0">
                <a:latin typeface="Microsoft JhengHei"/>
                <a:cs typeface="Microsoft JhengHei"/>
              </a:rPr>
              <a:t>图 </a:t>
            </a:r>
            <a:r>
              <a:rPr sz="2400" b="1" spc="75" dirty="0">
                <a:latin typeface="Microsoft JhengHei"/>
                <a:cs typeface="Microsoft JhengHei"/>
              </a:rPr>
              <a:t>形的基本元素。</a:t>
            </a:r>
            <a:r>
              <a:rPr sz="2400" b="1" spc="70" dirty="0">
                <a:latin typeface="Microsoft JhengHei"/>
                <a:cs typeface="Microsoft JhengHei"/>
              </a:rPr>
              <a:t>一</a:t>
            </a:r>
            <a:r>
              <a:rPr sz="2400" b="1" spc="145" dirty="0">
                <a:latin typeface="Microsoft JhengHei"/>
                <a:cs typeface="Microsoft JhengHei"/>
              </a:rPr>
              <a:t>个</a:t>
            </a:r>
            <a:r>
              <a:rPr sz="2400" b="1" spc="70" dirty="0">
                <a:latin typeface="Microsoft JhengHei"/>
                <a:cs typeface="Microsoft JhengHei"/>
              </a:rPr>
              <a:t>像素不是一个</a:t>
            </a:r>
            <a:r>
              <a:rPr sz="2400" b="1" spc="95" dirty="0">
                <a:latin typeface="Microsoft JhengHei"/>
                <a:cs typeface="Microsoft JhengHei"/>
              </a:rPr>
              <a:t>点</a:t>
            </a:r>
            <a:r>
              <a:rPr sz="2400" b="1" spc="70" dirty="0">
                <a:latin typeface="Microsoft JhengHei"/>
                <a:cs typeface="Microsoft JhengHei"/>
              </a:rPr>
              <a:t>，</a:t>
            </a:r>
            <a:r>
              <a:rPr sz="2400" b="1" spc="75" dirty="0">
                <a:latin typeface="Microsoft JhengHei"/>
                <a:cs typeface="Microsoft JhengHei"/>
              </a:rPr>
              <a:t>而是永远存在的</a:t>
            </a:r>
            <a:r>
              <a:rPr sz="2400" b="1" dirty="0">
                <a:latin typeface="Microsoft JhengHei"/>
                <a:cs typeface="Microsoft JhengHei"/>
              </a:rPr>
              <a:t>。 </a:t>
            </a:r>
            <a:r>
              <a:rPr sz="2400" b="1" spc="75" dirty="0">
                <a:latin typeface="Microsoft JhengHei"/>
                <a:cs typeface="Microsoft JhengHei"/>
              </a:rPr>
              <a:t>它只有颜色上的变</a:t>
            </a:r>
            <a:r>
              <a:rPr sz="2400" b="1" spc="150" dirty="0">
                <a:latin typeface="Microsoft JhengHei"/>
                <a:cs typeface="Microsoft JhengHei"/>
              </a:rPr>
              <a:t>化</a:t>
            </a:r>
            <a:r>
              <a:rPr sz="2400" b="1" spc="70" dirty="0">
                <a:latin typeface="Microsoft JhengHei"/>
                <a:cs typeface="Microsoft JhengHei"/>
              </a:rPr>
              <a:t>。</a:t>
            </a:r>
            <a:r>
              <a:rPr sz="2400" b="1" spc="75" dirty="0">
                <a:latin typeface="Microsoft JhengHei"/>
                <a:cs typeface="Microsoft JhengHei"/>
              </a:rPr>
              <a:t>画点函数不是绘制点本身</a:t>
            </a:r>
            <a:r>
              <a:rPr sz="2400" b="1" spc="70" dirty="0">
                <a:latin typeface="Microsoft JhengHei"/>
                <a:cs typeface="Microsoft JhengHei"/>
              </a:rPr>
              <a:t>，</a:t>
            </a:r>
            <a:r>
              <a:rPr sz="2400" b="1" spc="75" dirty="0">
                <a:latin typeface="Microsoft JhengHei"/>
                <a:cs typeface="Microsoft JhengHei"/>
              </a:rPr>
              <a:t>而是选 </a:t>
            </a:r>
            <a:r>
              <a:rPr sz="2400" b="1" dirty="0">
                <a:latin typeface="Microsoft JhengHei"/>
                <a:cs typeface="Microsoft JhengHei"/>
              </a:rPr>
              <a:t>择出</a:t>
            </a:r>
            <a:r>
              <a:rPr sz="2400" b="1" spc="70" dirty="0">
                <a:latin typeface="Microsoft JhengHei"/>
                <a:cs typeface="Microsoft JhengHei"/>
              </a:rPr>
              <a:t>距</a:t>
            </a:r>
            <a:r>
              <a:rPr sz="2400" b="1" dirty="0">
                <a:latin typeface="Microsoft JhengHei"/>
                <a:cs typeface="Microsoft JhengHei"/>
              </a:rPr>
              <a:t>离该点最近</a:t>
            </a:r>
            <a:r>
              <a:rPr sz="2400" b="1" spc="70" dirty="0">
                <a:latin typeface="Microsoft JhengHei"/>
                <a:cs typeface="Microsoft JhengHei"/>
              </a:rPr>
              <a:t>的</a:t>
            </a:r>
            <a:r>
              <a:rPr sz="2400" b="1" dirty="0">
                <a:latin typeface="Microsoft JhengHei"/>
                <a:cs typeface="Microsoft JhengHei"/>
              </a:rPr>
              <a:t>像素</a:t>
            </a:r>
            <a:endParaRPr sz="2400">
              <a:latin typeface="Microsoft JhengHei"/>
              <a:cs typeface="Microsoft JhengHei"/>
            </a:endParaRPr>
          </a:p>
          <a:p>
            <a:pPr marL="469900" indent="-457834">
              <a:lnSpc>
                <a:spcPct val="100000"/>
              </a:lnSpc>
              <a:spcBef>
                <a:spcPts val="1100"/>
              </a:spcBef>
              <a:buClr>
                <a:srgbClr val="1B33E7"/>
              </a:buClr>
              <a:buSzPct val="68750"/>
              <a:buFont typeface="Arial"/>
              <a:buAutoNum type="arabicPeriod" startAt="3"/>
              <a:tabLst>
                <a:tab pos="469900" algn="l"/>
                <a:tab pos="470534" algn="l"/>
              </a:tabLst>
            </a:pPr>
            <a:r>
              <a:rPr sz="2400" b="1" dirty="0">
                <a:latin typeface="Microsoft JhengHei"/>
                <a:cs typeface="Microsoft JhengHei"/>
              </a:rPr>
              <a:t>直线</a:t>
            </a:r>
            <a:endParaRPr sz="24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175"/>
              </a:spcBef>
            </a:pPr>
            <a:r>
              <a:rPr sz="2400" b="1" dirty="0">
                <a:latin typeface="Microsoft JhengHei"/>
                <a:cs typeface="Microsoft JhengHei"/>
              </a:rPr>
              <a:t>画直</a:t>
            </a:r>
            <a:r>
              <a:rPr sz="2400" b="1" spc="70" dirty="0">
                <a:latin typeface="Microsoft JhengHei"/>
                <a:cs typeface="Microsoft JhengHei"/>
              </a:rPr>
              <a:t>线</a:t>
            </a:r>
            <a:r>
              <a:rPr sz="2400" b="1" dirty="0">
                <a:latin typeface="Microsoft JhengHei"/>
                <a:cs typeface="Microsoft JhengHei"/>
              </a:rPr>
              <a:t>是对一系列</a:t>
            </a:r>
            <a:r>
              <a:rPr sz="2400" b="1" spc="70" dirty="0">
                <a:latin typeface="Microsoft JhengHei"/>
                <a:cs typeface="Microsoft JhengHei"/>
              </a:rPr>
              <a:t>计</a:t>
            </a:r>
            <a:r>
              <a:rPr sz="2400" b="1" dirty="0">
                <a:latin typeface="Microsoft JhengHei"/>
                <a:cs typeface="Microsoft JhengHei"/>
              </a:rPr>
              <a:t>算出来的并</a:t>
            </a:r>
            <a:r>
              <a:rPr sz="2400" b="1" spc="70" dirty="0">
                <a:latin typeface="Microsoft JhengHei"/>
                <a:cs typeface="Microsoft JhengHei"/>
              </a:rPr>
              <a:t>与</a:t>
            </a:r>
            <a:r>
              <a:rPr sz="2400" b="1" dirty="0">
                <a:latin typeface="Microsoft JhengHei"/>
                <a:cs typeface="Microsoft JhengHei"/>
              </a:rPr>
              <a:t>该直线靠近</a:t>
            </a:r>
            <a:r>
              <a:rPr sz="2400" b="1" spc="70" dirty="0">
                <a:latin typeface="Microsoft JhengHei"/>
                <a:cs typeface="Microsoft JhengHei"/>
              </a:rPr>
              <a:t>的</a:t>
            </a:r>
            <a:r>
              <a:rPr sz="2400" b="1" dirty="0">
                <a:latin typeface="Microsoft JhengHei"/>
                <a:cs typeface="Microsoft JhengHei"/>
              </a:rPr>
              <a:t>像素绘制</a:t>
            </a:r>
            <a:endParaRPr sz="2400">
              <a:latin typeface="Microsoft JhengHei"/>
              <a:cs typeface="Microsoft JhengHei"/>
            </a:endParaRPr>
          </a:p>
          <a:p>
            <a:pPr marL="469900" indent="-457834">
              <a:lnSpc>
                <a:spcPct val="100000"/>
              </a:lnSpc>
              <a:spcBef>
                <a:spcPts val="1175"/>
              </a:spcBef>
              <a:buClr>
                <a:srgbClr val="1B33E7"/>
              </a:buClr>
              <a:buSzPct val="68750"/>
              <a:buFont typeface="Arial"/>
              <a:buAutoNum type="arabicPeriod" startAt="4"/>
              <a:tabLst>
                <a:tab pos="469900" algn="l"/>
                <a:tab pos="470534" algn="l"/>
              </a:tabLst>
            </a:pPr>
            <a:r>
              <a:rPr sz="2400" b="1" dirty="0">
                <a:latin typeface="Microsoft JhengHei"/>
                <a:cs typeface="Microsoft JhengHei"/>
              </a:rPr>
              <a:t>曲线</a:t>
            </a:r>
            <a:endParaRPr sz="24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175"/>
              </a:spcBef>
            </a:pPr>
            <a:r>
              <a:rPr sz="2400" b="1" spc="5" dirty="0">
                <a:latin typeface="Microsoft JhengHei"/>
                <a:cs typeface="Microsoft JhengHei"/>
              </a:rPr>
              <a:t>包括</a:t>
            </a:r>
            <a:r>
              <a:rPr sz="2400" b="1" spc="65" dirty="0">
                <a:latin typeface="Microsoft JhengHei"/>
                <a:cs typeface="Microsoft JhengHei"/>
              </a:rPr>
              <a:t>：</a:t>
            </a:r>
            <a:r>
              <a:rPr sz="2400" b="1" spc="5" dirty="0">
                <a:latin typeface="Microsoft JhengHei"/>
                <a:cs typeface="Microsoft JhengHei"/>
              </a:rPr>
              <a:t>圆</a:t>
            </a:r>
            <a:r>
              <a:rPr sz="2400" b="1" dirty="0">
                <a:latin typeface="Microsoft JhengHei"/>
                <a:cs typeface="Microsoft JhengHei"/>
              </a:rPr>
              <a:t>、椭圆、</a:t>
            </a:r>
            <a:r>
              <a:rPr sz="2400" b="1" spc="70" dirty="0">
                <a:latin typeface="Microsoft JhengHei"/>
                <a:cs typeface="Microsoft JhengHei"/>
              </a:rPr>
              <a:t>弧</a:t>
            </a:r>
            <a:r>
              <a:rPr sz="2400" b="1" spc="5" dirty="0">
                <a:latin typeface="Microsoft JhengHei"/>
                <a:cs typeface="Microsoft JhengHei"/>
              </a:rPr>
              <a:t>线等</a:t>
            </a:r>
            <a:endParaRPr sz="2400">
              <a:latin typeface="Microsoft JhengHei"/>
              <a:cs typeface="Microsoft JhengHei"/>
            </a:endParaRPr>
          </a:p>
          <a:p>
            <a:pPr marL="469900" indent="-457834">
              <a:lnSpc>
                <a:spcPct val="100000"/>
              </a:lnSpc>
              <a:spcBef>
                <a:spcPts val="1100"/>
              </a:spcBef>
              <a:buClr>
                <a:srgbClr val="1B33E7"/>
              </a:buClr>
              <a:buSzPct val="68750"/>
              <a:buFont typeface="Arial"/>
              <a:buAutoNum type="arabicPeriod" startAt="5"/>
              <a:tabLst>
                <a:tab pos="469900" algn="l"/>
                <a:tab pos="470534" algn="l"/>
              </a:tabLst>
            </a:pPr>
            <a:r>
              <a:rPr sz="2400" b="1" dirty="0">
                <a:latin typeface="Microsoft JhengHei"/>
                <a:cs typeface="Microsoft JhengHei"/>
              </a:rPr>
              <a:t>填充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3010" y="475678"/>
            <a:ext cx="256159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0" dirty="0"/>
              <a:t>模块０绘制图案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010" y="475678"/>
            <a:ext cx="256159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0" dirty="0"/>
              <a:t>模块０绘制图案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8600" y="2981325"/>
            <a:ext cx="8686800" cy="3630929"/>
            <a:chOff x="228600" y="2981325"/>
            <a:chExt cx="8686800" cy="36309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2981325"/>
              <a:ext cx="3857625" cy="25241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8250" y="3000375"/>
              <a:ext cx="3867150" cy="25431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43551" y="2997200"/>
              <a:ext cx="3850004" cy="2520950"/>
            </a:xfrm>
            <a:custGeom>
              <a:avLst/>
              <a:gdLst/>
              <a:ahLst/>
              <a:cxnLst/>
              <a:rect l="l" t="t" r="r" b="b"/>
              <a:pathLst>
                <a:path w="3850004" h="2520950">
                  <a:moveTo>
                    <a:pt x="3849624" y="0"/>
                  </a:moveTo>
                  <a:lnTo>
                    <a:pt x="0" y="0"/>
                  </a:lnTo>
                  <a:lnTo>
                    <a:pt x="0" y="2520569"/>
                  </a:lnTo>
                  <a:lnTo>
                    <a:pt x="3849624" y="2520569"/>
                  </a:lnTo>
                  <a:lnTo>
                    <a:pt x="384962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600" y="2997200"/>
              <a:ext cx="3581400" cy="29432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763" y="4485132"/>
              <a:ext cx="1829435" cy="2112645"/>
            </a:xfrm>
            <a:custGeom>
              <a:avLst/>
              <a:gdLst/>
              <a:ahLst/>
              <a:cxnLst/>
              <a:rect l="l" t="t" r="r" b="b"/>
              <a:pathLst>
                <a:path w="1829435" h="2112645">
                  <a:moveTo>
                    <a:pt x="215339" y="0"/>
                  </a:moveTo>
                  <a:lnTo>
                    <a:pt x="989239" y="1580007"/>
                  </a:lnTo>
                  <a:lnTo>
                    <a:pt x="1060248" y="1582513"/>
                  </a:lnTo>
                  <a:lnTo>
                    <a:pt x="1129316" y="1586544"/>
                  </a:lnTo>
                  <a:lnTo>
                    <a:pt x="1196258" y="1592035"/>
                  </a:lnTo>
                  <a:lnTo>
                    <a:pt x="1260886" y="1598922"/>
                  </a:lnTo>
                  <a:lnTo>
                    <a:pt x="1323017" y="1607141"/>
                  </a:lnTo>
                  <a:lnTo>
                    <a:pt x="1382463" y="1616629"/>
                  </a:lnTo>
                  <a:lnTo>
                    <a:pt x="1439040" y="1627321"/>
                  </a:lnTo>
                  <a:lnTo>
                    <a:pt x="1492561" y="1639153"/>
                  </a:lnTo>
                  <a:lnTo>
                    <a:pt x="1542840" y="1652061"/>
                  </a:lnTo>
                  <a:lnTo>
                    <a:pt x="1589693" y="1665982"/>
                  </a:lnTo>
                  <a:lnTo>
                    <a:pt x="1632934" y="1680852"/>
                  </a:lnTo>
                  <a:lnTo>
                    <a:pt x="1672376" y="1696606"/>
                  </a:lnTo>
                  <a:lnTo>
                    <a:pt x="1707834" y="1713180"/>
                  </a:lnTo>
                  <a:lnTo>
                    <a:pt x="1766055" y="1748536"/>
                  </a:lnTo>
                  <a:lnTo>
                    <a:pt x="1806111" y="1786407"/>
                  </a:lnTo>
                  <a:lnTo>
                    <a:pt x="1826517" y="1826282"/>
                  </a:lnTo>
                  <a:lnTo>
                    <a:pt x="1828887" y="1846811"/>
                  </a:lnTo>
                  <a:lnTo>
                    <a:pt x="1825788" y="1867649"/>
                  </a:lnTo>
                  <a:lnTo>
                    <a:pt x="1804832" y="1906691"/>
                  </a:lnTo>
                  <a:lnTo>
                    <a:pt x="1765563" y="1943492"/>
                  </a:lnTo>
                  <a:lnTo>
                    <a:pt x="1709505" y="1977676"/>
                  </a:lnTo>
                  <a:lnTo>
                    <a:pt x="1638183" y="2008866"/>
                  </a:lnTo>
                  <a:lnTo>
                    <a:pt x="1597275" y="2023219"/>
                  </a:lnTo>
                  <a:lnTo>
                    <a:pt x="1553121" y="2036682"/>
                  </a:lnTo>
                  <a:lnTo>
                    <a:pt x="1505914" y="2049208"/>
                  </a:lnTo>
                  <a:lnTo>
                    <a:pt x="1455844" y="2060749"/>
                  </a:lnTo>
                  <a:lnTo>
                    <a:pt x="1403100" y="2071259"/>
                  </a:lnTo>
                  <a:lnTo>
                    <a:pt x="1347875" y="2080689"/>
                  </a:lnTo>
                  <a:lnTo>
                    <a:pt x="1290357" y="2088993"/>
                  </a:lnTo>
                  <a:lnTo>
                    <a:pt x="1230738" y="2096124"/>
                  </a:lnTo>
                  <a:lnTo>
                    <a:pt x="1169209" y="2102035"/>
                  </a:lnTo>
                  <a:lnTo>
                    <a:pt x="1105959" y="2106677"/>
                  </a:lnTo>
                  <a:lnTo>
                    <a:pt x="1041180" y="2110005"/>
                  </a:lnTo>
                  <a:lnTo>
                    <a:pt x="975061" y="2111971"/>
                  </a:lnTo>
                  <a:lnTo>
                    <a:pt x="907794" y="2112528"/>
                  </a:lnTo>
                  <a:lnTo>
                    <a:pt x="839569" y="2111629"/>
                  </a:lnTo>
                  <a:lnTo>
                    <a:pt x="768574" y="2109122"/>
                  </a:lnTo>
                  <a:lnTo>
                    <a:pt x="699518" y="2105091"/>
                  </a:lnTo>
                  <a:lnTo>
                    <a:pt x="632587" y="2099600"/>
                  </a:lnTo>
                  <a:lnTo>
                    <a:pt x="567966" y="2092713"/>
                  </a:lnTo>
                  <a:lnTo>
                    <a:pt x="505841" y="2084494"/>
                  </a:lnTo>
                  <a:lnTo>
                    <a:pt x="446399" y="2075006"/>
                  </a:lnTo>
                  <a:lnTo>
                    <a:pt x="389825" y="2064314"/>
                  </a:lnTo>
                  <a:lnTo>
                    <a:pt x="336305" y="2052482"/>
                  </a:lnTo>
                  <a:lnTo>
                    <a:pt x="286026" y="2039574"/>
                  </a:lnTo>
                  <a:lnTo>
                    <a:pt x="239173" y="2025653"/>
                  </a:lnTo>
                  <a:lnTo>
                    <a:pt x="195932" y="2010783"/>
                  </a:lnTo>
                  <a:lnTo>
                    <a:pt x="156490" y="1995029"/>
                  </a:lnTo>
                  <a:lnTo>
                    <a:pt x="121031" y="1978455"/>
                  </a:lnTo>
                  <a:lnTo>
                    <a:pt x="62811" y="1943099"/>
                  </a:lnTo>
                  <a:lnTo>
                    <a:pt x="22759" y="1905228"/>
                  </a:lnTo>
                  <a:lnTo>
                    <a:pt x="2362" y="1865353"/>
                  </a:lnTo>
                  <a:lnTo>
                    <a:pt x="0" y="1844824"/>
                  </a:lnTo>
                  <a:lnTo>
                    <a:pt x="3109" y="1823986"/>
                  </a:lnTo>
                  <a:lnTo>
                    <a:pt x="26896" y="1781614"/>
                  </a:lnTo>
                  <a:lnTo>
                    <a:pt x="72711" y="1741594"/>
                  </a:lnTo>
                  <a:lnTo>
                    <a:pt x="138852" y="1704545"/>
                  </a:lnTo>
                  <a:lnTo>
                    <a:pt x="179014" y="1687328"/>
                  </a:lnTo>
                  <a:lnTo>
                    <a:pt x="223620" y="1671086"/>
                  </a:lnTo>
                  <a:lnTo>
                    <a:pt x="272458" y="1655897"/>
                  </a:lnTo>
                  <a:lnTo>
                    <a:pt x="325315" y="1641836"/>
                  </a:lnTo>
                  <a:lnTo>
                    <a:pt x="381979" y="1628983"/>
                  </a:lnTo>
                  <a:lnTo>
                    <a:pt x="442238" y="1617413"/>
                  </a:lnTo>
                  <a:lnTo>
                    <a:pt x="505877" y="1607205"/>
                  </a:lnTo>
                  <a:lnTo>
                    <a:pt x="572686" y="1598436"/>
                  </a:lnTo>
                  <a:lnTo>
                    <a:pt x="642452" y="1591183"/>
                  </a:lnTo>
                  <a:lnTo>
                    <a:pt x="215339" y="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8647" y="6098222"/>
            <a:ext cx="12134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Arial MT"/>
                <a:cs typeface="Arial MT"/>
              </a:rPr>
              <a:t>160,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240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90828" y="4502911"/>
            <a:ext cx="1829435" cy="2094864"/>
          </a:xfrm>
          <a:custGeom>
            <a:avLst/>
            <a:gdLst/>
            <a:ahLst/>
            <a:cxnLst/>
            <a:rect l="l" t="t" r="r" b="b"/>
            <a:pathLst>
              <a:path w="1829435" h="2094865">
                <a:moveTo>
                  <a:pt x="189809" y="0"/>
                </a:moveTo>
                <a:lnTo>
                  <a:pt x="984702" y="1562125"/>
                </a:lnTo>
                <a:lnTo>
                  <a:pt x="1055744" y="1564526"/>
                </a:lnTo>
                <a:lnTo>
                  <a:pt x="1124874" y="1568454"/>
                </a:lnTo>
                <a:lnTo>
                  <a:pt x="1191903" y="1573845"/>
                </a:lnTo>
                <a:lnTo>
                  <a:pt x="1256645" y="1580636"/>
                </a:lnTo>
                <a:lnTo>
                  <a:pt x="1318913" y="1588763"/>
                </a:lnTo>
                <a:lnTo>
                  <a:pt x="1378520" y="1598162"/>
                </a:lnTo>
                <a:lnTo>
                  <a:pt x="1435279" y="1608769"/>
                </a:lnTo>
                <a:lnTo>
                  <a:pt x="1489004" y="1620522"/>
                </a:lnTo>
                <a:lnTo>
                  <a:pt x="1539507" y="1633355"/>
                </a:lnTo>
                <a:lnTo>
                  <a:pt x="1586601" y="1647206"/>
                </a:lnTo>
                <a:lnTo>
                  <a:pt x="1630100" y="1662011"/>
                </a:lnTo>
                <a:lnTo>
                  <a:pt x="1669817" y="1677707"/>
                </a:lnTo>
                <a:lnTo>
                  <a:pt x="1705563" y="1694229"/>
                </a:lnTo>
                <a:lnTo>
                  <a:pt x="1764401" y="1729498"/>
                </a:lnTo>
                <a:lnTo>
                  <a:pt x="1805117" y="1767309"/>
                </a:lnTo>
                <a:lnTo>
                  <a:pt x="1826217" y="1807154"/>
                </a:lnTo>
                <a:lnTo>
                  <a:pt x="1828943" y="1827680"/>
                </a:lnTo>
                <a:lnTo>
                  <a:pt x="1826204" y="1848523"/>
                </a:lnTo>
                <a:lnTo>
                  <a:pt x="1805924" y="1887593"/>
                </a:lnTo>
                <a:lnTo>
                  <a:pt x="1767293" y="1924451"/>
                </a:lnTo>
                <a:lnTo>
                  <a:pt x="1711829" y="1958717"/>
                </a:lnTo>
                <a:lnTo>
                  <a:pt x="1641049" y="1990011"/>
                </a:lnTo>
                <a:lnTo>
                  <a:pt x="1600390" y="2004425"/>
                </a:lnTo>
                <a:lnTo>
                  <a:pt x="1556471" y="2017953"/>
                </a:lnTo>
                <a:lnTo>
                  <a:pt x="1509482" y="2030549"/>
                </a:lnTo>
                <a:lnTo>
                  <a:pt x="1459613" y="2042164"/>
                </a:lnTo>
                <a:lnTo>
                  <a:pt x="1407053" y="2052751"/>
                </a:lnTo>
                <a:lnTo>
                  <a:pt x="1351993" y="2062263"/>
                </a:lnTo>
                <a:lnTo>
                  <a:pt x="1294621" y="2070652"/>
                </a:lnTo>
                <a:lnTo>
                  <a:pt x="1235127" y="2077871"/>
                </a:lnTo>
                <a:lnTo>
                  <a:pt x="1173702" y="2083872"/>
                </a:lnTo>
                <a:lnTo>
                  <a:pt x="1110535" y="2088608"/>
                </a:lnTo>
                <a:lnTo>
                  <a:pt x="1045816" y="2092031"/>
                </a:lnTo>
                <a:lnTo>
                  <a:pt x="979734" y="2094094"/>
                </a:lnTo>
                <a:lnTo>
                  <a:pt x="912478" y="2094750"/>
                </a:lnTo>
                <a:lnTo>
                  <a:pt x="844240" y="2093950"/>
                </a:lnTo>
                <a:lnTo>
                  <a:pt x="773198" y="2091549"/>
                </a:lnTo>
                <a:lnTo>
                  <a:pt x="704069" y="2087621"/>
                </a:lnTo>
                <a:lnTo>
                  <a:pt x="637040" y="2082230"/>
                </a:lnTo>
                <a:lnTo>
                  <a:pt x="572298" y="2075439"/>
                </a:lnTo>
                <a:lnTo>
                  <a:pt x="510030" y="2067312"/>
                </a:lnTo>
                <a:lnTo>
                  <a:pt x="450423" y="2057913"/>
                </a:lnTo>
                <a:lnTo>
                  <a:pt x="393663" y="2047306"/>
                </a:lnTo>
                <a:lnTo>
                  <a:pt x="339938" y="2035553"/>
                </a:lnTo>
                <a:lnTo>
                  <a:pt x="289435" y="2022720"/>
                </a:lnTo>
                <a:lnTo>
                  <a:pt x="242341" y="2008869"/>
                </a:lnTo>
                <a:lnTo>
                  <a:pt x="198842" y="1994064"/>
                </a:lnTo>
                <a:lnTo>
                  <a:pt x="159126" y="1978368"/>
                </a:lnTo>
                <a:lnTo>
                  <a:pt x="123379" y="1961846"/>
                </a:lnTo>
                <a:lnTo>
                  <a:pt x="64542" y="1926577"/>
                </a:lnTo>
                <a:lnTo>
                  <a:pt x="23825" y="1888766"/>
                </a:lnTo>
                <a:lnTo>
                  <a:pt x="2726" y="1848921"/>
                </a:lnTo>
                <a:lnTo>
                  <a:pt x="0" y="1828395"/>
                </a:lnTo>
                <a:lnTo>
                  <a:pt x="2738" y="1807552"/>
                </a:lnTo>
                <a:lnTo>
                  <a:pt x="25811" y="1765147"/>
                </a:lnTo>
                <a:lnTo>
                  <a:pt x="70943" y="1725061"/>
                </a:lnTo>
                <a:lnTo>
                  <a:pt x="136444" y="1687915"/>
                </a:lnTo>
                <a:lnTo>
                  <a:pt x="176305" y="1670639"/>
                </a:lnTo>
                <a:lnTo>
                  <a:pt x="220626" y="1654332"/>
                </a:lnTo>
                <a:lnTo>
                  <a:pt x="269194" y="1639071"/>
                </a:lnTo>
                <a:lnTo>
                  <a:pt x="321800" y="1624933"/>
                </a:lnTo>
                <a:lnTo>
                  <a:pt x="378231" y="1611997"/>
                </a:lnTo>
                <a:lnTo>
                  <a:pt x="438277" y="1600340"/>
                </a:lnTo>
                <a:lnTo>
                  <a:pt x="501727" y="1590040"/>
                </a:lnTo>
                <a:lnTo>
                  <a:pt x="568369" y="1581175"/>
                </a:lnTo>
                <a:lnTo>
                  <a:pt x="637992" y="1573822"/>
                </a:lnTo>
                <a:lnTo>
                  <a:pt x="189809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97859" y="6098222"/>
            <a:ext cx="12147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Arial MT"/>
                <a:cs typeface="Arial MT"/>
              </a:rPr>
              <a:t>480,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240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557" y="1082197"/>
            <a:ext cx="8202930" cy="4375785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686435" indent="-687070">
              <a:lnSpc>
                <a:spcPct val="100000"/>
              </a:lnSpc>
              <a:spcBef>
                <a:spcPts val="1530"/>
              </a:spcBef>
              <a:buClr>
                <a:srgbClr val="99CCFF"/>
              </a:buClr>
              <a:buFont typeface="Wingdings"/>
              <a:buChar char=""/>
              <a:tabLst>
                <a:tab pos="686435" algn="l"/>
                <a:tab pos="687070" algn="l"/>
              </a:tabLst>
            </a:pPr>
            <a:r>
              <a:rPr sz="2750" b="1" spc="95" dirty="0">
                <a:latin typeface="Microsoft JhengHei"/>
                <a:cs typeface="Microsoft JhengHei"/>
              </a:rPr>
              <a:t>实</a:t>
            </a:r>
            <a:r>
              <a:rPr sz="2750" b="1" spc="30" dirty="0">
                <a:latin typeface="Microsoft JhengHei"/>
                <a:cs typeface="Microsoft JhengHei"/>
              </a:rPr>
              <a:t>验</a:t>
            </a:r>
            <a:r>
              <a:rPr sz="2750" b="1" spc="95" dirty="0">
                <a:latin typeface="Microsoft JhengHei"/>
                <a:cs typeface="Microsoft JhengHei"/>
              </a:rPr>
              <a:t>要</a:t>
            </a:r>
            <a:r>
              <a:rPr sz="2750" b="1" spc="30" dirty="0">
                <a:latin typeface="Microsoft JhengHei"/>
                <a:cs typeface="Microsoft JhengHei"/>
              </a:rPr>
              <a:t>求</a:t>
            </a:r>
            <a:r>
              <a:rPr sz="2750" b="1" spc="95" dirty="0">
                <a:latin typeface="Microsoft JhengHei"/>
                <a:cs typeface="Microsoft JhengHei"/>
              </a:rPr>
              <a:t>：</a:t>
            </a:r>
            <a:r>
              <a:rPr sz="2750" b="1" spc="30" dirty="0">
                <a:latin typeface="Microsoft JhengHei"/>
                <a:cs typeface="Microsoft JhengHei"/>
              </a:rPr>
              <a:t>能</a:t>
            </a:r>
            <a:r>
              <a:rPr sz="2750" b="1" spc="95" dirty="0">
                <a:latin typeface="Microsoft JhengHei"/>
                <a:cs typeface="Microsoft JhengHei"/>
              </a:rPr>
              <a:t>利</a:t>
            </a:r>
            <a:r>
              <a:rPr sz="2750" b="1" spc="30" dirty="0">
                <a:latin typeface="Microsoft JhengHei"/>
                <a:cs typeface="Microsoft JhengHei"/>
              </a:rPr>
              <a:t>用</a:t>
            </a:r>
            <a:r>
              <a:rPr sz="2750" b="1" spc="95" dirty="0">
                <a:latin typeface="Microsoft JhengHei"/>
                <a:cs typeface="Microsoft JhengHei"/>
              </a:rPr>
              <a:t>图</a:t>
            </a:r>
            <a:r>
              <a:rPr sz="2750" b="1" spc="30" dirty="0">
                <a:latin typeface="Microsoft JhengHei"/>
                <a:cs typeface="Microsoft JhengHei"/>
              </a:rPr>
              <a:t>形</a:t>
            </a:r>
            <a:r>
              <a:rPr sz="2750" b="1" spc="95" dirty="0">
                <a:latin typeface="Microsoft JhengHei"/>
                <a:cs typeface="Microsoft JhengHei"/>
              </a:rPr>
              <a:t>函</a:t>
            </a:r>
            <a:r>
              <a:rPr sz="2750" b="1" spc="30" dirty="0">
                <a:latin typeface="Microsoft JhengHei"/>
                <a:cs typeface="Microsoft JhengHei"/>
              </a:rPr>
              <a:t>数</a:t>
            </a:r>
            <a:r>
              <a:rPr sz="2750" b="1" spc="95" dirty="0">
                <a:latin typeface="Microsoft JhengHei"/>
                <a:cs typeface="Microsoft JhengHei"/>
              </a:rPr>
              <a:t>，</a:t>
            </a:r>
            <a:r>
              <a:rPr sz="2750" b="1" spc="30" dirty="0">
                <a:latin typeface="Microsoft JhengHei"/>
                <a:cs typeface="Microsoft JhengHei"/>
              </a:rPr>
              <a:t>正</a:t>
            </a:r>
            <a:r>
              <a:rPr sz="2750" b="1" spc="125" dirty="0">
                <a:latin typeface="Microsoft JhengHei"/>
                <a:cs typeface="Microsoft JhengHei"/>
              </a:rPr>
              <a:t>确</a:t>
            </a:r>
            <a:r>
              <a:rPr sz="2750" b="1" spc="30" dirty="0">
                <a:latin typeface="Microsoft JhengHei"/>
                <a:cs typeface="Microsoft JhengHei"/>
              </a:rPr>
              <a:t>调</a:t>
            </a:r>
            <a:r>
              <a:rPr sz="2750" b="1" spc="95" dirty="0">
                <a:latin typeface="Microsoft JhengHei"/>
                <a:cs typeface="Microsoft JhengHei"/>
              </a:rPr>
              <a:t>试</a:t>
            </a:r>
            <a:r>
              <a:rPr sz="2750" b="1" spc="30" dirty="0">
                <a:latin typeface="Microsoft JhengHei"/>
                <a:cs typeface="Microsoft JhengHei"/>
              </a:rPr>
              <a:t>运</a:t>
            </a:r>
            <a:r>
              <a:rPr sz="2750" b="1" spc="95" dirty="0">
                <a:latin typeface="Microsoft JhengHei"/>
                <a:cs typeface="Microsoft JhengHei"/>
              </a:rPr>
              <a:t>行</a:t>
            </a:r>
            <a:r>
              <a:rPr sz="2750" b="1" spc="30" dirty="0">
                <a:latin typeface="Microsoft JhengHei"/>
                <a:cs typeface="Microsoft JhengHei"/>
              </a:rPr>
              <a:t>程序</a:t>
            </a:r>
            <a:endParaRPr sz="2750" dirty="0">
              <a:latin typeface="Microsoft JhengHei"/>
              <a:cs typeface="Microsoft JhengHei"/>
            </a:endParaRPr>
          </a:p>
          <a:p>
            <a:pPr marL="686435" indent="-687070">
              <a:lnSpc>
                <a:spcPct val="100000"/>
              </a:lnSpc>
              <a:spcBef>
                <a:spcPts val="1430"/>
              </a:spcBef>
              <a:buClr>
                <a:srgbClr val="99CCFF"/>
              </a:buClr>
              <a:buFont typeface="Wingdings"/>
              <a:buChar char=""/>
              <a:tabLst>
                <a:tab pos="686435" algn="l"/>
                <a:tab pos="687070" algn="l"/>
              </a:tabLst>
            </a:pPr>
            <a:r>
              <a:rPr sz="2750" b="1" spc="95" dirty="0">
                <a:latin typeface="Microsoft JhengHei"/>
                <a:cs typeface="Microsoft JhengHei"/>
              </a:rPr>
              <a:t>实</a:t>
            </a:r>
            <a:r>
              <a:rPr sz="2750" b="1" spc="25" dirty="0">
                <a:latin typeface="Microsoft JhengHei"/>
                <a:cs typeface="Microsoft JhengHei"/>
              </a:rPr>
              <a:t>验</a:t>
            </a:r>
            <a:r>
              <a:rPr sz="2750" b="1" spc="95" dirty="0">
                <a:latin typeface="Microsoft JhengHei"/>
                <a:cs typeface="Microsoft JhengHei"/>
              </a:rPr>
              <a:t>内</a:t>
            </a:r>
            <a:r>
              <a:rPr sz="2750" b="1" spc="25" dirty="0">
                <a:latin typeface="Microsoft JhengHei"/>
                <a:cs typeface="Microsoft JhengHei"/>
              </a:rPr>
              <a:t>容</a:t>
            </a:r>
            <a:endParaRPr sz="2750" dirty="0">
              <a:latin typeface="Microsoft JhengHei"/>
              <a:cs typeface="Microsoft JhengHei"/>
            </a:endParaRPr>
          </a:p>
          <a:p>
            <a:pPr marL="95250">
              <a:lnSpc>
                <a:spcPct val="100000"/>
              </a:lnSpc>
              <a:spcBef>
                <a:spcPts val="1255"/>
              </a:spcBef>
              <a:tabLst>
                <a:tab pos="715010" algn="l"/>
              </a:tabLst>
            </a:pPr>
            <a:r>
              <a:rPr sz="1650" b="1" spc="-10" dirty="0">
                <a:solidFill>
                  <a:srgbClr val="1B33E7"/>
                </a:solidFill>
                <a:latin typeface="Arial"/>
                <a:cs typeface="Arial"/>
              </a:rPr>
              <a:t>1.	</a:t>
            </a:r>
            <a:r>
              <a:rPr sz="2400" b="1" spc="5" dirty="0">
                <a:latin typeface="Microsoft JhengHei"/>
                <a:cs typeface="Microsoft JhengHei"/>
              </a:rPr>
              <a:t>样例</a:t>
            </a:r>
            <a:r>
              <a:rPr sz="2400" b="1" spc="65" dirty="0">
                <a:latin typeface="Microsoft JhengHei"/>
                <a:cs typeface="Microsoft JhengHei"/>
              </a:rPr>
              <a:t>：</a:t>
            </a:r>
            <a:r>
              <a:rPr sz="2400" b="1" spc="5" dirty="0">
                <a:latin typeface="Microsoft JhengHei"/>
                <a:cs typeface="Microsoft JhengHei"/>
              </a:rPr>
              <a:t>多</a:t>
            </a:r>
            <a:r>
              <a:rPr sz="2400" b="1" dirty="0">
                <a:latin typeface="Microsoft JhengHei"/>
                <a:cs typeface="Microsoft JhengHei"/>
              </a:rPr>
              <a:t>笔</a:t>
            </a:r>
            <a:r>
              <a:rPr sz="2400" b="1" spc="5" dirty="0">
                <a:latin typeface="Microsoft JhengHei"/>
                <a:cs typeface="Microsoft JhengHei"/>
              </a:rPr>
              <a:t>绘制</a:t>
            </a:r>
            <a:r>
              <a:rPr sz="2400" b="1" spc="-5" dirty="0">
                <a:latin typeface="Microsoft JhengHei"/>
                <a:cs typeface="Microsoft JhengHei"/>
              </a:rPr>
              <a:t>如</a:t>
            </a:r>
            <a:r>
              <a:rPr sz="2400" b="1" spc="70" dirty="0">
                <a:latin typeface="Microsoft JhengHei"/>
                <a:cs typeface="Microsoft JhengHei"/>
              </a:rPr>
              <a:t>图</a:t>
            </a:r>
            <a:r>
              <a:rPr sz="2400" b="1" spc="5" dirty="0">
                <a:latin typeface="Microsoft JhengHei"/>
                <a:cs typeface="Microsoft JhengHei"/>
              </a:rPr>
              <a:t>所示</a:t>
            </a:r>
            <a:r>
              <a:rPr sz="2400" b="1" spc="-5" dirty="0">
                <a:latin typeface="Microsoft JhengHei"/>
                <a:cs typeface="Microsoft JhengHei"/>
              </a:rPr>
              <a:t>的</a:t>
            </a:r>
            <a:r>
              <a:rPr sz="2400" b="1" dirty="0">
                <a:latin typeface="Microsoft JhengHei"/>
                <a:cs typeface="Microsoft JhengHei"/>
              </a:rPr>
              <a:t>图形</a:t>
            </a:r>
            <a:endParaRPr sz="2400" dirty="0">
              <a:latin typeface="Microsoft JhengHei"/>
              <a:cs typeface="Microsoft JhengHei"/>
            </a:endParaRPr>
          </a:p>
          <a:p>
            <a:pPr marL="4718685">
              <a:lnSpc>
                <a:spcPct val="100000"/>
              </a:lnSpc>
              <a:spcBef>
                <a:spcPts val="1955"/>
              </a:spcBef>
            </a:pPr>
            <a:r>
              <a:rPr sz="2000" dirty="0">
                <a:latin typeface="Arial MT"/>
                <a:cs typeface="Arial MT"/>
              </a:rPr>
              <a:t>for(x=160;x&lt;=480;x+=20)</a:t>
            </a:r>
          </a:p>
          <a:p>
            <a:pPr marL="4861560" marR="1052195" indent="-142875">
              <a:lnSpc>
                <a:spcPts val="4130"/>
              </a:lnSpc>
              <a:spcBef>
                <a:spcPts val="350"/>
              </a:spcBef>
            </a:pPr>
            <a:r>
              <a:rPr sz="2000" spc="5" dirty="0">
                <a:latin typeface="Arial MT"/>
                <a:cs typeface="Arial MT"/>
              </a:rPr>
              <a:t>{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line(160,240,x,120);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line(160,240,x,360);</a:t>
            </a:r>
            <a:endParaRPr sz="2000" dirty="0">
              <a:latin typeface="Arial MT"/>
              <a:cs typeface="Arial MT"/>
            </a:endParaRPr>
          </a:p>
          <a:p>
            <a:pPr marL="4861560">
              <a:lnSpc>
                <a:spcPct val="100000"/>
              </a:lnSpc>
              <a:spcBef>
                <a:spcPts val="1230"/>
              </a:spcBef>
            </a:pPr>
            <a:r>
              <a:rPr sz="2000" spc="5" dirty="0">
                <a:latin typeface="Arial MT"/>
                <a:cs typeface="Arial MT"/>
              </a:rPr>
              <a:t>line(480,240,640-x,120);</a:t>
            </a:r>
            <a:endParaRPr sz="2000" dirty="0">
              <a:latin typeface="Arial MT"/>
              <a:cs typeface="Arial MT"/>
            </a:endParaRPr>
          </a:p>
          <a:p>
            <a:pPr marL="4861560">
              <a:lnSpc>
                <a:spcPct val="100000"/>
              </a:lnSpc>
              <a:spcBef>
                <a:spcPts val="1655"/>
              </a:spcBef>
            </a:pPr>
            <a:r>
              <a:rPr sz="2000" spc="10" dirty="0">
                <a:latin typeface="Arial MT"/>
                <a:cs typeface="Arial MT"/>
              </a:rPr>
              <a:t>line(</a:t>
            </a:r>
            <a:r>
              <a:rPr sz="2000" dirty="0">
                <a:latin typeface="Arial MT"/>
                <a:cs typeface="Arial MT"/>
              </a:rPr>
              <a:t>4</a:t>
            </a:r>
            <a:r>
              <a:rPr sz="2000" spc="15" dirty="0">
                <a:latin typeface="Arial MT"/>
                <a:cs typeface="Arial MT"/>
              </a:rPr>
              <a:t>80</a:t>
            </a:r>
            <a:r>
              <a:rPr sz="2000" spc="35" dirty="0">
                <a:latin typeface="Arial MT"/>
                <a:cs typeface="Arial MT"/>
              </a:rPr>
              <a:t>,</a:t>
            </a:r>
            <a:r>
              <a:rPr sz="2000" spc="15" dirty="0">
                <a:latin typeface="Arial MT"/>
                <a:cs typeface="Arial MT"/>
              </a:rPr>
              <a:t>24</a:t>
            </a:r>
            <a:r>
              <a:rPr sz="2000" spc="5" dirty="0">
                <a:latin typeface="Arial MT"/>
                <a:cs typeface="Arial MT"/>
              </a:rPr>
              <a:t>0</a:t>
            </a:r>
            <a:r>
              <a:rPr sz="2000" spc="35" dirty="0">
                <a:latin typeface="Arial MT"/>
                <a:cs typeface="Arial MT"/>
              </a:rPr>
              <a:t>,</a:t>
            </a:r>
            <a:r>
              <a:rPr sz="2000" spc="15" dirty="0">
                <a:latin typeface="Arial MT"/>
                <a:cs typeface="Arial MT"/>
              </a:rPr>
              <a:t>64</a:t>
            </a:r>
            <a:r>
              <a:rPr sz="2000" spc="25" dirty="0">
                <a:latin typeface="Arial MT"/>
                <a:cs typeface="Arial MT"/>
              </a:rPr>
              <a:t>0</a:t>
            </a:r>
            <a:r>
              <a:rPr sz="2000" spc="-70" dirty="0">
                <a:latin typeface="Arial MT"/>
                <a:cs typeface="Arial MT"/>
              </a:rPr>
              <a:t>-</a:t>
            </a:r>
            <a:r>
              <a:rPr sz="2000" spc="-105" dirty="0">
                <a:latin typeface="Arial MT"/>
                <a:cs typeface="Arial MT"/>
              </a:rPr>
              <a:t>x</a:t>
            </a:r>
            <a:r>
              <a:rPr sz="2000" spc="35" dirty="0">
                <a:latin typeface="Arial MT"/>
                <a:cs typeface="Arial MT"/>
              </a:rPr>
              <a:t>,</a:t>
            </a:r>
            <a:r>
              <a:rPr sz="2000" spc="15" dirty="0">
                <a:latin typeface="Arial MT"/>
                <a:cs typeface="Arial MT"/>
              </a:rPr>
              <a:t>36</a:t>
            </a:r>
            <a:r>
              <a:rPr sz="2000" spc="5" dirty="0">
                <a:latin typeface="Arial MT"/>
                <a:cs typeface="Arial MT"/>
              </a:rPr>
              <a:t>0);</a:t>
            </a:r>
            <a:r>
              <a:rPr sz="2000" spc="-15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}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496" y="1196797"/>
            <a:ext cx="9109075" cy="5473065"/>
            <a:chOff x="35496" y="1196797"/>
            <a:chExt cx="9109075" cy="54730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96" y="1196797"/>
              <a:ext cx="9108503" cy="547255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36030" y="1836038"/>
              <a:ext cx="1818639" cy="2241550"/>
            </a:xfrm>
            <a:custGeom>
              <a:avLst/>
              <a:gdLst/>
              <a:ahLst/>
              <a:cxnLst/>
              <a:rect l="l" t="t" r="r" b="b"/>
              <a:pathLst>
                <a:path w="1818640" h="2241550">
                  <a:moveTo>
                    <a:pt x="521970" y="2241042"/>
                  </a:moveTo>
                  <a:lnTo>
                    <a:pt x="1818131" y="2241042"/>
                  </a:lnTo>
                  <a:lnTo>
                    <a:pt x="1818131" y="1786318"/>
                  </a:lnTo>
                  <a:lnTo>
                    <a:pt x="521970" y="1786318"/>
                  </a:lnTo>
                  <a:lnTo>
                    <a:pt x="521970" y="2241042"/>
                  </a:lnTo>
                  <a:close/>
                </a:path>
                <a:path w="1818640" h="2241550">
                  <a:moveTo>
                    <a:pt x="0" y="216026"/>
                  </a:moveTo>
                  <a:lnTo>
                    <a:pt x="378002" y="216026"/>
                  </a:lnTo>
                  <a:lnTo>
                    <a:pt x="378002" y="0"/>
                  </a:lnTo>
                  <a:lnTo>
                    <a:pt x="0" y="0"/>
                  </a:lnTo>
                  <a:lnTo>
                    <a:pt x="0" y="216026"/>
                  </a:lnTo>
                  <a:close/>
                </a:path>
              </a:pathLst>
            </a:custGeom>
            <a:ln w="2540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95705" y="337502"/>
            <a:ext cx="352044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>
                <a:latin typeface="Arial"/>
                <a:cs typeface="Arial"/>
                <a:hlinkClick r:id="rId3"/>
              </a:rPr>
              <a:t>http://www.easyx.cn/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92134" y="3385248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FF00"/>
                </a:solidFill>
                <a:latin typeface="Microsoft YaHei UI"/>
                <a:cs typeface="Microsoft YaHei UI"/>
              </a:rPr>
              <a:t>①</a:t>
            </a:r>
            <a:endParaRPr sz="2400">
              <a:latin typeface="Microsoft YaHei UI"/>
              <a:cs typeface="Microsoft YaHei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5750" y="1446911"/>
            <a:ext cx="33083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5" dirty="0">
                <a:solidFill>
                  <a:srgbClr val="00FF00"/>
                </a:solidFill>
                <a:latin typeface="Microsoft YaHei UI"/>
                <a:cs typeface="Microsoft YaHei UI"/>
              </a:rPr>
              <a:t>②</a:t>
            </a:r>
            <a:endParaRPr sz="24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496" y="1205098"/>
            <a:ext cx="9100185" cy="5175250"/>
            <a:chOff x="35496" y="1205098"/>
            <a:chExt cx="9100185" cy="51752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96" y="1205098"/>
              <a:ext cx="9100058" cy="517468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9546" y="4545202"/>
              <a:ext cx="864235" cy="467995"/>
            </a:xfrm>
            <a:custGeom>
              <a:avLst/>
              <a:gdLst/>
              <a:ahLst/>
              <a:cxnLst/>
              <a:rect l="l" t="t" r="r" b="b"/>
              <a:pathLst>
                <a:path w="864235" h="467995">
                  <a:moveTo>
                    <a:pt x="0" y="467995"/>
                  </a:moveTo>
                  <a:lnTo>
                    <a:pt x="864095" y="467995"/>
                  </a:lnTo>
                  <a:lnTo>
                    <a:pt x="864095" y="0"/>
                  </a:lnTo>
                  <a:lnTo>
                    <a:pt x="0" y="0"/>
                  </a:lnTo>
                  <a:lnTo>
                    <a:pt x="0" y="467995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95705" y="337502"/>
            <a:ext cx="352044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>
                <a:latin typeface="Arial"/>
                <a:cs typeface="Arial"/>
                <a:hlinkClick r:id="rId3"/>
              </a:rPr>
              <a:t>http://www.easyx.cn/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5705" y="337502"/>
            <a:ext cx="352044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>
                <a:latin typeface="Arial"/>
                <a:cs typeface="Arial"/>
                <a:hlinkClick r:id="rId2"/>
              </a:rPr>
              <a:t>http://www.easyx.cn/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9073" y="4460494"/>
          <a:ext cx="864235" cy="746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35999" y="1195184"/>
            <a:ext cx="8891270" cy="5184140"/>
            <a:chOff x="35999" y="1195184"/>
            <a:chExt cx="8891270" cy="51841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" y="1195184"/>
              <a:ext cx="8891016" cy="518401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627756" y="4276813"/>
              <a:ext cx="5040630" cy="2032635"/>
            </a:xfrm>
            <a:custGeom>
              <a:avLst/>
              <a:gdLst/>
              <a:ahLst/>
              <a:cxnLst/>
              <a:rect l="l" t="t" r="r" b="b"/>
              <a:pathLst>
                <a:path w="5040630" h="2032635">
                  <a:moveTo>
                    <a:pt x="0" y="2032508"/>
                  </a:moveTo>
                  <a:lnTo>
                    <a:pt x="5040503" y="2032508"/>
                  </a:lnTo>
                  <a:lnTo>
                    <a:pt x="5040503" y="0"/>
                  </a:lnTo>
                  <a:lnTo>
                    <a:pt x="0" y="0"/>
                  </a:lnTo>
                  <a:lnTo>
                    <a:pt x="0" y="2032508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" y="1080000"/>
            <a:ext cx="7715250" cy="5753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3010" y="466153"/>
            <a:ext cx="152654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>
                <a:latin typeface="Arial"/>
                <a:cs typeface="Arial"/>
              </a:rPr>
              <a:t>VC++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6.0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010" y="466153"/>
            <a:ext cx="152654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>
                <a:latin typeface="Arial"/>
                <a:cs typeface="Arial"/>
              </a:rPr>
              <a:t>VC++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6.0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484782"/>
            <a:ext cx="6248400" cy="4933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08030"/>
            <a:ext cx="9144000" cy="584996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3010" y="466153"/>
            <a:ext cx="129794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5" dirty="0">
                <a:latin typeface="Arial"/>
                <a:cs typeface="Arial"/>
              </a:rPr>
              <a:t>VS</a:t>
            </a:r>
            <a:r>
              <a:rPr spc="40" dirty="0">
                <a:latin typeface="Arial"/>
                <a:cs typeface="Arial"/>
              </a:rPr>
              <a:t>201</a:t>
            </a:r>
            <a:r>
              <a:rPr spc="10" dirty="0">
                <a:latin typeface="Arial"/>
                <a:cs typeface="Arial"/>
              </a:rP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499</Words>
  <Application>Microsoft Office PowerPoint</Application>
  <PresentationFormat>全屏显示(4:3)</PresentationFormat>
  <Paragraphs>105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 MT</vt:lpstr>
      <vt:lpstr>Microsoft JhengHei</vt:lpstr>
      <vt:lpstr>Microsoft YaHei UI</vt:lpstr>
      <vt:lpstr>宋体</vt:lpstr>
      <vt:lpstr>宋体</vt:lpstr>
      <vt:lpstr>Arial</vt:lpstr>
      <vt:lpstr>Calibri</vt:lpstr>
      <vt:lpstr>Times New Roman</vt:lpstr>
      <vt:lpstr>Verdana</vt:lpstr>
      <vt:lpstr>Wingdings</vt:lpstr>
      <vt:lpstr>Office Theme</vt:lpstr>
      <vt:lpstr>模块０绘制图案</vt:lpstr>
      <vt:lpstr>模块０绘制图案</vt:lpstr>
      <vt:lpstr>模块０绘制图案</vt:lpstr>
      <vt:lpstr>http://www.easyx.cn/</vt:lpstr>
      <vt:lpstr>http://www.easyx.cn/</vt:lpstr>
      <vt:lpstr>http://www.easyx.cn/</vt:lpstr>
      <vt:lpstr>VC++ 6.0</vt:lpstr>
      <vt:lpstr>VC++ 6.0</vt:lpstr>
      <vt:lpstr>VS2012</vt:lpstr>
      <vt:lpstr>VS2012</vt:lpstr>
      <vt:lpstr>模块０绘制图案</vt:lpstr>
      <vt:lpstr>模块０绘制图案</vt:lpstr>
      <vt:lpstr>模块０绘制图案</vt:lpstr>
      <vt:lpstr>模块０绘制图案</vt:lpstr>
      <vt:lpstr>模块０绘制图案</vt:lpstr>
      <vt:lpstr>程序说明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实验1</dc:title>
  <dc:subject>计算机图形学</dc:subject>
  <dc:creator>JH</dc:creator>
  <cp:lastModifiedBy>z q</cp:lastModifiedBy>
  <cp:revision>4</cp:revision>
  <dcterms:created xsi:type="dcterms:W3CDTF">2023-02-16T07:46:27Z</dcterms:created>
  <dcterms:modified xsi:type="dcterms:W3CDTF">2023-02-23T16:52:01Z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2023-02-16T00:00:00Z</vt:filetime>
  </property>
</Properties>
</file>